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8" r:id="rId7"/>
    <p:sldId id="259" r:id="rId8"/>
    <p:sldId id="261" r:id="rId9"/>
    <p:sldId id="262" r:id="rId10"/>
    <p:sldId id="263" r:id="rId11"/>
    <p:sldId id="264" r:id="rId12"/>
    <p:sldId id="275" r:id="rId13"/>
    <p:sldId id="265" r:id="rId14"/>
    <p:sldId id="266" r:id="rId15"/>
    <p:sldId id="267" r:id="rId16"/>
    <p:sldId id="272" r:id="rId17"/>
    <p:sldId id="273" r:id="rId18"/>
    <p:sldId id="268" r:id="rId19"/>
    <p:sldId id="270" r:id="rId20"/>
    <p:sldId id="269" r:id="rId21"/>
    <p:sldId id="271" r:id="rId22"/>
    <p:sldId id="274" r:id="rId23"/>
    <p:sldId id="260" r:id="rId24"/>
    <p:sldId id="257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96D8AA-3645-3F7B-53A6-3B3105A60455}" name="Herout Adam (11830)" initials="H(" userId="S::herout@vutbr.cz::815bc6ef-7eb1-4b24-af05-9d3eb0f8cab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ařová Alena (196276)" initials="TA(" lastIdx="1" clrIdx="0">
    <p:extLst>
      <p:ext uri="{19B8F6BF-5375-455C-9EA6-DF929625EA0E}">
        <p15:presenceInfo xmlns:p15="http://schemas.microsoft.com/office/powerpoint/2012/main" userId="S::xtesar36@vutbr.cz::46b406ea-2614-4721-b32e-30d3e3984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FF9900"/>
    <a:srgbClr val="EB0028"/>
    <a:srgbClr val="E4002B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C6F9-5F59-4CDF-AD41-507C4F298626}" v="14" dt="2021-12-16T08:03:51.526"/>
    <p1510:client id="{FAB5A2BC-D1E1-F848-B387-A7F66AD3E5B2}" v="79" dt="2021-12-16T08:15:31.1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96236" autoAdjust="0"/>
  </p:normalViewPr>
  <p:slideViewPr>
    <p:cSldViewPr snapToGrid="0">
      <p:cViewPr>
        <p:scale>
          <a:sx n="100" d="100"/>
          <a:sy n="100" d="100"/>
        </p:scale>
        <p:origin x="4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3" y="620714"/>
            <a:ext cx="2878667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7" y="620714"/>
            <a:ext cx="8439151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48" y="5157192"/>
            <a:ext cx="427247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7" y="1004348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63" y="1004348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01599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5386917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01599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1772816"/>
            <a:ext cx="5389033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1000460"/>
            <a:ext cx="6815667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000461"/>
            <a:ext cx="4011084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37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1906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en-US" altLang="cs-CZ" dirty="0"/>
              <a:t>/</a:t>
            </a:r>
            <a:r>
              <a:rPr lang="cs-CZ" altLang="cs-CZ" dirty="0"/>
              <a:t>19</a:t>
            </a:r>
            <a:endParaRPr lang="en-US" altLang="cs-CZ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1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8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8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70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0"/>
            <a:ext cx="12192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517682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991513" y="130969"/>
            <a:ext cx="7683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9" y="101558"/>
            <a:ext cx="864096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101557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980728"/>
            <a:ext cx="11521017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styly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textu</a:t>
            </a:r>
            <a:r>
              <a:rPr lang="en-US" altLang="cs-CZ"/>
              <a:t>.</a:t>
            </a:r>
          </a:p>
          <a:p>
            <a:pPr lvl="1"/>
            <a:r>
              <a:rPr lang="en-US" altLang="cs-CZ" err="1"/>
              <a:t>Druhá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2"/>
            <a:r>
              <a:rPr lang="en-US" altLang="cs-CZ" err="1"/>
              <a:t>Třetí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3"/>
            <a:r>
              <a:rPr lang="en-US" altLang="cs-CZ" err="1"/>
              <a:t>Čtvrtá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4"/>
            <a:r>
              <a:rPr lang="en-US" altLang="cs-CZ" err="1"/>
              <a:t>Pátá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38" y="293524"/>
            <a:ext cx="1121149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6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cmu.edu/~koopman/crc/index.html" TargetMode="External"/><Relationship Id="rId2" Type="http://schemas.openxmlformats.org/officeDocument/2006/relationships/hyperlink" Target="https://doi.org/10.48550/ARXIV.2205.11344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0xJepsen/CRC_Research/tree/master/crclis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8CCC-FBE5-47AA-8A10-206C2958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39" y="1786697"/>
            <a:ext cx="6497681" cy="1254125"/>
          </a:xfrm>
        </p:spPr>
        <p:txBody>
          <a:bodyPr/>
          <a:lstStyle/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cs-CZ" b="1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35F37D3-ED43-9637-166F-6C2751B1455C}"/>
              </a:ext>
            </a:extLst>
          </p:cNvPr>
          <p:cNvSpPr txBox="1"/>
          <p:nvPr/>
        </p:nvSpPr>
        <p:spPr>
          <a:xfrm>
            <a:off x="4818648" y="4036504"/>
            <a:ext cx="4304572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Michal Šedý</a:t>
            </a:r>
          </a:p>
          <a:p>
            <a:pPr algn="r">
              <a:buNone/>
            </a:pPr>
            <a:r>
              <a:rPr lang="cs-CZ" sz="16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Waylon</a:t>
            </a: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6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Jepsen</a:t>
            </a:r>
            <a:endParaRPr lang="cs-CZ" sz="16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r">
              <a:buNone/>
            </a:pP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Systémy odolné proti poruchám – téma č. 5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r">
              <a:buNone/>
            </a:pPr>
            <a:endParaRPr lang="cs-CZ" sz="16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r">
              <a:buNone/>
            </a:pPr>
            <a:endParaRPr lang="cs-CZ" sz="16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6A5B9EC2-FA00-21BF-8E16-FF4A326D0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85" y="5456352"/>
            <a:ext cx="3393644" cy="7533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49898EB5-A5FD-FDD0-8D95-6A81137C3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s-CZ" sz="2400" dirty="0"/>
              <a:t>CRC (65552, 65536)</a:t>
            </a:r>
          </a:p>
          <a:p>
            <a:pPr algn="just"/>
            <a:r>
              <a:rPr lang="cs-CZ" sz="2400" dirty="0"/>
              <a:t>727552 poškozených paketů</a:t>
            </a:r>
          </a:p>
          <a:p>
            <a:pPr algn="just"/>
            <a:r>
              <a:rPr lang="cs-CZ" sz="2400" dirty="0"/>
              <a:t>27 různých generujících polynomů stupně 16</a:t>
            </a:r>
          </a:p>
          <a:p>
            <a:pPr lvl="1" algn="just"/>
            <a:r>
              <a:rPr lang="cs-CZ" sz="2200" b="1" dirty="0"/>
              <a:t>Primitive in GF2</a:t>
            </a:r>
          </a:p>
          <a:p>
            <a:pPr lvl="2" algn="just"/>
            <a:r>
              <a:rPr lang="cs-CZ" sz="2000" dirty="0"/>
              <a:t>5 primitivních polynomů stupně 16 </a:t>
            </a:r>
          </a:p>
          <a:p>
            <a:pPr lvl="1" algn="just"/>
            <a:r>
              <a:rPr lang="cs-CZ" sz="2200" b="1" dirty="0"/>
              <a:t>Primitive 15 in GF2(x+1)</a:t>
            </a:r>
          </a:p>
          <a:p>
            <a:pPr lvl="2" algn="just"/>
            <a:r>
              <a:rPr lang="cs-CZ" sz="2000" dirty="0"/>
              <a:t>5 polynomů stupně 15 vynásobených (x+1)</a:t>
            </a:r>
          </a:p>
          <a:p>
            <a:pPr lvl="1" algn="just"/>
            <a:r>
              <a:rPr lang="cs-CZ" sz="2200" b="1" dirty="0" err="1"/>
              <a:t>Ireducible</a:t>
            </a:r>
            <a:r>
              <a:rPr lang="cs-CZ" sz="2200" b="1" dirty="0"/>
              <a:t> GF2 </a:t>
            </a:r>
            <a:r>
              <a:rPr lang="cs-CZ" sz="2200" b="1" dirty="0" err="1"/>
              <a:t>Orbiter</a:t>
            </a:r>
            <a:endParaRPr lang="cs-CZ" sz="2200" b="1" dirty="0"/>
          </a:p>
          <a:p>
            <a:pPr lvl="2" algn="just"/>
            <a:r>
              <a:rPr lang="cs-CZ" sz="2000" dirty="0"/>
              <a:t>10 ireducibilních polynomů stupně 16 zvolených nástrojem </a:t>
            </a:r>
            <a:r>
              <a:rPr lang="cs-CZ" sz="2000" dirty="0" err="1"/>
              <a:t>Orbiter</a:t>
            </a:r>
            <a:endParaRPr lang="cs-CZ" sz="2000" dirty="0"/>
          </a:p>
          <a:p>
            <a:pPr lvl="1" algn="just"/>
            <a:r>
              <a:rPr lang="cs-CZ" sz="2200" b="1" dirty="0" err="1"/>
              <a:t>From</a:t>
            </a:r>
            <a:r>
              <a:rPr lang="cs-CZ" sz="2200" b="1" dirty="0"/>
              <a:t> Program</a:t>
            </a:r>
          </a:p>
          <a:p>
            <a:pPr lvl="2" algn="just"/>
            <a:r>
              <a:rPr lang="cs-CZ" sz="2000" dirty="0"/>
              <a:t>5 nejlepších polynomů pro detekci dvoubitové chyby</a:t>
            </a:r>
          </a:p>
          <a:p>
            <a:pPr lvl="2" algn="just"/>
            <a:r>
              <a:rPr lang="cs-CZ" sz="2000" dirty="0"/>
              <a:t>polynom CCITT využívaný v X.25, V:41, Bluetooth, SD</a:t>
            </a:r>
          </a:p>
          <a:p>
            <a:pPr lvl="2" algn="just"/>
            <a:r>
              <a:rPr lang="cs-CZ" sz="2000" dirty="0"/>
              <a:t>polynom CRC-16 od IBM využívaný v USB, ANSI X3.28, </a:t>
            </a:r>
            <a:r>
              <a:rPr lang="cs-CZ" sz="2000" dirty="0" err="1"/>
              <a:t>Bisinc</a:t>
            </a:r>
            <a:r>
              <a:rPr lang="cs-CZ" sz="2000" dirty="0"/>
              <a:t>, </a:t>
            </a:r>
            <a:r>
              <a:rPr lang="cs-CZ" sz="2000" dirty="0" err="1"/>
              <a:t>Modbus</a:t>
            </a:r>
            <a:endParaRPr lang="cs-CZ" sz="2000" dirty="0"/>
          </a:p>
          <a:p>
            <a:pPr lvl="1" algn="just"/>
            <a:endParaRPr lang="cs-CZ" sz="2200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6B21ADA-C7E0-4B1C-81E1-B07EEBBA9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99AC554-8EF7-3495-BB7A-96AADDFE77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10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937F00C-545C-15CF-F41E-E230CEE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</a:t>
            </a:r>
          </a:p>
        </p:txBody>
      </p:sp>
    </p:spTree>
    <p:extLst>
      <p:ext uri="{BB962C8B-B14F-4D97-AF65-F5344CB8AC3E}">
        <p14:creationId xmlns:p14="http://schemas.microsoft.com/office/powerpoint/2010/main" val="364712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727B062-19C1-B377-034F-36B474315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" t="1425" r="5825" b="1425"/>
          <a:stretch/>
        </p:blipFill>
        <p:spPr>
          <a:xfrm>
            <a:off x="621250" y="620713"/>
            <a:ext cx="10826742" cy="5731961"/>
          </a:xfr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DA90827-851E-8B32-81B9-D08973AEC0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60DA7E-54E1-EDD8-1E60-9F5FDA403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11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2F4B380-0C55-B4D6-5CF6-622479E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Nezachycené chyby podle generátorů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BCA6AA1-3941-F9A8-758B-874A23900DB5}"/>
              </a:ext>
            </a:extLst>
          </p:cNvPr>
          <p:cNvSpPr/>
          <p:nvPr/>
        </p:nvSpPr>
        <p:spPr bwMode="auto">
          <a:xfrm>
            <a:off x="11245850" y="6016881"/>
            <a:ext cx="444500" cy="421774"/>
          </a:xfrm>
          <a:prstGeom prst="rect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8DC7F6C2-B297-FFC7-D188-F21B930A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149746"/>
            <a:ext cx="11521017" cy="4558507"/>
          </a:xfrm>
        </p:spPr>
        <p:txBody>
          <a:bodyPr/>
          <a:lstStyle/>
          <a:p>
            <a:pPr>
              <a:buSzPct val="85000"/>
            </a:pPr>
            <a:r>
              <a:rPr lang="cs-CZ" dirty="0"/>
              <a:t>0x136C3</a:t>
            </a:r>
          </a:p>
          <a:p>
            <a:pPr lvl="1">
              <a:buSzPct val="85000"/>
            </a:pPr>
            <a:r>
              <a:rPr lang="cs-CZ" dirty="0"/>
              <a:t>Primitivní polynom stupně 16.</a:t>
            </a:r>
          </a:p>
          <a:p>
            <a:pPr lvl="1">
              <a:buSzPct val="85000"/>
            </a:pPr>
            <a:r>
              <a:rPr lang="cs-CZ" dirty="0"/>
              <a:t>Pouze 4-krát neodhalil chybu.</a:t>
            </a:r>
          </a:p>
          <a:p>
            <a:pPr lvl="1">
              <a:buSzPct val="85000"/>
            </a:pPr>
            <a:r>
              <a:rPr lang="cs-CZ" b="0" dirty="0"/>
              <a:t>Očekávalo se</a:t>
            </a:r>
            <a:r>
              <a:rPr lang="cs-CZ" dirty="0"/>
              <a:t>, že bude dávat dobré výsledky.</a:t>
            </a:r>
          </a:p>
          <a:p>
            <a:pPr lvl="1">
              <a:buSzPct val="85000"/>
            </a:pPr>
            <a:endParaRPr lang="cs-CZ" b="0" dirty="0"/>
          </a:p>
          <a:p>
            <a:pPr>
              <a:buSzPct val="85000"/>
            </a:pPr>
            <a:r>
              <a:rPr lang="cs-CZ" b="0" dirty="0"/>
              <a:t>0x15FFF</a:t>
            </a:r>
          </a:p>
          <a:p>
            <a:pPr lvl="1">
              <a:buSzPct val="85000"/>
            </a:pPr>
            <a:r>
              <a:rPr lang="cs-CZ" dirty="0"/>
              <a:t>Polynom stupně 16 vybraný z nejlepších pro detekci dvoubitových chyb.</a:t>
            </a:r>
          </a:p>
          <a:p>
            <a:pPr lvl="1">
              <a:buSzPct val="85000"/>
            </a:pPr>
            <a:r>
              <a:rPr lang="cs-CZ" b="0" dirty="0"/>
              <a:t>Po</a:t>
            </a:r>
            <a:r>
              <a:rPr lang="cs-CZ" dirty="0"/>
              <a:t>uze 5-krát neodhalil chybu.</a:t>
            </a:r>
          </a:p>
          <a:p>
            <a:pPr lvl="1">
              <a:buSzPct val="85000"/>
            </a:pPr>
            <a:r>
              <a:rPr lang="cs-CZ" dirty="0"/>
              <a:t>Není ireducibilní.</a:t>
            </a:r>
          </a:p>
          <a:p>
            <a:pPr lvl="1">
              <a:buSzPct val="85000"/>
            </a:pPr>
            <a:r>
              <a:rPr lang="cs-CZ" b="0" dirty="0"/>
              <a:t>Neočekávaly se tak dobré výsledky.</a:t>
            </a:r>
          </a:p>
          <a:p>
            <a:endParaRPr lang="cs-CZ" b="0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BB8B15B-E34F-D477-FF28-9444D5C0F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CC232E0-C64B-B7EC-D845-B1E7D554F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12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8F2D033-63BD-C23F-B325-3E51AE6F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Nejlepší generátory</a:t>
            </a:r>
          </a:p>
        </p:txBody>
      </p:sp>
    </p:spTree>
    <p:extLst>
      <p:ext uri="{BB962C8B-B14F-4D97-AF65-F5344CB8AC3E}">
        <p14:creationId xmlns:p14="http://schemas.microsoft.com/office/powerpoint/2010/main" val="45239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D833E290-41AD-314A-8FCD-955B836B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246187"/>
            <a:ext cx="11521017" cy="4365625"/>
          </a:xfrm>
        </p:spPr>
        <p:txBody>
          <a:bodyPr/>
          <a:lstStyle/>
          <a:p>
            <a:r>
              <a:rPr lang="cs-CZ" dirty="0"/>
              <a:t>0x18005</a:t>
            </a:r>
          </a:p>
          <a:p>
            <a:pPr lvl="1"/>
            <a:r>
              <a:rPr lang="cs-CZ" dirty="0"/>
              <a:t>Polynom CRC-16 používaný IBM v mnoha protokolech (zarážející).</a:t>
            </a:r>
          </a:p>
          <a:p>
            <a:pPr lvl="1"/>
            <a:r>
              <a:rPr lang="cs-CZ" dirty="0"/>
              <a:t>Nejhorší testovaný generátor.</a:t>
            </a:r>
          </a:p>
          <a:p>
            <a:pPr lvl="1"/>
            <a:r>
              <a:rPr lang="cs-CZ" dirty="0"/>
              <a:t>Neodhalil 28 chybných paketů.</a:t>
            </a:r>
          </a:p>
          <a:p>
            <a:pPr lvl="1"/>
            <a:endParaRPr lang="cs-CZ" dirty="0"/>
          </a:p>
          <a:p>
            <a:r>
              <a:rPr lang="cs-CZ" dirty="0"/>
              <a:t>0x14AA7</a:t>
            </a:r>
          </a:p>
          <a:p>
            <a:pPr lvl="1"/>
            <a:r>
              <a:rPr lang="cs-CZ" dirty="0"/>
              <a:t>Ireducibilní polynom stupně 16 vybraný nástrojem </a:t>
            </a:r>
            <a:r>
              <a:rPr lang="cs-CZ" dirty="0" err="1"/>
              <a:t>Orbiter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Neodhalil 16 chybných paketů.</a:t>
            </a:r>
          </a:p>
          <a:p>
            <a:pPr lvl="1"/>
            <a:r>
              <a:rPr lang="cs-CZ" dirty="0"/>
              <a:t>Ne všechny ireducibilní polynomy reagují dobře na náhodné shlukové chyby.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A60D1A6-3EFB-6AD8-F6BF-39608AFFEC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C2D2B3C-507E-55F8-E0EB-41C5DBC45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13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A428EB5-B2E7-7CB8-8A42-01FB2AA6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Nejhorší generátory</a:t>
            </a:r>
          </a:p>
        </p:txBody>
      </p:sp>
    </p:spTree>
    <p:extLst>
      <p:ext uri="{BB962C8B-B14F-4D97-AF65-F5344CB8AC3E}">
        <p14:creationId xmlns:p14="http://schemas.microsoft.com/office/powerpoint/2010/main" val="176014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152EE3F-4263-C044-ABA7-8578CCDD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" t="2287" r="1668" b="1475"/>
          <a:stretch/>
        </p:blipFill>
        <p:spPr>
          <a:xfrm>
            <a:off x="664143" y="628400"/>
            <a:ext cx="11038767" cy="5782025"/>
          </a:xfr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F5441A4-7A3F-1FA5-0222-CFF017030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4D00092-7F90-4B6C-3439-0B26785FF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14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8A3CEC9-6865-876E-0699-396C935C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Průměrná chyba skupiny generátorů</a:t>
            </a:r>
          </a:p>
        </p:txBody>
      </p:sp>
    </p:spTree>
    <p:extLst>
      <p:ext uri="{BB962C8B-B14F-4D97-AF65-F5344CB8AC3E}">
        <p14:creationId xmlns:p14="http://schemas.microsoft.com/office/powerpoint/2010/main" val="232189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E5C1821-5746-653A-BF03-8C328C474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2B8B50-B98A-DAF2-6D1A-F322AEE2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15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E034619-807F-FD1A-50D4-0A6855B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Průměrná chyba skupiny generátorů – komentář </a:t>
            </a:r>
          </a:p>
        </p:txBody>
      </p:sp>
      <p:pic>
        <p:nvPicPr>
          <p:cNvPr id="6" name="Zástupný obsah 6">
            <a:extLst>
              <a:ext uri="{FF2B5EF4-FFF2-40B4-BE49-F238E27FC236}">
                <a16:creationId xmlns:a16="http://schemas.microsoft.com/office/drawing/2014/main" id="{D120702C-FDB3-1F7A-8254-F94C51D31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" t="2287" r="1668" b="1475"/>
          <a:stretch/>
        </p:blipFill>
        <p:spPr>
          <a:xfrm>
            <a:off x="7575936" y="739774"/>
            <a:ext cx="4212773" cy="2206626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A20203C-B0E4-81E0-257C-20341ED23CFF}"/>
              </a:ext>
            </a:extLst>
          </p:cNvPr>
          <p:cNvSpPr txBox="1"/>
          <p:nvPr/>
        </p:nvSpPr>
        <p:spPr>
          <a:xfrm>
            <a:off x="304801" y="1038274"/>
            <a:ext cx="6953249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Nejhorších výsledků dosahovaly </a:t>
            </a:r>
            <a:r>
              <a:rPr lang="cs-CZ" sz="2600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generu-jící</a:t>
            </a:r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polynomy stupně 15 vynásobeny (x+1).</a:t>
            </a:r>
          </a:p>
          <a:p>
            <a:pPr marL="914400" lvl="1" indent="-457200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Toto není překvapující, protože žádný </a:t>
            </a:r>
            <a:b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</a:br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 nich nebyl ireducibilní.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F0D9508-9FC8-0773-93FD-51724D1498D7}"/>
              </a:ext>
            </a:extLst>
          </p:cNvPr>
          <p:cNvSpPr txBox="1"/>
          <p:nvPr/>
        </p:nvSpPr>
        <p:spPr>
          <a:xfrm>
            <a:off x="304801" y="3581400"/>
            <a:ext cx="11322049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Průměrně dosáhly nejlepších výsledků polynomy ze skupiny „</a:t>
            </a:r>
            <a:r>
              <a:rPr lang="cs-CZ" sz="2600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From</a:t>
            </a:r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Program“, které jsou současně polynomy nejlépe detekujícími dvoubitové chyby.</a:t>
            </a:r>
          </a:p>
          <a:p>
            <a:pPr marL="914400" lvl="1" indent="-457200" algn="just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Tento výsledek byl nečekaný, protože v této skupině nejsou pouze primitivní polynomy.</a:t>
            </a:r>
          </a:p>
        </p:txBody>
      </p:sp>
    </p:spTree>
    <p:extLst>
      <p:ext uri="{BB962C8B-B14F-4D97-AF65-F5344CB8AC3E}">
        <p14:creationId xmlns:p14="http://schemas.microsoft.com/office/powerpoint/2010/main" val="117414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F69E4AB-5BF5-C80C-9711-222FF784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" t="1052" r="1175" b="1904"/>
          <a:stretch/>
        </p:blipFill>
        <p:spPr>
          <a:xfrm>
            <a:off x="1625600" y="821267"/>
            <a:ext cx="9050868" cy="5173133"/>
          </a:xfr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B13697F-F2E4-C38A-38D3-8D7601C35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B4F069A-CBC4-53F8-6D3D-D5A01F65D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16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59DD0C1-6E87-BBBB-A2DF-7405FFA1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Hammingová</a:t>
            </a:r>
            <a:r>
              <a:rPr lang="cs-CZ" dirty="0"/>
              <a:t> vzdálenost chyb</a:t>
            </a:r>
          </a:p>
        </p:txBody>
      </p:sp>
    </p:spTree>
    <p:extLst>
      <p:ext uri="{BB962C8B-B14F-4D97-AF65-F5344CB8AC3E}">
        <p14:creationId xmlns:p14="http://schemas.microsoft.com/office/powerpoint/2010/main" val="225724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23DEDE-5BCF-DC85-C0F0-E32B2D328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6067B06-ACE9-F556-015A-70ABF52B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17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7616F0C9-91EC-F121-CA6A-4768BB92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Hammingová</a:t>
            </a:r>
            <a:r>
              <a:rPr lang="cs-CZ" dirty="0"/>
              <a:t> vzdálenost chyb – komentář </a:t>
            </a:r>
            <a:endParaRPr lang="cs-CZ" b="1" dirty="0"/>
          </a:p>
        </p:txBody>
      </p:sp>
      <p:pic>
        <p:nvPicPr>
          <p:cNvPr id="6" name="Zástupný obsah 6">
            <a:extLst>
              <a:ext uri="{FF2B5EF4-FFF2-40B4-BE49-F238E27FC236}">
                <a16:creationId xmlns:a16="http://schemas.microsoft.com/office/drawing/2014/main" id="{34814798-5C73-0B3A-FFDB-DC5548B5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" t="1052" r="1175" b="1904"/>
          <a:stretch/>
        </p:blipFill>
        <p:spPr>
          <a:xfrm>
            <a:off x="7729208" y="993775"/>
            <a:ext cx="3905024" cy="2232025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6C61DA4-C33E-39E2-2255-5057C5D4568C}"/>
              </a:ext>
            </a:extLst>
          </p:cNvPr>
          <p:cNvSpPr txBox="1"/>
          <p:nvPr/>
        </p:nvSpPr>
        <p:spPr>
          <a:xfrm>
            <a:off x="241300" y="928123"/>
            <a:ext cx="74041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Na základě výsledku Koopmana</a:t>
            </a:r>
            <a:r>
              <a:rPr lang="cs-CZ" b="0" baseline="30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můžeme zhodnotit </a:t>
            </a:r>
            <a:r>
              <a:rPr lang="cs-CZ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hammingovou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vzdálenost  (HD) nedetekovaných chyb.</a:t>
            </a:r>
          </a:p>
          <a:p>
            <a:pPr marL="457200" indent="-457200"/>
            <a:r>
              <a:rPr lang="cs-CZ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Koopman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uvedl tabulku generujících polynomů různých řádů a jejich HD.</a:t>
            </a:r>
          </a:p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Nejsou uvedeny polynomy pro větší HD, než 19.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A65F316-7349-4AA2-CE7F-97D3FA25DDA1}"/>
              </a:ext>
            </a:extLst>
          </p:cNvPr>
          <p:cNvSpPr txBox="1"/>
          <p:nvPr/>
        </p:nvSpPr>
        <p:spPr>
          <a:xfrm>
            <a:off x="241300" y="6237287"/>
            <a:ext cx="895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1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1: http://users.ece.cmu.edu/~koopman/crc/index.html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9416BC3-F72C-1F96-8728-1EA2F1C9AB1F}"/>
              </a:ext>
            </a:extLst>
          </p:cNvPr>
          <p:cNvSpPr txBox="1"/>
          <p:nvPr/>
        </p:nvSpPr>
        <p:spPr>
          <a:xfrm>
            <a:off x="305832" y="4060923"/>
            <a:ext cx="1102256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 grafu lze vidět, že HD reálně se vyskytujících chyb je mnohem větší, než se kterou počítá </a:t>
            </a:r>
            <a:r>
              <a:rPr lang="cs-CZ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Koopman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.</a:t>
            </a:r>
          </a:p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Většina nedetekovaných chyb měla HD = 8329,5.</a:t>
            </a:r>
          </a:p>
        </p:txBody>
      </p:sp>
    </p:spTree>
    <p:extLst>
      <p:ext uri="{BB962C8B-B14F-4D97-AF65-F5344CB8AC3E}">
        <p14:creationId xmlns:p14="http://schemas.microsoft.com/office/powerpoint/2010/main" val="53214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608A58DC-0EB9-A562-EFD1-C2CC6101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9" y="2211387"/>
            <a:ext cx="11239492" cy="2435225"/>
          </a:xfrm>
        </p:spPr>
        <p:txBody>
          <a:bodyPr/>
          <a:lstStyle/>
          <a:p>
            <a:pPr algn="just"/>
            <a:r>
              <a:rPr lang="cs-CZ" dirty="0"/>
              <a:t>Optimalizace programu na vyhledávání generujících polynomů.</a:t>
            </a:r>
          </a:p>
          <a:p>
            <a:pPr algn="just"/>
            <a:r>
              <a:rPr lang="cs-CZ" dirty="0"/>
              <a:t>Vyzkoušet generátory řádu 32 a 64.</a:t>
            </a:r>
          </a:p>
          <a:p>
            <a:pPr algn="just"/>
            <a:r>
              <a:rPr lang="cs-CZ" dirty="0"/>
              <a:t>Prozkoumat rozdílné chybové vzory (mohou se lišit pro různé přeno-</a:t>
            </a:r>
            <a:r>
              <a:rPr lang="cs-CZ" dirty="0" err="1"/>
              <a:t>sové</a:t>
            </a:r>
            <a:r>
              <a:rPr lang="cs-CZ" dirty="0"/>
              <a:t> technologie).</a:t>
            </a:r>
          </a:p>
          <a:p>
            <a:pPr algn="just"/>
            <a:r>
              <a:rPr lang="cs-CZ" dirty="0"/>
              <a:t>Otestovat BCH kódy, opravné kódy založené na CRC</a:t>
            </a:r>
          </a:p>
          <a:p>
            <a:pPr algn="just"/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1BAD8A8-8807-78F4-4DF7-6E84ADCD0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7FB2C2E-D51B-B72F-C53E-715D1B417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18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6F856B2-903E-0FCD-BDA8-7680104F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Budoucí práce</a:t>
            </a:r>
          </a:p>
        </p:txBody>
      </p:sp>
    </p:spTree>
    <p:extLst>
      <p:ext uri="{BB962C8B-B14F-4D97-AF65-F5344CB8AC3E}">
        <p14:creationId xmlns:p14="http://schemas.microsoft.com/office/powerpoint/2010/main" val="248604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BCD48CAB-4C2B-0ACF-BDCE-8D027E81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1887537"/>
            <a:ext cx="11521017" cy="3082925"/>
          </a:xfrm>
        </p:spPr>
        <p:txBody>
          <a:bodyPr/>
          <a:lstStyle/>
          <a:p>
            <a:r>
              <a:rPr lang="en-US" sz="2800" dirty="0"/>
              <a:t>Jepsen, W. (2022). Cyclic Redundancy Checks and Error Detection. </a:t>
            </a:r>
            <a:r>
              <a:rPr lang="en-US" sz="2800" dirty="0" err="1"/>
              <a:t>arXiv</a:t>
            </a:r>
            <a:r>
              <a:rPr lang="en-US" sz="2800" dirty="0"/>
              <a:t>. </a:t>
            </a:r>
            <a:r>
              <a:rPr lang="en-US" sz="2800" dirty="0">
                <a:hlinkClick r:id="rId2"/>
              </a:rPr>
              <a:t>https://doi.org/10.48550/ARXIV.2205.11344</a:t>
            </a:r>
            <a:endParaRPr lang="cs-CZ" sz="2800" dirty="0"/>
          </a:p>
          <a:p>
            <a:r>
              <a:rPr lang="cs-CZ" sz="2800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Koopman</a:t>
            </a:r>
            <a:r>
              <a:rPr lang="cs-CZ" sz="2800" dirty="0"/>
              <a:t>, P. </a:t>
            </a:r>
            <a:r>
              <a:rPr lang="cs-CZ" sz="28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  <a:hlinkClick r:id="rId3"/>
              </a:rPr>
              <a:t>http://users.ece.cmu.edu/~koopman/crc/index.html</a:t>
            </a:r>
            <a:endParaRPr lang="cs-CZ" sz="2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cs-CZ" sz="2800" dirty="0"/>
              <a:t>Drábek, V., Bidlo, M. (2023). Systémy odolné proti poruchám: SSP 6. Cyklické kódy</a:t>
            </a:r>
          </a:p>
          <a:p>
            <a:r>
              <a:rPr lang="cs-CZ" sz="28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  <a:hlinkClick r:id="rId4"/>
              </a:rPr>
              <a:t>https://github.com/0xJepsen/CRC_Research/tree/master/crclists</a:t>
            </a:r>
            <a:endParaRPr lang="cs-CZ" sz="2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cs-CZ" sz="2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endParaRPr lang="cs-CZ" sz="2800" dirty="0"/>
          </a:p>
          <a:p>
            <a:endParaRPr lang="cs-CZ" sz="2800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895C24-0B30-FDB1-8895-C04CF91A0F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C8DAA14-5815-1AB4-2F0F-E23E09261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19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D8EB961-219C-DA6F-F444-0FD51B35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7569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F256AADE-3C1D-8CB8-3D15-7E8C64BE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525295"/>
            <a:ext cx="11521017" cy="3807410"/>
          </a:xfrm>
        </p:spPr>
        <p:txBody>
          <a:bodyPr/>
          <a:lstStyle/>
          <a:p>
            <a:r>
              <a:rPr lang="cs-CZ" dirty="0"/>
              <a:t>Motivace</a:t>
            </a:r>
          </a:p>
          <a:p>
            <a:r>
              <a:rPr lang="cs-CZ" dirty="0" err="1"/>
              <a:t>Separovatelný</a:t>
            </a:r>
            <a:r>
              <a:rPr lang="cs-CZ" dirty="0"/>
              <a:t> CRC</a:t>
            </a:r>
          </a:p>
          <a:p>
            <a:r>
              <a:rPr lang="cs-CZ" dirty="0" err="1"/>
              <a:t>Galoisovo</a:t>
            </a:r>
            <a:r>
              <a:rPr lang="cs-CZ" dirty="0"/>
              <a:t> pole GF</a:t>
            </a:r>
            <a:r>
              <a:rPr lang="cs-CZ" baseline="-25000" dirty="0"/>
              <a:t>2</a:t>
            </a:r>
            <a:endParaRPr lang="cs-CZ" dirty="0"/>
          </a:p>
          <a:p>
            <a:r>
              <a:rPr lang="cs-CZ" dirty="0"/>
              <a:t>Konstrukce kódového slova</a:t>
            </a:r>
          </a:p>
          <a:p>
            <a:r>
              <a:rPr lang="cs-CZ" dirty="0"/>
              <a:t>Vlastností generátorů</a:t>
            </a:r>
          </a:p>
          <a:p>
            <a:r>
              <a:rPr lang="cs-CZ" dirty="0"/>
              <a:t>Typy chyb</a:t>
            </a:r>
          </a:p>
          <a:p>
            <a:r>
              <a:rPr lang="cs-CZ" dirty="0"/>
              <a:t>Experimentální data</a:t>
            </a:r>
          </a:p>
          <a:p>
            <a:r>
              <a:rPr lang="cs-CZ" dirty="0"/>
              <a:t>Výsledky experimentů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FB0E80-5B3F-15FC-A4FE-D2118F3E4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8EC7482-30F3-2265-D599-D77340CAB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1768817-6ABA-F4BA-D087-14D81495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7382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98C7ABF-3C74-5823-467B-D61EC4C5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7383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735F2541-6CB5-5C06-54D3-341410B9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9" y="1564690"/>
            <a:ext cx="11322042" cy="3728620"/>
          </a:xfrm>
        </p:spPr>
        <p:txBody>
          <a:bodyPr/>
          <a:lstStyle/>
          <a:p>
            <a:pPr algn="just"/>
            <a:r>
              <a:rPr lang="cs-CZ" dirty="0"/>
              <a:t>Je potřeba detekce poškozených dat.</a:t>
            </a:r>
          </a:p>
          <a:p>
            <a:pPr algn="just"/>
            <a:r>
              <a:rPr lang="cs-CZ" dirty="0"/>
              <a:t>Poškozená data vedou na chybné výsledky (genetická data, ML).</a:t>
            </a:r>
          </a:p>
          <a:p>
            <a:pPr algn="just"/>
            <a:r>
              <a:rPr lang="cs-CZ" dirty="0"/>
              <a:t>Mimo blokových a náhodných chyb, se v praxi objevují také výpadky nebo vložení části dat.</a:t>
            </a:r>
          </a:p>
          <a:p>
            <a:pPr algn="just"/>
            <a:r>
              <a:rPr lang="cs-CZ" dirty="0"/>
              <a:t>Výpadky a vložení části dat se CRC hůře detekují.</a:t>
            </a:r>
          </a:p>
          <a:p>
            <a:pPr algn="just"/>
            <a:r>
              <a:rPr lang="cs-CZ" dirty="0"/>
              <a:t>Je potřebné znát úspěšnost detekce chyb pro jednotlivé polynomy.</a:t>
            </a:r>
          </a:p>
          <a:p>
            <a:pPr algn="just"/>
            <a:r>
              <a:rPr lang="cs-CZ" dirty="0"/>
              <a:t>Cílem této práce bylo vyhodnotit úspěšnost detekce chyb na reálných datech pro různě polynomy 16-tého stupně.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7BABC78-591C-EC58-12B1-7813623F8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7074E87-5704-0113-1CED-831EF8A81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882DE56-D41D-B128-4F4E-209397AD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</p:spTree>
    <p:extLst>
      <p:ext uri="{BB962C8B-B14F-4D97-AF65-F5344CB8AC3E}">
        <p14:creationId xmlns:p14="http://schemas.microsoft.com/office/powerpoint/2010/main" val="158986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2A065FEB-E83F-28F6-DA8C-1805DAA9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725446"/>
                <a:ext cx="11521017" cy="5407108"/>
              </a:xfrm>
            </p:spPr>
            <p:txBody>
              <a:bodyPr/>
              <a:lstStyle/>
              <a:p>
                <a:r>
                  <a:rPr lang="cs-CZ" dirty="0"/>
                  <a:t>CRC kód (</a:t>
                </a:r>
                <a:r>
                  <a:rPr lang="cs-CZ" b="1" dirty="0"/>
                  <a:t>n</a:t>
                </a:r>
                <a:r>
                  <a:rPr lang="cs-CZ" dirty="0"/>
                  <a:t>, </a:t>
                </a:r>
                <a:r>
                  <a:rPr lang="cs-CZ" b="1" dirty="0"/>
                  <a:t>k</a:t>
                </a:r>
                <a:r>
                  <a:rPr lang="cs-CZ" dirty="0"/>
                  <a:t>)</a:t>
                </a:r>
              </a:p>
              <a:p>
                <a:pPr lvl="1"/>
                <a:r>
                  <a:rPr lang="cs-CZ" b="1" dirty="0"/>
                  <a:t>n</a:t>
                </a:r>
                <a:r>
                  <a:rPr lang="cs-CZ" dirty="0"/>
                  <a:t> – délka celého kódového slova</a:t>
                </a:r>
              </a:p>
              <a:p>
                <a:pPr lvl="1"/>
                <a:r>
                  <a:rPr lang="cs-CZ" b="1" dirty="0"/>
                  <a:t>k</a:t>
                </a:r>
                <a:r>
                  <a:rPr lang="cs-CZ" dirty="0"/>
                  <a:t> – délka kódové informace</a:t>
                </a:r>
                <a:endParaRPr lang="cs-CZ" b="1" dirty="0"/>
              </a:p>
              <a:p>
                <a:pPr lvl="1"/>
                <a:r>
                  <a:rPr lang="cs-CZ" dirty="0"/>
                  <a:t>vytvořen polynomem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stupně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cs-CZ" b="1" dirty="0"/>
              </a:p>
              <a:p>
                <a:r>
                  <a:rPr lang="cs-CZ" dirty="0"/>
                  <a:t>Úspěšnost detekce chyb závisí na zvoleném polynomu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/>
                  <a:t> je ekvivalentní polynomu: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cs-CZ" b="1" dirty="0"/>
              </a:p>
              <a:p>
                <a:r>
                  <a:rPr lang="cs-CZ" dirty="0"/>
                  <a:t>Kódové slovo </a:t>
                </a:r>
                <a:r>
                  <a:rPr lang="cs-CZ" b="1" dirty="0"/>
                  <a:t>c </a:t>
                </a:r>
                <a:r>
                  <a:rPr lang="cs-CZ" dirty="0"/>
                  <a:t>se skládá ze dvou částí </a:t>
                </a:r>
                <a:r>
                  <a:rPr lang="cs-CZ" b="1" dirty="0"/>
                  <a:t>c = [m, r]</a:t>
                </a:r>
              </a:p>
              <a:p>
                <a:pPr lvl="1"/>
                <a:r>
                  <a:rPr lang="cs-CZ" b="1" dirty="0"/>
                  <a:t>m</a:t>
                </a:r>
                <a:r>
                  <a:rPr lang="cs-CZ" dirty="0"/>
                  <a:t> – původní zpráva s ekvivalentním polynomem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  <a:p>
                <a:pPr lvl="1"/>
                <a:r>
                  <a:rPr lang="cs-CZ" b="1" dirty="0"/>
                  <a:t>r</a:t>
                </a:r>
                <a:r>
                  <a:rPr lang="cs-CZ" dirty="0"/>
                  <a:t> – zbytek po dělení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cs-CZ" dirty="0"/>
              </a:p>
              <a:p>
                <a:pPr lvl="1"/>
                <a:r>
                  <a:rPr lang="cs-CZ" b="1" dirty="0"/>
                  <a:t>c</a:t>
                </a:r>
                <a:r>
                  <a:rPr lang="cs-CZ" dirty="0"/>
                  <a:t> – musí být dělitelné bezezbytku (jinak obsahuje chybu)</a:t>
                </a:r>
                <a:endParaRPr lang="cs-CZ" b="1" dirty="0"/>
              </a:p>
              <a:p>
                <a:r>
                  <a:rPr lang="cs-CZ" dirty="0"/>
                  <a:t>Pro operace je použito </a:t>
                </a:r>
                <a:r>
                  <a:rPr lang="cs-CZ" dirty="0" err="1"/>
                  <a:t>Galoisovo</a:t>
                </a:r>
                <a:r>
                  <a:rPr lang="cs-CZ" dirty="0"/>
                  <a:t> pole GF</a:t>
                </a:r>
                <a:r>
                  <a:rPr lang="cs-CZ" baseline="-25000" dirty="0"/>
                  <a:t>2</a:t>
                </a:r>
                <a:r>
                  <a:rPr lang="cs-CZ" dirty="0"/>
                  <a:t>.</a:t>
                </a:r>
                <a:br>
                  <a:rPr lang="cs-CZ" b="1" dirty="0"/>
                </a:br>
                <a:endParaRPr lang="cs-CZ" b="1" dirty="0"/>
              </a:p>
              <a:p>
                <a:pPr lvl="1"/>
                <a:endParaRPr lang="cs-CZ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2A065FEB-E83F-28F6-DA8C-1805DAA9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725446"/>
                <a:ext cx="11521017" cy="5407108"/>
              </a:xfrm>
              <a:blipFill>
                <a:blip r:embed="rId2"/>
                <a:stretch>
                  <a:fillRect l="-1217" t="-2029" b="-281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BBCF578-A7AD-A406-3BCB-F08726117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7B7A567-A2AC-6FE1-6B05-D6C8191F4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7A62ECA-EC25-AF21-744C-49F45285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Separovatelný</a:t>
            </a:r>
            <a:r>
              <a:rPr lang="cs-CZ" dirty="0"/>
              <a:t> CRC (</a:t>
            </a:r>
            <a:r>
              <a:rPr lang="cs-CZ" dirty="0" err="1"/>
              <a:t>Cyclic</a:t>
            </a:r>
            <a:r>
              <a:rPr lang="cs-CZ" dirty="0"/>
              <a:t> </a:t>
            </a:r>
            <a:r>
              <a:rPr lang="cs-CZ" dirty="0" err="1"/>
              <a:t>Redundancy</a:t>
            </a:r>
            <a:r>
              <a:rPr lang="cs-CZ" dirty="0"/>
              <a:t> </a:t>
            </a:r>
            <a:r>
              <a:rPr lang="cs-CZ" dirty="0" err="1"/>
              <a:t>Check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68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C574D14F-EBBF-2CCF-F79D-A65D6C17F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9" y="2193340"/>
                <a:ext cx="11353791" cy="2471320"/>
              </a:xfrm>
            </p:spPr>
            <p:txBody>
              <a:bodyPr/>
              <a:lstStyle/>
              <a:p>
                <a:pPr algn="just"/>
                <a:r>
                  <a:rPr lang="cs-CZ" dirty="0"/>
                  <a:t>Obsahuje dva elementy {0,1}.</a:t>
                </a:r>
              </a:p>
              <a:p>
                <a:pPr algn="just"/>
                <a:r>
                  <a:rPr lang="cs-CZ" dirty="0"/>
                  <a:t>Pro GF</a:t>
                </a:r>
                <a:r>
                  <a:rPr lang="cs-CZ" baseline="-25000" dirty="0"/>
                  <a:t>2</a:t>
                </a:r>
                <a:r>
                  <a:rPr lang="cs-CZ" dirty="0"/>
                  <a:t> platí: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 2∈</m:t>
                    </m:r>
                    <m:r>
                      <m:rPr>
                        <m:nor/>
                      </m:rPr>
                      <a:rPr lang="cs-CZ" dirty="0"/>
                      <m:t>GF</m:t>
                    </m:r>
                    <m:r>
                      <m:rPr>
                        <m:nor/>
                      </m:rPr>
                      <a:rPr lang="cs-CZ" baseline="-25000" dirty="0"/>
                      <m:t>2</m:t>
                    </m:r>
                  </m:oMath>
                </a14:m>
                <a:r>
                  <a:rPr lang="cs-CZ" dirty="0"/>
                  <a:t>, kde % je operace modulo.</a:t>
                </a:r>
              </a:p>
              <a:p>
                <a:pPr algn="just"/>
                <a:r>
                  <a:rPr lang="cs-CZ" dirty="0"/>
                  <a:t>Dělení polynomů lze provést pomocí posuvných registrů a hradel XOR.</a:t>
                </a:r>
              </a:p>
              <a:p>
                <a:pPr algn="just"/>
                <a:r>
                  <a:rPr lang="cs-CZ" dirty="0"/>
                  <a:t>Primitivní generující polynomy, které jsou primitivními dosahují ne-lepších detekčních výsledků.</a:t>
                </a:r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C574D14F-EBBF-2CCF-F79D-A65D6C17F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9" y="2193340"/>
                <a:ext cx="11353791" cy="2471320"/>
              </a:xfrm>
              <a:blipFill>
                <a:blip r:embed="rId2"/>
                <a:stretch>
                  <a:fillRect l="-1235" t="-4691" r="-967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0EA85B0-49B6-6D3A-CD62-601A81669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01E12E-EF8D-B953-90CE-A0C1D3885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9A02762-58A4-A69E-FE46-D874B363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Galoisovo</a:t>
            </a:r>
            <a:r>
              <a:rPr lang="cs-CZ" dirty="0"/>
              <a:t> pole GF</a:t>
            </a:r>
            <a:r>
              <a:rPr lang="cs-CZ" baseline="-25000" dirty="0"/>
              <a:t>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56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B2B0CB3-6CAF-54FB-BEC8-51CE02D9D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8399D5C-1647-C416-A02A-C026245A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0CD2818-4345-06B8-B002-EFDF720C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</a:t>
            </a:r>
            <a:r>
              <a:rPr lang="cs-CZ" dirty="0" err="1"/>
              <a:t>separovatelného</a:t>
            </a:r>
            <a:r>
              <a:rPr lang="cs-CZ" dirty="0"/>
              <a:t> CRC (9,6)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ástupný obsah 7">
                <a:extLst>
                  <a:ext uri="{FF2B5EF4-FFF2-40B4-BE49-F238E27FC236}">
                    <a16:creationId xmlns:a16="http://schemas.microsoft.com/office/drawing/2014/main" id="{F636C76A-CE75-5BEE-A8F5-2247906CD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9" y="1209757"/>
                <a:ext cx="6654791" cy="4438483"/>
              </a:xfrm>
            </p:spPr>
            <p:txBody>
              <a:bodyPr/>
              <a:lstStyle/>
              <a:p>
                <a:r>
                  <a:rPr lang="cs-CZ" dirty="0"/>
                  <a:t>Mějme zprávu m = </a:t>
                </a:r>
                <a:r>
                  <a:rPr lang="cs-CZ" b="1" dirty="0"/>
                  <a:t>100100</a:t>
                </a:r>
                <a:r>
                  <a:rPr lang="cs-CZ" dirty="0"/>
                  <a:t> s ekvivalent-ním polynomem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  <a:p>
                <a:r>
                  <a:rPr lang="cs-CZ" dirty="0"/>
                  <a:t>Generující polynom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cs-CZ" b="0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i="1" dirty="0"/>
                  <a:t> </a:t>
                </a:r>
                <a:r>
                  <a:rPr lang="cs-CZ" dirty="0"/>
                  <a:t>je ekvivalentní zápisu </a:t>
                </a:r>
                <a:r>
                  <a:rPr lang="cs-CZ" b="1" dirty="0"/>
                  <a:t>1101</a:t>
                </a:r>
                <a:endParaRPr lang="cs-CZ" b="1" i="1" dirty="0"/>
              </a:p>
              <a:p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24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∼100100000</m:t>
                    </m:r>
                  </m:oMath>
                </a14:m>
                <a:r>
                  <a:rPr lang="cs-CZ" sz="2400" dirty="0"/>
                  <a:t> </a:t>
                </a:r>
                <a:endParaRPr lang="cs-CZ" dirty="0"/>
              </a:p>
              <a:p>
                <a:r>
                  <a:rPr lang="cs-CZ" i="1" dirty="0"/>
                  <a:t>Násobení polynomu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i="1" dirty="0"/>
                  <a:t>je ekvivalentní násobení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i="1" dirty="0"/>
                  <a:t> (posuv).</a:t>
                </a:r>
              </a:p>
              <a:p>
                <a:r>
                  <a:rPr lang="cs-CZ" dirty="0"/>
                  <a:t>Zbytek po dělení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800" i="1">
                            <a:latin typeface="Cambria Math" panose="02040503050406030204" pitchFamily="18" charset="0"/>
                          </a:rPr>
                          <m:t>10010000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1101</m:t>
                        </m:r>
                      </m:den>
                    </m:f>
                  </m:oMath>
                </a14:m>
                <a:r>
                  <a:rPr lang="cs-CZ" dirty="0"/>
                  <a:t>  je 001.</a:t>
                </a:r>
              </a:p>
              <a:p>
                <a:r>
                  <a:rPr lang="cs-CZ" dirty="0"/>
                  <a:t>Výsledné kódové slovo je 100100 001.</a:t>
                </a:r>
              </a:p>
            </p:txBody>
          </p:sp>
        </mc:Choice>
        <mc:Fallback>
          <p:sp>
            <p:nvSpPr>
              <p:cNvPr id="8" name="Zástupný obsah 7">
                <a:extLst>
                  <a:ext uri="{FF2B5EF4-FFF2-40B4-BE49-F238E27FC236}">
                    <a16:creationId xmlns:a16="http://schemas.microsoft.com/office/drawing/2014/main" id="{F636C76A-CE75-5BEE-A8F5-2247906CD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9" y="1209757"/>
                <a:ext cx="6654791" cy="4438483"/>
              </a:xfrm>
              <a:blipFill>
                <a:blip r:embed="rId2"/>
                <a:stretch>
                  <a:fillRect l="-2106" t="-2469" r="-275" b="-219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9E04E73C-B168-6CD6-40B0-653EE7959AD4}"/>
                  </a:ext>
                </a:extLst>
              </p:cNvPr>
              <p:cNvSpPr txBox="1"/>
              <p:nvPr/>
            </p:nvSpPr>
            <p:spPr>
              <a:xfrm>
                <a:off x="7880684" y="1272813"/>
                <a:ext cx="3879508" cy="481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cs-CZ" sz="2600" b="0" u="sng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100100</a:t>
                </a: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000 = </a:t>
                </a:r>
                <a14:m>
                  <m:oMath xmlns:m="http://schemas.openxmlformats.org/officeDocument/2006/math">
                    <m:r>
                      <a:rPr lang="cs-CZ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𝒎</m:t>
                    </m:r>
                    <m:r>
                      <a:rPr lang="cs-CZ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cs-CZ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cs-CZ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cs-CZ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endParaRPr lang="cs-CZ" sz="2600" b="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10000000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1010000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111000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01100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 1100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  001 = </a:t>
                </a:r>
                <a:r>
                  <a:rPr lang="cs-CZ" sz="26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r</a:t>
                </a:r>
              </a:p>
              <a:p>
                <a:pPr>
                  <a:buNone/>
                </a:pPr>
                <a:endParaRPr lang="cs-CZ" sz="2600" b="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>
                  <a:buNone/>
                </a:pPr>
                <a:r>
                  <a:rPr lang="cs-CZ" sz="26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c</a:t>
                </a: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= </a:t>
                </a:r>
                <a:r>
                  <a:rPr lang="cs-CZ" sz="2600" b="0" u="sng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100100</a:t>
                </a: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001</a:t>
                </a:r>
                <a:endParaRPr lang="cs-CZ" sz="260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>
                  <a:buNone/>
                </a:pPr>
                <a:endParaRPr lang="cs-CZ" sz="2600" b="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9E04E73C-B168-6CD6-40B0-653EE7959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84" y="1272813"/>
                <a:ext cx="3879508" cy="4813625"/>
              </a:xfrm>
              <a:prstGeom prst="rect">
                <a:avLst/>
              </a:prstGeom>
              <a:blipFill>
                <a:blip r:embed="rId3"/>
                <a:stretch>
                  <a:fillRect l="-2830" t="-11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7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33802F84-97C9-D105-37E5-59C6C9BAC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1103313"/>
                <a:ext cx="11521017" cy="4651374"/>
              </a:xfrm>
            </p:spPr>
            <p:txBody>
              <a:bodyPr/>
              <a:lstStyle/>
              <a:p>
                <a:pPr algn="just"/>
                <a:r>
                  <a:rPr lang="cs-CZ" sz="2400" dirty="0"/>
                  <a:t>Pokud není polynom zprávy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400" dirty="0"/>
                  <a:t> dělitelný generujícím polynomem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400" dirty="0"/>
                  <a:t> bezezbytku, obsahuje zpráva chybu.</a:t>
                </a:r>
              </a:p>
              <a:p>
                <a:pPr algn="just"/>
                <a:r>
                  <a:rPr lang="cs-CZ" sz="2400" dirty="0"/>
                  <a:t>Je nutné minimalizovat případy, kdy je chybný 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400" dirty="0"/>
                  <a:t> dělitelný bezezbytku (chyba se nepozná).</a:t>
                </a:r>
              </a:p>
              <a:p>
                <a:pPr algn="just"/>
                <a:r>
                  <a:rPr lang="cs-CZ" sz="2400" dirty="0"/>
                  <a:t>Vhodně navržený generující polynom je základem.</a:t>
                </a:r>
              </a:p>
              <a:p>
                <a:pPr algn="just"/>
                <a:endParaRPr lang="cs-CZ" sz="2400" dirty="0"/>
              </a:p>
              <a:p>
                <a:pPr algn="just"/>
                <a:r>
                  <a:rPr lang="cs-CZ" sz="2400" b="1" dirty="0"/>
                  <a:t>Jednoduchá chyba</a:t>
                </a:r>
              </a:p>
              <a:p>
                <a:pPr lvl="1" algn="just"/>
                <a:r>
                  <a:rPr lang="cs-CZ" sz="2000" dirty="0"/>
                  <a:t>Stačí, aby měl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dirty="0"/>
                  <a:t> dva nenulové členy.</a:t>
                </a:r>
              </a:p>
              <a:p>
                <a:pPr algn="just"/>
                <a:r>
                  <a:rPr lang="cs-CZ" sz="2400" b="1" dirty="0"/>
                  <a:t>Lichý počet chyb</a:t>
                </a:r>
              </a:p>
              <a:p>
                <a:pPr lvl="1" algn="just">
                  <a:buSzPct val="85000"/>
                </a:pP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i="1" dirty="0"/>
                  <a:t> </a:t>
                </a:r>
                <a:r>
                  <a:rPr lang="cs-CZ" sz="2000" dirty="0"/>
                  <a:t>musí mít sudý počet členů.</a:t>
                </a:r>
              </a:p>
              <a:p>
                <a:pPr lvl="1" algn="just"/>
                <a:r>
                  <a:rPr lang="cs-CZ" sz="2000" dirty="0"/>
                  <a:t>Volí se například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dirty="0"/>
                  <a:t>, kde </a:t>
                </a:r>
                <a:r>
                  <a:rPr lang="cs-CZ" sz="2000" i="1" dirty="0"/>
                  <a:t>g‘(x)</a:t>
                </a:r>
                <a:r>
                  <a:rPr lang="cs-CZ" sz="2000" dirty="0"/>
                  <a:t> je ireducibilní polynom s lichým počtem členů.</a:t>
                </a:r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33802F84-97C9-D105-37E5-59C6C9BAC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1103313"/>
                <a:ext cx="11521017" cy="4651374"/>
              </a:xfrm>
              <a:blipFill>
                <a:blip r:embed="rId2"/>
                <a:stretch>
                  <a:fillRect l="-1058" t="-2097" r="-79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122E1F5-3BEA-60B8-2607-927DA8BF6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BF811EC-62C1-B9DE-8A92-7D7B95FB7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0D1B7D9-6E2B-619F-BE51-9ED7DED0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Chyby – x-násobná chyba</a:t>
            </a:r>
          </a:p>
        </p:txBody>
      </p:sp>
    </p:spTree>
    <p:extLst>
      <p:ext uri="{BB962C8B-B14F-4D97-AF65-F5344CB8AC3E}">
        <p14:creationId xmlns:p14="http://schemas.microsoft.com/office/powerpoint/2010/main" val="241875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6EFF797F-F154-DB72-D79F-6E2105E8E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2214562"/>
                <a:ext cx="11521017" cy="2428875"/>
              </a:xfrm>
            </p:spPr>
            <p:txBody>
              <a:bodyPr/>
              <a:lstStyle/>
              <a:p>
                <a:r>
                  <a:rPr lang="cs-CZ" sz="2400" b="1" dirty="0"/>
                  <a:t>Dvojchyba</a:t>
                </a:r>
              </a:p>
              <a:p>
                <a:pPr lvl="1"/>
                <a:r>
                  <a:rPr lang="cs-CZ" sz="2200" dirty="0"/>
                  <a:t>Pro každé </a:t>
                </a:r>
                <a14:m>
                  <m:oMath xmlns:m="http://schemas.openxmlformats.org/officeDocument/2006/math"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200" dirty="0"/>
                  <a:t> existuje </a:t>
                </a:r>
                <a14:m>
                  <m:oMath xmlns:m="http://schemas.openxmlformats.org/officeDocument/2006/math"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cs-CZ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cs-CZ" sz="2200" dirty="0"/>
                  <a:t> takové, že </a:t>
                </a:r>
                <a14:m>
                  <m:oMath xmlns:m="http://schemas.openxmlformats.org/officeDocument/2006/math"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200" dirty="0"/>
                  <a:t> dělí </a:t>
                </a:r>
                <a14:m>
                  <m:oMath xmlns:m="http://schemas.openxmlformats.org/officeDocument/2006/math"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cs-CZ" sz="22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cs-CZ" sz="2200" dirty="0"/>
                  <a:t> bezezbytku.</a:t>
                </a:r>
              </a:p>
              <a:p>
                <a:pPr lvl="1"/>
                <a:r>
                  <a:rPr lang="cs-CZ" sz="2000" dirty="0"/>
                  <a:t>Vždy existuje nedetekovatelná dvojchyba.</a:t>
                </a:r>
              </a:p>
              <a:p>
                <a:pPr lvl="1"/>
                <a:r>
                  <a:rPr lang="cs-CZ" sz="2000" dirty="0">
                    <a:effectLst/>
                    <a:latin typeface="Arial" panose="020B0604020202020204" pitchFamily="34" charset="0"/>
                  </a:rPr>
                  <a:t>Délka zprávy M(x) musí být menší než 2n-k – 1</a:t>
                </a:r>
              </a:p>
              <a:p>
                <a:pPr lvl="1"/>
                <a:r>
                  <a:rPr lang="cs-CZ" sz="2000" dirty="0">
                    <a:latin typeface="Arial" panose="020B0604020202020204" pitchFamily="34" charset="0"/>
                  </a:rPr>
                  <a:t>Pro CRC (n, k) volíme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000" dirty="0"/>
                  <a:t> tak, aby bylo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cs-CZ" sz="2000" dirty="0"/>
                  <a:t> dostatečně velké.</a:t>
                </a:r>
              </a:p>
              <a:p>
                <a:pPr lvl="1"/>
                <a:r>
                  <a:rPr lang="cs-CZ" sz="2000" dirty="0"/>
                  <a:t>Délka polynomu zprávy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dirty="0"/>
                  <a:t> musí být menší, než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cs-CZ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cs-CZ" sz="2000" dirty="0"/>
                  <a:t>.</a:t>
                </a:r>
              </a:p>
              <a:p>
                <a:endParaRPr lang="cs-CZ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6EFF797F-F154-DB72-D79F-6E2105E8E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2214562"/>
                <a:ext cx="11521017" cy="2428875"/>
              </a:xfrm>
              <a:blipFill>
                <a:blip r:embed="rId2"/>
                <a:stretch>
                  <a:fillRect l="-1058" t="-4010" b="-200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659275A-B109-77F2-EE30-53A827419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A341E66-7C65-4D15-1F38-60D54C088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C581F4F-3901-C551-4448-5713EC5D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Chyby – x-násobná chyba</a:t>
            </a:r>
          </a:p>
        </p:txBody>
      </p:sp>
    </p:spTree>
    <p:extLst>
      <p:ext uri="{BB962C8B-B14F-4D97-AF65-F5344CB8AC3E}">
        <p14:creationId xmlns:p14="http://schemas.microsoft.com/office/powerpoint/2010/main" val="310772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45E13882-8DCE-AB19-C19B-39C4C9937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9" y="1585118"/>
                <a:ext cx="11264892" cy="3687763"/>
              </a:xfrm>
            </p:spPr>
            <p:txBody>
              <a:bodyPr/>
              <a:lstStyle/>
              <a:p>
                <a:pPr algn="just"/>
                <a:r>
                  <a:rPr lang="cs-CZ" dirty="0"/>
                  <a:t>Jedná se o shluk délky </a:t>
                </a:r>
                <a:r>
                  <a:rPr lang="cs-CZ" i="1" dirty="0"/>
                  <a:t>b</a:t>
                </a:r>
                <a:r>
                  <a:rPr lang="cs-CZ" dirty="0"/>
                  <a:t>, který obsahuje chybné hodnoty.</a:t>
                </a:r>
              </a:p>
              <a:p>
                <a:pPr lvl="1" algn="just">
                  <a:buSzPct val="85000"/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cs-CZ" b="0" i="1" dirty="0">
                    <a:latin typeface="Cambria Math" panose="02040503050406030204" pitchFamily="18" charset="0"/>
                  </a:rPr>
                  <a:t> </a:t>
                </a:r>
                <a:r>
                  <a:rPr lang="cs-CZ" b="0" dirty="0">
                    <a:latin typeface="Cambria Math" panose="02040503050406030204" pitchFamily="18" charset="0"/>
                  </a:rPr>
                  <a:t>00001010000</a:t>
                </a:r>
              </a:p>
              <a:p>
                <a:pPr lvl="1" algn="just"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>
                    <a:latin typeface="Cambria Math" panose="02040503050406030204" pitchFamily="18" charset="0"/>
                  </a:rPr>
                  <a:t>000</a:t>
                </a:r>
                <a:r>
                  <a:rPr lang="cs-CZ" u="sng" dirty="0">
                    <a:latin typeface="Cambria Math" panose="02040503050406030204" pitchFamily="18" charset="0"/>
                  </a:rPr>
                  <a:t>10011</a:t>
                </a:r>
                <a:r>
                  <a:rPr lang="cs-CZ" dirty="0">
                    <a:latin typeface="Cambria Math" panose="02040503050406030204" pitchFamily="18" charset="0"/>
                  </a:rPr>
                  <a:t>000</a:t>
                </a:r>
              </a:p>
              <a:p>
                <a:pPr lvl="1" algn="just">
                  <a:buSzPct val="85000"/>
                </a:pPr>
                <a:endParaRPr lang="cs-CZ" dirty="0"/>
              </a:p>
              <a:p>
                <a:pPr algn="just"/>
                <a:r>
                  <a:rPr lang="cs-CZ" dirty="0"/>
                  <a:t>Pro všechny ireducibilní generující polynomy stupně </a:t>
                </a:r>
                <a:r>
                  <a:rPr lang="cs-CZ" b="1" dirty="0"/>
                  <a:t>p</a:t>
                </a:r>
                <a:r>
                  <a:rPr lang="cs-CZ" dirty="0"/>
                  <a:t> platí:</a:t>
                </a:r>
              </a:p>
              <a:p>
                <a:pPr lvl="1" algn="just"/>
                <a:r>
                  <a:rPr lang="cs-CZ" dirty="0"/>
                  <a:t>Detekuje všechny shluky do délky </a:t>
                </a:r>
                <a:r>
                  <a:rPr lang="cs-CZ" b="1" dirty="0"/>
                  <a:t>p</a:t>
                </a:r>
                <a:r>
                  <a:rPr lang="cs-CZ" dirty="0"/>
                  <a:t>.</a:t>
                </a:r>
                <a:endParaRPr lang="cs-CZ" b="1" dirty="0"/>
              </a:p>
              <a:p>
                <a:pPr lvl="1" algn="just"/>
                <a:r>
                  <a:rPr lang="cs-CZ" dirty="0"/>
                  <a:t>Detekuje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dirty="0"/>
                  <a:t>všech shlukových chyb délky více než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cs-CZ" dirty="0"/>
                  <a:t>.</a:t>
                </a:r>
              </a:p>
              <a:p>
                <a:pPr lvl="1" algn="just"/>
                <a:r>
                  <a:rPr lang="cs-CZ" dirty="0"/>
                  <a:t>Pravděpodobnost nedekování shlukové chyby větší délky než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dirty="0"/>
                  <a:t> je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45E13882-8DCE-AB19-C19B-39C4C9937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9" y="1585118"/>
                <a:ext cx="11264892" cy="3687763"/>
              </a:xfrm>
              <a:blipFill>
                <a:blip r:embed="rId2"/>
                <a:stretch>
                  <a:fillRect l="-1245" t="-2975" r="-108" b="-11736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89A35E4-1720-D8C7-84FD-577761A1E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2411DC8-EB27-7D21-40A0-4C3267837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3B2FB3A-8F53-003E-C848-5E7905F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Chyby – Shluková chyba (</a:t>
            </a:r>
            <a:r>
              <a:rPr lang="cs-CZ" dirty="0" err="1"/>
              <a:t>burst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998431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0B83676BD02441A4241E79B2866211" ma:contentTypeVersion="11" ma:contentTypeDescription="Vytvoří nový dokument" ma:contentTypeScope="" ma:versionID="dd72917afd0a2dc15381f7e7ec00266e">
  <xsd:schema xmlns:xsd="http://www.w3.org/2001/XMLSchema" xmlns:xs="http://www.w3.org/2001/XMLSchema" xmlns:p="http://schemas.microsoft.com/office/2006/metadata/properties" xmlns:ns3="0a831583-ce9c-4037-8f91-15cb6b4a224f" xmlns:ns4="65059cc1-5a9a-4294-ae4c-cb6b96619f6e" targetNamespace="http://schemas.microsoft.com/office/2006/metadata/properties" ma:root="true" ma:fieldsID="b5c5cead7b2271e1594e95a087d3ee45" ns3:_="" ns4:_="">
    <xsd:import namespace="0a831583-ce9c-4037-8f91-15cb6b4a224f"/>
    <xsd:import namespace="65059cc1-5a9a-4294-ae4c-cb6b96619f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31583-ce9c-4037-8f91-15cb6b4a2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9cc1-5a9a-4294-ae4c-cb6b96619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F972ED-EFCD-40E0-ABFE-07DA576A17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2107AF-50E3-4468-A11D-493DCCBF3C6B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65059cc1-5a9a-4294-ae4c-cb6b96619f6e"/>
    <ds:schemaRef ds:uri="0a831583-ce9c-4037-8f91-15cb6b4a22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4201823-ADB2-44A2-A9A2-1CE637C78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31583-ce9c-4037-8f91-15cb6b4a224f"/>
    <ds:schemaRef ds:uri="65059cc1-5a9a-4294-ae4c-cb6b96619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5712</TotalTime>
  <Words>1247</Words>
  <Application>Microsoft Office PowerPoint</Application>
  <PresentationFormat>Širokoúhlá obrazovka</PresentationFormat>
  <Paragraphs>180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Courier New</vt:lpstr>
      <vt:lpstr>Open Sans</vt:lpstr>
      <vt:lpstr>Tahoma</vt:lpstr>
      <vt:lpstr>101021 FIT Calibri</vt:lpstr>
      <vt:lpstr>1_101021 FIT Calibri</vt:lpstr>
      <vt:lpstr>Cyclic Redundancy Checks and Error Detection</vt:lpstr>
      <vt:lpstr>Obsah</vt:lpstr>
      <vt:lpstr>Motivace</vt:lpstr>
      <vt:lpstr>Separovatelný CRC (Cyclic Redundancy Check)</vt:lpstr>
      <vt:lpstr>Galoisovo pole GF2</vt:lpstr>
      <vt:lpstr>Příklad separovatelného CRC (9,6)</vt:lpstr>
      <vt:lpstr>Chyby – x-násobná chyba</vt:lpstr>
      <vt:lpstr>Chyby – x-násobná chyba</vt:lpstr>
      <vt:lpstr>Chyby – Shluková chyba (burst error)</vt:lpstr>
      <vt:lpstr>Testování</vt:lpstr>
      <vt:lpstr>Nezachycené chyby podle generátorů</vt:lpstr>
      <vt:lpstr>Nejlepší generátory</vt:lpstr>
      <vt:lpstr>Nejhorší generátory</vt:lpstr>
      <vt:lpstr>Průměrná chyba skupiny generátorů</vt:lpstr>
      <vt:lpstr>Průměrná chyba skupiny generátorů – komentář </vt:lpstr>
      <vt:lpstr>Hammingová vzdálenost chyb</vt:lpstr>
      <vt:lpstr>Hammingová vzdálenost chyb – komentář </vt:lpstr>
      <vt:lpstr>Budoucí práce</vt:lpstr>
      <vt:lpstr>Literatura</vt:lpstr>
      <vt:lpstr>Prezentace aplikace PowerPoint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Michal Šedý</cp:lastModifiedBy>
  <cp:revision>66</cp:revision>
  <dcterms:created xsi:type="dcterms:W3CDTF">2016-08-24T11:19:59Z</dcterms:created>
  <dcterms:modified xsi:type="dcterms:W3CDTF">2023-02-28T21:30:53Z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0x010100BB0B83676BD02441A4241E79B2866211</vt:lpwstr>
  </property>
</Properties>
</file>