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  <p:sldMasterId id="2147483713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8" r:id="rId7"/>
    <p:sldId id="259" r:id="rId8"/>
    <p:sldId id="261" r:id="rId9"/>
    <p:sldId id="262" r:id="rId10"/>
    <p:sldId id="263" r:id="rId11"/>
    <p:sldId id="264" r:id="rId12"/>
    <p:sldId id="275" r:id="rId13"/>
    <p:sldId id="265" r:id="rId14"/>
    <p:sldId id="266" r:id="rId15"/>
    <p:sldId id="267" r:id="rId16"/>
    <p:sldId id="272" r:id="rId17"/>
    <p:sldId id="273" r:id="rId18"/>
    <p:sldId id="268" r:id="rId19"/>
    <p:sldId id="270" r:id="rId20"/>
    <p:sldId id="269" r:id="rId21"/>
    <p:sldId id="271" r:id="rId22"/>
    <p:sldId id="274" r:id="rId23"/>
    <p:sldId id="260" r:id="rId24"/>
    <p:sldId id="257" r:id="rId25"/>
  </p:sldIdLst>
  <p:sldSz cx="12192000" cy="6858000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rgbClr val="B9000C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596D8AA-3645-3F7B-53A6-3B3105A60455}" name="Herout Adam (11830)" initials="H(" userId="S::herout@vutbr.cz::815bc6ef-7eb1-4b24-af05-9d3eb0f8cab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ařová Alena (196276)" initials="TA(" lastIdx="1" clrIdx="0">
    <p:extLst>
      <p:ext uri="{19B8F6BF-5375-455C-9EA6-DF929625EA0E}">
        <p15:presenceInfo xmlns:p15="http://schemas.microsoft.com/office/powerpoint/2012/main" userId="S::xtesar36@vutbr.cz::46b406ea-2614-4721-b32e-30d3e39846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9E0"/>
    <a:srgbClr val="FF9900"/>
    <a:srgbClr val="EB0028"/>
    <a:srgbClr val="E4002B"/>
    <a:srgbClr val="4D4D4D"/>
    <a:srgbClr val="FE000C"/>
    <a:srgbClr val="B9000C"/>
    <a:srgbClr val="1B85B9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EC6F9-5F59-4CDF-AD41-507C4F298626}" v="14" dt="2021-12-16T08:03:51.526"/>
    <p1510:client id="{FAB5A2BC-D1E1-F848-B387-A7F66AD3E5B2}" v="79" dt="2021-12-16T08:15:31.14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96236" autoAdjust="0"/>
  </p:normalViewPr>
  <p:slideViewPr>
    <p:cSldViewPr snapToGrid="0">
      <p:cViewPr varScale="1">
        <p:scale>
          <a:sx n="106" d="100"/>
          <a:sy n="106" d="100"/>
        </p:scale>
        <p:origin x="84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1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CF3FF1D-F075-41F6-B290-07919A4348D8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67820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fld id="{511FA9D6-BDC7-4110-B055-029A3A5CC98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615043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1FA9D6-BDC7-4110-B055-029A3A5CC98B}" type="slidenum">
              <a:rPr lang="cs-CZ" altLang="cs-CZ" smtClean="0"/>
              <a:pPr/>
              <a:t>1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407868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3860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E718B-A6F6-45FB-B0EA-3A4F7A6FC695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45924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074153" y="620714"/>
            <a:ext cx="2878667" cy="5475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31807" y="620714"/>
            <a:ext cx="8439151" cy="547528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38E8744-0EE0-418F-9F78-FB0E984CBE63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200213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0824682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6085" y="-26639"/>
            <a:ext cx="12198085" cy="3598863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>
              <a:effectLst>
                <a:reflection endPos="65000" dist="50800" dir="5400000" sy="-100000" algn="bl" rotWithShape="0"/>
              </a:effectLst>
            </a:endParaRPr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0841611" y="6530975"/>
            <a:ext cx="48684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3621088"/>
            <a:ext cx="9191328" cy="383976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958986"/>
            <a:ext cx="9191328" cy="1254125"/>
          </a:xfrm>
        </p:spPr>
        <p:txBody>
          <a:bodyPr/>
          <a:lstStyle>
            <a:lvl1pPr algn="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pic>
        <p:nvPicPr>
          <p:cNvPr id="9" name="Obráze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48" y="5157192"/>
            <a:ext cx="4272472" cy="8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4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1_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07587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7247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/>
                </a:solidFill>
              </a:defRPr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926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7" y="1004348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63" y="1004348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3634226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015996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1772816"/>
            <a:ext cx="5386917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015996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1772816"/>
            <a:ext cx="5389033" cy="4536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95708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31808" y="101557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7559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1000460"/>
            <a:ext cx="6815667" cy="5380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000461"/>
            <a:ext cx="4011084" cy="5345998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16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Blue page">
    <p:bg>
      <p:bgPr>
        <a:solidFill>
          <a:srgbClr val="00A9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15977" y="3087230"/>
            <a:ext cx="10560049" cy="683543"/>
          </a:xfrm>
        </p:spPr>
        <p:txBody>
          <a:bodyPr/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cs-CZ" err="1"/>
              <a:t>Thank</a:t>
            </a:r>
            <a:r>
              <a:rPr lang="cs-CZ"/>
              <a:t> </a:t>
            </a:r>
            <a:r>
              <a:rPr lang="cs-CZ" err="1"/>
              <a:t>you</a:t>
            </a:r>
            <a:r>
              <a:rPr lang="cs-CZ"/>
              <a:t> </a:t>
            </a:r>
            <a:r>
              <a:rPr lang="cs-CZ" err="1"/>
              <a:t>for</a:t>
            </a:r>
            <a:r>
              <a:rPr lang="cs-CZ"/>
              <a:t> </a:t>
            </a:r>
            <a:r>
              <a:rPr lang="cs-CZ" err="1"/>
              <a:t>your</a:t>
            </a:r>
            <a:r>
              <a:rPr lang="cs-CZ"/>
              <a:t> </a:t>
            </a:r>
            <a:r>
              <a:rPr lang="cs-CZ" err="1"/>
              <a:t>attention</a:t>
            </a:r>
            <a:r>
              <a:rPr lang="cs-CZ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89695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1037410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cs-CZ" noProof="0"/>
              <a:t>Kliknutím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/>
              <a:pPr/>
              <a:t>‹#›</a:t>
            </a:fld>
            <a:endParaRPr lang="en-US" altLang="cs-CZ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484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cs-CZ"/>
              <a:t>IZP cvičení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7C8EF0-02FD-40B5-BB0A-5D3ED24F57E9}" type="slidenum">
              <a:rPr lang="en-US" altLang="cs-CZ"/>
              <a:pPr/>
              <a:t>‹#›</a:t>
            </a:fld>
            <a:endParaRPr lang="en-US" altLang="cs-CZ"/>
          </a:p>
        </p:txBody>
      </p:sp>
    </p:spTree>
    <p:extLst>
      <p:ext uri="{BB962C8B-B14F-4D97-AF65-F5344CB8AC3E}">
        <p14:creationId xmlns:p14="http://schemas.microsoft.com/office/powerpoint/2010/main" val="1190655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39148-7006-41C4-ABC2-D2A9F4595A63}" type="slidenum">
              <a:rPr lang="en-US" altLang="cs-CZ" smtClean="0"/>
              <a:pPr/>
              <a:t>‹#›</a:t>
            </a:fld>
            <a:r>
              <a:rPr lang="en-US" altLang="cs-CZ" dirty="0"/>
              <a:t>/</a:t>
            </a:r>
            <a:r>
              <a:rPr lang="cs-CZ" altLang="cs-CZ" dirty="0"/>
              <a:t>19</a:t>
            </a:r>
            <a:endParaRPr lang="en-US" altLang="cs-CZ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850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963084" y="440691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67" indent="0">
              <a:buNone/>
              <a:defRPr sz="1800"/>
            </a:lvl2pPr>
            <a:lvl3pPr marL="914332" indent="0">
              <a:buNone/>
              <a:defRPr sz="1600"/>
            </a:lvl3pPr>
            <a:lvl4pPr marL="1371498" indent="0">
              <a:buNone/>
              <a:defRPr sz="1400"/>
            </a:lvl4pPr>
            <a:lvl5pPr marL="1828664" indent="0">
              <a:buNone/>
              <a:defRPr sz="1400"/>
            </a:lvl5pPr>
            <a:lvl6pPr marL="2285830" indent="0">
              <a:buNone/>
              <a:defRPr sz="1400"/>
            </a:lvl6pPr>
            <a:lvl7pPr marL="2742994" indent="0">
              <a:buNone/>
              <a:defRPr sz="1400"/>
            </a:lvl7pPr>
            <a:lvl8pPr marL="3200160" indent="0">
              <a:buNone/>
              <a:defRPr sz="1400"/>
            </a:lvl8pPr>
            <a:lvl9pPr marL="3657327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FEAC19-CD6C-4528-B09F-367B3931C207}" type="slidenum">
              <a:rPr lang="en-US" altLang="cs-CZ"/>
              <a:pPr/>
              <a:t>‹#›</a:t>
            </a:fld>
            <a:endParaRPr lang="en-US" altLang="cs-CZ"/>
          </a:p>
        </p:txBody>
      </p:sp>
      <p:sp>
        <p:nvSpPr>
          <p:cNvPr id="6" name="Obdélník 5"/>
          <p:cNvSpPr/>
          <p:nvPr userDrawn="1"/>
        </p:nvSpPr>
        <p:spPr bwMode="auto">
          <a:xfrm>
            <a:off x="0" y="0"/>
            <a:ext cx="12192000" cy="57606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9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31801" y="765175"/>
            <a:ext cx="5657851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292858" y="765175"/>
            <a:ext cx="5659967" cy="5330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AC346-A157-4EF4-A06B-3AB421B38C20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68728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7" indent="0">
              <a:buNone/>
              <a:defRPr sz="2000" b="1"/>
            </a:lvl2pPr>
            <a:lvl3pPr marL="914332" indent="0">
              <a:buNone/>
              <a:defRPr sz="1800" b="1"/>
            </a:lvl3pPr>
            <a:lvl4pPr marL="1371498" indent="0">
              <a:buNone/>
              <a:defRPr sz="1600" b="1"/>
            </a:lvl4pPr>
            <a:lvl5pPr marL="1828664" indent="0">
              <a:buNone/>
              <a:defRPr sz="1600" b="1"/>
            </a:lvl5pPr>
            <a:lvl6pPr marL="2285830" indent="0">
              <a:buNone/>
              <a:defRPr sz="1600" b="1"/>
            </a:lvl6pPr>
            <a:lvl7pPr marL="2742994" indent="0">
              <a:buNone/>
              <a:defRPr sz="1600" b="1"/>
            </a:lvl7pPr>
            <a:lvl8pPr marL="3200160" indent="0">
              <a:buNone/>
              <a:defRPr sz="1600" b="1"/>
            </a:lvl8pPr>
            <a:lvl9pPr marL="3657327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4FB18-8EAF-4DED-A64D-DB11D411D2B0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  <p:sp>
        <p:nvSpPr>
          <p:cNvPr id="9" name="Nadpis 1"/>
          <p:cNvSpPr>
            <a:spLocks noGrp="1"/>
          </p:cNvSpPr>
          <p:nvPr>
            <p:ph type="title"/>
          </p:nvPr>
        </p:nvSpPr>
        <p:spPr>
          <a:xfrm>
            <a:off x="431808" y="-100013"/>
            <a:ext cx="10265833" cy="720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837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D9E105-8003-4962-AFA0-54D4ABFA0C7D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9312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766733" y="692707"/>
            <a:ext cx="6815667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9C9DCE-74AD-40A2-919B-1CC767854C98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41735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31808" y="-100013"/>
            <a:ext cx="10265833" cy="72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B9000C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Klepnutím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lze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upravit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předlohy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cs-CZ" sz="2600" b="0" err="1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nadpisů</a:t>
            </a:r>
            <a:r>
              <a:rPr lang="en-US" altLang="cs-CZ" sz="2600" b="0">
                <a:solidFill>
                  <a:srgbClr val="00A9E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2" indent="0">
              <a:buNone/>
              <a:defRPr sz="2400"/>
            </a:lvl3pPr>
            <a:lvl4pPr marL="1371498" indent="0">
              <a:buNone/>
              <a:defRPr sz="2000"/>
            </a:lvl4pPr>
            <a:lvl5pPr marL="1828664" indent="0">
              <a:buNone/>
              <a:defRPr sz="2000"/>
            </a:lvl5pPr>
            <a:lvl6pPr marL="2285830" indent="0">
              <a:buNone/>
              <a:defRPr sz="2000"/>
            </a:lvl6pPr>
            <a:lvl7pPr marL="2742994" indent="0">
              <a:buNone/>
              <a:defRPr sz="2000"/>
            </a:lvl7pPr>
            <a:lvl8pPr marL="3200160" indent="0">
              <a:buNone/>
              <a:defRPr sz="2000"/>
            </a:lvl8pPr>
            <a:lvl9pPr marL="3657327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7" indent="0">
              <a:buNone/>
              <a:defRPr sz="1200"/>
            </a:lvl2pPr>
            <a:lvl3pPr marL="914332" indent="0">
              <a:buNone/>
              <a:defRPr sz="1000"/>
            </a:lvl3pPr>
            <a:lvl4pPr marL="1371498" indent="0">
              <a:buNone/>
              <a:defRPr sz="900"/>
            </a:lvl4pPr>
            <a:lvl5pPr marL="1828664" indent="0">
              <a:buNone/>
              <a:defRPr sz="900"/>
            </a:lvl5pPr>
            <a:lvl6pPr marL="2285830" indent="0">
              <a:buNone/>
              <a:defRPr sz="900"/>
            </a:lvl6pPr>
            <a:lvl7pPr marL="2742994" indent="0">
              <a:buNone/>
              <a:defRPr sz="900"/>
            </a:lvl7pPr>
            <a:lvl8pPr marL="3200160" indent="0">
              <a:buNone/>
              <a:defRPr sz="900"/>
            </a:lvl8pPr>
            <a:lvl9pPr marL="3657327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en-US" altLang="cs-CZ" dirty="0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6DA920-88DF-466E-B7A8-39DA64F1E1EB}" type="slidenum">
              <a:rPr lang="en-US" altLang="cs-CZ" smtClean="0"/>
              <a:pPr/>
              <a:t>‹#›</a:t>
            </a:fld>
            <a:r>
              <a:rPr lang="cs-CZ" altLang="cs-CZ" dirty="0"/>
              <a:t>/???</a:t>
            </a:r>
            <a:endParaRPr lang="en-US" altLang="cs-CZ" dirty="0"/>
          </a:p>
        </p:txBody>
      </p:sp>
    </p:spTree>
    <p:extLst>
      <p:ext uri="{BB962C8B-B14F-4D97-AF65-F5344CB8AC3E}">
        <p14:creationId xmlns:p14="http://schemas.microsoft.com/office/powerpoint/2010/main" val="285334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0" y="6497638"/>
            <a:ext cx="12192000" cy="360362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 dirty="0"/>
          </a:p>
        </p:txBody>
      </p:sp>
      <p:grpSp>
        <p:nvGrpSpPr>
          <p:cNvPr id="2" name="Skupina 1"/>
          <p:cNvGrpSpPr/>
          <p:nvPr userDrawn="1"/>
        </p:nvGrpSpPr>
        <p:grpSpPr>
          <a:xfrm>
            <a:off x="0" y="0"/>
            <a:ext cx="12192000" cy="547697"/>
            <a:chOff x="0" y="1"/>
            <a:chExt cx="9144000" cy="547697"/>
          </a:xfrm>
        </p:grpSpPr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0" y="512773"/>
              <a:ext cx="9144000" cy="34925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0" y="1"/>
              <a:ext cx="9144000" cy="512763"/>
            </a:xfrm>
            <a:prstGeom prst="rect">
              <a:avLst/>
            </a:prstGeom>
            <a:solidFill>
              <a:schemeClr val="tx1">
                <a:alpha val="10001"/>
              </a:schemeClr>
            </a:solidFill>
            <a:ln w="9525" cmpd="thinThick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cs-CZ" sz="2400"/>
            </a:p>
          </p:txBody>
        </p:sp>
      </p:grp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-100013"/>
            <a:ext cx="10517682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765175"/>
            <a:ext cx="11521017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dirty="0" err="1"/>
              <a:t>Klepnutím</a:t>
            </a:r>
            <a:r>
              <a:rPr lang="en-US" altLang="cs-CZ" dirty="0"/>
              <a:t> </a:t>
            </a:r>
            <a:r>
              <a:rPr lang="en-US" altLang="cs-CZ" dirty="0" err="1"/>
              <a:t>lze</a:t>
            </a:r>
            <a:r>
              <a:rPr lang="en-US" altLang="cs-CZ" dirty="0"/>
              <a:t> </a:t>
            </a:r>
            <a:r>
              <a:rPr lang="en-US" altLang="cs-CZ" dirty="0" err="1"/>
              <a:t>upravit</a:t>
            </a:r>
            <a:r>
              <a:rPr lang="en-US" altLang="cs-CZ" dirty="0"/>
              <a:t> </a:t>
            </a:r>
            <a:r>
              <a:rPr lang="en-US" altLang="cs-CZ" dirty="0" err="1"/>
              <a:t>styly</a:t>
            </a:r>
            <a:r>
              <a:rPr lang="en-US" altLang="cs-CZ" dirty="0"/>
              <a:t> </a:t>
            </a:r>
            <a:r>
              <a:rPr lang="en-US" altLang="cs-CZ" dirty="0" err="1"/>
              <a:t>předlohy</a:t>
            </a:r>
            <a:r>
              <a:rPr lang="en-US" altLang="cs-CZ" dirty="0"/>
              <a:t> </a:t>
            </a:r>
            <a:r>
              <a:rPr lang="en-US" altLang="cs-CZ" dirty="0" err="1"/>
              <a:t>textu</a:t>
            </a:r>
            <a:r>
              <a:rPr lang="en-US" altLang="cs-CZ" dirty="0"/>
              <a:t>.</a:t>
            </a:r>
          </a:p>
          <a:p>
            <a:pPr lvl="1"/>
            <a:r>
              <a:rPr lang="en-US" altLang="cs-CZ" dirty="0" err="1"/>
              <a:t>Druhá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2"/>
            <a:r>
              <a:rPr lang="en-US" altLang="cs-CZ" dirty="0" err="1"/>
              <a:t>Třetí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3"/>
            <a:r>
              <a:rPr lang="en-US" altLang="cs-CZ" dirty="0" err="1"/>
              <a:t>Čtvrtá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  <a:p>
            <a:pPr lvl="4"/>
            <a:r>
              <a:rPr lang="en-US" altLang="cs-CZ" dirty="0" err="1"/>
              <a:t>Pátá</a:t>
            </a:r>
            <a:r>
              <a:rPr lang="en-US" altLang="cs-CZ" dirty="0"/>
              <a:t> </a:t>
            </a:r>
            <a:r>
              <a:rPr lang="en-US" altLang="cs-CZ" dirty="0" err="1"/>
              <a:t>úroveň</a:t>
            </a:r>
            <a:endParaRPr lang="en-US" altLang="cs-CZ" dirty="0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buFontTx/>
              <a:buNone/>
              <a:defRPr sz="1400" b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r>
              <a:rPr lang="en-US" altLang="cs-CZ" dirty="0"/>
              <a:t>/15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287867" y="115889"/>
            <a:ext cx="63500" cy="288925"/>
          </a:xfrm>
          <a:prstGeom prst="rect">
            <a:avLst/>
          </a:prstGeom>
          <a:solidFill>
            <a:srgbClr val="FE000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10991513" y="130969"/>
            <a:ext cx="76835" cy="288925"/>
          </a:xfrm>
          <a:prstGeom prst="rect">
            <a:avLst/>
          </a:prstGeom>
          <a:solidFill>
            <a:srgbClr val="00A9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FontTx/>
              <a:buNone/>
              <a:defRPr/>
            </a:pPr>
            <a:endParaRPr lang="cs-CZ" sz="2400" b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9" y="101558"/>
            <a:ext cx="864096" cy="3367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2" r:id="rId2"/>
    <p:sldLayoutId id="2147483702" r:id="rId3"/>
    <p:sldLayoutId id="2147483703" r:id="rId4"/>
    <p:sldLayoutId id="2147483704" r:id="rId5"/>
    <p:sldLayoutId id="2147483705" r:id="rId6"/>
    <p:sldLayoutId id="2147483707" r:id="rId7"/>
    <p:sldLayoutId id="2147483710" r:id="rId8"/>
    <p:sldLayoutId id="2147483711" r:id="rId9"/>
    <p:sldLayoutId id="2147483708" r:id="rId10"/>
    <p:sldLayoutId id="2147483712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00A9E0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8" y="101557"/>
            <a:ext cx="10265833" cy="720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nadpisů</a:t>
            </a:r>
            <a:r>
              <a:rPr lang="en-US" altLang="cs-CZ"/>
              <a:t>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8" y="980728"/>
            <a:ext cx="11521017" cy="5115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 err="1"/>
              <a:t>Klepnutím</a:t>
            </a:r>
            <a:r>
              <a:rPr lang="en-US" altLang="cs-CZ"/>
              <a:t> </a:t>
            </a:r>
            <a:r>
              <a:rPr lang="en-US" altLang="cs-CZ" err="1"/>
              <a:t>lze</a:t>
            </a:r>
            <a:r>
              <a:rPr lang="en-US" altLang="cs-CZ"/>
              <a:t> </a:t>
            </a:r>
            <a:r>
              <a:rPr lang="en-US" altLang="cs-CZ" err="1"/>
              <a:t>upravit</a:t>
            </a:r>
            <a:r>
              <a:rPr lang="en-US" altLang="cs-CZ"/>
              <a:t> </a:t>
            </a:r>
            <a:r>
              <a:rPr lang="en-US" altLang="cs-CZ" err="1"/>
              <a:t>styly</a:t>
            </a:r>
            <a:r>
              <a:rPr lang="en-US" altLang="cs-CZ"/>
              <a:t> </a:t>
            </a:r>
            <a:r>
              <a:rPr lang="en-US" altLang="cs-CZ" err="1"/>
              <a:t>předlohy</a:t>
            </a:r>
            <a:r>
              <a:rPr lang="en-US" altLang="cs-CZ"/>
              <a:t> </a:t>
            </a:r>
            <a:r>
              <a:rPr lang="en-US" altLang="cs-CZ" err="1"/>
              <a:t>textu</a:t>
            </a:r>
            <a:r>
              <a:rPr lang="en-US" altLang="cs-CZ"/>
              <a:t>.</a:t>
            </a:r>
          </a:p>
          <a:p>
            <a:pPr lvl="1"/>
            <a:r>
              <a:rPr lang="en-US" altLang="cs-CZ" err="1"/>
              <a:t>Druhá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2"/>
            <a:r>
              <a:rPr lang="en-US" altLang="cs-CZ" err="1"/>
              <a:t>Třetí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3"/>
            <a:r>
              <a:rPr lang="en-US" altLang="cs-CZ" err="1"/>
              <a:t>Čtvrtá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  <a:p>
            <a:pPr lvl="4"/>
            <a:r>
              <a:rPr lang="en-US" altLang="cs-CZ" err="1"/>
              <a:t>Pátá</a:t>
            </a:r>
            <a:r>
              <a:rPr lang="en-US" altLang="cs-CZ"/>
              <a:t> </a:t>
            </a:r>
            <a:r>
              <a:rPr lang="en-US" altLang="cs-CZ" err="1"/>
              <a:t>úroveň</a:t>
            </a:r>
            <a:endParaRPr lang="en-US" altLang="cs-CZ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933" y="6524636"/>
            <a:ext cx="104648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defRPr/>
            </a:pPr>
            <a:r>
              <a:rPr lang="en-US"/>
              <a:t>IZP cvičení 3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96600" y="6524636"/>
            <a:ext cx="1102784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FontTx/>
              <a:buNone/>
              <a:defRPr sz="1400" b="0">
                <a:solidFill>
                  <a:schemeClr val="accent2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689CB1D-D8FD-4B5B-916F-DD5C38307548}" type="slidenum">
              <a:rPr lang="en-US" altLang="cs-CZ" smtClean="0"/>
              <a:pPr/>
              <a:t>‹#›</a:t>
            </a:fld>
            <a:endParaRPr lang="en-US" altLang="cs-CZ"/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0752674" y="6530975"/>
            <a:ext cx="65617" cy="287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s-CZ" sz="2400"/>
          </a:p>
        </p:txBody>
      </p:sp>
      <p:pic>
        <p:nvPicPr>
          <p:cNvPr id="14" name="Obrázek 13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38" y="293524"/>
            <a:ext cx="1121149" cy="33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5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6" r:id="rId1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Calibri" panose="020F0502020204030204" pitchFamily="34" charset="0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Calibri" pitchFamily="34" charset="0"/>
          <a:ea typeface="Calibri" panose="020F0502020204030204" pitchFamily="34" charset="0"/>
          <a:cs typeface="Calibri" pitchFamily="34" charset="0"/>
        </a:defRPr>
      </a:lvl5pPr>
      <a:lvl6pPr marL="457167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6pPr>
      <a:lvl7pPr marL="914332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7pPr>
      <a:lvl8pPr marL="1371498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8pPr>
      <a:lvl9pPr marL="1828664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B85B9"/>
          </a:solidFill>
          <a:latin typeface="Tahoma" pitchFamily="34" charset="0"/>
        </a:defRPr>
      </a:lvl9pPr>
    </p:titleStyle>
    <p:bodyStyle>
      <a:lvl1pPr marL="342874" indent="-342874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1pPr>
      <a:lvl2pPr marL="742895" indent="-28573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2pPr>
      <a:lvl3pPr marL="1142914" indent="-228584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3pPr>
      <a:lvl4pPr marL="1600080" indent="-228584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4pPr>
      <a:lvl5pPr marL="2057247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Calibri" panose="020F0502020204030204" pitchFamily="34" charset="0"/>
          <a:cs typeface="Calibri" pitchFamily="34" charset="0"/>
        </a:defRPr>
      </a:lvl5pPr>
      <a:lvl6pPr marL="2514412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971578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3428744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3885910" indent="-228584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users.ece.cmu.edu/~koopman/crc/index.html" TargetMode="External"/><Relationship Id="rId2" Type="http://schemas.openxmlformats.org/officeDocument/2006/relationships/hyperlink" Target="https://doi.org/10.48550/ARXIV.2205.11344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0xJepsen/CRC_Research/tree/master/crclist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738CCC-FBE5-47AA-8A10-206C29582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539" y="1786697"/>
            <a:ext cx="6497681" cy="1254125"/>
          </a:xfrm>
        </p:spPr>
        <p:txBody>
          <a:bodyPr/>
          <a:lstStyle/>
          <a:p>
            <a:r>
              <a:rPr lang="cs-CZ" b="1" dirty="0" err="1"/>
              <a:t>Cyclic</a:t>
            </a:r>
            <a:r>
              <a:rPr lang="cs-CZ" b="1" dirty="0"/>
              <a:t> </a:t>
            </a:r>
            <a:r>
              <a:rPr lang="cs-CZ" b="1" dirty="0" err="1"/>
              <a:t>Redundancy</a:t>
            </a:r>
            <a:r>
              <a:rPr lang="cs-CZ" b="1" dirty="0"/>
              <a:t> </a:t>
            </a:r>
            <a:r>
              <a:rPr lang="cs-CZ" b="1" dirty="0" err="1"/>
              <a:t>Checks</a:t>
            </a:r>
            <a:r>
              <a:rPr lang="cs-CZ" b="1" dirty="0"/>
              <a:t> and </a:t>
            </a:r>
            <a:r>
              <a:rPr lang="cs-CZ" b="1" dirty="0" err="1"/>
              <a:t>Error</a:t>
            </a:r>
            <a:r>
              <a:rPr lang="cs-CZ" b="1" dirty="0"/>
              <a:t> </a:t>
            </a:r>
            <a:r>
              <a:rPr lang="cs-CZ" b="1" dirty="0" err="1"/>
              <a:t>Detection</a:t>
            </a:r>
            <a:endParaRPr lang="cs-CZ" b="1" dirty="0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435F37D3-ED43-9637-166F-6C2751B1455C}"/>
              </a:ext>
            </a:extLst>
          </p:cNvPr>
          <p:cNvSpPr txBox="1"/>
          <p:nvPr/>
        </p:nvSpPr>
        <p:spPr>
          <a:xfrm>
            <a:off x="4818648" y="4036504"/>
            <a:ext cx="4304572" cy="155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None/>
            </a:pPr>
            <a:r>
              <a:rPr lang="cs-CZ" sz="18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Bc. Michal Šedý</a:t>
            </a:r>
          </a:p>
          <a:p>
            <a:pPr algn="r">
              <a:buNone/>
            </a:pP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Waylon</a:t>
            </a: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</a:t>
            </a:r>
            <a:r>
              <a:rPr lang="cs-CZ" sz="1600" b="0" dirty="0" err="1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Jepsen</a:t>
            </a:r>
            <a:endParaRPr lang="cs-CZ" sz="16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r>
              <a:rPr lang="cs-CZ" sz="1600" b="0" dirty="0">
                <a:solidFill>
                  <a:schemeClr val="bg2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Systémy odolné proti poruchám – téma č. 5</a:t>
            </a:r>
            <a:endParaRPr lang="cs-CZ" sz="160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endParaRPr lang="cs-CZ" sz="16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algn="r">
              <a:buNone/>
            </a:pPr>
            <a:endParaRPr lang="cs-CZ" sz="1600" b="0" dirty="0">
              <a:solidFill>
                <a:schemeClr val="bg2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6A5B9EC2-FA00-21BF-8E16-FF4A326D05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985" y="5456352"/>
            <a:ext cx="3393644" cy="7533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9898EB5-A5FD-FDD0-8D95-6A81137C33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cs-CZ" sz="2400" dirty="0"/>
                  <a:t>CRC (65552, 65536)</a:t>
                </a:r>
              </a:p>
              <a:p>
                <a:pPr algn="just"/>
                <a:r>
                  <a:rPr lang="cs-CZ" sz="2400" dirty="0"/>
                  <a:t>727 552 poškozených paketů</a:t>
                </a:r>
              </a:p>
              <a:p>
                <a:pPr algn="just"/>
                <a:r>
                  <a:rPr lang="cs-CZ" sz="2400" dirty="0"/>
                  <a:t>27 různých generujících polynomů stupně 16</a:t>
                </a:r>
              </a:p>
              <a:p>
                <a:pPr lvl="1" algn="just"/>
                <a:r>
                  <a:rPr lang="cs-CZ" sz="2200" b="1" dirty="0"/>
                  <a:t>Primitive in GF2</a:t>
                </a:r>
              </a:p>
              <a:p>
                <a:pPr lvl="2" algn="just"/>
                <a:r>
                  <a:rPr lang="cs-CZ" sz="2000" dirty="0"/>
                  <a:t>5 primitivních polynomů stupně 16 </a:t>
                </a:r>
              </a:p>
              <a:p>
                <a:pPr lvl="1" algn="just"/>
                <a:r>
                  <a:rPr lang="cs-CZ" sz="2200" b="1" dirty="0"/>
                  <a:t>Primitive 15 in GF2(x+1)</a:t>
                </a:r>
              </a:p>
              <a:p>
                <a:pPr lvl="2" algn="just"/>
                <a:r>
                  <a:rPr lang="cs-CZ" sz="2000" dirty="0"/>
                  <a:t>5 polynomů stupně 15 vynásobených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cs-CZ" sz="2000" dirty="0"/>
              </a:p>
              <a:p>
                <a:pPr lvl="1" algn="just"/>
                <a:r>
                  <a:rPr lang="cs-CZ" sz="2200" b="1" dirty="0" err="1"/>
                  <a:t>Ireducible</a:t>
                </a:r>
                <a:r>
                  <a:rPr lang="cs-CZ" sz="2200" b="1" dirty="0"/>
                  <a:t> GF2 </a:t>
                </a:r>
                <a:r>
                  <a:rPr lang="cs-CZ" sz="2200" b="1" dirty="0" err="1"/>
                  <a:t>Orbiter</a:t>
                </a:r>
                <a:endParaRPr lang="cs-CZ" sz="2200" b="1" dirty="0"/>
              </a:p>
              <a:p>
                <a:pPr lvl="2" algn="just"/>
                <a:r>
                  <a:rPr lang="cs-CZ" sz="2000" dirty="0"/>
                  <a:t>10 ireducibilních polynomů stupně 16 zvolených nástrojem </a:t>
                </a:r>
                <a:r>
                  <a:rPr lang="cs-CZ" sz="2000" dirty="0" err="1"/>
                  <a:t>Orbiter</a:t>
                </a:r>
                <a:endParaRPr lang="cs-CZ" sz="2000" dirty="0"/>
              </a:p>
              <a:p>
                <a:pPr lvl="1" algn="just"/>
                <a:r>
                  <a:rPr lang="cs-CZ" sz="2200" b="1" dirty="0" err="1"/>
                  <a:t>From</a:t>
                </a:r>
                <a:r>
                  <a:rPr lang="cs-CZ" sz="2200" b="1" dirty="0"/>
                  <a:t> Program</a:t>
                </a:r>
              </a:p>
              <a:p>
                <a:pPr lvl="2" algn="just"/>
                <a:r>
                  <a:rPr lang="cs-CZ" sz="2000" dirty="0"/>
                  <a:t>5 nejlepších polynomů pro detekci dvoubitové chyby</a:t>
                </a:r>
              </a:p>
              <a:p>
                <a:pPr lvl="2" algn="just"/>
                <a:r>
                  <a:rPr lang="cs-CZ" sz="2000" dirty="0"/>
                  <a:t>polynom CCITT využívaný v X.25, V:41, Bluetooth, SD</a:t>
                </a:r>
              </a:p>
              <a:p>
                <a:pPr lvl="2" algn="just"/>
                <a:r>
                  <a:rPr lang="cs-CZ" sz="2000" dirty="0"/>
                  <a:t>polynom CRC-16 od IBM využívaný v USB, ANSI X3.28, </a:t>
                </a:r>
                <a:r>
                  <a:rPr lang="cs-CZ" sz="2000" dirty="0" err="1"/>
                  <a:t>Bisinc</a:t>
                </a:r>
                <a:r>
                  <a:rPr lang="cs-CZ" sz="2000" dirty="0"/>
                  <a:t>, </a:t>
                </a:r>
                <a:r>
                  <a:rPr lang="cs-CZ" sz="2000" dirty="0" err="1"/>
                  <a:t>Modbus</a:t>
                </a:r>
                <a:endParaRPr lang="cs-CZ" sz="2000" dirty="0"/>
              </a:p>
              <a:p>
                <a:pPr lvl="1" algn="just"/>
                <a:endParaRPr lang="cs-CZ" sz="2200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9898EB5-A5FD-FDD0-8D95-6A81137C33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8" t="-183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6B21ADA-C7E0-4B1C-81E1-B07EEBBA92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99AC554-8EF7-3495-BB7A-96AADDFE77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10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937F00C-545C-15CF-F41E-E230CEE0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Testování</a:t>
            </a:r>
          </a:p>
        </p:txBody>
      </p:sp>
    </p:spTree>
    <p:extLst>
      <p:ext uri="{BB962C8B-B14F-4D97-AF65-F5344CB8AC3E}">
        <p14:creationId xmlns:p14="http://schemas.microsoft.com/office/powerpoint/2010/main" val="364712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C727B062-19C1-B377-034F-36B474315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00" t="1425" r="5825" b="1425"/>
          <a:stretch/>
        </p:blipFill>
        <p:spPr>
          <a:xfrm>
            <a:off x="621250" y="620713"/>
            <a:ext cx="10826742" cy="5731961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DA90827-851E-8B32-81B9-D08973AEC0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E60DA7E-54E1-EDD8-1E60-9F5FDA40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11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2F4B380-0C55-B4D6-5CF6-622479EC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Nezachycené chyby podle generátorů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DBCA6AA1-3941-F9A8-758B-874A23900DB5}"/>
              </a:ext>
            </a:extLst>
          </p:cNvPr>
          <p:cNvSpPr/>
          <p:nvPr/>
        </p:nvSpPr>
        <p:spPr bwMode="auto">
          <a:xfrm>
            <a:off x="11245850" y="6016881"/>
            <a:ext cx="444500" cy="421774"/>
          </a:xfrm>
          <a:prstGeom prst="rect">
            <a:avLst/>
          </a:prstGeom>
          <a:ln w="1905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cs-CZ" sz="2400" b="1" i="0" u="none" strike="noStrike" cap="none" normalizeH="0" baseline="0">
              <a:ln>
                <a:noFill/>
              </a:ln>
              <a:solidFill>
                <a:srgbClr val="B9000C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98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8DC7F6C2-B297-FFC7-D188-F21B930A4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149746"/>
            <a:ext cx="11521017" cy="4558507"/>
          </a:xfrm>
        </p:spPr>
        <p:txBody>
          <a:bodyPr/>
          <a:lstStyle/>
          <a:p>
            <a:pPr>
              <a:buSzPct val="85000"/>
            </a:pPr>
            <a:r>
              <a:rPr lang="cs-CZ" dirty="0"/>
              <a:t>0x136C3</a:t>
            </a:r>
          </a:p>
          <a:p>
            <a:pPr lvl="1">
              <a:buSzPct val="85000"/>
            </a:pPr>
            <a:r>
              <a:rPr lang="cs-CZ" dirty="0"/>
              <a:t>Primitivní polynom stupně 16.</a:t>
            </a:r>
          </a:p>
          <a:p>
            <a:pPr lvl="1">
              <a:buSzPct val="85000"/>
            </a:pPr>
            <a:r>
              <a:rPr lang="cs-CZ" dirty="0"/>
              <a:t>Pouze 4x neodhalil chybu.</a:t>
            </a:r>
          </a:p>
          <a:p>
            <a:pPr lvl="1">
              <a:buSzPct val="85000"/>
            </a:pPr>
            <a:r>
              <a:rPr lang="cs-CZ" b="0" dirty="0"/>
              <a:t>Očekávalo se</a:t>
            </a:r>
            <a:r>
              <a:rPr lang="cs-CZ" dirty="0"/>
              <a:t>, že bude dávat dobré výsledky.</a:t>
            </a:r>
          </a:p>
          <a:p>
            <a:pPr lvl="1">
              <a:buSzPct val="85000"/>
            </a:pPr>
            <a:endParaRPr lang="cs-CZ" b="0" dirty="0"/>
          </a:p>
          <a:p>
            <a:pPr>
              <a:buSzPct val="85000"/>
            </a:pPr>
            <a:r>
              <a:rPr lang="cs-CZ" b="0" dirty="0"/>
              <a:t>0x15FFF</a:t>
            </a:r>
          </a:p>
          <a:p>
            <a:pPr lvl="1">
              <a:buSzPct val="85000"/>
            </a:pPr>
            <a:r>
              <a:rPr lang="cs-CZ" dirty="0"/>
              <a:t>Polynom stupně 16 vybraný z nejlepších pro detekci dvoubitových chyb.</a:t>
            </a:r>
          </a:p>
          <a:p>
            <a:pPr lvl="1">
              <a:buSzPct val="85000"/>
            </a:pPr>
            <a:r>
              <a:rPr lang="cs-CZ" b="0" dirty="0"/>
              <a:t>Po</a:t>
            </a:r>
            <a:r>
              <a:rPr lang="cs-CZ" dirty="0"/>
              <a:t>uze 5-krát neodhalil chybu.</a:t>
            </a:r>
          </a:p>
          <a:p>
            <a:pPr lvl="1">
              <a:buSzPct val="85000"/>
            </a:pPr>
            <a:r>
              <a:rPr lang="cs-CZ" dirty="0"/>
              <a:t>Není ireducibilní.</a:t>
            </a:r>
          </a:p>
          <a:p>
            <a:pPr lvl="1">
              <a:buSzPct val="85000"/>
            </a:pPr>
            <a:r>
              <a:rPr lang="cs-CZ" b="0" dirty="0"/>
              <a:t>Neočekávaly se tak dobré výsledky.</a:t>
            </a:r>
          </a:p>
          <a:p>
            <a:endParaRPr lang="cs-CZ" b="0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BB8B15B-E34F-D477-FF28-9444D5C0FC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C232E0-C64B-B7EC-D845-B1E7D554F6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12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8F2D033-63BD-C23F-B325-3E51AE6F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Nejlepší generátory</a:t>
            </a:r>
          </a:p>
        </p:txBody>
      </p:sp>
    </p:spTree>
    <p:extLst>
      <p:ext uri="{BB962C8B-B14F-4D97-AF65-F5344CB8AC3E}">
        <p14:creationId xmlns:p14="http://schemas.microsoft.com/office/powerpoint/2010/main" val="4523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D833E290-41AD-314A-8FCD-955B836B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246187"/>
            <a:ext cx="11521017" cy="4365625"/>
          </a:xfrm>
        </p:spPr>
        <p:txBody>
          <a:bodyPr/>
          <a:lstStyle/>
          <a:p>
            <a:r>
              <a:rPr lang="cs-CZ" dirty="0"/>
              <a:t>0x18005</a:t>
            </a:r>
          </a:p>
          <a:p>
            <a:pPr lvl="1"/>
            <a:r>
              <a:rPr lang="cs-CZ" dirty="0"/>
              <a:t>Polynom CRC-16 používaný IBM v mnoha protokolech (zarážející).</a:t>
            </a:r>
          </a:p>
          <a:p>
            <a:pPr lvl="1"/>
            <a:r>
              <a:rPr lang="cs-CZ" dirty="0"/>
              <a:t>Nejhorší testovaný generátor.</a:t>
            </a:r>
          </a:p>
          <a:p>
            <a:pPr lvl="1"/>
            <a:r>
              <a:rPr lang="cs-CZ" dirty="0"/>
              <a:t>Neodhalil 28 chybných paketů.</a:t>
            </a:r>
          </a:p>
          <a:p>
            <a:pPr lvl="1"/>
            <a:endParaRPr lang="cs-CZ" dirty="0"/>
          </a:p>
          <a:p>
            <a:r>
              <a:rPr lang="cs-CZ" dirty="0"/>
              <a:t>0x14AA7</a:t>
            </a:r>
          </a:p>
          <a:p>
            <a:pPr lvl="1"/>
            <a:r>
              <a:rPr lang="cs-CZ" dirty="0"/>
              <a:t>Ireducibilní polynom stupně 16 vybraný nástrojem </a:t>
            </a:r>
            <a:r>
              <a:rPr lang="cs-CZ" dirty="0" err="1"/>
              <a:t>Orbiter</a:t>
            </a:r>
            <a:r>
              <a:rPr lang="cs-CZ" dirty="0"/>
              <a:t>.</a:t>
            </a:r>
          </a:p>
          <a:p>
            <a:pPr lvl="1"/>
            <a:r>
              <a:rPr lang="cs-CZ" dirty="0"/>
              <a:t>Neodhalil 16 chybných paketů.</a:t>
            </a:r>
          </a:p>
          <a:p>
            <a:pPr lvl="1"/>
            <a:r>
              <a:rPr lang="cs-CZ" dirty="0"/>
              <a:t>Ne všechny ireducibilní polynomy reagují dobře na náhodné shlukové chyby.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A60D1A6-3EFB-6AD8-F6BF-39608AFFEC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C2D2B3C-507E-55F8-E0EB-41C5DBC45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13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9A428EB5-B2E7-7CB8-8A42-01FB2AA6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Nejhorší generátory</a:t>
            </a:r>
          </a:p>
        </p:txBody>
      </p:sp>
    </p:spTree>
    <p:extLst>
      <p:ext uri="{BB962C8B-B14F-4D97-AF65-F5344CB8AC3E}">
        <p14:creationId xmlns:p14="http://schemas.microsoft.com/office/powerpoint/2010/main" val="1760143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B152EE3F-4263-C044-ABA7-8578CCDD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" t="2287" r="1668" b="1475"/>
          <a:stretch/>
        </p:blipFill>
        <p:spPr>
          <a:xfrm>
            <a:off x="664143" y="628400"/>
            <a:ext cx="11038767" cy="5782025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F5441A4-7A3F-1FA5-0222-CFF017030E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4D00092-7F90-4B6C-3439-0B26785FF4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14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8A3CEC9-6865-876E-0699-396C935C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chyba skupiny generátorů</a:t>
            </a:r>
          </a:p>
        </p:txBody>
      </p:sp>
    </p:spTree>
    <p:extLst>
      <p:ext uri="{BB962C8B-B14F-4D97-AF65-F5344CB8AC3E}">
        <p14:creationId xmlns:p14="http://schemas.microsoft.com/office/powerpoint/2010/main" val="232189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E5C1821-5746-653A-BF03-8C328C474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92B8B50-B98A-DAF2-6D1A-F322AEE2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15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E034619-807F-FD1A-50D4-0A6855BC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chyba skupiny generátorů – komentář </a:t>
            </a:r>
          </a:p>
        </p:txBody>
      </p:sp>
      <p:pic>
        <p:nvPicPr>
          <p:cNvPr id="6" name="Zástupný obsah 6">
            <a:extLst>
              <a:ext uri="{FF2B5EF4-FFF2-40B4-BE49-F238E27FC236}">
                <a16:creationId xmlns:a16="http://schemas.microsoft.com/office/drawing/2014/main" id="{D120702C-FDB3-1F7A-8254-F94C51D31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6" t="2287" r="1668" b="1475"/>
          <a:stretch/>
        </p:blipFill>
        <p:spPr>
          <a:xfrm>
            <a:off x="7575936" y="739774"/>
            <a:ext cx="4212773" cy="2206626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A20203C-B0E4-81E0-257C-20341ED23CFF}"/>
              </a:ext>
            </a:extLst>
          </p:cNvPr>
          <p:cNvSpPr txBox="1"/>
          <p:nvPr/>
        </p:nvSpPr>
        <p:spPr>
          <a:xfrm>
            <a:off x="304801" y="1038274"/>
            <a:ext cx="6953249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Nejhorších výsledků dosahovaly </a:t>
            </a:r>
            <a:r>
              <a:rPr lang="cs-CZ" sz="26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generu-jící</a:t>
            </a: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polynomy stupně 15 vynásobeny (x+1).</a:t>
            </a:r>
          </a:p>
          <a:p>
            <a:pPr marL="914400" lvl="1" indent="-457200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Toto není překvapující, protože žádný </a:t>
            </a:r>
            <a:b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</a:b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 nich nebyl ireducibilní.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1F0D9508-9FC8-0773-93FD-51724D1498D7}"/>
              </a:ext>
            </a:extLst>
          </p:cNvPr>
          <p:cNvSpPr txBox="1"/>
          <p:nvPr/>
        </p:nvSpPr>
        <p:spPr>
          <a:xfrm>
            <a:off x="304801" y="3581400"/>
            <a:ext cx="11322049" cy="2172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Průměrně dosáhly nejlepších výsledků polynomy ze skupiny „</a:t>
            </a:r>
            <a:r>
              <a:rPr lang="cs-CZ" sz="26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From</a:t>
            </a:r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Program“, které současně obsahují polynomy nejlépe detekujícími dvoubitové chyby.</a:t>
            </a:r>
          </a:p>
          <a:p>
            <a:pPr marL="914400" lvl="1" indent="-457200" algn="just"/>
            <a:r>
              <a:rPr lang="cs-CZ" sz="26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Tento výsledek byl nečekaný, protože v této skupině nejsou pouze primitivní polynomy.</a:t>
            </a:r>
          </a:p>
        </p:txBody>
      </p:sp>
    </p:spTree>
    <p:extLst>
      <p:ext uri="{BB962C8B-B14F-4D97-AF65-F5344CB8AC3E}">
        <p14:creationId xmlns:p14="http://schemas.microsoft.com/office/powerpoint/2010/main" val="117414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F69E4AB-5BF5-C80C-9711-222FF784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" t="1052" r="1175" b="1904"/>
          <a:stretch/>
        </p:blipFill>
        <p:spPr>
          <a:xfrm>
            <a:off x="1625600" y="821267"/>
            <a:ext cx="9050868" cy="5173133"/>
          </a:xfrm>
        </p:spPr>
      </p:pic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B13697F-F2E4-C38A-38D3-8D7601C35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B4F069A-CBC4-53F8-6D3D-D5A01F65DF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16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59DD0C1-6E87-BBBB-A2DF-7405FFA1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Hammingová</a:t>
            </a:r>
            <a:r>
              <a:rPr lang="cs-CZ" dirty="0"/>
              <a:t> vzdálenost chyb</a:t>
            </a:r>
          </a:p>
        </p:txBody>
      </p:sp>
    </p:spTree>
    <p:extLst>
      <p:ext uri="{BB962C8B-B14F-4D97-AF65-F5344CB8AC3E}">
        <p14:creationId xmlns:p14="http://schemas.microsoft.com/office/powerpoint/2010/main" val="225724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123DEDE-5BCF-DC85-C0F0-E32B2D3283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6067B06-ACE9-F556-015A-70ABF52B9E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17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7616F0C9-91EC-F121-CA6A-4768BB929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Hammingová</a:t>
            </a:r>
            <a:r>
              <a:rPr lang="cs-CZ" dirty="0"/>
              <a:t> vzdálenost chyb – komentář </a:t>
            </a:r>
            <a:endParaRPr lang="cs-CZ" b="1" dirty="0"/>
          </a:p>
        </p:txBody>
      </p:sp>
      <p:pic>
        <p:nvPicPr>
          <p:cNvPr id="6" name="Zástupný obsah 6">
            <a:extLst>
              <a:ext uri="{FF2B5EF4-FFF2-40B4-BE49-F238E27FC236}">
                <a16:creationId xmlns:a16="http://schemas.microsoft.com/office/drawing/2014/main" id="{34814798-5C73-0B3A-FFDB-DC5548B5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2" t="1052" r="1175" b="1904"/>
          <a:stretch/>
        </p:blipFill>
        <p:spPr>
          <a:xfrm>
            <a:off x="7729208" y="993775"/>
            <a:ext cx="3905024" cy="2232025"/>
          </a:xfr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6C61DA4-C33E-39E2-2255-5057C5D4568C}"/>
              </a:ext>
            </a:extLst>
          </p:cNvPr>
          <p:cNvSpPr txBox="1"/>
          <p:nvPr/>
        </p:nvSpPr>
        <p:spPr>
          <a:xfrm>
            <a:off x="241300" y="928123"/>
            <a:ext cx="7404100" cy="24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Na základě výsledku Koopmana</a:t>
            </a:r>
            <a:r>
              <a:rPr lang="cs-CZ" b="0" baseline="3000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můžeme zhodnotit </a:t>
            </a:r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hammingovou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vzdálenost  (HD) nedetekovaných chyb.</a:t>
            </a:r>
          </a:p>
          <a:p>
            <a:pPr marL="457200" indent="-457200"/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 uvedl tabulku generujících polynomů různých řádů a jejich HD.</a:t>
            </a:r>
          </a:p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Nejsou uvedeny polynomy pro větší HD, než 19.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0A65F316-7349-4AA2-CE7F-97D3FA25DDA1}"/>
              </a:ext>
            </a:extLst>
          </p:cNvPr>
          <p:cNvSpPr txBox="1"/>
          <p:nvPr/>
        </p:nvSpPr>
        <p:spPr>
          <a:xfrm>
            <a:off x="241300" y="6237287"/>
            <a:ext cx="8953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cs-CZ" sz="11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1: http://users.ece.cmu.edu/~koopman/crc/index.html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99416BC3-F72C-1F96-8728-1EA2F1C9AB1F}"/>
              </a:ext>
            </a:extLst>
          </p:cNvPr>
          <p:cNvSpPr txBox="1"/>
          <p:nvPr/>
        </p:nvSpPr>
        <p:spPr>
          <a:xfrm>
            <a:off x="305832" y="4060923"/>
            <a:ext cx="1102256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Z grafu lze vidět, že HD reálně se vyskytujících chyb je mnohem větší, než se kterou počítá </a:t>
            </a:r>
            <a:r>
              <a:rPr lang="cs-CZ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.</a:t>
            </a:r>
          </a:p>
          <a:p>
            <a:pPr marL="457200" indent="-457200"/>
            <a:r>
              <a:rPr lang="cs-CZ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Většina nedetekovaných chyb měla HD &gt; 8329,5.</a:t>
            </a:r>
          </a:p>
        </p:txBody>
      </p:sp>
    </p:spTree>
    <p:extLst>
      <p:ext uri="{BB962C8B-B14F-4D97-AF65-F5344CB8AC3E}">
        <p14:creationId xmlns:p14="http://schemas.microsoft.com/office/powerpoint/2010/main" val="532144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608A58DC-0EB9-A562-EFD1-C2CC61018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9" y="2211387"/>
            <a:ext cx="11239492" cy="2435225"/>
          </a:xfrm>
        </p:spPr>
        <p:txBody>
          <a:bodyPr/>
          <a:lstStyle/>
          <a:p>
            <a:pPr algn="just"/>
            <a:r>
              <a:rPr lang="cs-CZ" dirty="0"/>
              <a:t>Optimalizace programu na vyhledávání generujících polynomů.</a:t>
            </a:r>
          </a:p>
          <a:p>
            <a:pPr algn="just"/>
            <a:r>
              <a:rPr lang="cs-CZ" dirty="0"/>
              <a:t>Vyzkoušet generátory řádu 32 a 64.</a:t>
            </a:r>
          </a:p>
          <a:p>
            <a:pPr algn="just"/>
            <a:r>
              <a:rPr lang="cs-CZ" dirty="0"/>
              <a:t>Prozkoumat rozdílné chybové vzory (mohou se lišit pro různé přeno-</a:t>
            </a:r>
            <a:r>
              <a:rPr lang="cs-CZ" dirty="0" err="1"/>
              <a:t>sové</a:t>
            </a:r>
            <a:r>
              <a:rPr lang="cs-CZ" dirty="0"/>
              <a:t> technologie).</a:t>
            </a:r>
          </a:p>
          <a:p>
            <a:pPr algn="just"/>
            <a:r>
              <a:rPr lang="cs-CZ" dirty="0"/>
              <a:t>Otestovat BCH kódy, opravné kódy založené na CRC</a:t>
            </a:r>
          </a:p>
          <a:p>
            <a:pPr algn="just"/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1BAD8A8-8807-78F4-4DF7-6E84ADCD02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FB2C2E-D51B-B72F-C53E-715D1B4173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18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6F856B2-903E-0FCD-BDA8-7680104F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Budoucí práce</a:t>
            </a:r>
          </a:p>
        </p:txBody>
      </p:sp>
    </p:spTree>
    <p:extLst>
      <p:ext uri="{BB962C8B-B14F-4D97-AF65-F5344CB8AC3E}">
        <p14:creationId xmlns:p14="http://schemas.microsoft.com/office/powerpoint/2010/main" val="248604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BCD48CAB-4C2B-0ACF-BDCE-8D027E814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887537"/>
            <a:ext cx="11521017" cy="3082925"/>
          </a:xfrm>
        </p:spPr>
        <p:txBody>
          <a:bodyPr/>
          <a:lstStyle/>
          <a:p>
            <a:r>
              <a:rPr lang="en-US" sz="2800" dirty="0"/>
              <a:t>Jepsen, W. (2022). Cyclic Redundancy Checks and Error Detection. </a:t>
            </a:r>
            <a:r>
              <a:rPr lang="en-US" sz="2800" dirty="0" err="1"/>
              <a:t>arXiv</a:t>
            </a:r>
            <a:r>
              <a:rPr lang="en-US" sz="2800" dirty="0"/>
              <a:t>. </a:t>
            </a:r>
            <a:r>
              <a:rPr lang="en-US" sz="2800" dirty="0">
                <a:hlinkClick r:id="rId2"/>
              </a:rPr>
              <a:t>https://doi.org/10.48550/ARXIV.2205.11344</a:t>
            </a:r>
            <a:endParaRPr lang="cs-CZ" sz="2800" dirty="0"/>
          </a:p>
          <a:p>
            <a:r>
              <a:rPr lang="cs-CZ" sz="2800" b="0" dirty="0" err="1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</a:rPr>
              <a:t>Koopman</a:t>
            </a:r>
            <a:r>
              <a:rPr lang="cs-CZ" sz="2800" dirty="0"/>
              <a:t>, P. </a:t>
            </a:r>
            <a:r>
              <a:rPr lang="cs-CZ" sz="2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  <a:hlinkClick r:id="rId3"/>
              </a:rPr>
              <a:t>http://users.ece.cmu.edu/~koopman/crc/index.html</a:t>
            </a: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r>
              <a:rPr lang="cs-CZ" sz="2800" dirty="0"/>
              <a:t>Drábek, V., Bidlo, M. (2023). Systémy odolné proti poruchám: SSP 6. Cyklické kódy</a:t>
            </a:r>
          </a:p>
          <a:p>
            <a:r>
              <a:rPr lang="cs-CZ" sz="2800" b="0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Calibri" pitchFamily="34" charset="0"/>
                <a:hlinkClick r:id="rId4"/>
              </a:rPr>
              <a:t>https://github.com/0xJepsen/CRC_Research/tree/master/crclists</a:t>
            </a: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cs-CZ" sz="2800" b="0" dirty="0">
              <a:solidFill>
                <a:schemeClr val="tx1"/>
              </a:solidFill>
              <a:latin typeface="+mn-lt"/>
              <a:ea typeface="Calibri" panose="020F0502020204030204" pitchFamily="34" charset="0"/>
              <a:cs typeface="Calibri" pitchFamily="34" charset="0"/>
            </a:endParaRPr>
          </a:p>
          <a:p>
            <a:endParaRPr lang="cs-CZ" sz="2800" dirty="0"/>
          </a:p>
          <a:p>
            <a:endParaRPr lang="cs-CZ" sz="2800" dirty="0"/>
          </a:p>
          <a:p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E895C24-0B30-FDB1-8895-C04CF91A0F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C8DAA14-5815-1AB4-2F0F-E23E092612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19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1D8EB961-219C-DA6F-F444-0FD51B352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Literatura</a:t>
            </a:r>
          </a:p>
        </p:txBody>
      </p:sp>
    </p:spTree>
    <p:extLst>
      <p:ext uri="{BB962C8B-B14F-4D97-AF65-F5344CB8AC3E}">
        <p14:creationId xmlns:p14="http://schemas.microsoft.com/office/powerpoint/2010/main" val="175699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F256AADE-3C1D-8CB8-3D15-7E8C64BE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8" y="1525295"/>
            <a:ext cx="11521017" cy="3807410"/>
          </a:xfrm>
        </p:spPr>
        <p:txBody>
          <a:bodyPr/>
          <a:lstStyle/>
          <a:p>
            <a:r>
              <a:rPr lang="cs-CZ" dirty="0"/>
              <a:t>Motivace</a:t>
            </a:r>
          </a:p>
          <a:p>
            <a:r>
              <a:rPr lang="cs-CZ" dirty="0" err="1"/>
              <a:t>Separovatelný</a:t>
            </a:r>
            <a:r>
              <a:rPr lang="cs-CZ" dirty="0"/>
              <a:t> CRC</a:t>
            </a:r>
          </a:p>
          <a:p>
            <a:r>
              <a:rPr lang="cs-CZ" dirty="0" err="1"/>
              <a:t>Galoisovo</a:t>
            </a:r>
            <a:r>
              <a:rPr lang="cs-CZ" dirty="0"/>
              <a:t> pole GF</a:t>
            </a:r>
            <a:r>
              <a:rPr lang="cs-CZ" baseline="-25000" dirty="0"/>
              <a:t>2</a:t>
            </a:r>
            <a:endParaRPr lang="cs-CZ" dirty="0"/>
          </a:p>
          <a:p>
            <a:r>
              <a:rPr lang="cs-CZ" dirty="0"/>
              <a:t>Konstrukce kódového slova</a:t>
            </a:r>
          </a:p>
          <a:p>
            <a:r>
              <a:rPr lang="cs-CZ" dirty="0"/>
              <a:t>Vlastností generátorů</a:t>
            </a:r>
          </a:p>
          <a:p>
            <a:r>
              <a:rPr lang="cs-CZ" dirty="0"/>
              <a:t>Typy chyb</a:t>
            </a:r>
          </a:p>
          <a:p>
            <a:r>
              <a:rPr lang="cs-CZ" dirty="0"/>
              <a:t>Experimentální data</a:t>
            </a:r>
          </a:p>
          <a:p>
            <a:r>
              <a:rPr lang="cs-CZ" dirty="0"/>
              <a:t>Výsledky experimentů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FB0E80-5B3F-15FC-A4FE-D2118F3E42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EC7482-30F3-2265-D599-D77340CAB0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2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1768817-6ABA-F4BA-D087-14D81495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</p:spTree>
    <p:extLst>
      <p:ext uri="{BB962C8B-B14F-4D97-AF65-F5344CB8AC3E}">
        <p14:creationId xmlns:p14="http://schemas.microsoft.com/office/powerpoint/2010/main" val="373821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text 1">
            <a:extLst>
              <a:ext uri="{FF2B5EF4-FFF2-40B4-BE49-F238E27FC236}">
                <a16:creationId xmlns:a16="http://schemas.microsoft.com/office/drawing/2014/main" id="{B98C7ABF-3C74-5823-467B-D61EC4C51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27383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sah 1">
            <a:extLst>
              <a:ext uri="{FF2B5EF4-FFF2-40B4-BE49-F238E27FC236}">
                <a16:creationId xmlns:a16="http://schemas.microsoft.com/office/drawing/2014/main" id="{735F2541-6CB5-5C06-54D3-341410B9B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9" y="1564690"/>
            <a:ext cx="11322042" cy="3728620"/>
          </a:xfrm>
        </p:spPr>
        <p:txBody>
          <a:bodyPr/>
          <a:lstStyle/>
          <a:p>
            <a:pPr algn="just"/>
            <a:r>
              <a:rPr lang="cs-CZ" dirty="0"/>
              <a:t>Je potřeba detekce poškozených dat.</a:t>
            </a:r>
          </a:p>
          <a:p>
            <a:pPr algn="just"/>
            <a:r>
              <a:rPr lang="cs-CZ" dirty="0"/>
              <a:t>Poškozená data vedou na chybné výsledky (genetická data, ML).</a:t>
            </a:r>
          </a:p>
          <a:p>
            <a:pPr algn="just"/>
            <a:r>
              <a:rPr lang="cs-CZ" dirty="0"/>
              <a:t>Mimo blokových a náhodných chyb, se v praxi objevují také výpadky nebo vložení části dat.</a:t>
            </a:r>
          </a:p>
          <a:p>
            <a:pPr algn="just"/>
            <a:r>
              <a:rPr lang="cs-CZ" dirty="0"/>
              <a:t>Výpadky a vložení části dat se CRC hůře detekují.</a:t>
            </a:r>
          </a:p>
          <a:p>
            <a:pPr algn="just"/>
            <a:r>
              <a:rPr lang="cs-CZ" dirty="0"/>
              <a:t>Je potřebné znát úspěšnost detekce chyb pro jednotlivé polynomy.</a:t>
            </a:r>
          </a:p>
          <a:p>
            <a:pPr algn="just"/>
            <a:r>
              <a:rPr lang="cs-CZ" dirty="0"/>
              <a:t>Cílem této práce bylo vyhodnotit úspěšnost detekce chyb na reálných datech pro různé polynomy 16. stupně.</a:t>
            </a:r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7BABC78-591C-EC58-12B1-7813623F81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7074E87-5704-0113-1CED-831EF8A81B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3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882DE56-D41D-B128-4F4E-209397AD8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Motivace</a:t>
            </a:r>
          </a:p>
        </p:txBody>
      </p:sp>
    </p:spTree>
    <p:extLst>
      <p:ext uri="{BB962C8B-B14F-4D97-AF65-F5344CB8AC3E}">
        <p14:creationId xmlns:p14="http://schemas.microsoft.com/office/powerpoint/2010/main" val="158986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2A065FEB-E83F-28F6-DA8C-1805DAA9AB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725446"/>
                <a:ext cx="11521017" cy="5407108"/>
              </a:xfrm>
            </p:spPr>
            <p:txBody>
              <a:bodyPr/>
              <a:lstStyle/>
              <a:p>
                <a:r>
                  <a:rPr lang="cs-CZ" dirty="0"/>
                  <a:t>CRC kód (</a:t>
                </a:r>
                <a:r>
                  <a:rPr lang="cs-CZ" b="1" dirty="0"/>
                  <a:t>n</a:t>
                </a:r>
                <a:r>
                  <a:rPr lang="cs-CZ" dirty="0"/>
                  <a:t>, </a:t>
                </a:r>
                <a:r>
                  <a:rPr lang="cs-CZ" b="1" dirty="0"/>
                  <a:t>k</a:t>
                </a:r>
                <a:r>
                  <a:rPr lang="cs-CZ" dirty="0"/>
                  <a:t>)</a:t>
                </a:r>
              </a:p>
              <a:p>
                <a:pPr lvl="1"/>
                <a:r>
                  <a:rPr lang="cs-CZ" b="1" dirty="0"/>
                  <a:t>n</a:t>
                </a:r>
                <a:r>
                  <a:rPr lang="cs-CZ" dirty="0"/>
                  <a:t> – délka celého kódového slova</a:t>
                </a:r>
              </a:p>
              <a:p>
                <a:pPr lvl="1"/>
                <a:r>
                  <a:rPr lang="cs-CZ" b="1" dirty="0"/>
                  <a:t>k</a:t>
                </a:r>
                <a:r>
                  <a:rPr lang="cs-CZ" dirty="0"/>
                  <a:t> – délka kódové informace</a:t>
                </a:r>
                <a:endParaRPr lang="cs-CZ" b="1" dirty="0"/>
              </a:p>
              <a:p>
                <a:pPr lvl="1"/>
                <a:r>
                  <a:rPr lang="cs-CZ" dirty="0"/>
                  <a:t>vytvořen generujícím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 stupně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cs-CZ" b="1" dirty="0"/>
              </a:p>
              <a:p>
                <a:r>
                  <a:rPr lang="cs-CZ" dirty="0"/>
                  <a:t>Úspěšnost detekce chyb závisí na zvoleném polynomu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cs-CZ" dirty="0"/>
                  <a:t> je ekvivalentní polynomu: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cs-CZ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cs-CZ" b="1" dirty="0"/>
              </a:p>
              <a:p>
                <a:r>
                  <a:rPr lang="cs-CZ" dirty="0"/>
                  <a:t>Kódové slovo </a:t>
                </a:r>
                <a:r>
                  <a:rPr lang="cs-CZ" b="1" dirty="0"/>
                  <a:t>c </a:t>
                </a:r>
                <a:r>
                  <a:rPr lang="cs-CZ" dirty="0"/>
                  <a:t>se skládá ze dvou částí </a:t>
                </a:r>
                <a:r>
                  <a:rPr lang="cs-CZ" b="1" dirty="0"/>
                  <a:t>c = [m, r]</a:t>
                </a:r>
              </a:p>
              <a:p>
                <a:pPr lvl="1"/>
                <a:r>
                  <a:rPr lang="cs-CZ" b="1" dirty="0"/>
                  <a:t>m</a:t>
                </a:r>
                <a:r>
                  <a:rPr lang="cs-CZ" dirty="0"/>
                  <a:t> – původní zpráva s ekvivalentním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:pPr lvl="1"/>
                <a:r>
                  <a:rPr lang="cs-CZ" b="1" dirty="0"/>
                  <a:t>r</a:t>
                </a:r>
                <a:r>
                  <a:rPr lang="cs-CZ" dirty="0"/>
                  <a:t> – zbytek po dělení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cs-CZ" dirty="0"/>
              </a:p>
              <a:p>
                <a:pPr lvl="1"/>
                <a:r>
                  <a:rPr lang="cs-CZ" b="1" dirty="0"/>
                  <a:t>c</a:t>
                </a:r>
                <a:r>
                  <a:rPr lang="cs-CZ" dirty="0"/>
                  <a:t> – musí být dělitelné bezezbytku polynomem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dirty="0"/>
                  <a:t>(jinak obsahuje chybu)</a:t>
                </a:r>
                <a:endParaRPr lang="cs-CZ" b="1" dirty="0"/>
              </a:p>
              <a:p>
                <a:r>
                  <a:rPr lang="cs-CZ" dirty="0"/>
                  <a:t>Pro operace je použito </a:t>
                </a:r>
                <a:r>
                  <a:rPr lang="cs-CZ" dirty="0" err="1"/>
                  <a:t>Galoisovo</a:t>
                </a:r>
                <a:r>
                  <a:rPr lang="cs-CZ" dirty="0"/>
                  <a:t> pole GF</a:t>
                </a:r>
                <a:r>
                  <a:rPr lang="cs-CZ" baseline="-25000" dirty="0"/>
                  <a:t>2</a:t>
                </a:r>
                <a:r>
                  <a:rPr lang="cs-CZ" dirty="0"/>
                  <a:t>.</a:t>
                </a:r>
                <a:br>
                  <a:rPr lang="cs-CZ" b="1" dirty="0"/>
                </a:br>
                <a:endParaRPr lang="cs-CZ" b="1" dirty="0"/>
              </a:p>
              <a:p>
                <a:pPr lvl="1"/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2A065FEB-E83F-28F6-DA8C-1805DAA9AB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725446"/>
                <a:ext cx="11521017" cy="5407108"/>
              </a:xfrm>
              <a:blipFill>
                <a:blip r:embed="rId2"/>
                <a:stretch>
                  <a:fillRect l="-1217" t="-2029" b="-2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CBBCF578-A7AD-A406-3BCB-F08726117B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7B7A567-A2AC-6FE1-6B05-D6C8191F49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4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D7A62ECA-EC25-AF21-744C-49F45285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Separovatelný</a:t>
            </a:r>
            <a:r>
              <a:rPr lang="cs-CZ" dirty="0"/>
              <a:t> CRC (</a:t>
            </a:r>
            <a:r>
              <a:rPr lang="cs-CZ" dirty="0" err="1"/>
              <a:t>Cyclic</a:t>
            </a:r>
            <a:r>
              <a:rPr lang="cs-CZ" dirty="0"/>
              <a:t> </a:t>
            </a:r>
            <a:r>
              <a:rPr lang="cs-CZ" dirty="0" err="1"/>
              <a:t>Redundancy</a:t>
            </a:r>
            <a:r>
              <a:rPr lang="cs-CZ" dirty="0"/>
              <a:t> </a:t>
            </a:r>
            <a:r>
              <a:rPr lang="cs-CZ" dirty="0" err="1"/>
              <a:t>Check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268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C574D14F-EBBF-2CCF-F79D-A65D6C17F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2193340"/>
                <a:ext cx="11353791" cy="2471320"/>
              </a:xfrm>
            </p:spPr>
            <p:txBody>
              <a:bodyPr/>
              <a:lstStyle/>
              <a:p>
                <a:pPr algn="just"/>
                <a:r>
                  <a:rPr lang="cs-CZ" dirty="0"/>
                  <a:t>Obsahuje dva elementy {0,1}.</a:t>
                </a:r>
              </a:p>
              <a:p>
                <a:pPr algn="just"/>
                <a:r>
                  <a:rPr lang="cs-CZ" dirty="0"/>
                  <a:t>Pro GF</a:t>
                </a:r>
                <a:r>
                  <a:rPr lang="cs-CZ" baseline="-25000" dirty="0"/>
                  <a:t>2</a:t>
                </a:r>
                <a:r>
                  <a:rPr lang="cs-CZ" dirty="0"/>
                  <a:t> platí: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% 2∈</m:t>
                    </m:r>
                    <m:r>
                      <m:rPr>
                        <m:nor/>
                      </m:rPr>
                      <a:rPr lang="cs-CZ" dirty="0"/>
                      <m:t>GF</m:t>
                    </m:r>
                    <m:r>
                      <m:rPr>
                        <m:nor/>
                      </m:rPr>
                      <a:rPr lang="cs-CZ" baseline="-25000" dirty="0"/>
                      <m:t>2</m:t>
                    </m:r>
                  </m:oMath>
                </a14:m>
                <a:r>
                  <a:rPr lang="cs-CZ" dirty="0"/>
                  <a:t>, kde % je operace modulo.</a:t>
                </a:r>
              </a:p>
              <a:p>
                <a:pPr algn="just"/>
                <a:r>
                  <a:rPr lang="cs-CZ" dirty="0"/>
                  <a:t>Dělení polynomů lze provést pomocí posuvných registrů a hradel XOR.</a:t>
                </a:r>
              </a:p>
              <a:p>
                <a:pPr algn="just"/>
                <a:r>
                  <a:rPr lang="cs-CZ" dirty="0"/>
                  <a:t>Generující polynomy, které jsou primitivními dosahují nejlepších detekčních výsledků.</a:t>
                </a:r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C574D14F-EBBF-2CCF-F79D-A65D6C17F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2193340"/>
                <a:ext cx="11353791" cy="2471320"/>
              </a:xfrm>
              <a:blipFill>
                <a:blip r:embed="rId2"/>
                <a:stretch>
                  <a:fillRect l="-1235" t="-4691" r="-9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0EA85B0-49B6-6D3A-CD62-601A81669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E01E12E-EF8D-B953-90CE-A0C1D3885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5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A9A02762-58A4-A69E-FE46-D874B3636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Galoisovo</a:t>
            </a:r>
            <a:r>
              <a:rPr lang="cs-CZ" dirty="0"/>
              <a:t> pole GF</a:t>
            </a:r>
            <a:r>
              <a:rPr lang="cs-CZ" baseline="-25000" dirty="0"/>
              <a:t>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55616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B2B0CB3-6CAF-54FB-BEC8-51CE02D9D5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399D5C-1647-C416-A02A-C026245A3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6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0CD2818-4345-06B8-B002-EFDF720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err="1"/>
              <a:t>separovatelného</a:t>
            </a:r>
            <a:r>
              <a:rPr lang="cs-CZ" dirty="0"/>
              <a:t> CRC (9,6)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ástupný obsah 7">
                <a:extLst>
                  <a:ext uri="{FF2B5EF4-FFF2-40B4-BE49-F238E27FC236}">
                    <a16:creationId xmlns:a16="http://schemas.microsoft.com/office/drawing/2014/main" id="{F636C76A-CE75-5BEE-A8F5-2247906CD6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1209757"/>
                <a:ext cx="6654791" cy="4438483"/>
              </a:xfrm>
            </p:spPr>
            <p:txBody>
              <a:bodyPr/>
              <a:lstStyle/>
              <a:p>
                <a:r>
                  <a:rPr lang="cs-CZ" dirty="0"/>
                  <a:t>Mějme data d = </a:t>
                </a:r>
                <a:r>
                  <a:rPr lang="cs-CZ" b="1" dirty="0"/>
                  <a:t>100100</a:t>
                </a:r>
                <a:r>
                  <a:rPr lang="cs-CZ" dirty="0"/>
                  <a:t> s ekvivalent-ním polynomem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dirty="0"/>
                  <a:t>.</a:t>
                </a:r>
              </a:p>
              <a:p>
                <a:r>
                  <a:rPr lang="cs-CZ" dirty="0"/>
                  <a:t>Generující polynom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cs-CZ" b="0" dirty="0"/>
              </a:p>
              <a:p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i="1" dirty="0"/>
                  <a:t> </a:t>
                </a:r>
                <a:r>
                  <a:rPr lang="cs-CZ" dirty="0"/>
                  <a:t>je ekvivalentní zápisu </a:t>
                </a:r>
                <a:r>
                  <a:rPr lang="cs-CZ" b="1" dirty="0"/>
                  <a:t>1101</a:t>
                </a:r>
                <a:endParaRPr lang="cs-CZ" b="1" i="1" dirty="0"/>
              </a:p>
              <a:p>
                <a:r>
                  <a:rPr lang="cs-CZ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2400" b="0" i="0" smtClean="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∼100100000</m:t>
                    </m:r>
                  </m:oMath>
                </a14:m>
                <a:r>
                  <a:rPr lang="cs-CZ" sz="2400" dirty="0"/>
                  <a:t> </a:t>
                </a:r>
                <a:endParaRPr lang="cs-CZ" dirty="0"/>
              </a:p>
              <a:p>
                <a:r>
                  <a:rPr lang="cs-CZ" i="1" dirty="0"/>
                  <a:t>Násobení polynomu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i="1" dirty="0"/>
                  <a:t>je ekvivalentní násobení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i="1" dirty="0"/>
                  <a:t> (posuv).</a:t>
                </a:r>
              </a:p>
              <a:p>
                <a:r>
                  <a:rPr lang="cs-CZ" dirty="0"/>
                  <a:t>Zbytek po dělení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cs-CZ" sz="2800" i="1">
                            <a:latin typeface="Cambria Math" panose="02040503050406030204" pitchFamily="18" charset="0"/>
                          </a:rPr>
                          <m:t>10010000</m:t>
                        </m:r>
                      </m:num>
                      <m:den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1101</m:t>
                        </m:r>
                      </m:den>
                    </m:f>
                  </m:oMath>
                </a14:m>
                <a:r>
                  <a:rPr lang="cs-CZ" dirty="0"/>
                  <a:t>  je 001.</a:t>
                </a:r>
              </a:p>
              <a:p>
                <a:r>
                  <a:rPr lang="cs-CZ" dirty="0"/>
                  <a:t>Výsledné zpráva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cs-CZ" dirty="0"/>
                  <a:t> je 100100 001.</a:t>
                </a:r>
              </a:p>
            </p:txBody>
          </p:sp>
        </mc:Choice>
        <mc:Fallback>
          <p:sp>
            <p:nvSpPr>
              <p:cNvPr id="8" name="Zástupný obsah 7">
                <a:extLst>
                  <a:ext uri="{FF2B5EF4-FFF2-40B4-BE49-F238E27FC236}">
                    <a16:creationId xmlns:a16="http://schemas.microsoft.com/office/drawing/2014/main" id="{F636C76A-CE75-5BEE-A8F5-2247906CD6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1209757"/>
                <a:ext cx="6654791" cy="4438483"/>
              </a:xfrm>
              <a:blipFill>
                <a:blip r:embed="rId2"/>
                <a:stretch>
                  <a:fillRect l="-2106" t="-2469" b="-21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9E04E73C-B168-6CD6-40B0-653EE7959AD4}"/>
                  </a:ext>
                </a:extLst>
              </p:cNvPr>
              <p:cNvSpPr txBox="1"/>
              <p:nvPr/>
            </p:nvSpPr>
            <p:spPr>
              <a:xfrm>
                <a:off x="7880684" y="1272813"/>
                <a:ext cx="3879508" cy="4813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cs-CZ" sz="2600" b="0" u="sng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100100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000 = </a:t>
                </a:r>
                <a14:m>
                  <m:oMath xmlns:m="http://schemas.openxmlformats.org/officeDocument/2006/math">
                    <m:r>
                      <a:rPr lang="cs-CZ" sz="2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𝐝</m:t>
                    </m:r>
                    <m:r>
                      <a:rPr lang="cs-CZ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urier New" panose="02070309020205020404" pitchFamily="49" charset="0"/>
                      </a:rPr>
                      <m:t>⋅</m:t>
                    </m:r>
                    <m:sSup>
                      <m:sSupPr>
                        <m:ctrlP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2</m:t>
                        </m:r>
                      </m:e>
                      <m:sup>
                        <m:r>
                          <a:rPr lang="cs-CZ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cs-CZ" sz="20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</a:t>
                </a: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10000000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1010000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111000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01100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 1100</a:t>
                </a:r>
              </a:p>
              <a:p>
                <a:pPr>
                  <a:buNone/>
                </a:pP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     001 = </a:t>
                </a:r>
                <a:r>
                  <a:rPr lang="cs-CZ" sz="26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r</a:t>
                </a:r>
              </a:p>
              <a:p>
                <a:pPr>
                  <a:buNone/>
                </a:pP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r>
                  <a:rPr lang="cs-CZ" sz="260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c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= </a:t>
                </a:r>
                <a:r>
                  <a:rPr lang="cs-CZ" sz="2600" b="0" u="sng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100100</a:t>
                </a:r>
                <a:r>
                  <a:rPr lang="cs-CZ" sz="2600" b="0" dirty="0">
                    <a:solidFill>
                      <a:schemeClr val="tx1"/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Courier New" panose="02070309020205020404" pitchFamily="49" charset="0"/>
                  </a:rPr>
                  <a:t> 001</a:t>
                </a:r>
                <a:endParaRPr lang="cs-CZ" sz="260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  <a:p>
                <a:pPr>
                  <a:buNone/>
                </a:pPr>
                <a:endParaRPr lang="cs-CZ" sz="2600" b="0" dirty="0">
                  <a:solidFill>
                    <a:schemeClr val="tx1"/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TextovéPole 8">
                <a:extLst>
                  <a:ext uri="{FF2B5EF4-FFF2-40B4-BE49-F238E27FC236}">
                    <a16:creationId xmlns:a16="http://schemas.microsoft.com/office/drawing/2014/main" id="{9E04E73C-B168-6CD6-40B0-653EE7959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684" y="1272813"/>
                <a:ext cx="3879508" cy="4813625"/>
              </a:xfrm>
              <a:prstGeom prst="rect">
                <a:avLst/>
              </a:prstGeom>
              <a:blipFill>
                <a:blip r:embed="rId3"/>
                <a:stretch>
                  <a:fillRect l="-2830" t="-1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17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33802F84-97C9-D105-37E5-59C6C9BAC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1103313"/>
                <a:ext cx="11521017" cy="4651374"/>
              </a:xfrm>
            </p:spPr>
            <p:txBody>
              <a:bodyPr/>
              <a:lstStyle/>
              <a:p>
                <a:pPr algn="just"/>
                <a:r>
                  <a:rPr lang="cs-CZ" sz="2400" dirty="0"/>
                  <a:t>Pokud není polynom zakódované zprávy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cs-CZ" sz="24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400" dirty="0"/>
                  <a:t> dělitelný generujícím </a:t>
                </a:r>
                <a:r>
                  <a:rPr lang="cs-CZ" sz="2400" dirty="0" err="1"/>
                  <a:t>poly</a:t>
                </a:r>
                <a:r>
                  <a:rPr lang="cs-CZ" sz="2400" dirty="0"/>
                  <a:t>-nomem </a:t>
                </a:r>
                <a14:m>
                  <m:oMath xmlns:m="http://schemas.openxmlformats.org/officeDocument/2006/math"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400" dirty="0"/>
                  <a:t> bezezbytku, obsahuje zpráva chybu.</a:t>
                </a:r>
              </a:p>
              <a:p>
                <a:pPr algn="just"/>
                <a:r>
                  <a:rPr lang="cs-CZ" sz="2400" dirty="0"/>
                  <a:t>Je nutné minimalizovat případy, kdy je chybný polynom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cs-C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400" dirty="0"/>
                  <a:t> dělitelný bezezbytku (chyba se nepozná).</a:t>
                </a:r>
              </a:p>
              <a:p>
                <a:pPr algn="just"/>
                <a:r>
                  <a:rPr lang="cs-CZ" sz="2400" dirty="0"/>
                  <a:t>Vhodně navržený generující polynom je základem.</a:t>
                </a:r>
              </a:p>
              <a:p>
                <a:pPr algn="just"/>
                <a:endParaRPr lang="cs-CZ" sz="2400" dirty="0"/>
              </a:p>
              <a:p>
                <a:pPr algn="just"/>
                <a:r>
                  <a:rPr lang="cs-CZ" sz="2400" b="1" dirty="0"/>
                  <a:t>Jednoduchá chyba</a:t>
                </a:r>
              </a:p>
              <a:p>
                <a:pPr lvl="1" algn="just"/>
                <a:r>
                  <a:rPr lang="cs-CZ" sz="2000" dirty="0"/>
                  <a:t>Stačí, aby měl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 dva nenulové členy.</a:t>
                </a:r>
              </a:p>
              <a:p>
                <a:pPr algn="just"/>
                <a:r>
                  <a:rPr lang="cs-CZ" sz="2400" b="1" dirty="0"/>
                  <a:t>Lichý počet chyb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i="1" dirty="0"/>
                  <a:t> </a:t>
                </a:r>
                <a:r>
                  <a:rPr lang="cs-CZ" sz="2000" dirty="0"/>
                  <a:t>musí mít sudý počet členů.</a:t>
                </a:r>
              </a:p>
              <a:p>
                <a:pPr lvl="1" algn="just"/>
                <a:r>
                  <a:rPr lang="cs-CZ" sz="2000" dirty="0"/>
                  <a:t>Volí se například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, kde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 je ireducibilní polynom s lichým počtem členů.</a:t>
                </a:r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33802F84-97C9-D105-37E5-59C6C9BAC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1103313"/>
                <a:ext cx="11521017" cy="4651374"/>
              </a:xfrm>
              <a:blipFill>
                <a:blip r:embed="rId2"/>
                <a:stretch>
                  <a:fillRect l="-1058" t="-2097" r="-7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122E1F5-3BEA-60B8-2607-927DA8BF6E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BF811EC-62C1-B9DE-8A92-7D7B95FB78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7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F0D1B7D9-6E2B-619F-BE51-9ED7DED0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x-násobná chyba</a:t>
            </a:r>
          </a:p>
        </p:txBody>
      </p:sp>
    </p:spTree>
    <p:extLst>
      <p:ext uri="{BB962C8B-B14F-4D97-AF65-F5344CB8AC3E}">
        <p14:creationId xmlns:p14="http://schemas.microsoft.com/office/powerpoint/2010/main" val="24187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6EFF797F-F154-DB72-D79F-6E2105E8E4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8" y="2214562"/>
                <a:ext cx="11521017" cy="2428875"/>
              </a:xfrm>
            </p:spPr>
            <p:txBody>
              <a:bodyPr/>
              <a:lstStyle/>
              <a:p>
                <a:r>
                  <a:rPr lang="cs-CZ" sz="2400" b="1" dirty="0"/>
                  <a:t>Dvojchyba</a:t>
                </a:r>
              </a:p>
              <a:p>
                <a:pPr lvl="1"/>
                <a:r>
                  <a:rPr lang="cs-CZ" sz="2000" dirty="0"/>
                  <a:t>Pro každé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000" dirty="0"/>
                  <a:t> existuje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cs-CZ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cs-CZ" sz="2000" dirty="0"/>
                  <a:t> takové, že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000" dirty="0"/>
                  <a:t> dělí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cs-CZ" sz="2000" dirty="0"/>
                  <a:t> bezezbytku.</a:t>
                </a:r>
              </a:p>
              <a:p>
                <a:pPr lvl="1"/>
                <a:r>
                  <a:rPr lang="cs-CZ" sz="2000" dirty="0"/>
                  <a:t>Vždy existuje nedetekovatelná dvojchyba.</a:t>
                </a:r>
              </a:p>
              <a:p>
                <a:pPr lvl="1"/>
                <a:r>
                  <a:rPr lang="cs-CZ" sz="2000" dirty="0">
                    <a:effectLst/>
                    <a:latin typeface="Arial" panose="020B0604020202020204" pitchFamily="34" charset="0"/>
                  </a:rPr>
                  <a:t>Délka zprávy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cs-CZ" sz="2000" dirty="0">
                    <a:effectLst/>
                    <a:latin typeface="Arial" panose="020B0604020202020204" pitchFamily="34" charset="0"/>
                  </a:rPr>
                  <a:t> musí být menší než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2</m:t>
                    </m:r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  <m:r>
                      <a:rPr lang="cs-CZ" sz="2000" b="0" i="1" smtClean="0">
                        <a:effectLst/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2000" dirty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cs-CZ" sz="2000" dirty="0">
                    <a:latin typeface="Arial" panose="020B0604020202020204" pitchFamily="34" charset="0"/>
                  </a:rPr>
                  <a:t>Pro CRC (n, k) volíme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cs-CZ" sz="2000" dirty="0"/>
                  <a:t> tak, aby bylo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cs-CZ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2000" dirty="0"/>
                  <a:t> dostatečně velké.</a:t>
                </a:r>
              </a:p>
              <a:p>
                <a:pPr lvl="1"/>
                <a:r>
                  <a:rPr lang="cs-CZ" sz="2000" dirty="0"/>
                  <a:t>Délka polynomu zprávy </a:t>
                </a:r>
                <a14:m>
                  <m:oMath xmlns:m="http://schemas.openxmlformats.org/officeDocument/2006/math"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cs-CZ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cs-CZ" sz="2000" dirty="0"/>
                  <a:t> musí být menší, než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cs-CZ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cs-CZ" sz="2000" dirty="0"/>
                  <a:t>.</a:t>
                </a:r>
              </a:p>
              <a:p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6EFF797F-F154-DB72-D79F-6E2105E8E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8" y="2214562"/>
                <a:ext cx="11521017" cy="2428875"/>
              </a:xfrm>
              <a:blipFill>
                <a:blip r:embed="rId2"/>
                <a:stretch>
                  <a:fillRect l="-1058" t="-4010" b="-5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659275A-B109-77F2-EE30-53A827419C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A341E66-7C65-4D15-1F38-60D54C0882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8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CC581F4F-3901-C551-4448-5713EC5D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x-násobná chyba</a:t>
            </a:r>
          </a:p>
        </p:txBody>
      </p:sp>
    </p:spTree>
    <p:extLst>
      <p:ext uri="{BB962C8B-B14F-4D97-AF65-F5344CB8AC3E}">
        <p14:creationId xmlns:p14="http://schemas.microsoft.com/office/powerpoint/2010/main" val="310772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5E13882-8DCE-AB19-C19B-39C4C9937C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809" y="1585118"/>
                <a:ext cx="11264892" cy="3687763"/>
              </a:xfrm>
            </p:spPr>
            <p:txBody>
              <a:bodyPr/>
              <a:lstStyle/>
              <a:p>
                <a:pPr algn="just"/>
                <a:r>
                  <a:rPr lang="cs-CZ" dirty="0"/>
                  <a:t>Jedná se o shluk délky </a:t>
                </a:r>
                <a:r>
                  <a:rPr lang="cs-CZ" i="1" dirty="0"/>
                  <a:t>b</a:t>
                </a:r>
                <a:r>
                  <a:rPr lang="cs-CZ" dirty="0"/>
                  <a:t>, který obsahuje chybné hodnoty.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  =</m:t>
                    </m:r>
                  </m:oMath>
                </a14:m>
                <a:r>
                  <a:rPr lang="cs-CZ" b="0" i="1" dirty="0">
                    <a:latin typeface="Cambria Math" panose="02040503050406030204" pitchFamily="18" charset="0"/>
                  </a:rPr>
                  <a:t> </a:t>
                </a:r>
                <a:r>
                  <a:rPr lang="cs-CZ" b="0" dirty="0">
                    <a:latin typeface="Cambria Math" panose="02040503050406030204" pitchFamily="18" charset="0"/>
                  </a:rPr>
                  <a:t>00001010000</a:t>
                </a:r>
              </a:p>
              <a:p>
                <a:pPr lvl="1" algn="just">
                  <a:buSzPct val="85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cs-CZ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cs-CZ" dirty="0"/>
                  <a:t> </a:t>
                </a:r>
                <a:r>
                  <a:rPr lang="cs-CZ" dirty="0">
                    <a:latin typeface="Cambria Math" panose="02040503050406030204" pitchFamily="18" charset="0"/>
                  </a:rPr>
                  <a:t>000</a:t>
                </a:r>
                <a:r>
                  <a:rPr lang="cs-CZ" u="sng" dirty="0">
                    <a:latin typeface="Cambria Math" panose="02040503050406030204" pitchFamily="18" charset="0"/>
                  </a:rPr>
                  <a:t>10011</a:t>
                </a:r>
                <a:r>
                  <a:rPr lang="cs-CZ" dirty="0">
                    <a:latin typeface="Cambria Math" panose="02040503050406030204" pitchFamily="18" charset="0"/>
                  </a:rPr>
                  <a:t>000</a:t>
                </a:r>
              </a:p>
              <a:p>
                <a:pPr lvl="1" algn="just">
                  <a:buSzPct val="85000"/>
                </a:pPr>
                <a:endParaRPr lang="cs-CZ" dirty="0"/>
              </a:p>
              <a:p>
                <a:pPr algn="just"/>
                <a:r>
                  <a:rPr lang="cs-CZ" dirty="0"/>
                  <a:t>Pro všechny ireducibilní generující polynomy stupně </a:t>
                </a:r>
                <a:r>
                  <a:rPr lang="cs-CZ" b="1" dirty="0"/>
                  <a:t>p</a:t>
                </a:r>
                <a:r>
                  <a:rPr lang="cs-CZ" dirty="0"/>
                  <a:t> platí:</a:t>
                </a:r>
              </a:p>
              <a:p>
                <a:pPr lvl="1" algn="just"/>
                <a:r>
                  <a:rPr lang="cs-CZ" dirty="0"/>
                  <a:t>Detekuje všechny shlukové chyby do délky </a:t>
                </a:r>
                <a:r>
                  <a:rPr lang="cs-CZ" b="1" dirty="0"/>
                  <a:t>p</a:t>
                </a:r>
                <a:r>
                  <a:rPr lang="cs-CZ" dirty="0"/>
                  <a:t>.</a:t>
                </a:r>
                <a:endParaRPr lang="cs-CZ" b="1" dirty="0"/>
              </a:p>
              <a:p>
                <a:pPr lvl="1" algn="just"/>
                <a:r>
                  <a:rPr lang="cs-CZ" dirty="0"/>
                  <a:t>Detekuje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0,5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cs-CZ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cs-CZ" dirty="0"/>
                  <a:t>všech shlukových chyb délky více než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cs-CZ" dirty="0"/>
                  <a:t>.</a:t>
                </a:r>
              </a:p>
              <a:p>
                <a:pPr lvl="1" algn="just"/>
                <a:r>
                  <a:rPr lang="cs-CZ" dirty="0"/>
                  <a:t>Pravděpodobnost nedekování shlukové chyby větší délky než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cs-CZ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cs-CZ" dirty="0"/>
                  <a:t> je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cs-CZ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cs-CZ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cs-CZ" dirty="0"/>
              </a:p>
            </p:txBody>
          </p:sp>
        </mc:Choice>
        <mc:Fallback>
          <p:sp>
            <p:nvSpPr>
              <p:cNvPr id="2" name="Zástupný obsah 1">
                <a:extLst>
                  <a:ext uri="{FF2B5EF4-FFF2-40B4-BE49-F238E27FC236}">
                    <a16:creationId xmlns:a16="http://schemas.microsoft.com/office/drawing/2014/main" id="{45E13882-8DCE-AB19-C19B-39C4C9937C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809" y="1585118"/>
                <a:ext cx="11264892" cy="3687763"/>
              </a:xfrm>
              <a:blipFill>
                <a:blip r:embed="rId2"/>
                <a:stretch>
                  <a:fillRect l="-1245" t="-2975" r="-108" b="-117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89A35E4-1720-D8C7-84FD-577761A1E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b="1"/>
              <a:t>Cyclic Redundancy Checks and Error Detection</a:t>
            </a:r>
            <a:endParaRPr lang="en-US" alt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2411DC8-EB27-7D21-40A0-4C3267837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839148-7006-41C4-ABC2-D2A9F4595A63}" type="slidenum">
              <a:rPr lang="en-US" altLang="cs-CZ" smtClean="0"/>
              <a:pPr/>
              <a:t>9</a:t>
            </a:fld>
            <a:r>
              <a:rPr lang="en-US" altLang="cs-CZ" dirty="0"/>
              <a:t>/</a:t>
            </a:r>
            <a:r>
              <a:rPr lang="cs-CZ" altLang="cs-CZ" dirty="0"/>
              <a:t>20</a:t>
            </a:r>
            <a:endParaRPr lang="en-US" altLang="cs-CZ" dirty="0"/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23B2FB3A-8F53-003E-C848-5E7905FBF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Chyby – Shluková chyba (</a:t>
            </a:r>
            <a:r>
              <a:rPr lang="cs-CZ" dirty="0" err="1"/>
              <a:t>burst</a:t>
            </a:r>
            <a:r>
              <a:rPr lang="cs-CZ" dirty="0"/>
              <a:t> </a:t>
            </a:r>
            <a:r>
              <a:rPr lang="cs-CZ" dirty="0" err="1"/>
              <a:t>error</a:t>
            </a:r>
            <a:r>
              <a:rPr lang="cs-CZ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9998431"/>
      </p:ext>
    </p:extLst>
  </p:cSld>
  <p:clrMapOvr>
    <a:masterClrMapping/>
  </p:clrMapOvr>
</p:sld>
</file>

<file path=ppt/theme/theme1.xml><?xml version="1.0" encoding="utf-8"?>
<a:theme xmlns:a="http://schemas.openxmlformats.org/drawingml/2006/main" name="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 bwMode="auto">
        <a:ln w="19050"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buNone/>
          <a:defRPr sz="2600" b="0" dirty="0" err="1" smtClean="0">
            <a:solidFill>
              <a:schemeClr val="tx1"/>
            </a:solidFill>
            <a:latin typeface="+mn-lt"/>
            <a:ea typeface="Calibri" panose="020F0502020204030204" pitchFamily="34" charset="0"/>
            <a:cs typeface="Calibri" pitchFamily="34" charset="0"/>
          </a:defRPr>
        </a:defPPr>
      </a:lstStyle>
    </a:tx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32759800-36CC-4898-AA93-1572E0B20452}"/>
    </a:ext>
  </a:extLst>
</a:theme>
</file>

<file path=ppt/theme/theme2.xml><?xml version="1.0" encoding="utf-8"?>
<a:theme xmlns:a="http://schemas.openxmlformats.org/drawingml/2006/main" name="1_101021 FIT Calibri">
  <a:themeElements>
    <a:clrScheme name="VU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4002B"/>
      </a:accent1>
      <a:accent2>
        <a:srgbClr val="00A9E0"/>
      </a:accent2>
      <a:accent3>
        <a:srgbClr val="00AB8E"/>
      </a:accent3>
      <a:accent4>
        <a:srgbClr val="D582A9"/>
      </a:accent4>
      <a:accent5>
        <a:srgbClr val="003DA5"/>
      </a:accent5>
      <a:accent6>
        <a:srgbClr val="658D1B"/>
      </a:accent6>
      <a:hlink>
        <a:srgbClr val="E4002B"/>
      </a:hlink>
      <a:folHlink>
        <a:srgbClr val="E4002B"/>
      </a:folHlink>
    </a:clrScheme>
    <a:fontScheme name="Custom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B9000C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a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T novy styl 4x3 EN opensans.potx" id="{8CDC9E57-8740-457D-B4C3-5FC6D09EDDC8}" vid="{800650FF-D552-4972-98D7-A2D9C4A2C4F9}"/>
    </a:ext>
  </a:extLst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B0B83676BD02441A4241E79B2866211" ma:contentTypeVersion="11" ma:contentTypeDescription="Vytvoří nový dokument" ma:contentTypeScope="" ma:versionID="dd72917afd0a2dc15381f7e7ec00266e">
  <xsd:schema xmlns:xsd="http://www.w3.org/2001/XMLSchema" xmlns:xs="http://www.w3.org/2001/XMLSchema" xmlns:p="http://schemas.microsoft.com/office/2006/metadata/properties" xmlns:ns3="0a831583-ce9c-4037-8f91-15cb6b4a224f" xmlns:ns4="65059cc1-5a9a-4294-ae4c-cb6b96619f6e" targetNamespace="http://schemas.microsoft.com/office/2006/metadata/properties" ma:root="true" ma:fieldsID="b5c5cead7b2271e1594e95a087d3ee45" ns3:_="" ns4:_="">
    <xsd:import namespace="0a831583-ce9c-4037-8f91-15cb6b4a224f"/>
    <xsd:import namespace="65059cc1-5a9a-4294-ae4c-cb6b96619f6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31583-ce9c-4037-8f91-15cb6b4a224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59cc1-5a9a-4294-ae4c-cb6b96619f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2107AF-50E3-4468-A11D-493DCCBF3C6B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65059cc1-5a9a-4294-ae4c-cb6b96619f6e"/>
    <ds:schemaRef ds:uri="0a831583-ce9c-4037-8f91-15cb6b4a224f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4F972ED-EFCD-40E0-ABFE-07DA576A17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201823-ADB2-44A2-A9A2-1CE637C78E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831583-ce9c-4037-8f91-15cb6b4a224f"/>
    <ds:schemaRef ds:uri="65059cc1-5a9a-4294-ae4c-cb6b96619f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FIT novy styl 4x3 EN opensans</Template>
  <TotalTime>5760</TotalTime>
  <Words>1255</Words>
  <Application>Microsoft Office PowerPoint</Application>
  <PresentationFormat>Širokoúhlá obrazovka</PresentationFormat>
  <Paragraphs>180</Paragraphs>
  <Slides>20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Courier New</vt:lpstr>
      <vt:lpstr>Open Sans</vt:lpstr>
      <vt:lpstr>Tahoma</vt:lpstr>
      <vt:lpstr>101021 FIT Calibri</vt:lpstr>
      <vt:lpstr>1_101021 FIT Calibri</vt:lpstr>
      <vt:lpstr>Cyclic Redundancy Checks and Error Detection</vt:lpstr>
      <vt:lpstr>Obsah</vt:lpstr>
      <vt:lpstr>Motivace</vt:lpstr>
      <vt:lpstr>Separovatelný CRC (Cyclic Redundancy Check)</vt:lpstr>
      <vt:lpstr>Galoisovo pole GF2</vt:lpstr>
      <vt:lpstr>Příklad separovatelného CRC (9,6)</vt:lpstr>
      <vt:lpstr>Chyby – x-násobná chyba</vt:lpstr>
      <vt:lpstr>Chyby – x-násobná chyba</vt:lpstr>
      <vt:lpstr>Chyby – Shluková chyba (burst error)</vt:lpstr>
      <vt:lpstr>Testování</vt:lpstr>
      <vt:lpstr>Nezachycené chyby podle generátorů</vt:lpstr>
      <vt:lpstr>Nejlepší generátory</vt:lpstr>
      <vt:lpstr>Nejhorší generátory</vt:lpstr>
      <vt:lpstr>Průměrná chyba skupiny generátorů</vt:lpstr>
      <vt:lpstr>Průměrná chyba skupiny generátorů – komentář </vt:lpstr>
      <vt:lpstr>Hammingová vzdálenost chyb</vt:lpstr>
      <vt:lpstr>Hammingová vzdálenost chyb – komentář </vt:lpstr>
      <vt:lpstr>Budoucí práce</vt:lpstr>
      <vt:lpstr>Literatura</vt:lpstr>
      <vt:lpstr>Prezentace aplikace PowerPoint</vt:lpstr>
    </vt:vector>
  </TitlesOfParts>
  <Company>FIT 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Petr Veigend</dc:creator>
  <cp:lastModifiedBy>Šedý Michal (213579)</cp:lastModifiedBy>
  <cp:revision>69</cp:revision>
  <dcterms:created xsi:type="dcterms:W3CDTF">2016-08-24T11:19:59Z</dcterms:created>
  <dcterms:modified xsi:type="dcterms:W3CDTF">2023-04-14T11:00:34Z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0x010100BB0B83676BD02441A4241E79B2866211</vt:lpwstr>
  </property>
</Properties>
</file>