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4"/>
    <p:sldMasterId id="2147483713" r:id="rId5"/>
  </p:sldMasterIdLst>
  <p:notesMasterIdLst>
    <p:notesMasterId r:id="rId14"/>
  </p:notesMasterIdLst>
  <p:handoutMasterIdLst>
    <p:handoutMasterId r:id="rId15"/>
  </p:handoutMasterIdLst>
  <p:sldIdLst>
    <p:sldId id="256" r:id="rId6"/>
    <p:sldId id="704" r:id="rId7"/>
    <p:sldId id="705" r:id="rId8"/>
    <p:sldId id="706" r:id="rId9"/>
    <p:sldId id="722" r:id="rId10"/>
    <p:sldId id="719" r:id="rId11"/>
    <p:sldId id="720" r:id="rId12"/>
    <p:sldId id="723" r:id="rId13"/>
  </p:sldIdLst>
  <p:sldSz cx="12192000" cy="6858000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596D8AA-3645-3F7B-53A6-3B3105A60455}" name="Herout Adam (11830)" initials="H(" userId="S::herout@vutbr.cz::815bc6ef-7eb1-4b24-af05-9d3eb0f8cab2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sařová Alena (196276)" initials="TA(" lastIdx="1" clrIdx="0">
    <p:extLst>
      <p:ext uri="{19B8F6BF-5375-455C-9EA6-DF929625EA0E}">
        <p15:presenceInfo xmlns:p15="http://schemas.microsoft.com/office/powerpoint/2012/main" userId="S::xtesar36@vutbr.cz::46b406ea-2614-4721-b32e-30d3e398462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A9E0"/>
    <a:srgbClr val="FF9900"/>
    <a:srgbClr val="EB0028"/>
    <a:srgbClr val="E4002B"/>
    <a:srgbClr val="4D4D4D"/>
    <a:srgbClr val="FE000C"/>
    <a:srgbClr val="B9000C"/>
    <a:srgbClr val="1B85B9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8EC6F9-5F59-4CDF-AD41-507C4F298626}" v="14" dt="2021-12-16T08:03:51.526"/>
    <p1510:client id="{FAB5A2BC-D1E1-F848-B387-A7F66AD3E5B2}" v="79" dt="2021-12-16T08:15:31.140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Střední styl 2 – zvýraznění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70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396" y="1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1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5CF3FF1D-F075-41F6-B290-07919A4348D8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567820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/>
              <a:t>Klepnutím lze upravit styly předlohy textu.</a:t>
            </a:r>
          </a:p>
          <a:p>
            <a:pPr lvl="1"/>
            <a:r>
              <a:rPr lang="cs-CZ" noProof="0"/>
              <a:t>Druhá úroveň</a:t>
            </a:r>
          </a:p>
          <a:p>
            <a:pPr lvl="2"/>
            <a:r>
              <a:rPr lang="cs-CZ" noProof="0"/>
              <a:t>Třetí úroveň</a:t>
            </a:r>
          </a:p>
          <a:p>
            <a:pPr lvl="3"/>
            <a:r>
              <a:rPr lang="cs-CZ" noProof="0"/>
              <a:t>Čtvrtá úroveň</a:t>
            </a:r>
          </a:p>
          <a:p>
            <a:pPr lvl="4"/>
            <a:r>
              <a:rPr lang="cs-CZ" noProof="0"/>
              <a:t>Pátá úroveň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511FA9D6-BDC7-4110-B055-029A3A5CC98B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6150432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FA9D6-BDC7-4110-B055-029A3A5CC98B}" type="slidenum">
              <a:rPr lang="cs-CZ" altLang="cs-CZ" smtClean="0"/>
              <a:pPr/>
              <a:t>1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4078683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10824682" y="6530975"/>
            <a:ext cx="65617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-6085" y="-26639"/>
            <a:ext cx="12198085" cy="3598863"/>
          </a:xfrm>
          <a:prstGeom prst="rect">
            <a:avLst/>
          </a:prstGeom>
          <a:solidFill>
            <a:srgbClr val="00A9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>
              <a:effectLst>
                <a:reflection endPos="65000" dist="50800" dir="5400000" sy="-100000" algn="bl" rotWithShape="0"/>
              </a:effectLst>
            </a:endParaRPr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10841611" y="6530975"/>
            <a:ext cx="48684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10841611" y="6530975"/>
            <a:ext cx="48684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3621088"/>
            <a:ext cx="9191328" cy="383976"/>
          </a:xfrm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2406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958986"/>
            <a:ext cx="9191328" cy="1254125"/>
          </a:xfrm>
        </p:spPr>
        <p:txBody>
          <a:bodyPr/>
          <a:lstStyle>
            <a:lvl1pPr algn="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38600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IZP cvičení 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E718B-A6F6-45FB-B0EA-3A4F7A6FC695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3459241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31808" y="-100013"/>
            <a:ext cx="10265833" cy="72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Klepnutím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lze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upravit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styl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předlohy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nadpisů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9074153" y="620714"/>
            <a:ext cx="2878667" cy="54752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31807" y="620714"/>
            <a:ext cx="8439151" cy="54752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IZP cvičení 3</a:t>
            </a:r>
          </a:p>
        </p:txBody>
      </p:sp>
      <p:sp>
        <p:nvSpPr>
          <p:cNvPr id="6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38E8744-0EE0-418F-9F78-FB0E984CBE63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1200213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10824682" y="6530975"/>
            <a:ext cx="65617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-6085" y="-26639"/>
            <a:ext cx="12198085" cy="3598863"/>
          </a:xfrm>
          <a:prstGeom prst="rect">
            <a:avLst/>
          </a:prstGeom>
          <a:solidFill>
            <a:srgbClr val="00A9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>
              <a:effectLst>
                <a:reflection endPos="65000" dist="50800" dir="5400000" sy="-100000" algn="bl" rotWithShape="0"/>
              </a:effectLst>
            </a:endParaRPr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10841611" y="6530975"/>
            <a:ext cx="48684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10841611" y="6530975"/>
            <a:ext cx="48684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3621088"/>
            <a:ext cx="9191328" cy="383976"/>
          </a:xfrm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r>
              <a:rPr lang="cs-CZ"/>
              <a:t>Kliknutím lze upravit styl předlohy.</a:t>
            </a:r>
          </a:p>
        </p:txBody>
      </p:sp>
      <p:sp>
        <p:nvSpPr>
          <p:cNvPr id="2406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958986"/>
            <a:ext cx="9191328" cy="1254125"/>
          </a:xfrm>
        </p:spPr>
        <p:txBody>
          <a:bodyPr/>
          <a:lstStyle>
            <a:lvl1pPr algn="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pic>
        <p:nvPicPr>
          <p:cNvPr id="9" name="Obráze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048" y="5157192"/>
            <a:ext cx="4272472" cy="86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148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1_Blue page">
    <p:bg>
      <p:bgPr>
        <a:solidFill>
          <a:srgbClr val="00A9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15977" y="3087230"/>
            <a:ext cx="10560049" cy="683543"/>
          </a:xfrm>
        </p:spPr>
        <p:txBody>
          <a:bodyPr/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cs-CZ" err="1"/>
              <a:t>Thank</a:t>
            </a:r>
            <a:r>
              <a:rPr lang="cs-CZ"/>
              <a:t> </a:t>
            </a:r>
            <a:r>
              <a:rPr lang="cs-CZ" err="1"/>
              <a:t>you</a:t>
            </a:r>
            <a:r>
              <a:rPr lang="cs-CZ"/>
              <a:t> </a:t>
            </a:r>
            <a:r>
              <a:rPr lang="cs-CZ" err="1"/>
              <a:t>for</a:t>
            </a:r>
            <a:r>
              <a:rPr lang="cs-CZ"/>
              <a:t> </a:t>
            </a:r>
            <a:r>
              <a:rPr lang="cs-CZ" err="1"/>
              <a:t>your</a:t>
            </a:r>
            <a:r>
              <a:rPr lang="cs-CZ"/>
              <a:t> </a:t>
            </a:r>
            <a:r>
              <a:rPr lang="cs-CZ" err="1"/>
              <a:t>attention</a:t>
            </a:r>
            <a:r>
              <a:rPr lang="cs-CZ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07587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IZP cvičení 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839148-7006-41C4-ABC2-D2A9F4595A63}" type="slidenum">
              <a:rPr lang="en-US" altLang="cs-CZ" smtClean="0"/>
              <a:pPr/>
              <a:t>‹#›</a:t>
            </a:fld>
            <a:endParaRPr lang="en-US" altLang="cs-CZ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37247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63084" y="4406911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accent2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67" indent="0">
              <a:buNone/>
              <a:defRPr sz="1800"/>
            </a:lvl2pPr>
            <a:lvl3pPr marL="914332" indent="0">
              <a:buNone/>
              <a:defRPr sz="1600"/>
            </a:lvl3pPr>
            <a:lvl4pPr marL="1371498" indent="0">
              <a:buNone/>
              <a:defRPr sz="1400"/>
            </a:lvl4pPr>
            <a:lvl5pPr marL="1828664" indent="0">
              <a:buNone/>
              <a:defRPr sz="1400"/>
            </a:lvl5pPr>
            <a:lvl6pPr marL="2285830" indent="0">
              <a:buNone/>
              <a:defRPr sz="1400"/>
            </a:lvl6pPr>
            <a:lvl7pPr marL="2742994" indent="0">
              <a:buNone/>
              <a:defRPr sz="1400"/>
            </a:lvl7pPr>
            <a:lvl8pPr marL="3200160" indent="0">
              <a:buNone/>
              <a:defRPr sz="1400"/>
            </a:lvl8pPr>
            <a:lvl9pPr marL="3657327" indent="0">
              <a:buNone/>
              <a:defRPr sz="14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IZP cvičení 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FEAC19-CD6C-4528-B09F-367B3931C207}" type="slidenum">
              <a:rPr lang="en-US" altLang="cs-CZ"/>
              <a:pPr/>
              <a:t>‹#›</a:t>
            </a:fld>
            <a:endParaRPr lang="en-US" altLang="cs-CZ"/>
          </a:p>
        </p:txBody>
      </p:sp>
      <p:sp>
        <p:nvSpPr>
          <p:cNvPr id="6" name="Obdélník 5"/>
          <p:cNvSpPr/>
          <p:nvPr userDrawn="1"/>
        </p:nvSpPr>
        <p:spPr bwMode="auto">
          <a:xfrm>
            <a:off x="0" y="0"/>
            <a:ext cx="12192000" cy="57606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1" i="0" u="none" strike="noStrike" cap="none" normalizeH="0" baseline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926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31807" y="1004348"/>
            <a:ext cx="5657851" cy="533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292863" y="1004348"/>
            <a:ext cx="5659967" cy="533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IZP cvičení 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AC346-A157-4EF4-A06B-3AB421B38C20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3634226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09600" y="1015996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09600" y="1772816"/>
            <a:ext cx="5386917" cy="4536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93374" y="1015996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93374" y="1772816"/>
            <a:ext cx="5389033" cy="4536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IZP cvičení 3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44FB18-8EAF-4DED-A64D-DB11D411D2B0}" type="slidenum">
              <a:rPr lang="en-US" altLang="cs-CZ"/>
              <a:pPr/>
              <a:t>‹#›</a:t>
            </a:fld>
            <a:endParaRPr lang="en-US" altLang="cs-CZ"/>
          </a:p>
        </p:txBody>
      </p:sp>
      <p:sp>
        <p:nvSpPr>
          <p:cNvPr id="10" name="Title 8"/>
          <p:cNvSpPr>
            <a:spLocks noGrp="1"/>
          </p:cNvSpPr>
          <p:nvPr>
            <p:ph type="title"/>
          </p:nvPr>
        </p:nvSpPr>
        <p:spPr>
          <a:xfrm>
            <a:off x="431808" y="101557"/>
            <a:ext cx="10265833" cy="720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957080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IZP cvičení 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9E105-8003-4962-AFA0-54D4ABFA0C7D}" type="slidenum">
              <a:rPr lang="en-US" altLang="cs-CZ"/>
              <a:pPr/>
              <a:t>‹#›</a:t>
            </a:fld>
            <a:endParaRPr lang="en-US" altLang="cs-CZ"/>
          </a:p>
        </p:txBody>
      </p:sp>
      <p:sp>
        <p:nvSpPr>
          <p:cNvPr id="6" name="Title 8"/>
          <p:cNvSpPr>
            <a:spLocks noGrp="1"/>
          </p:cNvSpPr>
          <p:nvPr>
            <p:ph type="title"/>
          </p:nvPr>
        </p:nvSpPr>
        <p:spPr>
          <a:xfrm>
            <a:off x="431808" y="101557"/>
            <a:ext cx="10265833" cy="720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775596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766733" y="1000460"/>
            <a:ext cx="6815667" cy="538086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09603" y="1000461"/>
            <a:ext cx="4011084" cy="5345998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IZP cvičení 3</a:t>
            </a:r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9C9DCE-74AD-40A2-919B-1CC767854C98}" type="slidenum">
              <a:rPr lang="en-US" altLang="cs-CZ"/>
              <a:pPr/>
              <a:t>‹#›</a:t>
            </a:fld>
            <a:endParaRPr lang="en-US" altLang="cs-CZ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4161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Blue page">
    <p:bg>
      <p:bgPr>
        <a:solidFill>
          <a:srgbClr val="00A9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15977" y="3087230"/>
            <a:ext cx="10560049" cy="683543"/>
          </a:xfrm>
        </p:spPr>
        <p:txBody>
          <a:bodyPr/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cs-CZ" err="1"/>
              <a:t>Thank</a:t>
            </a:r>
            <a:r>
              <a:rPr lang="cs-CZ"/>
              <a:t> </a:t>
            </a:r>
            <a:r>
              <a:rPr lang="cs-CZ" err="1"/>
              <a:t>you</a:t>
            </a:r>
            <a:r>
              <a:rPr lang="cs-CZ"/>
              <a:t> </a:t>
            </a:r>
            <a:r>
              <a:rPr lang="cs-CZ" err="1"/>
              <a:t>for</a:t>
            </a:r>
            <a:r>
              <a:rPr lang="cs-CZ"/>
              <a:t> </a:t>
            </a:r>
            <a:r>
              <a:rPr lang="cs-CZ" err="1"/>
              <a:t>your</a:t>
            </a:r>
            <a:r>
              <a:rPr lang="cs-CZ"/>
              <a:t> </a:t>
            </a:r>
            <a:r>
              <a:rPr lang="cs-CZ" err="1"/>
              <a:t>attention</a:t>
            </a:r>
            <a:r>
              <a:rPr lang="cs-CZ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896957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2389717" y="1037410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pPr lvl="0"/>
            <a:r>
              <a:rPr lang="cs-CZ" noProof="0"/>
              <a:t>Kliknutím na ikonu přidáte obrázek.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IZP cvičení 3</a:t>
            </a:r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F6DA920-88DF-466E-B7A8-39DA64F1E1EB}" type="slidenum">
              <a:rPr lang="en-US" altLang="cs-CZ"/>
              <a:pPr/>
              <a:t>‹#›</a:t>
            </a:fld>
            <a:endParaRPr lang="en-US" altLang="cs-CZ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24843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cs-CZ"/>
              <a:t>IZP cvičení 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A7C8EF0-02FD-40B5-BB0A-5D3ED24F57E9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1190655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cs-CZ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cs-CZ" b="1" dirty="0"/>
              <a:t>Využití opakujících se podstruktur pro efektivní reprezentaci automatů</a:t>
            </a:r>
            <a:endParaRPr lang="en-US" altLang="cs-CZ" dirty="0"/>
          </a:p>
          <a:p>
            <a:endParaRPr lang="en-US" altLang="cs-CZ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839148-7006-41C4-ABC2-D2A9F4595A63}" type="slidenum">
              <a:rPr lang="en-US" altLang="cs-CZ" smtClean="0"/>
              <a:pPr/>
              <a:t>‹#›</a:t>
            </a:fld>
            <a:r>
              <a:rPr lang="en-US" altLang="cs-CZ" dirty="0"/>
              <a:t>/15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8505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63084" y="440691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67" indent="0">
              <a:buNone/>
              <a:defRPr sz="1800"/>
            </a:lvl2pPr>
            <a:lvl3pPr marL="914332" indent="0">
              <a:buNone/>
              <a:defRPr sz="1600"/>
            </a:lvl3pPr>
            <a:lvl4pPr marL="1371498" indent="0">
              <a:buNone/>
              <a:defRPr sz="1400"/>
            </a:lvl4pPr>
            <a:lvl5pPr marL="1828664" indent="0">
              <a:buNone/>
              <a:defRPr sz="1400"/>
            </a:lvl5pPr>
            <a:lvl6pPr marL="2285830" indent="0">
              <a:buNone/>
              <a:defRPr sz="1400"/>
            </a:lvl6pPr>
            <a:lvl7pPr marL="2742994" indent="0">
              <a:buNone/>
              <a:defRPr sz="1400"/>
            </a:lvl7pPr>
            <a:lvl8pPr marL="3200160" indent="0">
              <a:buNone/>
              <a:defRPr sz="1400"/>
            </a:lvl8pPr>
            <a:lvl9pPr marL="3657327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IZP cvičení 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FEAC19-CD6C-4528-B09F-367B3931C207}" type="slidenum">
              <a:rPr lang="en-US" altLang="cs-CZ"/>
              <a:pPr/>
              <a:t>‹#›</a:t>
            </a:fld>
            <a:endParaRPr lang="en-US" altLang="cs-CZ"/>
          </a:p>
        </p:txBody>
      </p:sp>
      <p:sp>
        <p:nvSpPr>
          <p:cNvPr id="6" name="Obdélník 5"/>
          <p:cNvSpPr/>
          <p:nvPr userDrawn="1"/>
        </p:nvSpPr>
        <p:spPr bwMode="auto">
          <a:xfrm>
            <a:off x="0" y="0"/>
            <a:ext cx="12192000" cy="57606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1" i="0" u="none" strike="noStrike" cap="none" normalizeH="0" baseline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09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31801" y="765175"/>
            <a:ext cx="5657851" cy="533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292858" y="765175"/>
            <a:ext cx="5659967" cy="533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cs-CZ" b="1" dirty="0"/>
              <a:t>Využití opakujících se podstruktur pro efektivní reprezentaci automatů</a:t>
            </a:r>
            <a:endParaRPr lang="en-US" altLang="cs-CZ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AC346-A157-4EF4-A06B-3AB421B38C20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2687287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93374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cs-CZ" b="1" dirty="0"/>
              <a:t>Využití opakujících se podstruktur pro efektivní reprezentaci automatů</a:t>
            </a:r>
            <a:endParaRPr lang="en-US" altLang="cs-CZ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44FB18-8EAF-4DED-A64D-DB11D411D2B0}" type="slidenum">
              <a:rPr lang="en-US" altLang="cs-CZ"/>
              <a:pPr/>
              <a:t>‹#›</a:t>
            </a:fld>
            <a:endParaRPr lang="en-US" altLang="cs-CZ"/>
          </a:p>
        </p:txBody>
      </p:sp>
      <p:sp>
        <p:nvSpPr>
          <p:cNvPr id="9" name="Nadpis 1"/>
          <p:cNvSpPr>
            <a:spLocks noGrp="1"/>
          </p:cNvSpPr>
          <p:nvPr>
            <p:ph type="title"/>
          </p:nvPr>
        </p:nvSpPr>
        <p:spPr>
          <a:xfrm>
            <a:off x="431808" y="-100013"/>
            <a:ext cx="10265833" cy="720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88370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8" y="-100013"/>
            <a:ext cx="10265833" cy="72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cs-CZ" b="1" dirty="0"/>
              <a:t>Využití opakujících se podstruktur pro efektivní reprezentaci automatů</a:t>
            </a:r>
            <a:endParaRPr lang="en-US" altLang="cs-CZ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9E105-8003-4962-AFA0-54D4ABFA0C7D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93127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31808" y="-100013"/>
            <a:ext cx="10265833" cy="72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Klepnutím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lze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upravit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styl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předlohy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nadpisů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766733" y="692707"/>
            <a:ext cx="6815667" cy="54334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b="1" dirty="0"/>
              <a:t>Využití opakujících se podstruktur pro efektivní reprezentaci automatů</a:t>
            </a:r>
            <a:endParaRPr lang="en-US" altLang="cs-CZ" dirty="0"/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9C9DCE-74AD-40A2-919B-1CC767854C98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2417355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31808" y="-100013"/>
            <a:ext cx="10265833" cy="72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Klepnutím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lze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upravit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styl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předlohy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nadpisů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cs-CZ" noProof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b="1" dirty="0"/>
              <a:t>Využití opakujících se podstruktur pro efektivní reprezentaci automatů</a:t>
            </a:r>
            <a:endParaRPr lang="en-US" altLang="cs-CZ" dirty="0"/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F6DA920-88DF-466E-B7A8-39DA64F1E1EB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285334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0" y="6497638"/>
            <a:ext cx="12192000" cy="360362"/>
          </a:xfrm>
          <a:prstGeom prst="rect">
            <a:avLst/>
          </a:prstGeom>
          <a:solidFill>
            <a:srgbClr val="00A9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 dirty="0"/>
          </a:p>
        </p:txBody>
      </p:sp>
      <p:grpSp>
        <p:nvGrpSpPr>
          <p:cNvPr id="2" name="Skupina 1"/>
          <p:cNvGrpSpPr/>
          <p:nvPr userDrawn="1"/>
        </p:nvGrpSpPr>
        <p:grpSpPr>
          <a:xfrm>
            <a:off x="0" y="0"/>
            <a:ext cx="12192000" cy="547697"/>
            <a:chOff x="0" y="1"/>
            <a:chExt cx="9144000" cy="547697"/>
          </a:xfrm>
        </p:grpSpPr>
        <p:sp>
          <p:nvSpPr>
            <p:cNvPr id="18466" name="Rectangle 34"/>
            <p:cNvSpPr>
              <a:spLocks noChangeArrowheads="1"/>
            </p:cNvSpPr>
            <p:nvPr/>
          </p:nvSpPr>
          <p:spPr bwMode="auto">
            <a:xfrm>
              <a:off x="0" y="512773"/>
              <a:ext cx="9144000" cy="34925"/>
            </a:xfrm>
            <a:prstGeom prst="rect">
              <a:avLst/>
            </a:prstGeom>
            <a:solidFill>
              <a:schemeClr val="tx1">
                <a:alpha val="10001"/>
              </a:schemeClr>
            </a:solidFill>
            <a:ln w="9525" cmpd="thinThick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 sz="2400"/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0" y="1"/>
              <a:ext cx="9144000" cy="512763"/>
            </a:xfrm>
            <a:prstGeom prst="rect">
              <a:avLst/>
            </a:prstGeom>
            <a:solidFill>
              <a:schemeClr val="tx1">
                <a:alpha val="10001"/>
              </a:schemeClr>
            </a:solidFill>
            <a:ln w="9525" cmpd="thinThick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 sz="2400"/>
            </a:p>
          </p:txBody>
        </p:sp>
      </p:grp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8" y="-100013"/>
            <a:ext cx="10517682" cy="720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 err="1"/>
              <a:t>Klepnutím</a:t>
            </a:r>
            <a:r>
              <a:rPr lang="en-US" altLang="cs-CZ"/>
              <a:t> </a:t>
            </a:r>
            <a:r>
              <a:rPr lang="en-US" altLang="cs-CZ" err="1"/>
              <a:t>lze</a:t>
            </a:r>
            <a:r>
              <a:rPr lang="en-US" altLang="cs-CZ"/>
              <a:t> </a:t>
            </a:r>
            <a:r>
              <a:rPr lang="en-US" altLang="cs-CZ" err="1"/>
              <a:t>upravit</a:t>
            </a:r>
            <a:r>
              <a:rPr lang="en-US" altLang="cs-CZ"/>
              <a:t> </a:t>
            </a:r>
            <a:r>
              <a:rPr lang="en-US" altLang="cs-CZ" err="1"/>
              <a:t>styl</a:t>
            </a:r>
            <a:r>
              <a:rPr lang="en-US" altLang="cs-CZ"/>
              <a:t> </a:t>
            </a:r>
            <a:r>
              <a:rPr lang="en-US" altLang="cs-CZ" err="1"/>
              <a:t>předlohy</a:t>
            </a:r>
            <a:r>
              <a:rPr lang="en-US" altLang="cs-CZ"/>
              <a:t> </a:t>
            </a:r>
            <a:r>
              <a:rPr lang="en-US" altLang="cs-CZ" err="1"/>
              <a:t>nadpisů</a:t>
            </a:r>
            <a:r>
              <a:rPr lang="en-US" altLang="cs-CZ"/>
              <a:t>.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8" y="765175"/>
            <a:ext cx="11521017" cy="533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 dirty="0" err="1"/>
              <a:t>Klepnutím</a:t>
            </a:r>
            <a:r>
              <a:rPr lang="en-US" altLang="cs-CZ" dirty="0"/>
              <a:t> </a:t>
            </a:r>
            <a:r>
              <a:rPr lang="en-US" altLang="cs-CZ" dirty="0" err="1"/>
              <a:t>lze</a:t>
            </a:r>
            <a:r>
              <a:rPr lang="en-US" altLang="cs-CZ" dirty="0"/>
              <a:t> </a:t>
            </a:r>
            <a:r>
              <a:rPr lang="en-US" altLang="cs-CZ" dirty="0" err="1"/>
              <a:t>upravit</a:t>
            </a:r>
            <a:r>
              <a:rPr lang="en-US" altLang="cs-CZ" dirty="0"/>
              <a:t> </a:t>
            </a:r>
            <a:r>
              <a:rPr lang="en-US" altLang="cs-CZ" dirty="0" err="1"/>
              <a:t>styly</a:t>
            </a:r>
            <a:r>
              <a:rPr lang="en-US" altLang="cs-CZ" dirty="0"/>
              <a:t> </a:t>
            </a:r>
            <a:r>
              <a:rPr lang="en-US" altLang="cs-CZ" dirty="0" err="1"/>
              <a:t>předlohy</a:t>
            </a:r>
            <a:r>
              <a:rPr lang="en-US" altLang="cs-CZ" dirty="0"/>
              <a:t> </a:t>
            </a:r>
            <a:r>
              <a:rPr lang="en-US" altLang="cs-CZ" dirty="0" err="1"/>
              <a:t>textu</a:t>
            </a:r>
            <a:r>
              <a:rPr lang="en-US" altLang="cs-CZ" dirty="0"/>
              <a:t>.</a:t>
            </a:r>
          </a:p>
          <a:p>
            <a:pPr lvl="1"/>
            <a:r>
              <a:rPr lang="en-US" altLang="cs-CZ" dirty="0" err="1"/>
              <a:t>Druhá</a:t>
            </a:r>
            <a:r>
              <a:rPr lang="en-US" altLang="cs-CZ" dirty="0"/>
              <a:t> </a:t>
            </a:r>
            <a:r>
              <a:rPr lang="en-US" altLang="cs-CZ" dirty="0" err="1"/>
              <a:t>úroveň</a:t>
            </a:r>
            <a:endParaRPr lang="en-US" altLang="cs-CZ" dirty="0"/>
          </a:p>
          <a:p>
            <a:pPr lvl="2"/>
            <a:r>
              <a:rPr lang="en-US" altLang="cs-CZ" dirty="0" err="1"/>
              <a:t>Třetí</a:t>
            </a:r>
            <a:r>
              <a:rPr lang="en-US" altLang="cs-CZ" dirty="0"/>
              <a:t> </a:t>
            </a:r>
            <a:r>
              <a:rPr lang="en-US" altLang="cs-CZ" dirty="0" err="1"/>
              <a:t>úroveň</a:t>
            </a:r>
            <a:endParaRPr lang="en-US" altLang="cs-CZ" dirty="0"/>
          </a:p>
          <a:p>
            <a:pPr lvl="3"/>
            <a:r>
              <a:rPr lang="en-US" altLang="cs-CZ" dirty="0" err="1"/>
              <a:t>Čtvrtá</a:t>
            </a:r>
            <a:r>
              <a:rPr lang="en-US" altLang="cs-CZ" dirty="0"/>
              <a:t> </a:t>
            </a:r>
            <a:r>
              <a:rPr lang="en-US" altLang="cs-CZ" dirty="0" err="1"/>
              <a:t>úroveň</a:t>
            </a:r>
            <a:endParaRPr lang="en-US" altLang="cs-CZ" dirty="0"/>
          </a:p>
          <a:p>
            <a:pPr lvl="4"/>
            <a:r>
              <a:rPr lang="en-US" altLang="cs-CZ" dirty="0" err="1"/>
              <a:t>Pátá</a:t>
            </a:r>
            <a:r>
              <a:rPr lang="en-US" altLang="cs-CZ" dirty="0"/>
              <a:t> </a:t>
            </a:r>
            <a:r>
              <a:rPr lang="en-US" altLang="cs-CZ" dirty="0" err="1"/>
              <a:t>úroveň</a:t>
            </a:r>
            <a:endParaRPr lang="en-US" altLang="cs-CZ" dirty="0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3933" y="6524636"/>
            <a:ext cx="1046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400" b="0">
                <a:solidFill>
                  <a:schemeClr val="bg1"/>
                </a:solidFill>
                <a:latin typeface="+mj-lt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IZP cvičení 3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96600" y="6524636"/>
            <a:ext cx="1102784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400" b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A689CB1D-D8FD-4B5B-916F-DD5C38307548}" type="slidenum">
              <a:rPr lang="en-US" altLang="cs-CZ" smtClean="0"/>
              <a:pPr/>
              <a:t>‹#›</a:t>
            </a:fld>
            <a:r>
              <a:rPr lang="en-US" altLang="cs-CZ" dirty="0"/>
              <a:t>/15</a:t>
            </a: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287867" y="115889"/>
            <a:ext cx="63500" cy="288925"/>
          </a:xfrm>
          <a:prstGeom prst="rect">
            <a:avLst/>
          </a:prstGeom>
          <a:solidFill>
            <a:srgbClr val="FE000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endParaRPr lang="cs-CZ" sz="2400" b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10752674" y="6530975"/>
            <a:ext cx="65617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13" name="Rectangle 14"/>
          <p:cNvSpPr>
            <a:spLocks noChangeArrowheads="1"/>
          </p:cNvSpPr>
          <p:nvPr userDrawn="1"/>
        </p:nvSpPr>
        <p:spPr bwMode="auto">
          <a:xfrm>
            <a:off x="10991513" y="130969"/>
            <a:ext cx="76835" cy="288925"/>
          </a:xfrm>
          <a:prstGeom prst="rect">
            <a:avLst/>
          </a:prstGeom>
          <a:solidFill>
            <a:srgbClr val="00A9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endParaRPr lang="cs-CZ" sz="2400" b="0">
              <a:solidFill>
                <a:schemeClr val="tx1"/>
              </a:solidFill>
              <a:latin typeface="Century Gothic" pitchFamily="34" charset="0"/>
            </a:endParaRPr>
          </a:p>
        </p:txBody>
      </p:sp>
      <p:pic>
        <p:nvPicPr>
          <p:cNvPr id="14" name="Obrázek 1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569" y="101558"/>
            <a:ext cx="864096" cy="33679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22" r:id="rId2"/>
    <p:sldLayoutId id="2147483702" r:id="rId3"/>
    <p:sldLayoutId id="2147483703" r:id="rId4"/>
    <p:sldLayoutId id="2147483704" r:id="rId5"/>
    <p:sldLayoutId id="2147483705" r:id="rId6"/>
    <p:sldLayoutId id="2147483707" r:id="rId7"/>
    <p:sldLayoutId id="2147483710" r:id="rId8"/>
    <p:sldLayoutId id="2147483711" r:id="rId9"/>
    <p:sldLayoutId id="2147483708" r:id="rId10"/>
    <p:sldLayoutId id="2147483712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00A9E0"/>
          </a:solidFill>
          <a:latin typeface="+mj-lt"/>
          <a:ea typeface="Calibri" panose="020F0502020204030204" pitchFamily="34" charset="0"/>
          <a:cs typeface="Calibr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5pPr>
      <a:lvl6pPr marL="457167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6pPr>
      <a:lvl7pPr marL="914332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7pPr>
      <a:lvl8pPr marL="1371498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8pPr>
      <a:lvl9pPr marL="1828664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9pPr>
    </p:titleStyle>
    <p:bodyStyle>
      <a:lvl1pPr marL="342874" indent="-342874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Calibri" panose="020F0502020204030204" pitchFamily="34" charset="0"/>
          <a:cs typeface="Calibri" pitchFamily="34" charset="0"/>
        </a:defRPr>
      </a:lvl1pPr>
      <a:lvl2pPr marL="742895" indent="-28573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Calibri" panose="020F0502020204030204" pitchFamily="34" charset="0"/>
          <a:cs typeface="Calibri" pitchFamily="34" charset="0"/>
        </a:defRPr>
      </a:lvl2pPr>
      <a:lvl3pPr marL="1142914" indent="-228584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Calibri" panose="020F0502020204030204" pitchFamily="34" charset="0"/>
          <a:cs typeface="Calibri" pitchFamily="34" charset="0"/>
        </a:defRPr>
      </a:lvl3pPr>
      <a:lvl4pPr marL="1600080" indent="-228584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Calibri" panose="020F0502020204030204" pitchFamily="34" charset="0"/>
          <a:cs typeface="Calibri" pitchFamily="34" charset="0"/>
        </a:defRPr>
      </a:lvl4pPr>
      <a:lvl5pPr marL="2057247" indent="-228584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Calibri" panose="020F0502020204030204" pitchFamily="34" charset="0"/>
          <a:cs typeface="Calibri" pitchFamily="34" charset="0"/>
        </a:defRPr>
      </a:lvl5pPr>
      <a:lvl6pPr marL="2514412" indent="-228584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971578" indent="-228584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3428744" indent="-228584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885910" indent="-228584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8" y="101557"/>
            <a:ext cx="10265833" cy="720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 err="1"/>
              <a:t>Klepnutím</a:t>
            </a:r>
            <a:r>
              <a:rPr lang="en-US" altLang="cs-CZ"/>
              <a:t> </a:t>
            </a:r>
            <a:r>
              <a:rPr lang="en-US" altLang="cs-CZ" err="1"/>
              <a:t>lze</a:t>
            </a:r>
            <a:r>
              <a:rPr lang="en-US" altLang="cs-CZ"/>
              <a:t> </a:t>
            </a:r>
            <a:r>
              <a:rPr lang="en-US" altLang="cs-CZ" err="1"/>
              <a:t>upravit</a:t>
            </a:r>
            <a:r>
              <a:rPr lang="en-US" altLang="cs-CZ"/>
              <a:t> </a:t>
            </a:r>
            <a:r>
              <a:rPr lang="en-US" altLang="cs-CZ" err="1"/>
              <a:t>styl</a:t>
            </a:r>
            <a:r>
              <a:rPr lang="en-US" altLang="cs-CZ"/>
              <a:t> </a:t>
            </a:r>
            <a:r>
              <a:rPr lang="en-US" altLang="cs-CZ" err="1"/>
              <a:t>předlohy</a:t>
            </a:r>
            <a:r>
              <a:rPr lang="en-US" altLang="cs-CZ"/>
              <a:t> </a:t>
            </a:r>
            <a:r>
              <a:rPr lang="en-US" altLang="cs-CZ" err="1"/>
              <a:t>nadpisů</a:t>
            </a:r>
            <a:r>
              <a:rPr lang="en-US" altLang="cs-CZ"/>
              <a:t>.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8" y="980728"/>
            <a:ext cx="11521017" cy="5115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 err="1"/>
              <a:t>Klepnutím</a:t>
            </a:r>
            <a:r>
              <a:rPr lang="en-US" altLang="cs-CZ"/>
              <a:t> </a:t>
            </a:r>
            <a:r>
              <a:rPr lang="en-US" altLang="cs-CZ" err="1"/>
              <a:t>lze</a:t>
            </a:r>
            <a:r>
              <a:rPr lang="en-US" altLang="cs-CZ"/>
              <a:t> </a:t>
            </a:r>
            <a:r>
              <a:rPr lang="en-US" altLang="cs-CZ" err="1"/>
              <a:t>upravit</a:t>
            </a:r>
            <a:r>
              <a:rPr lang="en-US" altLang="cs-CZ"/>
              <a:t> </a:t>
            </a:r>
            <a:r>
              <a:rPr lang="en-US" altLang="cs-CZ" err="1"/>
              <a:t>styly</a:t>
            </a:r>
            <a:r>
              <a:rPr lang="en-US" altLang="cs-CZ"/>
              <a:t> </a:t>
            </a:r>
            <a:r>
              <a:rPr lang="en-US" altLang="cs-CZ" err="1"/>
              <a:t>předlohy</a:t>
            </a:r>
            <a:r>
              <a:rPr lang="en-US" altLang="cs-CZ"/>
              <a:t> </a:t>
            </a:r>
            <a:r>
              <a:rPr lang="en-US" altLang="cs-CZ" err="1"/>
              <a:t>textu</a:t>
            </a:r>
            <a:r>
              <a:rPr lang="en-US" altLang="cs-CZ"/>
              <a:t>.</a:t>
            </a:r>
          </a:p>
          <a:p>
            <a:pPr lvl="1"/>
            <a:r>
              <a:rPr lang="en-US" altLang="cs-CZ" err="1"/>
              <a:t>Druhá</a:t>
            </a:r>
            <a:r>
              <a:rPr lang="en-US" altLang="cs-CZ"/>
              <a:t> </a:t>
            </a:r>
            <a:r>
              <a:rPr lang="en-US" altLang="cs-CZ" err="1"/>
              <a:t>úroveň</a:t>
            </a:r>
            <a:endParaRPr lang="en-US" altLang="cs-CZ"/>
          </a:p>
          <a:p>
            <a:pPr lvl="2"/>
            <a:r>
              <a:rPr lang="en-US" altLang="cs-CZ" err="1"/>
              <a:t>Třetí</a:t>
            </a:r>
            <a:r>
              <a:rPr lang="en-US" altLang="cs-CZ"/>
              <a:t> </a:t>
            </a:r>
            <a:r>
              <a:rPr lang="en-US" altLang="cs-CZ" err="1"/>
              <a:t>úroveň</a:t>
            </a:r>
            <a:endParaRPr lang="en-US" altLang="cs-CZ"/>
          </a:p>
          <a:p>
            <a:pPr lvl="3"/>
            <a:r>
              <a:rPr lang="en-US" altLang="cs-CZ" err="1"/>
              <a:t>Čtvrtá</a:t>
            </a:r>
            <a:r>
              <a:rPr lang="en-US" altLang="cs-CZ"/>
              <a:t> </a:t>
            </a:r>
            <a:r>
              <a:rPr lang="en-US" altLang="cs-CZ" err="1"/>
              <a:t>úroveň</a:t>
            </a:r>
            <a:endParaRPr lang="en-US" altLang="cs-CZ"/>
          </a:p>
          <a:p>
            <a:pPr lvl="4"/>
            <a:r>
              <a:rPr lang="en-US" altLang="cs-CZ" err="1"/>
              <a:t>Pátá</a:t>
            </a:r>
            <a:r>
              <a:rPr lang="en-US" altLang="cs-CZ"/>
              <a:t> </a:t>
            </a:r>
            <a:r>
              <a:rPr lang="en-US" altLang="cs-CZ" err="1"/>
              <a:t>úroveň</a:t>
            </a:r>
            <a:endParaRPr lang="en-US" altLang="cs-CZ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3933" y="6524636"/>
            <a:ext cx="1046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400" b="0">
                <a:solidFill>
                  <a:schemeClr val="accent2"/>
                </a:solidFill>
                <a:latin typeface="+mj-lt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IZP cvičení 3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96600" y="6524636"/>
            <a:ext cx="1102784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400" b="0">
                <a:solidFill>
                  <a:schemeClr val="accent2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A689CB1D-D8FD-4B5B-916F-DD5C38307548}" type="slidenum">
              <a:rPr lang="en-US" altLang="cs-CZ" smtClean="0"/>
              <a:pPr/>
              <a:t>‹#›</a:t>
            </a:fld>
            <a:endParaRPr lang="en-US" altLang="cs-CZ"/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10752674" y="6530975"/>
            <a:ext cx="65617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pic>
        <p:nvPicPr>
          <p:cNvPr id="14" name="Obrázek 13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138" y="293524"/>
            <a:ext cx="1121149" cy="33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052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2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6" r:id="rId10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+mj-lt"/>
          <a:ea typeface="Calibri" panose="020F0502020204030204" pitchFamily="34" charset="0"/>
          <a:cs typeface="Calibr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5pPr>
      <a:lvl6pPr marL="457167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6pPr>
      <a:lvl7pPr marL="914332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7pPr>
      <a:lvl8pPr marL="1371498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8pPr>
      <a:lvl9pPr marL="1828664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9pPr>
    </p:titleStyle>
    <p:bodyStyle>
      <a:lvl1pPr marL="342874" indent="-342874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Calibri" panose="020F0502020204030204" pitchFamily="34" charset="0"/>
          <a:cs typeface="Calibri" pitchFamily="34" charset="0"/>
        </a:defRPr>
      </a:lvl1pPr>
      <a:lvl2pPr marL="742895" indent="-28573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Calibri" panose="020F0502020204030204" pitchFamily="34" charset="0"/>
          <a:cs typeface="Calibri" pitchFamily="34" charset="0"/>
        </a:defRPr>
      </a:lvl2pPr>
      <a:lvl3pPr marL="1142914" indent="-228584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Calibri" panose="020F0502020204030204" pitchFamily="34" charset="0"/>
          <a:cs typeface="Calibri" pitchFamily="34" charset="0"/>
        </a:defRPr>
      </a:lvl3pPr>
      <a:lvl4pPr marL="1600080" indent="-228584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Calibri" panose="020F0502020204030204" pitchFamily="34" charset="0"/>
          <a:cs typeface="Calibri" pitchFamily="34" charset="0"/>
        </a:defRPr>
      </a:lvl4pPr>
      <a:lvl5pPr marL="2057247" indent="-228584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Calibri" panose="020F0502020204030204" pitchFamily="34" charset="0"/>
          <a:cs typeface="Calibri" pitchFamily="34" charset="0"/>
        </a:defRPr>
      </a:lvl5pPr>
      <a:lvl6pPr marL="2514412" indent="-228584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971578" indent="-228584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3428744" indent="-228584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885910" indent="-228584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738CCC-FBE5-47AA-8A10-206C29582D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b="1" dirty="0"/>
              <a:t>Využití opakujících se podstruktur pro efektivní reprezentaci automatů</a:t>
            </a:r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435F37D3-ED43-9637-166F-6C2751B1455C}"/>
              </a:ext>
            </a:extLst>
          </p:cNvPr>
          <p:cNvSpPr txBox="1"/>
          <p:nvPr/>
        </p:nvSpPr>
        <p:spPr>
          <a:xfrm>
            <a:off x="2388192" y="4045619"/>
            <a:ext cx="6803136" cy="99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cs-CZ" sz="18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Bc. Michal Šedý</a:t>
            </a:r>
          </a:p>
          <a:p>
            <a:pPr algn="r">
              <a:buNone/>
            </a:pPr>
            <a:r>
              <a:rPr lang="cs-CZ" sz="18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doc. Mgr. Lukáš Holík, Ph.D.</a:t>
            </a:r>
          </a:p>
          <a:p>
            <a:pPr algn="r">
              <a:buNone/>
            </a:pPr>
            <a:r>
              <a:rPr lang="cs-CZ" sz="1600" b="0" dirty="0">
                <a:solidFill>
                  <a:schemeClr val="bg2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Efektivní konečné automaty pro automatické usuzování</a:t>
            </a:r>
          </a:p>
        </p:txBody>
      </p:sp>
      <p:pic>
        <p:nvPicPr>
          <p:cNvPr id="5" name="Obrázek 4" descr="Obsah obrázku text&#10;&#10;Popis byl vytvořen automaticky">
            <a:extLst>
              <a:ext uri="{FF2B5EF4-FFF2-40B4-BE49-F238E27FC236}">
                <a16:creationId xmlns:a16="http://schemas.microsoft.com/office/drawing/2014/main" id="{6A5B9EC2-FA00-21BF-8E16-FF4A326D05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024" y="5469083"/>
            <a:ext cx="3249252" cy="7212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sah 1">
            <a:extLst>
              <a:ext uri="{FF2B5EF4-FFF2-40B4-BE49-F238E27FC236}">
                <a16:creationId xmlns:a16="http://schemas.microsoft.com/office/drawing/2014/main" id="{9571AB24-FFC9-8C20-AEF8-FFC9D50D8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8" y="2001493"/>
            <a:ext cx="5877552" cy="3142362"/>
          </a:xfrm>
        </p:spPr>
        <p:txBody>
          <a:bodyPr/>
          <a:lstStyle/>
          <a:p>
            <a:pPr algn="just"/>
            <a:r>
              <a:rPr lang="cs-CZ" sz="2000" dirty="0"/>
              <a:t>V automatech se vyskytují podobné sekvence přechodů, které relace simulace nedetekuje.</a:t>
            </a:r>
          </a:p>
          <a:p>
            <a:pPr lvl="1" algn="just"/>
            <a:r>
              <a:rPr lang="cs-CZ" sz="1800" dirty="0"/>
              <a:t>Tyto sekvence přechodů stačí reprezentovat pouze jednou „procedurou“.</a:t>
            </a:r>
          </a:p>
          <a:p>
            <a:pPr algn="just"/>
            <a:endParaRPr lang="cs-CZ" sz="2000" dirty="0"/>
          </a:p>
          <a:p>
            <a:pPr algn="just"/>
            <a:r>
              <a:rPr lang="cs-CZ" sz="2000" dirty="0"/>
              <a:t>Sloučení podobných sekvencí snižuje nároky na reprezentaci automatu.</a:t>
            </a:r>
          </a:p>
          <a:p>
            <a:pPr lvl="1" algn="just"/>
            <a:r>
              <a:rPr lang="cs-CZ" sz="1800" dirty="0"/>
              <a:t>Menší množství hardwaru.</a:t>
            </a:r>
          </a:p>
          <a:p>
            <a:pPr lvl="1" algn="just"/>
            <a:r>
              <a:rPr lang="cs-CZ" sz="1800" dirty="0"/>
              <a:t>Může také snížit náročnost operací s automaty (test na prázdnost průniku).</a:t>
            </a:r>
          </a:p>
          <a:p>
            <a:pPr algn="just"/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311097C-070C-AD6B-29AF-8DB37D0BF2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b="1" dirty="0"/>
              <a:t>Využití opakujících se podstruktur pro efektivní reprezentaci automatů</a:t>
            </a:r>
            <a:endParaRPr lang="en-US" alt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2E33557-D04D-6E3C-56B7-786D46F0C4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2</a:t>
            </a:fld>
            <a:r>
              <a:rPr lang="en-US" altLang="cs-CZ" dirty="0"/>
              <a:t>/</a:t>
            </a:r>
            <a:r>
              <a:rPr lang="cs-CZ" altLang="cs-CZ" dirty="0"/>
              <a:t>7</a:t>
            </a:r>
            <a:endParaRPr lang="en-US" alt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B7B04CAA-6FDE-A4ED-658C-D899CE9FA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Motivace</a:t>
            </a:r>
          </a:p>
        </p:txBody>
      </p:sp>
      <p:sp>
        <p:nvSpPr>
          <p:cNvPr id="99" name="Ovál 98">
            <a:extLst>
              <a:ext uri="{FF2B5EF4-FFF2-40B4-BE49-F238E27FC236}">
                <a16:creationId xmlns:a16="http://schemas.microsoft.com/office/drawing/2014/main" id="{49DF0725-E2CE-E3A5-A0B8-034B906C8C03}"/>
              </a:ext>
            </a:extLst>
          </p:cNvPr>
          <p:cNvSpPr/>
          <p:nvPr/>
        </p:nvSpPr>
        <p:spPr bwMode="auto">
          <a:xfrm>
            <a:off x="6812993" y="3398318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0</a:t>
            </a:r>
            <a:endParaRPr kumimoji="0" lang="cs-CZ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0" name="Ovál 99">
            <a:extLst>
              <a:ext uri="{FF2B5EF4-FFF2-40B4-BE49-F238E27FC236}">
                <a16:creationId xmlns:a16="http://schemas.microsoft.com/office/drawing/2014/main" id="{56F6D974-307B-2F8E-3EE8-9B289E9C6500}"/>
              </a:ext>
            </a:extLst>
          </p:cNvPr>
          <p:cNvSpPr/>
          <p:nvPr/>
        </p:nvSpPr>
        <p:spPr bwMode="auto">
          <a:xfrm>
            <a:off x="7806641" y="2611172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1</a:t>
            </a:r>
            <a:endParaRPr kumimoji="0" lang="cs-CZ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1" name="Ovál 100">
            <a:extLst>
              <a:ext uri="{FF2B5EF4-FFF2-40B4-BE49-F238E27FC236}">
                <a16:creationId xmlns:a16="http://schemas.microsoft.com/office/drawing/2014/main" id="{418DB113-0949-664A-F633-A88799902D32}"/>
              </a:ext>
            </a:extLst>
          </p:cNvPr>
          <p:cNvSpPr/>
          <p:nvPr/>
        </p:nvSpPr>
        <p:spPr bwMode="auto">
          <a:xfrm>
            <a:off x="9006029" y="2607426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3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02" name="Ovál 101">
            <a:extLst>
              <a:ext uri="{FF2B5EF4-FFF2-40B4-BE49-F238E27FC236}">
                <a16:creationId xmlns:a16="http://schemas.microsoft.com/office/drawing/2014/main" id="{68919005-714E-3593-C69D-CE12E31D8723}"/>
              </a:ext>
            </a:extLst>
          </p:cNvPr>
          <p:cNvSpPr/>
          <p:nvPr/>
        </p:nvSpPr>
        <p:spPr bwMode="auto">
          <a:xfrm>
            <a:off x="10153601" y="2611172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5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03" name="Ovál 102">
            <a:extLst>
              <a:ext uri="{FF2B5EF4-FFF2-40B4-BE49-F238E27FC236}">
                <a16:creationId xmlns:a16="http://schemas.microsoft.com/office/drawing/2014/main" id="{999DC686-19E1-D833-4D82-EC1ECC892437}"/>
              </a:ext>
            </a:extLst>
          </p:cNvPr>
          <p:cNvSpPr/>
          <p:nvPr/>
        </p:nvSpPr>
        <p:spPr bwMode="auto">
          <a:xfrm>
            <a:off x="11037071" y="3398318"/>
            <a:ext cx="411480" cy="411480"/>
          </a:xfrm>
          <a:prstGeom prst="ellipse">
            <a:avLst/>
          </a:prstGeom>
          <a:ln w="53975" cmpd="dbl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f</a:t>
            </a:r>
          </a:p>
        </p:txBody>
      </p:sp>
      <p:cxnSp>
        <p:nvCxnSpPr>
          <p:cNvPr id="107" name="Přímá spojnice se šipkou 106">
            <a:extLst>
              <a:ext uri="{FF2B5EF4-FFF2-40B4-BE49-F238E27FC236}">
                <a16:creationId xmlns:a16="http://schemas.microsoft.com/office/drawing/2014/main" id="{A06AD1C2-BF9C-F32B-5E4A-3C52AFE771EE}"/>
              </a:ext>
            </a:extLst>
          </p:cNvPr>
          <p:cNvCxnSpPr>
            <a:endCxn id="99" idx="2"/>
          </p:cNvCxnSpPr>
          <p:nvPr/>
        </p:nvCxnSpPr>
        <p:spPr bwMode="auto">
          <a:xfrm>
            <a:off x="6458554" y="3604058"/>
            <a:ext cx="35443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pojnice: zakřivená 107">
            <a:extLst>
              <a:ext uri="{FF2B5EF4-FFF2-40B4-BE49-F238E27FC236}">
                <a16:creationId xmlns:a16="http://schemas.microsoft.com/office/drawing/2014/main" id="{2C082ABC-C17A-BA22-EABC-E20D0A5FD7E9}"/>
              </a:ext>
            </a:extLst>
          </p:cNvPr>
          <p:cNvCxnSpPr>
            <a:cxnSpLocks/>
            <a:stCxn id="99" idx="0"/>
            <a:endCxn id="100" idx="2"/>
          </p:cNvCxnSpPr>
          <p:nvPr/>
        </p:nvCxnSpPr>
        <p:spPr bwMode="auto">
          <a:xfrm rot="5400000" flipH="1" flipV="1">
            <a:off x="7121984" y="2713661"/>
            <a:ext cx="581406" cy="787908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pojnice: zakřivená 111">
            <a:extLst>
              <a:ext uri="{FF2B5EF4-FFF2-40B4-BE49-F238E27FC236}">
                <a16:creationId xmlns:a16="http://schemas.microsoft.com/office/drawing/2014/main" id="{09F7D271-31D6-8D74-DD14-36A048D28432}"/>
              </a:ext>
            </a:extLst>
          </p:cNvPr>
          <p:cNvCxnSpPr>
            <a:stCxn id="100" idx="6"/>
            <a:endCxn id="101" idx="2"/>
          </p:cNvCxnSpPr>
          <p:nvPr/>
        </p:nvCxnSpPr>
        <p:spPr bwMode="auto">
          <a:xfrm flipV="1">
            <a:off x="8218121" y="2813166"/>
            <a:ext cx="787908" cy="3746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pojnice: zakřivená 112">
            <a:extLst>
              <a:ext uri="{FF2B5EF4-FFF2-40B4-BE49-F238E27FC236}">
                <a16:creationId xmlns:a16="http://schemas.microsoft.com/office/drawing/2014/main" id="{B2783D59-0C10-7257-4E52-40C2A48D52A3}"/>
              </a:ext>
            </a:extLst>
          </p:cNvPr>
          <p:cNvCxnSpPr>
            <a:stCxn id="101" idx="6"/>
            <a:endCxn id="102" idx="2"/>
          </p:cNvCxnSpPr>
          <p:nvPr/>
        </p:nvCxnSpPr>
        <p:spPr bwMode="auto">
          <a:xfrm>
            <a:off x="9417509" y="2813166"/>
            <a:ext cx="736092" cy="3746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ál 116">
            <a:extLst>
              <a:ext uri="{FF2B5EF4-FFF2-40B4-BE49-F238E27FC236}">
                <a16:creationId xmlns:a16="http://schemas.microsoft.com/office/drawing/2014/main" id="{242CE4A0-310D-55ED-6093-66E3A8F76B51}"/>
              </a:ext>
            </a:extLst>
          </p:cNvPr>
          <p:cNvSpPr/>
          <p:nvPr/>
        </p:nvSpPr>
        <p:spPr bwMode="auto">
          <a:xfrm>
            <a:off x="7803954" y="4148888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2</a:t>
            </a:r>
            <a:endParaRPr lang="cs-CZ" sz="16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18" name="Ovál 117">
            <a:extLst>
              <a:ext uri="{FF2B5EF4-FFF2-40B4-BE49-F238E27FC236}">
                <a16:creationId xmlns:a16="http://schemas.microsoft.com/office/drawing/2014/main" id="{51B33569-8632-A2CA-1303-4620541A838E}"/>
              </a:ext>
            </a:extLst>
          </p:cNvPr>
          <p:cNvSpPr/>
          <p:nvPr/>
        </p:nvSpPr>
        <p:spPr bwMode="auto">
          <a:xfrm>
            <a:off x="9020106" y="4147205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4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19" name="Ovál 118">
            <a:extLst>
              <a:ext uri="{FF2B5EF4-FFF2-40B4-BE49-F238E27FC236}">
                <a16:creationId xmlns:a16="http://schemas.microsoft.com/office/drawing/2014/main" id="{6DE0E5A5-476A-1074-E12D-3B41069E8B0C}"/>
              </a:ext>
            </a:extLst>
          </p:cNvPr>
          <p:cNvSpPr/>
          <p:nvPr/>
        </p:nvSpPr>
        <p:spPr bwMode="auto">
          <a:xfrm>
            <a:off x="10150914" y="4148888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6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cxnSp>
        <p:nvCxnSpPr>
          <p:cNvPr id="120" name="Spojnice: zakřivená 119">
            <a:extLst>
              <a:ext uri="{FF2B5EF4-FFF2-40B4-BE49-F238E27FC236}">
                <a16:creationId xmlns:a16="http://schemas.microsoft.com/office/drawing/2014/main" id="{4F1453B0-E551-DDAD-4B5C-B181BE993CAD}"/>
              </a:ext>
            </a:extLst>
          </p:cNvPr>
          <p:cNvCxnSpPr>
            <a:stCxn id="117" idx="6"/>
            <a:endCxn id="118" idx="2"/>
          </p:cNvCxnSpPr>
          <p:nvPr/>
        </p:nvCxnSpPr>
        <p:spPr bwMode="auto">
          <a:xfrm flipV="1">
            <a:off x="8215434" y="4352945"/>
            <a:ext cx="804672" cy="1683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pojnice: zakřivená 120">
            <a:extLst>
              <a:ext uri="{FF2B5EF4-FFF2-40B4-BE49-F238E27FC236}">
                <a16:creationId xmlns:a16="http://schemas.microsoft.com/office/drawing/2014/main" id="{1906CAD7-7E06-9540-CAFF-4423524EEF76}"/>
              </a:ext>
            </a:extLst>
          </p:cNvPr>
          <p:cNvCxnSpPr>
            <a:stCxn id="118" idx="6"/>
            <a:endCxn id="119" idx="2"/>
          </p:cNvCxnSpPr>
          <p:nvPr/>
        </p:nvCxnSpPr>
        <p:spPr bwMode="auto">
          <a:xfrm>
            <a:off x="9431586" y="4352945"/>
            <a:ext cx="719328" cy="1683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pojnice: zakřivená 123">
            <a:extLst>
              <a:ext uri="{FF2B5EF4-FFF2-40B4-BE49-F238E27FC236}">
                <a16:creationId xmlns:a16="http://schemas.microsoft.com/office/drawing/2014/main" id="{6491CD02-33B7-A145-20CB-07DDF56EB494}"/>
              </a:ext>
            </a:extLst>
          </p:cNvPr>
          <p:cNvCxnSpPr>
            <a:cxnSpLocks/>
            <a:stCxn id="99" idx="4"/>
            <a:endCxn id="117" idx="2"/>
          </p:cNvCxnSpPr>
          <p:nvPr/>
        </p:nvCxnSpPr>
        <p:spPr bwMode="auto">
          <a:xfrm rot="16200000" flipH="1">
            <a:off x="7138928" y="3689602"/>
            <a:ext cx="544830" cy="785221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pojnice: zakřivená 126">
            <a:extLst>
              <a:ext uri="{FF2B5EF4-FFF2-40B4-BE49-F238E27FC236}">
                <a16:creationId xmlns:a16="http://schemas.microsoft.com/office/drawing/2014/main" id="{E4840C3B-F0EB-9E34-2C68-393A6EC9ACBF}"/>
              </a:ext>
            </a:extLst>
          </p:cNvPr>
          <p:cNvCxnSpPr>
            <a:cxnSpLocks/>
            <a:stCxn id="102" idx="6"/>
            <a:endCxn id="103" idx="0"/>
          </p:cNvCxnSpPr>
          <p:nvPr/>
        </p:nvCxnSpPr>
        <p:spPr bwMode="auto">
          <a:xfrm>
            <a:off x="10565081" y="2816912"/>
            <a:ext cx="677730" cy="581406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pojnice: zakřivená 127">
            <a:extLst>
              <a:ext uri="{FF2B5EF4-FFF2-40B4-BE49-F238E27FC236}">
                <a16:creationId xmlns:a16="http://schemas.microsoft.com/office/drawing/2014/main" id="{B06324D2-A07B-4DCC-81C8-07BE69C4FD49}"/>
              </a:ext>
            </a:extLst>
          </p:cNvPr>
          <p:cNvCxnSpPr>
            <a:cxnSpLocks/>
            <a:stCxn id="119" idx="6"/>
            <a:endCxn id="103" idx="4"/>
          </p:cNvCxnSpPr>
          <p:nvPr/>
        </p:nvCxnSpPr>
        <p:spPr bwMode="auto">
          <a:xfrm flipV="1">
            <a:off x="10562394" y="3809798"/>
            <a:ext cx="680417" cy="544830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ovéPole 130">
            <a:extLst>
              <a:ext uri="{FF2B5EF4-FFF2-40B4-BE49-F238E27FC236}">
                <a16:creationId xmlns:a16="http://schemas.microsoft.com/office/drawing/2014/main" id="{CE02593D-C526-DEF3-810B-2E9F50092191}"/>
              </a:ext>
            </a:extLst>
          </p:cNvPr>
          <p:cNvSpPr txBox="1"/>
          <p:nvPr/>
        </p:nvSpPr>
        <p:spPr>
          <a:xfrm>
            <a:off x="8218121" y="2583971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2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a, b, c</a:t>
            </a:r>
          </a:p>
        </p:txBody>
      </p:sp>
      <p:sp>
        <p:nvSpPr>
          <p:cNvPr id="132" name="TextovéPole 131">
            <a:extLst>
              <a:ext uri="{FF2B5EF4-FFF2-40B4-BE49-F238E27FC236}">
                <a16:creationId xmlns:a16="http://schemas.microsoft.com/office/drawing/2014/main" id="{5C41B5BC-0E2A-57BA-8D28-79CCCDFD6900}"/>
              </a:ext>
            </a:extLst>
          </p:cNvPr>
          <p:cNvSpPr txBox="1"/>
          <p:nvPr/>
        </p:nvSpPr>
        <p:spPr>
          <a:xfrm>
            <a:off x="8227626" y="4342314"/>
            <a:ext cx="804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2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a, b, c</a:t>
            </a:r>
          </a:p>
        </p:txBody>
      </p:sp>
      <p:sp>
        <p:nvSpPr>
          <p:cNvPr id="134" name="TextovéPole 133">
            <a:extLst>
              <a:ext uri="{FF2B5EF4-FFF2-40B4-BE49-F238E27FC236}">
                <a16:creationId xmlns:a16="http://schemas.microsoft.com/office/drawing/2014/main" id="{AA5A3859-535C-6D01-629B-9860FF09B28F}"/>
              </a:ext>
            </a:extLst>
          </p:cNvPr>
          <p:cNvSpPr txBox="1"/>
          <p:nvPr/>
        </p:nvSpPr>
        <p:spPr>
          <a:xfrm>
            <a:off x="9408726" y="4331428"/>
            <a:ext cx="804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2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d, e, f</a:t>
            </a:r>
          </a:p>
        </p:txBody>
      </p:sp>
      <p:sp>
        <p:nvSpPr>
          <p:cNvPr id="137" name="TextovéPole 136">
            <a:extLst>
              <a:ext uri="{FF2B5EF4-FFF2-40B4-BE49-F238E27FC236}">
                <a16:creationId xmlns:a16="http://schemas.microsoft.com/office/drawing/2014/main" id="{A13FB272-30A6-136C-A655-0FC012E23633}"/>
              </a:ext>
            </a:extLst>
          </p:cNvPr>
          <p:cNvSpPr txBox="1"/>
          <p:nvPr/>
        </p:nvSpPr>
        <p:spPr>
          <a:xfrm>
            <a:off x="9389696" y="2585332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2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d, e, f</a:t>
            </a:r>
          </a:p>
        </p:txBody>
      </p:sp>
      <p:sp>
        <p:nvSpPr>
          <p:cNvPr id="139" name="TextovéPole 138">
            <a:extLst>
              <a:ext uri="{FF2B5EF4-FFF2-40B4-BE49-F238E27FC236}">
                <a16:creationId xmlns:a16="http://schemas.microsoft.com/office/drawing/2014/main" id="{97E90048-7105-BA2D-00B7-4DE18038F156}"/>
              </a:ext>
            </a:extLst>
          </p:cNvPr>
          <p:cNvSpPr txBox="1"/>
          <p:nvPr/>
        </p:nvSpPr>
        <p:spPr>
          <a:xfrm>
            <a:off x="7164212" y="2693903"/>
            <a:ext cx="244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2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x</a:t>
            </a:r>
          </a:p>
        </p:txBody>
      </p:sp>
      <p:sp>
        <p:nvSpPr>
          <p:cNvPr id="140" name="TextovéPole 139">
            <a:extLst>
              <a:ext uri="{FF2B5EF4-FFF2-40B4-BE49-F238E27FC236}">
                <a16:creationId xmlns:a16="http://schemas.microsoft.com/office/drawing/2014/main" id="{793760FD-782A-5155-0677-E6B5DD304BFD}"/>
              </a:ext>
            </a:extLst>
          </p:cNvPr>
          <p:cNvSpPr txBox="1"/>
          <p:nvPr/>
        </p:nvSpPr>
        <p:spPr>
          <a:xfrm>
            <a:off x="7276373" y="4207686"/>
            <a:ext cx="244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2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y</a:t>
            </a:r>
          </a:p>
        </p:txBody>
      </p:sp>
      <p:sp>
        <p:nvSpPr>
          <p:cNvPr id="144" name="TextovéPole 143">
            <a:extLst>
              <a:ext uri="{FF2B5EF4-FFF2-40B4-BE49-F238E27FC236}">
                <a16:creationId xmlns:a16="http://schemas.microsoft.com/office/drawing/2014/main" id="{07B50013-6568-A049-F1DD-D7895E055F5E}"/>
              </a:ext>
            </a:extLst>
          </p:cNvPr>
          <p:cNvSpPr txBox="1"/>
          <p:nvPr/>
        </p:nvSpPr>
        <p:spPr>
          <a:xfrm>
            <a:off x="10896600" y="4237214"/>
            <a:ext cx="244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2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y</a:t>
            </a:r>
          </a:p>
        </p:txBody>
      </p:sp>
      <p:sp>
        <p:nvSpPr>
          <p:cNvPr id="145" name="TextovéPole 144">
            <a:extLst>
              <a:ext uri="{FF2B5EF4-FFF2-40B4-BE49-F238E27FC236}">
                <a16:creationId xmlns:a16="http://schemas.microsoft.com/office/drawing/2014/main" id="{92B36DFC-B266-FBE4-5772-DFA00BAF4279}"/>
              </a:ext>
            </a:extLst>
          </p:cNvPr>
          <p:cNvSpPr txBox="1"/>
          <p:nvPr/>
        </p:nvSpPr>
        <p:spPr>
          <a:xfrm>
            <a:off x="10908897" y="2693903"/>
            <a:ext cx="244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2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893762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sah 1">
            <a:extLst>
              <a:ext uri="{FF2B5EF4-FFF2-40B4-BE49-F238E27FC236}">
                <a16:creationId xmlns:a16="http://schemas.microsoft.com/office/drawing/2014/main" id="{F3F11594-BD1A-C9BB-B665-90662C145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735" y="2514670"/>
            <a:ext cx="5527027" cy="1612499"/>
          </a:xfrm>
        </p:spPr>
        <p:txBody>
          <a:bodyPr/>
          <a:lstStyle/>
          <a:p>
            <a:pPr algn="just"/>
            <a:r>
              <a:rPr lang="cs-CZ" sz="1800" dirty="0"/>
              <a:t>Využívá modifikovaný produkt automatu, jehož hrany určují počet ušetřených přechodů (zisk) v případě vytvoření procedury.</a:t>
            </a:r>
          </a:p>
          <a:p>
            <a:pPr algn="just"/>
            <a:endParaRPr lang="cs-CZ" sz="1800" dirty="0"/>
          </a:p>
          <a:p>
            <a:pPr algn="just"/>
            <a:r>
              <a:rPr lang="cs-CZ" sz="1800" dirty="0"/>
              <a:t>Procedura je vytvořena ze sledu s nejvyšší sumou zisků, který neopakuje stavy automatu.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39B0F12E-DA71-66BB-0F99-EAD1FBE8B1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b="1" dirty="0"/>
              <a:t>Využití opakujících se podstruktur pro efektivní reprezentaci automatů</a:t>
            </a:r>
            <a:endParaRPr lang="en-US" altLang="cs-CZ" dirty="0"/>
          </a:p>
          <a:p>
            <a:endParaRPr lang="en-US" alt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5A401B2-ADC2-4958-0156-DDC0C9E5FF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3</a:t>
            </a:fld>
            <a:r>
              <a:rPr lang="en-US" altLang="cs-CZ" dirty="0"/>
              <a:t>/</a:t>
            </a:r>
            <a:r>
              <a:rPr lang="cs-CZ" altLang="cs-CZ" dirty="0"/>
              <a:t>7</a:t>
            </a:r>
            <a:endParaRPr lang="en-US" alt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E7D0D792-55AA-54AD-561D-2B80E5032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Vyhledávání procedur</a:t>
            </a:r>
          </a:p>
        </p:txBody>
      </p:sp>
      <p:sp>
        <p:nvSpPr>
          <p:cNvPr id="6" name="Ovál 5">
            <a:extLst>
              <a:ext uri="{FF2B5EF4-FFF2-40B4-BE49-F238E27FC236}">
                <a16:creationId xmlns:a16="http://schemas.microsoft.com/office/drawing/2014/main" id="{BABA0592-3A10-841C-9489-3A0525DA23EE}"/>
              </a:ext>
            </a:extLst>
          </p:cNvPr>
          <p:cNvSpPr/>
          <p:nvPr/>
        </p:nvSpPr>
        <p:spPr bwMode="auto">
          <a:xfrm>
            <a:off x="6812434" y="2196542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0</a:t>
            </a:r>
            <a:endParaRPr kumimoji="0" lang="cs-CZ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" name="Ovál 6">
            <a:extLst>
              <a:ext uri="{FF2B5EF4-FFF2-40B4-BE49-F238E27FC236}">
                <a16:creationId xmlns:a16="http://schemas.microsoft.com/office/drawing/2014/main" id="{A1E1FCB7-3DFE-1FF1-030A-F0BA9BDE1E80}"/>
              </a:ext>
            </a:extLst>
          </p:cNvPr>
          <p:cNvSpPr/>
          <p:nvPr/>
        </p:nvSpPr>
        <p:spPr bwMode="auto">
          <a:xfrm>
            <a:off x="7806082" y="1409396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1</a:t>
            </a:r>
            <a:endParaRPr kumimoji="0" lang="cs-CZ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Ovál 7">
            <a:extLst>
              <a:ext uri="{FF2B5EF4-FFF2-40B4-BE49-F238E27FC236}">
                <a16:creationId xmlns:a16="http://schemas.microsoft.com/office/drawing/2014/main" id="{29D68298-2577-ACAA-3175-23FD7039B24D}"/>
              </a:ext>
            </a:extLst>
          </p:cNvPr>
          <p:cNvSpPr/>
          <p:nvPr/>
        </p:nvSpPr>
        <p:spPr bwMode="auto">
          <a:xfrm>
            <a:off x="9005470" y="1405650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3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9" name="Ovál 8">
            <a:extLst>
              <a:ext uri="{FF2B5EF4-FFF2-40B4-BE49-F238E27FC236}">
                <a16:creationId xmlns:a16="http://schemas.microsoft.com/office/drawing/2014/main" id="{687FFC63-338D-0A11-D884-54FF7E4103AA}"/>
              </a:ext>
            </a:extLst>
          </p:cNvPr>
          <p:cNvSpPr/>
          <p:nvPr/>
        </p:nvSpPr>
        <p:spPr bwMode="auto">
          <a:xfrm>
            <a:off x="10153042" y="1409396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5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0" name="Ovál 9">
            <a:extLst>
              <a:ext uri="{FF2B5EF4-FFF2-40B4-BE49-F238E27FC236}">
                <a16:creationId xmlns:a16="http://schemas.microsoft.com/office/drawing/2014/main" id="{A8F3621C-DE96-42DA-4C58-0D68F1C72BA3}"/>
              </a:ext>
            </a:extLst>
          </p:cNvPr>
          <p:cNvSpPr/>
          <p:nvPr/>
        </p:nvSpPr>
        <p:spPr bwMode="auto">
          <a:xfrm>
            <a:off x="11036512" y="2196542"/>
            <a:ext cx="411480" cy="411480"/>
          </a:xfrm>
          <a:prstGeom prst="ellipse">
            <a:avLst/>
          </a:prstGeom>
          <a:ln w="53975" cmpd="dbl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f</a:t>
            </a:r>
          </a:p>
        </p:txBody>
      </p: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5303A75D-69E8-6378-12E5-623EB8FF0B41}"/>
              </a:ext>
            </a:extLst>
          </p:cNvPr>
          <p:cNvCxnSpPr>
            <a:endCxn id="6" idx="2"/>
          </p:cNvCxnSpPr>
          <p:nvPr/>
        </p:nvCxnSpPr>
        <p:spPr bwMode="auto">
          <a:xfrm>
            <a:off x="6457995" y="2402282"/>
            <a:ext cx="35443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pojnice: zakřivená 11">
            <a:extLst>
              <a:ext uri="{FF2B5EF4-FFF2-40B4-BE49-F238E27FC236}">
                <a16:creationId xmlns:a16="http://schemas.microsoft.com/office/drawing/2014/main" id="{87243F73-D3DB-6F89-69ED-821B9606ECF7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 bwMode="auto">
          <a:xfrm rot="5400000" flipH="1" flipV="1">
            <a:off x="7121425" y="1511885"/>
            <a:ext cx="581406" cy="787908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pojnice: zakřivená 12">
            <a:extLst>
              <a:ext uri="{FF2B5EF4-FFF2-40B4-BE49-F238E27FC236}">
                <a16:creationId xmlns:a16="http://schemas.microsoft.com/office/drawing/2014/main" id="{9A160BEC-5BD3-9B61-9AA1-36F2F40F88C4}"/>
              </a:ext>
            </a:extLst>
          </p:cNvPr>
          <p:cNvCxnSpPr>
            <a:stCxn id="7" idx="6"/>
            <a:endCxn id="8" idx="2"/>
          </p:cNvCxnSpPr>
          <p:nvPr/>
        </p:nvCxnSpPr>
        <p:spPr bwMode="auto">
          <a:xfrm flipV="1">
            <a:off x="8217562" y="1611390"/>
            <a:ext cx="787908" cy="3746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pojnice: zakřivená 13">
            <a:extLst>
              <a:ext uri="{FF2B5EF4-FFF2-40B4-BE49-F238E27FC236}">
                <a16:creationId xmlns:a16="http://schemas.microsoft.com/office/drawing/2014/main" id="{4F8839BB-A320-3268-850E-8B72AE0327A2}"/>
              </a:ext>
            </a:extLst>
          </p:cNvPr>
          <p:cNvCxnSpPr>
            <a:stCxn id="8" idx="6"/>
            <a:endCxn id="9" idx="2"/>
          </p:cNvCxnSpPr>
          <p:nvPr/>
        </p:nvCxnSpPr>
        <p:spPr bwMode="auto">
          <a:xfrm>
            <a:off x="9416950" y="1611390"/>
            <a:ext cx="736092" cy="3746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ál 14">
            <a:extLst>
              <a:ext uri="{FF2B5EF4-FFF2-40B4-BE49-F238E27FC236}">
                <a16:creationId xmlns:a16="http://schemas.microsoft.com/office/drawing/2014/main" id="{80804951-1F83-996D-8D1A-CD61D45676CF}"/>
              </a:ext>
            </a:extLst>
          </p:cNvPr>
          <p:cNvSpPr/>
          <p:nvPr/>
        </p:nvSpPr>
        <p:spPr bwMode="auto">
          <a:xfrm>
            <a:off x="7803395" y="2947112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2</a:t>
            </a:r>
            <a:endParaRPr lang="cs-CZ" sz="16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6" name="Ovál 15">
            <a:extLst>
              <a:ext uri="{FF2B5EF4-FFF2-40B4-BE49-F238E27FC236}">
                <a16:creationId xmlns:a16="http://schemas.microsoft.com/office/drawing/2014/main" id="{1E45A532-8DDC-B6B4-FE84-9E52869D943F}"/>
              </a:ext>
            </a:extLst>
          </p:cNvPr>
          <p:cNvSpPr/>
          <p:nvPr/>
        </p:nvSpPr>
        <p:spPr bwMode="auto">
          <a:xfrm>
            <a:off x="9019547" y="2945429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4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7" name="Ovál 16">
            <a:extLst>
              <a:ext uri="{FF2B5EF4-FFF2-40B4-BE49-F238E27FC236}">
                <a16:creationId xmlns:a16="http://schemas.microsoft.com/office/drawing/2014/main" id="{F03C45C0-2A26-52AF-120B-5598CD26DF93}"/>
              </a:ext>
            </a:extLst>
          </p:cNvPr>
          <p:cNvSpPr/>
          <p:nvPr/>
        </p:nvSpPr>
        <p:spPr bwMode="auto">
          <a:xfrm>
            <a:off x="10150355" y="2947112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6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cxnSp>
        <p:nvCxnSpPr>
          <p:cNvPr id="18" name="Spojnice: zakřivená 17">
            <a:extLst>
              <a:ext uri="{FF2B5EF4-FFF2-40B4-BE49-F238E27FC236}">
                <a16:creationId xmlns:a16="http://schemas.microsoft.com/office/drawing/2014/main" id="{F4DF89B3-DA00-1422-CDC1-BEDBB571EEC9}"/>
              </a:ext>
            </a:extLst>
          </p:cNvPr>
          <p:cNvCxnSpPr>
            <a:stCxn id="15" idx="6"/>
            <a:endCxn id="16" idx="2"/>
          </p:cNvCxnSpPr>
          <p:nvPr/>
        </p:nvCxnSpPr>
        <p:spPr bwMode="auto">
          <a:xfrm flipV="1">
            <a:off x="8214875" y="3151169"/>
            <a:ext cx="804672" cy="1683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pojnice: zakřivená 18">
            <a:extLst>
              <a:ext uri="{FF2B5EF4-FFF2-40B4-BE49-F238E27FC236}">
                <a16:creationId xmlns:a16="http://schemas.microsoft.com/office/drawing/2014/main" id="{38AAAE78-4C3A-AEF0-048A-A043B05A3C52}"/>
              </a:ext>
            </a:extLst>
          </p:cNvPr>
          <p:cNvCxnSpPr>
            <a:stCxn id="16" idx="6"/>
            <a:endCxn id="17" idx="2"/>
          </p:cNvCxnSpPr>
          <p:nvPr/>
        </p:nvCxnSpPr>
        <p:spPr bwMode="auto">
          <a:xfrm>
            <a:off x="9431027" y="3151169"/>
            <a:ext cx="719328" cy="1683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pojnice: zakřivená 19">
            <a:extLst>
              <a:ext uri="{FF2B5EF4-FFF2-40B4-BE49-F238E27FC236}">
                <a16:creationId xmlns:a16="http://schemas.microsoft.com/office/drawing/2014/main" id="{F6454AF8-6C55-DA4F-DD91-889826ED876B}"/>
              </a:ext>
            </a:extLst>
          </p:cNvPr>
          <p:cNvCxnSpPr>
            <a:cxnSpLocks/>
            <a:stCxn id="6" idx="4"/>
            <a:endCxn id="15" idx="2"/>
          </p:cNvCxnSpPr>
          <p:nvPr/>
        </p:nvCxnSpPr>
        <p:spPr bwMode="auto">
          <a:xfrm rot="16200000" flipH="1">
            <a:off x="7138369" y="2487826"/>
            <a:ext cx="544830" cy="785221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pojnice: zakřivená 20">
            <a:extLst>
              <a:ext uri="{FF2B5EF4-FFF2-40B4-BE49-F238E27FC236}">
                <a16:creationId xmlns:a16="http://schemas.microsoft.com/office/drawing/2014/main" id="{C5AB7009-CB13-E4F9-4F9C-8666BD3E8687}"/>
              </a:ext>
            </a:extLst>
          </p:cNvPr>
          <p:cNvCxnSpPr>
            <a:cxnSpLocks/>
            <a:stCxn id="9" idx="6"/>
            <a:endCxn id="10" idx="0"/>
          </p:cNvCxnSpPr>
          <p:nvPr/>
        </p:nvCxnSpPr>
        <p:spPr bwMode="auto">
          <a:xfrm>
            <a:off x="10564522" y="1615136"/>
            <a:ext cx="677730" cy="581406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pojnice: zakřivená 21">
            <a:extLst>
              <a:ext uri="{FF2B5EF4-FFF2-40B4-BE49-F238E27FC236}">
                <a16:creationId xmlns:a16="http://schemas.microsoft.com/office/drawing/2014/main" id="{4FD4DA62-FCAA-EFB1-3E36-15E0C45711AB}"/>
              </a:ext>
            </a:extLst>
          </p:cNvPr>
          <p:cNvCxnSpPr>
            <a:cxnSpLocks/>
            <a:stCxn id="17" idx="6"/>
            <a:endCxn id="10" idx="4"/>
          </p:cNvCxnSpPr>
          <p:nvPr/>
        </p:nvCxnSpPr>
        <p:spPr bwMode="auto">
          <a:xfrm flipV="1">
            <a:off x="10561835" y="2608022"/>
            <a:ext cx="680417" cy="544830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EA9B5067-DB98-37F5-1E56-A6EAD608E1A9}"/>
              </a:ext>
            </a:extLst>
          </p:cNvPr>
          <p:cNvSpPr txBox="1"/>
          <p:nvPr/>
        </p:nvSpPr>
        <p:spPr>
          <a:xfrm>
            <a:off x="8217562" y="1382195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2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a, b, c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17C26938-CA11-B46D-610C-43D05FE16807}"/>
              </a:ext>
            </a:extLst>
          </p:cNvPr>
          <p:cNvSpPr txBox="1"/>
          <p:nvPr/>
        </p:nvSpPr>
        <p:spPr>
          <a:xfrm>
            <a:off x="8227067" y="3140538"/>
            <a:ext cx="804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2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a, b, c</a:t>
            </a: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FDA64987-9F04-9D9A-4D0A-7ED9044094CF}"/>
              </a:ext>
            </a:extLst>
          </p:cNvPr>
          <p:cNvSpPr txBox="1"/>
          <p:nvPr/>
        </p:nvSpPr>
        <p:spPr>
          <a:xfrm>
            <a:off x="9408167" y="3129652"/>
            <a:ext cx="804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2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d, e, f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1245864E-E96B-5D1F-CC14-EB238996D00E}"/>
              </a:ext>
            </a:extLst>
          </p:cNvPr>
          <p:cNvSpPr txBox="1"/>
          <p:nvPr/>
        </p:nvSpPr>
        <p:spPr>
          <a:xfrm>
            <a:off x="9389137" y="1383556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2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d, e, f</a:t>
            </a: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54DF65A5-1014-044F-B58C-4188E3587802}"/>
              </a:ext>
            </a:extLst>
          </p:cNvPr>
          <p:cNvSpPr txBox="1"/>
          <p:nvPr/>
        </p:nvSpPr>
        <p:spPr>
          <a:xfrm>
            <a:off x="7163653" y="1492127"/>
            <a:ext cx="244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2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x</a:t>
            </a: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82DCB34B-A594-9087-7571-95F95ACA020F}"/>
              </a:ext>
            </a:extLst>
          </p:cNvPr>
          <p:cNvSpPr txBox="1"/>
          <p:nvPr/>
        </p:nvSpPr>
        <p:spPr>
          <a:xfrm>
            <a:off x="7275814" y="3005910"/>
            <a:ext cx="244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2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y</a:t>
            </a: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8219CB5F-84F9-18EE-688A-59F44D5765B2}"/>
              </a:ext>
            </a:extLst>
          </p:cNvPr>
          <p:cNvSpPr txBox="1"/>
          <p:nvPr/>
        </p:nvSpPr>
        <p:spPr>
          <a:xfrm>
            <a:off x="10896041" y="3035438"/>
            <a:ext cx="244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2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y</a:t>
            </a:r>
          </a:p>
        </p:txBody>
      </p:sp>
      <p:sp>
        <p:nvSpPr>
          <p:cNvPr id="30" name="TextovéPole 29">
            <a:extLst>
              <a:ext uri="{FF2B5EF4-FFF2-40B4-BE49-F238E27FC236}">
                <a16:creationId xmlns:a16="http://schemas.microsoft.com/office/drawing/2014/main" id="{748E2197-76C6-7099-272F-93E2DFA7CB3A}"/>
              </a:ext>
            </a:extLst>
          </p:cNvPr>
          <p:cNvSpPr txBox="1"/>
          <p:nvPr/>
        </p:nvSpPr>
        <p:spPr>
          <a:xfrm>
            <a:off x="10908338" y="1492127"/>
            <a:ext cx="244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2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x</a:t>
            </a:r>
          </a:p>
        </p:txBody>
      </p:sp>
      <p:sp>
        <p:nvSpPr>
          <p:cNvPr id="31" name="Ovál 30">
            <a:extLst>
              <a:ext uri="{FF2B5EF4-FFF2-40B4-BE49-F238E27FC236}">
                <a16:creationId xmlns:a16="http://schemas.microsoft.com/office/drawing/2014/main" id="{C97CA385-A511-4937-5DB2-E8E32EE0CE70}"/>
              </a:ext>
            </a:extLst>
          </p:cNvPr>
          <p:cNvSpPr/>
          <p:nvPr/>
        </p:nvSpPr>
        <p:spPr bwMode="auto">
          <a:xfrm>
            <a:off x="7545866" y="4774478"/>
            <a:ext cx="761999" cy="481239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1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, 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2</a:t>
            </a:r>
            <a:endParaRPr kumimoji="0" lang="cs-CZ" sz="14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2" name="Ovál 41">
            <a:extLst>
              <a:ext uri="{FF2B5EF4-FFF2-40B4-BE49-F238E27FC236}">
                <a16:creationId xmlns:a16="http://schemas.microsoft.com/office/drawing/2014/main" id="{DDE55CE5-BF85-E2D3-52C7-2DC2BCF805E0}"/>
              </a:ext>
            </a:extLst>
          </p:cNvPr>
          <p:cNvSpPr/>
          <p:nvPr/>
        </p:nvSpPr>
        <p:spPr bwMode="auto">
          <a:xfrm>
            <a:off x="8830210" y="4781824"/>
            <a:ext cx="761999" cy="481239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3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, 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4</a:t>
            </a:r>
          </a:p>
        </p:txBody>
      </p:sp>
      <p:sp>
        <p:nvSpPr>
          <p:cNvPr id="43" name="Ovál 42">
            <a:extLst>
              <a:ext uri="{FF2B5EF4-FFF2-40B4-BE49-F238E27FC236}">
                <a16:creationId xmlns:a16="http://schemas.microsoft.com/office/drawing/2014/main" id="{6EE0C8BA-3285-E42E-16D2-D37113BF13ED}"/>
              </a:ext>
            </a:extLst>
          </p:cNvPr>
          <p:cNvSpPr/>
          <p:nvPr/>
        </p:nvSpPr>
        <p:spPr bwMode="auto">
          <a:xfrm>
            <a:off x="10114554" y="4787270"/>
            <a:ext cx="761999" cy="481239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5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, 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6</a:t>
            </a:r>
            <a:endParaRPr kumimoji="0" lang="cs-CZ" sz="14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45" name="Přímá spojnice se šipkou 44">
            <a:extLst>
              <a:ext uri="{FF2B5EF4-FFF2-40B4-BE49-F238E27FC236}">
                <a16:creationId xmlns:a16="http://schemas.microsoft.com/office/drawing/2014/main" id="{544F95E4-5EA4-BCD1-49C4-259F1FD5FB0F}"/>
              </a:ext>
            </a:extLst>
          </p:cNvPr>
          <p:cNvCxnSpPr>
            <a:stCxn id="31" idx="6"/>
            <a:endCxn id="42" idx="2"/>
          </p:cNvCxnSpPr>
          <p:nvPr/>
        </p:nvCxnSpPr>
        <p:spPr bwMode="auto">
          <a:xfrm>
            <a:off x="8307865" y="5015098"/>
            <a:ext cx="522345" cy="73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Přímá spojnice se šipkou 46">
            <a:extLst>
              <a:ext uri="{FF2B5EF4-FFF2-40B4-BE49-F238E27FC236}">
                <a16:creationId xmlns:a16="http://schemas.microsoft.com/office/drawing/2014/main" id="{D026A8CC-8DF4-A592-1F17-C02C95F5BA7F}"/>
              </a:ext>
            </a:extLst>
          </p:cNvPr>
          <p:cNvCxnSpPr>
            <a:stCxn id="42" idx="6"/>
            <a:endCxn id="43" idx="2"/>
          </p:cNvCxnSpPr>
          <p:nvPr/>
        </p:nvCxnSpPr>
        <p:spPr bwMode="auto">
          <a:xfrm>
            <a:off x="9592209" y="5022444"/>
            <a:ext cx="522345" cy="54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ovéPole 47">
            <a:extLst>
              <a:ext uri="{FF2B5EF4-FFF2-40B4-BE49-F238E27FC236}">
                <a16:creationId xmlns:a16="http://schemas.microsoft.com/office/drawing/2014/main" id="{A1F9BCED-155B-41D6-423C-CCCF91D16CA3}"/>
              </a:ext>
            </a:extLst>
          </p:cNvPr>
          <p:cNvSpPr txBox="1"/>
          <p:nvPr/>
        </p:nvSpPr>
        <p:spPr>
          <a:xfrm>
            <a:off x="8438047" y="4781824"/>
            <a:ext cx="18473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endParaRPr lang="cs-CZ" sz="2600" b="0" dirty="0" err="1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49" name="TextovéPole 48">
            <a:extLst>
              <a:ext uri="{FF2B5EF4-FFF2-40B4-BE49-F238E27FC236}">
                <a16:creationId xmlns:a16="http://schemas.microsoft.com/office/drawing/2014/main" id="{871FD0CF-F402-B920-31D3-6053F756BBBE}"/>
              </a:ext>
            </a:extLst>
          </p:cNvPr>
          <p:cNvSpPr txBox="1"/>
          <p:nvPr/>
        </p:nvSpPr>
        <p:spPr>
          <a:xfrm>
            <a:off x="8408145" y="4734826"/>
            <a:ext cx="244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2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3</a:t>
            </a:r>
          </a:p>
        </p:txBody>
      </p:sp>
      <p:sp>
        <p:nvSpPr>
          <p:cNvPr id="50" name="TextovéPole 49">
            <a:extLst>
              <a:ext uri="{FF2B5EF4-FFF2-40B4-BE49-F238E27FC236}">
                <a16:creationId xmlns:a16="http://schemas.microsoft.com/office/drawing/2014/main" id="{06BA4CF3-8EE1-35BF-464E-63A4A28B4256}"/>
              </a:ext>
            </a:extLst>
          </p:cNvPr>
          <p:cNvSpPr txBox="1"/>
          <p:nvPr/>
        </p:nvSpPr>
        <p:spPr>
          <a:xfrm>
            <a:off x="9688236" y="4753338"/>
            <a:ext cx="244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2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3</a:t>
            </a:r>
          </a:p>
        </p:txBody>
      </p:sp>
      <p:sp>
        <p:nvSpPr>
          <p:cNvPr id="51" name="TextovéPole 50">
            <a:extLst>
              <a:ext uri="{FF2B5EF4-FFF2-40B4-BE49-F238E27FC236}">
                <a16:creationId xmlns:a16="http://schemas.microsoft.com/office/drawing/2014/main" id="{2B864E0E-B085-033E-439E-648E976FA256}"/>
              </a:ext>
            </a:extLst>
          </p:cNvPr>
          <p:cNvSpPr txBox="1"/>
          <p:nvPr/>
        </p:nvSpPr>
        <p:spPr>
          <a:xfrm>
            <a:off x="8892692" y="872089"/>
            <a:ext cx="992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cs-CZ" sz="18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NKA</a:t>
            </a:r>
          </a:p>
        </p:txBody>
      </p:sp>
      <p:sp>
        <p:nvSpPr>
          <p:cNvPr id="52" name="Ovál 51">
            <a:extLst>
              <a:ext uri="{FF2B5EF4-FFF2-40B4-BE49-F238E27FC236}">
                <a16:creationId xmlns:a16="http://schemas.microsoft.com/office/drawing/2014/main" id="{D61F2B80-2BE2-D063-7AD5-049666A14448}"/>
              </a:ext>
            </a:extLst>
          </p:cNvPr>
          <p:cNvSpPr/>
          <p:nvPr/>
        </p:nvSpPr>
        <p:spPr bwMode="auto">
          <a:xfrm>
            <a:off x="7545866" y="5664187"/>
            <a:ext cx="761999" cy="481239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2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, 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1</a:t>
            </a:r>
          </a:p>
        </p:txBody>
      </p:sp>
      <p:sp>
        <p:nvSpPr>
          <p:cNvPr id="53" name="Ovál 52">
            <a:extLst>
              <a:ext uri="{FF2B5EF4-FFF2-40B4-BE49-F238E27FC236}">
                <a16:creationId xmlns:a16="http://schemas.microsoft.com/office/drawing/2014/main" id="{F0E28504-F603-DA06-A216-5400B71C806A}"/>
              </a:ext>
            </a:extLst>
          </p:cNvPr>
          <p:cNvSpPr/>
          <p:nvPr/>
        </p:nvSpPr>
        <p:spPr bwMode="auto">
          <a:xfrm>
            <a:off x="8830210" y="5671533"/>
            <a:ext cx="761999" cy="481239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4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, 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3</a:t>
            </a:r>
            <a:endParaRPr kumimoji="0" lang="cs-CZ" sz="14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1" name="Ovál 100">
            <a:extLst>
              <a:ext uri="{FF2B5EF4-FFF2-40B4-BE49-F238E27FC236}">
                <a16:creationId xmlns:a16="http://schemas.microsoft.com/office/drawing/2014/main" id="{EB214B94-6468-A674-15E1-C41A6D63003F}"/>
              </a:ext>
            </a:extLst>
          </p:cNvPr>
          <p:cNvSpPr/>
          <p:nvPr/>
        </p:nvSpPr>
        <p:spPr bwMode="auto">
          <a:xfrm>
            <a:off x="10114554" y="5676979"/>
            <a:ext cx="761999" cy="481239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6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, 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5</a:t>
            </a:r>
          </a:p>
        </p:txBody>
      </p:sp>
      <p:cxnSp>
        <p:nvCxnSpPr>
          <p:cNvPr id="104" name="Přímá spojnice se šipkou 103">
            <a:extLst>
              <a:ext uri="{FF2B5EF4-FFF2-40B4-BE49-F238E27FC236}">
                <a16:creationId xmlns:a16="http://schemas.microsoft.com/office/drawing/2014/main" id="{8DB7F997-0F00-75DB-27B0-3B8CC43E514E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8307865" y="5904807"/>
            <a:ext cx="522345" cy="73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Přímá spojnice se šipkou 104">
            <a:extLst>
              <a:ext uri="{FF2B5EF4-FFF2-40B4-BE49-F238E27FC236}">
                <a16:creationId xmlns:a16="http://schemas.microsoft.com/office/drawing/2014/main" id="{F4ED583A-F3ED-4260-E3A6-2D63FDA3CEA7}"/>
              </a:ext>
            </a:extLst>
          </p:cNvPr>
          <p:cNvCxnSpPr>
            <a:stCxn id="53" idx="6"/>
            <a:endCxn id="101" idx="2"/>
          </p:cNvCxnSpPr>
          <p:nvPr/>
        </p:nvCxnSpPr>
        <p:spPr bwMode="auto">
          <a:xfrm>
            <a:off x="9592209" y="5912153"/>
            <a:ext cx="522345" cy="54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ovéPole 105">
            <a:extLst>
              <a:ext uri="{FF2B5EF4-FFF2-40B4-BE49-F238E27FC236}">
                <a16:creationId xmlns:a16="http://schemas.microsoft.com/office/drawing/2014/main" id="{858A2ECD-61EB-E022-F41E-C3A2F266F890}"/>
              </a:ext>
            </a:extLst>
          </p:cNvPr>
          <p:cNvSpPr txBox="1"/>
          <p:nvPr/>
        </p:nvSpPr>
        <p:spPr>
          <a:xfrm>
            <a:off x="8438047" y="5671533"/>
            <a:ext cx="18473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endParaRPr lang="cs-CZ" sz="2600" b="0" dirty="0" err="1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107" name="TextovéPole 106">
            <a:extLst>
              <a:ext uri="{FF2B5EF4-FFF2-40B4-BE49-F238E27FC236}">
                <a16:creationId xmlns:a16="http://schemas.microsoft.com/office/drawing/2014/main" id="{B3C15DB3-2560-DECC-F823-998F984BF59F}"/>
              </a:ext>
            </a:extLst>
          </p:cNvPr>
          <p:cNvSpPr txBox="1"/>
          <p:nvPr/>
        </p:nvSpPr>
        <p:spPr>
          <a:xfrm>
            <a:off x="8408145" y="5624535"/>
            <a:ext cx="244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2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3</a:t>
            </a:r>
          </a:p>
        </p:txBody>
      </p:sp>
      <p:sp>
        <p:nvSpPr>
          <p:cNvPr id="108" name="TextovéPole 107">
            <a:extLst>
              <a:ext uri="{FF2B5EF4-FFF2-40B4-BE49-F238E27FC236}">
                <a16:creationId xmlns:a16="http://schemas.microsoft.com/office/drawing/2014/main" id="{04CCEB91-2575-DCCB-5A6F-660C7742C57B}"/>
              </a:ext>
            </a:extLst>
          </p:cNvPr>
          <p:cNvSpPr txBox="1"/>
          <p:nvPr/>
        </p:nvSpPr>
        <p:spPr>
          <a:xfrm>
            <a:off x="9688236" y="5643047"/>
            <a:ext cx="244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2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3</a:t>
            </a:r>
          </a:p>
        </p:txBody>
      </p:sp>
      <p:sp>
        <p:nvSpPr>
          <p:cNvPr id="109" name="TextovéPole 108">
            <a:extLst>
              <a:ext uri="{FF2B5EF4-FFF2-40B4-BE49-F238E27FC236}">
                <a16:creationId xmlns:a16="http://schemas.microsoft.com/office/drawing/2014/main" id="{D0881067-A7B3-52AC-5E0E-05DAE7F6E949}"/>
              </a:ext>
            </a:extLst>
          </p:cNvPr>
          <p:cNvSpPr txBox="1"/>
          <p:nvPr/>
        </p:nvSpPr>
        <p:spPr>
          <a:xfrm>
            <a:off x="7872084" y="4115685"/>
            <a:ext cx="275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cs-CZ" sz="18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Potenciální procedury</a:t>
            </a:r>
          </a:p>
        </p:txBody>
      </p:sp>
    </p:spTree>
    <p:extLst>
      <p:ext uri="{BB962C8B-B14F-4D97-AF65-F5344CB8AC3E}">
        <p14:creationId xmlns:p14="http://schemas.microsoft.com/office/powerpoint/2010/main" val="379469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044B2672-A095-1F35-001F-0B0D924B25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b="1"/>
              <a:t>Využití opakujících se podstruktur pro efektivní reprezentaci automatů</a:t>
            </a:r>
            <a:endParaRPr lang="en-US" altLang="cs-CZ"/>
          </a:p>
          <a:p>
            <a:endParaRPr lang="en-US" alt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7FC36E07-B8AA-8680-3D94-CD9DA2BCCB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4</a:t>
            </a:fld>
            <a:r>
              <a:rPr lang="en-US" altLang="cs-CZ" dirty="0"/>
              <a:t>/</a:t>
            </a:r>
            <a:r>
              <a:rPr lang="cs-CZ" altLang="cs-CZ" dirty="0"/>
              <a:t>9</a:t>
            </a:r>
            <a:endParaRPr lang="en-US" alt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A4794B20-CA3C-E459-9EFB-A3EFCC4AF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Reprezentace automatu s procedurami</a:t>
            </a:r>
          </a:p>
        </p:txBody>
      </p:sp>
      <p:sp>
        <p:nvSpPr>
          <p:cNvPr id="127" name="TextovéPole 126">
            <a:extLst>
              <a:ext uri="{FF2B5EF4-FFF2-40B4-BE49-F238E27FC236}">
                <a16:creationId xmlns:a16="http://schemas.microsoft.com/office/drawing/2014/main" id="{C4547112-426C-8CA9-DCF7-5E1060B8BF98}"/>
              </a:ext>
            </a:extLst>
          </p:cNvPr>
          <p:cNvSpPr txBox="1"/>
          <p:nvPr/>
        </p:nvSpPr>
        <p:spPr>
          <a:xfrm>
            <a:off x="372307" y="2403873"/>
            <a:ext cx="5635455" cy="2326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/>
            <a:r>
              <a:rPr lang="cs-CZ" sz="2000" b="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Každý NKA s procedurami je převeden na ekvivalentní nedeterministický zásobníkový automat.</a:t>
            </a:r>
          </a:p>
          <a:p>
            <a:pPr marL="800100" lvl="1" indent="-342900" algn="just"/>
            <a:r>
              <a:rPr lang="cs-CZ" sz="1800" b="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Limit zásobníku je jeden znak.</a:t>
            </a:r>
          </a:p>
          <a:p>
            <a:pPr marL="800100" lvl="1" indent="-342900" algn="just"/>
            <a:r>
              <a:rPr lang="cs-CZ" sz="1800" b="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Velikost zásobníkové abecedy je omezena shora počtem stavů původního NKA.</a:t>
            </a:r>
          </a:p>
          <a:p>
            <a:pPr lvl="1" algn="just">
              <a:buNone/>
            </a:pPr>
            <a:endParaRPr lang="cs-CZ" sz="2000" b="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164" name="TextovéPole 163">
            <a:extLst>
              <a:ext uri="{FF2B5EF4-FFF2-40B4-BE49-F238E27FC236}">
                <a16:creationId xmlns:a16="http://schemas.microsoft.com/office/drawing/2014/main" id="{4D90A5B6-C0DE-1496-CB17-ACEC3F5B28B4}"/>
              </a:ext>
            </a:extLst>
          </p:cNvPr>
          <p:cNvSpPr txBox="1"/>
          <p:nvPr/>
        </p:nvSpPr>
        <p:spPr>
          <a:xfrm>
            <a:off x="7708254" y="4649811"/>
            <a:ext cx="907440" cy="29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200" dirty="0">
                <a:solidFill>
                  <a:schemeClr val="tx1"/>
                </a:solidFill>
                <a:latin typeface="+mn-lt"/>
              </a:rPr>
              <a:t>x</a:t>
            </a:r>
            <a:r>
              <a:rPr lang="cs-CZ" sz="1100" dirty="0">
                <a:solidFill>
                  <a:schemeClr val="tx1"/>
                </a:solidFill>
                <a:latin typeface="+mn-lt"/>
              </a:rPr>
              <a:t>,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𝛆</a:t>
            </a:r>
            <a:r>
              <a:rPr lang="cs-CZ" sz="9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</a:t>
            </a:r>
            <a:r>
              <a:rPr lang="cs-CZ" sz="1400" dirty="0">
                <a:solidFill>
                  <a:schemeClr val="tx1"/>
                </a:solidFill>
                <a:latin typeface="+mn-lt"/>
              </a:rPr>
              <a:t>q</a:t>
            </a:r>
            <a:r>
              <a:rPr kumimoji="0" lang="cs-CZ" sz="11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1</a:t>
            </a:r>
            <a:endParaRPr lang="cs-CZ" sz="11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0" name="Ovál 29">
            <a:extLst>
              <a:ext uri="{FF2B5EF4-FFF2-40B4-BE49-F238E27FC236}">
                <a16:creationId xmlns:a16="http://schemas.microsoft.com/office/drawing/2014/main" id="{63C0BFF3-0B9C-654D-BB91-85C4C7AC33B9}"/>
              </a:ext>
            </a:extLst>
          </p:cNvPr>
          <p:cNvSpPr/>
          <p:nvPr/>
        </p:nvSpPr>
        <p:spPr bwMode="auto">
          <a:xfrm>
            <a:off x="6812434" y="2083329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0</a:t>
            </a:r>
            <a:endParaRPr kumimoji="0" lang="cs-CZ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1" name="Ovál 30">
            <a:extLst>
              <a:ext uri="{FF2B5EF4-FFF2-40B4-BE49-F238E27FC236}">
                <a16:creationId xmlns:a16="http://schemas.microsoft.com/office/drawing/2014/main" id="{23915548-DED5-4005-09ED-6357AC1ED85F}"/>
              </a:ext>
            </a:extLst>
          </p:cNvPr>
          <p:cNvSpPr/>
          <p:nvPr/>
        </p:nvSpPr>
        <p:spPr bwMode="auto">
          <a:xfrm>
            <a:off x="7806082" y="1296183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1</a:t>
            </a:r>
            <a:endParaRPr kumimoji="0" lang="cs-CZ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2" name="Ovál 31">
            <a:extLst>
              <a:ext uri="{FF2B5EF4-FFF2-40B4-BE49-F238E27FC236}">
                <a16:creationId xmlns:a16="http://schemas.microsoft.com/office/drawing/2014/main" id="{7B8EEBAF-09BA-C8AA-904A-3C882CA73481}"/>
              </a:ext>
            </a:extLst>
          </p:cNvPr>
          <p:cNvSpPr/>
          <p:nvPr/>
        </p:nvSpPr>
        <p:spPr bwMode="auto">
          <a:xfrm>
            <a:off x="9005470" y="1292437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3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33" name="Ovál 32">
            <a:extLst>
              <a:ext uri="{FF2B5EF4-FFF2-40B4-BE49-F238E27FC236}">
                <a16:creationId xmlns:a16="http://schemas.microsoft.com/office/drawing/2014/main" id="{C89EBDD6-3DBE-4FC1-623B-254D94A42E7B}"/>
              </a:ext>
            </a:extLst>
          </p:cNvPr>
          <p:cNvSpPr/>
          <p:nvPr/>
        </p:nvSpPr>
        <p:spPr bwMode="auto">
          <a:xfrm>
            <a:off x="10153042" y="1296183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5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34" name="Ovál 33">
            <a:extLst>
              <a:ext uri="{FF2B5EF4-FFF2-40B4-BE49-F238E27FC236}">
                <a16:creationId xmlns:a16="http://schemas.microsoft.com/office/drawing/2014/main" id="{78DBBF67-512A-702C-ACB8-4F5891BFF1D0}"/>
              </a:ext>
            </a:extLst>
          </p:cNvPr>
          <p:cNvSpPr/>
          <p:nvPr/>
        </p:nvSpPr>
        <p:spPr bwMode="auto">
          <a:xfrm>
            <a:off x="11036512" y="2083329"/>
            <a:ext cx="411480" cy="411480"/>
          </a:xfrm>
          <a:prstGeom prst="ellipse">
            <a:avLst/>
          </a:prstGeom>
          <a:ln w="53975" cmpd="dbl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f</a:t>
            </a:r>
          </a:p>
        </p:txBody>
      </p:sp>
      <p:cxnSp>
        <p:nvCxnSpPr>
          <p:cNvPr id="35" name="Přímá spojnice se šipkou 34">
            <a:extLst>
              <a:ext uri="{FF2B5EF4-FFF2-40B4-BE49-F238E27FC236}">
                <a16:creationId xmlns:a16="http://schemas.microsoft.com/office/drawing/2014/main" id="{99C1E4B3-8E19-BDF0-FA66-369C02109409}"/>
              </a:ext>
            </a:extLst>
          </p:cNvPr>
          <p:cNvCxnSpPr>
            <a:endCxn id="30" idx="2"/>
          </p:cNvCxnSpPr>
          <p:nvPr/>
        </p:nvCxnSpPr>
        <p:spPr bwMode="auto">
          <a:xfrm>
            <a:off x="6457995" y="2289069"/>
            <a:ext cx="35443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pojnice: zakřivená 35">
            <a:extLst>
              <a:ext uri="{FF2B5EF4-FFF2-40B4-BE49-F238E27FC236}">
                <a16:creationId xmlns:a16="http://schemas.microsoft.com/office/drawing/2014/main" id="{F75EC96E-B7E6-9D0E-77D5-6ACF35F828BF}"/>
              </a:ext>
            </a:extLst>
          </p:cNvPr>
          <p:cNvCxnSpPr>
            <a:cxnSpLocks/>
            <a:stCxn id="30" idx="0"/>
            <a:endCxn id="31" idx="2"/>
          </p:cNvCxnSpPr>
          <p:nvPr/>
        </p:nvCxnSpPr>
        <p:spPr bwMode="auto">
          <a:xfrm rot="5400000" flipH="1" flipV="1">
            <a:off x="7121425" y="1398672"/>
            <a:ext cx="581406" cy="787908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pojnice: zakřivená 36">
            <a:extLst>
              <a:ext uri="{FF2B5EF4-FFF2-40B4-BE49-F238E27FC236}">
                <a16:creationId xmlns:a16="http://schemas.microsoft.com/office/drawing/2014/main" id="{1E2659FF-542C-0165-3E1F-16F49DAA642F}"/>
              </a:ext>
            </a:extLst>
          </p:cNvPr>
          <p:cNvCxnSpPr>
            <a:stCxn id="31" idx="6"/>
            <a:endCxn id="32" idx="2"/>
          </p:cNvCxnSpPr>
          <p:nvPr/>
        </p:nvCxnSpPr>
        <p:spPr bwMode="auto">
          <a:xfrm flipV="1">
            <a:off x="8217562" y="1498177"/>
            <a:ext cx="787908" cy="3746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pojnice: zakřivená 37">
            <a:extLst>
              <a:ext uri="{FF2B5EF4-FFF2-40B4-BE49-F238E27FC236}">
                <a16:creationId xmlns:a16="http://schemas.microsoft.com/office/drawing/2014/main" id="{1CDC104B-1915-6097-2E02-2C9E7075D21E}"/>
              </a:ext>
            </a:extLst>
          </p:cNvPr>
          <p:cNvCxnSpPr>
            <a:stCxn id="32" idx="6"/>
            <a:endCxn id="33" idx="2"/>
          </p:cNvCxnSpPr>
          <p:nvPr/>
        </p:nvCxnSpPr>
        <p:spPr bwMode="auto">
          <a:xfrm>
            <a:off x="9416950" y="1498177"/>
            <a:ext cx="736092" cy="3746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ál 38">
            <a:extLst>
              <a:ext uri="{FF2B5EF4-FFF2-40B4-BE49-F238E27FC236}">
                <a16:creationId xmlns:a16="http://schemas.microsoft.com/office/drawing/2014/main" id="{335F8AD5-6370-7E22-CBF4-57BBA189E44E}"/>
              </a:ext>
            </a:extLst>
          </p:cNvPr>
          <p:cNvSpPr/>
          <p:nvPr/>
        </p:nvSpPr>
        <p:spPr bwMode="auto">
          <a:xfrm>
            <a:off x="7803395" y="2833899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2</a:t>
            </a:r>
            <a:endParaRPr lang="cs-CZ" sz="16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40" name="Ovál 39">
            <a:extLst>
              <a:ext uri="{FF2B5EF4-FFF2-40B4-BE49-F238E27FC236}">
                <a16:creationId xmlns:a16="http://schemas.microsoft.com/office/drawing/2014/main" id="{44C5B03D-4952-A3BD-F129-98A2DB1C0B77}"/>
              </a:ext>
            </a:extLst>
          </p:cNvPr>
          <p:cNvSpPr/>
          <p:nvPr/>
        </p:nvSpPr>
        <p:spPr bwMode="auto">
          <a:xfrm>
            <a:off x="9019547" y="2832216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4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41" name="Ovál 40">
            <a:extLst>
              <a:ext uri="{FF2B5EF4-FFF2-40B4-BE49-F238E27FC236}">
                <a16:creationId xmlns:a16="http://schemas.microsoft.com/office/drawing/2014/main" id="{85904270-8D12-AF26-E465-B13B252B8C0A}"/>
              </a:ext>
            </a:extLst>
          </p:cNvPr>
          <p:cNvSpPr/>
          <p:nvPr/>
        </p:nvSpPr>
        <p:spPr bwMode="auto">
          <a:xfrm>
            <a:off x="10150355" y="2833899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6</a:t>
            </a:r>
            <a:endParaRPr lang="cs-CZ" sz="1400" dirty="0">
              <a:solidFill>
                <a:schemeClr val="tx1"/>
              </a:solidFill>
              <a:latin typeface="Tahoma" pitchFamily="34" charset="0"/>
            </a:endParaRPr>
          </a:p>
        </p:txBody>
      </p:sp>
      <p:cxnSp>
        <p:nvCxnSpPr>
          <p:cNvPr id="42" name="Spojnice: zakřivená 41">
            <a:extLst>
              <a:ext uri="{FF2B5EF4-FFF2-40B4-BE49-F238E27FC236}">
                <a16:creationId xmlns:a16="http://schemas.microsoft.com/office/drawing/2014/main" id="{E4CAEE85-18DE-CB6D-DA34-C1373F590BA0}"/>
              </a:ext>
            </a:extLst>
          </p:cNvPr>
          <p:cNvCxnSpPr>
            <a:stCxn id="39" idx="6"/>
            <a:endCxn id="40" idx="2"/>
          </p:cNvCxnSpPr>
          <p:nvPr/>
        </p:nvCxnSpPr>
        <p:spPr bwMode="auto">
          <a:xfrm flipV="1">
            <a:off x="8214875" y="3037956"/>
            <a:ext cx="804672" cy="1683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pojnice: zakřivená 42">
            <a:extLst>
              <a:ext uri="{FF2B5EF4-FFF2-40B4-BE49-F238E27FC236}">
                <a16:creationId xmlns:a16="http://schemas.microsoft.com/office/drawing/2014/main" id="{0DCD97F6-070F-09F1-469E-99A73E06B1AD}"/>
              </a:ext>
            </a:extLst>
          </p:cNvPr>
          <p:cNvCxnSpPr>
            <a:stCxn id="40" idx="6"/>
            <a:endCxn id="41" idx="2"/>
          </p:cNvCxnSpPr>
          <p:nvPr/>
        </p:nvCxnSpPr>
        <p:spPr bwMode="auto">
          <a:xfrm>
            <a:off x="9431027" y="3037956"/>
            <a:ext cx="719328" cy="1683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pojnice: zakřivená 43">
            <a:extLst>
              <a:ext uri="{FF2B5EF4-FFF2-40B4-BE49-F238E27FC236}">
                <a16:creationId xmlns:a16="http://schemas.microsoft.com/office/drawing/2014/main" id="{ABF86CC4-5434-C520-060C-E6BD18402311}"/>
              </a:ext>
            </a:extLst>
          </p:cNvPr>
          <p:cNvCxnSpPr>
            <a:cxnSpLocks/>
            <a:stCxn id="30" idx="4"/>
            <a:endCxn id="39" idx="2"/>
          </p:cNvCxnSpPr>
          <p:nvPr/>
        </p:nvCxnSpPr>
        <p:spPr bwMode="auto">
          <a:xfrm rot="16200000" flipH="1">
            <a:off x="7138369" y="2374613"/>
            <a:ext cx="544830" cy="785221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pojnice: zakřivená 44">
            <a:extLst>
              <a:ext uri="{FF2B5EF4-FFF2-40B4-BE49-F238E27FC236}">
                <a16:creationId xmlns:a16="http://schemas.microsoft.com/office/drawing/2014/main" id="{475C0098-57B4-D78B-703A-15F5F8C58609}"/>
              </a:ext>
            </a:extLst>
          </p:cNvPr>
          <p:cNvCxnSpPr>
            <a:cxnSpLocks/>
            <a:stCxn id="33" idx="6"/>
            <a:endCxn id="34" idx="0"/>
          </p:cNvCxnSpPr>
          <p:nvPr/>
        </p:nvCxnSpPr>
        <p:spPr bwMode="auto">
          <a:xfrm>
            <a:off x="10564522" y="1501923"/>
            <a:ext cx="677730" cy="581406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pojnice: zakřivená 45">
            <a:extLst>
              <a:ext uri="{FF2B5EF4-FFF2-40B4-BE49-F238E27FC236}">
                <a16:creationId xmlns:a16="http://schemas.microsoft.com/office/drawing/2014/main" id="{4F58913A-EAF5-CBDA-ABDE-38D4A5682DC0}"/>
              </a:ext>
            </a:extLst>
          </p:cNvPr>
          <p:cNvCxnSpPr>
            <a:cxnSpLocks/>
            <a:stCxn id="41" idx="6"/>
            <a:endCxn id="34" idx="4"/>
          </p:cNvCxnSpPr>
          <p:nvPr/>
        </p:nvCxnSpPr>
        <p:spPr bwMode="auto">
          <a:xfrm flipV="1">
            <a:off x="10561835" y="2494809"/>
            <a:ext cx="680417" cy="544830"/>
          </a:xfrm>
          <a:prstGeom prst="curvedConnector2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ovéPole 46">
            <a:extLst>
              <a:ext uri="{FF2B5EF4-FFF2-40B4-BE49-F238E27FC236}">
                <a16:creationId xmlns:a16="http://schemas.microsoft.com/office/drawing/2014/main" id="{35BD095B-2EB3-0447-2B01-2E01F0FDB2D9}"/>
              </a:ext>
            </a:extLst>
          </p:cNvPr>
          <p:cNvSpPr txBox="1"/>
          <p:nvPr/>
        </p:nvSpPr>
        <p:spPr>
          <a:xfrm>
            <a:off x="8217562" y="1268982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2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a, b, c</a:t>
            </a:r>
          </a:p>
        </p:txBody>
      </p:sp>
      <p:sp>
        <p:nvSpPr>
          <p:cNvPr id="48" name="TextovéPole 47">
            <a:extLst>
              <a:ext uri="{FF2B5EF4-FFF2-40B4-BE49-F238E27FC236}">
                <a16:creationId xmlns:a16="http://schemas.microsoft.com/office/drawing/2014/main" id="{0D118C0E-FA8E-531E-50F9-2FC1496DD0E1}"/>
              </a:ext>
            </a:extLst>
          </p:cNvPr>
          <p:cNvSpPr txBox="1"/>
          <p:nvPr/>
        </p:nvSpPr>
        <p:spPr>
          <a:xfrm>
            <a:off x="8227067" y="3027325"/>
            <a:ext cx="804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2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a, b, c</a:t>
            </a:r>
          </a:p>
        </p:txBody>
      </p:sp>
      <p:sp>
        <p:nvSpPr>
          <p:cNvPr id="49" name="TextovéPole 48">
            <a:extLst>
              <a:ext uri="{FF2B5EF4-FFF2-40B4-BE49-F238E27FC236}">
                <a16:creationId xmlns:a16="http://schemas.microsoft.com/office/drawing/2014/main" id="{CF07B746-7185-3185-E479-4C37F7C1D7F1}"/>
              </a:ext>
            </a:extLst>
          </p:cNvPr>
          <p:cNvSpPr txBox="1"/>
          <p:nvPr/>
        </p:nvSpPr>
        <p:spPr>
          <a:xfrm>
            <a:off x="9408167" y="3016439"/>
            <a:ext cx="804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2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d, e, f</a:t>
            </a:r>
          </a:p>
        </p:txBody>
      </p:sp>
      <p:sp>
        <p:nvSpPr>
          <p:cNvPr id="50" name="TextovéPole 49">
            <a:extLst>
              <a:ext uri="{FF2B5EF4-FFF2-40B4-BE49-F238E27FC236}">
                <a16:creationId xmlns:a16="http://schemas.microsoft.com/office/drawing/2014/main" id="{E9D5E22B-8E81-8BB1-616C-878354C35263}"/>
              </a:ext>
            </a:extLst>
          </p:cNvPr>
          <p:cNvSpPr txBox="1"/>
          <p:nvPr/>
        </p:nvSpPr>
        <p:spPr>
          <a:xfrm>
            <a:off x="9389137" y="1270343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2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d, e, f</a:t>
            </a:r>
          </a:p>
        </p:txBody>
      </p:sp>
      <p:sp>
        <p:nvSpPr>
          <p:cNvPr id="51" name="TextovéPole 50">
            <a:extLst>
              <a:ext uri="{FF2B5EF4-FFF2-40B4-BE49-F238E27FC236}">
                <a16:creationId xmlns:a16="http://schemas.microsoft.com/office/drawing/2014/main" id="{4A5E68EF-CFD6-5E1A-A5B0-2CA492B5B491}"/>
              </a:ext>
            </a:extLst>
          </p:cNvPr>
          <p:cNvSpPr txBox="1"/>
          <p:nvPr/>
        </p:nvSpPr>
        <p:spPr>
          <a:xfrm>
            <a:off x="7163653" y="1378914"/>
            <a:ext cx="244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2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x</a:t>
            </a:r>
          </a:p>
        </p:txBody>
      </p:sp>
      <p:sp>
        <p:nvSpPr>
          <p:cNvPr id="52" name="TextovéPole 51">
            <a:extLst>
              <a:ext uri="{FF2B5EF4-FFF2-40B4-BE49-F238E27FC236}">
                <a16:creationId xmlns:a16="http://schemas.microsoft.com/office/drawing/2014/main" id="{B41F794B-EF71-7650-51CF-975016CC5BA4}"/>
              </a:ext>
            </a:extLst>
          </p:cNvPr>
          <p:cNvSpPr txBox="1"/>
          <p:nvPr/>
        </p:nvSpPr>
        <p:spPr>
          <a:xfrm>
            <a:off x="7275814" y="2892697"/>
            <a:ext cx="244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2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y</a:t>
            </a:r>
          </a:p>
        </p:txBody>
      </p:sp>
      <p:sp>
        <p:nvSpPr>
          <p:cNvPr id="53" name="TextovéPole 52">
            <a:extLst>
              <a:ext uri="{FF2B5EF4-FFF2-40B4-BE49-F238E27FC236}">
                <a16:creationId xmlns:a16="http://schemas.microsoft.com/office/drawing/2014/main" id="{11A91ED8-CE5A-E8B0-420A-46BC0162E0B6}"/>
              </a:ext>
            </a:extLst>
          </p:cNvPr>
          <p:cNvSpPr txBox="1"/>
          <p:nvPr/>
        </p:nvSpPr>
        <p:spPr>
          <a:xfrm>
            <a:off x="10896041" y="2922225"/>
            <a:ext cx="244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2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y</a:t>
            </a:r>
          </a:p>
        </p:txBody>
      </p:sp>
      <p:sp>
        <p:nvSpPr>
          <p:cNvPr id="54" name="TextovéPole 53">
            <a:extLst>
              <a:ext uri="{FF2B5EF4-FFF2-40B4-BE49-F238E27FC236}">
                <a16:creationId xmlns:a16="http://schemas.microsoft.com/office/drawing/2014/main" id="{DE7A2991-2FCB-B3FC-2E29-0F04BCA5EE28}"/>
              </a:ext>
            </a:extLst>
          </p:cNvPr>
          <p:cNvSpPr txBox="1"/>
          <p:nvPr/>
        </p:nvSpPr>
        <p:spPr>
          <a:xfrm>
            <a:off x="10908338" y="1378914"/>
            <a:ext cx="244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cs-CZ" sz="12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x</a:t>
            </a:r>
          </a:p>
        </p:txBody>
      </p:sp>
      <p:sp>
        <p:nvSpPr>
          <p:cNvPr id="55" name="TextovéPole 54">
            <a:extLst>
              <a:ext uri="{FF2B5EF4-FFF2-40B4-BE49-F238E27FC236}">
                <a16:creationId xmlns:a16="http://schemas.microsoft.com/office/drawing/2014/main" id="{E88EE7AD-6EBB-DE4B-D9E9-FDC6AE163D70}"/>
              </a:ext>
            </a:extLst>
          </p:cNvPr>
          <p:cNvSpPr txBox="1"/>
          <p:nvPr/>
        </p:nvSpPr>
        <p:spPr>
          <a:xfrm>
            <a:off x="8892692" y="758876"/>
            <a:ext cx="992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cs-CZ" sz="18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NKA</a:t>
            </a:r>
          </a:p>
        </p:txBody>
      </p:sp>
      <p:sp>
        <p:nvSpPr>
          <p:cNvPr id="56" name="Ovál 55">
            <a:extLst>
              <a:ext uri="{FF2B5EF4-FFF2-40B4-BE49-F238E27FC236}">
                <a16:creationId xmlns:a16="http://schemas.microsoft.com/office/drawing/2014/main" id="{C184D76C-1D6C-38CC-B46F-CB6E49A37B59}"/>
              </a:ext>
            </a:extLst>
          </p:cNvPr>
          <p:cNvSpPr/>
          <p:nvPr/>
        </p:nvSpPr>
        <p:spPr bwMode="auto">
          <a:xfrm>
            <a:off x="7589779" y="4255932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0</a:t>
            </a:r>
            <a:endParaRPr kumimoji="0" lang="cs-CZ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0" name="Ovál 59">
            <a:extLst>
              <a:ext uri="{FF2B5EF4-FFF2-40B4-BE49-F238E27FC236}">
                <a16:creationId xmlns:a16="http://schemas.microsoft.com/office/drawing/2014/main" id="{72DECE1D-0D54-FE49-ED44-F6082C4DECDB}"/>
              </a:ext>
            </a:extLst>
          </p:cNvPr>
          <p:cNvSpPr/>
          <p:nvPr/>
        </p:nvSpPr>
        <p:spPr bwMode="auto">
          <a:xfrm>
            <a:off x="10449772" y="4247386"/>
            <a:ext cx="411480" cy="411480"/>
          </a:xfrm>
          <a:prstGeom prst="ellipse">
            <a:avLst/>
          </a:prstGeom>
          <a:ln w="53975" cmpd="dbl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f</a:t>
            </a:r>
          </a:p>
        </p:txBody>
      </p:sp>
      <p:cxnSp>
        <p:nvCxnSpPr>
          <p:cNvPr id="61" name="Přímá spojnice se šipkou 60">
            <a:extLst>
              <a:ext uri="{FF2B5EF4-FFF2-40B4-BE49-F238E27FC236}">
                <a16:creationId xmlns:a16="http://schemas.microsoft.com/office/drawing/2014/main" id="{53C1198F-6EED-F81B-777E-56E568610F6F}"/>
              </a:ext>
            </a:extLst>
          </p:cNvPr>
          <p:cNvCxnSpPr>
            <a:endCxn id="56" idx="2"/>
          </p:cNvCxnSpPr>
          <p:nvPr/>
        </p:nvCxnSpPr>
        <p:spPr bwMode="auto">
          <a:xfrm>
            <a:off x="7235340" y="4461672"/>
            <a:ext cx="35443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ovéPole 80">
            <a:extLst>
              <a:ext uri="{FF2B5EF4-FFF2-40B4-BE49-F238E27FC236}">
                <a16:creationId xmlns:a16="http://schemas.microsoft.com/office/drawing/2014/main" id="{089B66F2-5C10-2008-4F3F-E0D4A336DEBD}"/>
              </a:ext>
            </a:extLst>
          </p:cNvPr>
          <p:cNvSpPr txBox="1"/>
          <p:nvPr/>
        </p:nvSpPr>
        <p:spPr>
          <a:xfrm>
            <a:off x="8892692" y="3766880"/>
            <a:ext cx="76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cs-CZ" sz="18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NZA</a:t>
            </a:r>
          </a:p>
        </p:txBody>
      </p:sp>
      <p:sp>
        <p:nvSpPr>
          <p:cNvPr id="84" name="Ovál 83">
            <a:extLst>
              <a:ext uri="{FF2B5EF4-FFF2-40B4-BE49-F238E27FC236}">
                <a16:creationId xmlns:a16="http://schemas.microsoft.com/office/drawing/2014/main" id="{9F57E016-7291-064C-D8C2-8E1A12684C0F}"/>
              </a:ext>
            </a:extLst>
          </p:cNvPr>
          <p:cNvSpPr/>
          <p:nvPr/>
        </p:nvSpPr>
        <p:spPr bwMode="auto">
          <a:xfrm>
            <a:off x="7414519" y="5216393"/>
            <a:ext cx="761999" cy="481239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1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, 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2</a:t>
            </a:r>
            <a:endParaRPr kumimoji="0" lang="cs-CZ" sz="14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5" name="Ovál 84">
            <a:extLst>
              <a:ext uri="{FF2B5EF4-FFF2-40B4-BE49-F238E27FC236}">
                <a16:creationId xmlns:a16="http://schemas.microsoft.com/office/drawing/2014/main" id="{D3ECAEF1-0BDF-2EF6-36C7-412EF5A77EC7}"/>
              </a:ext>
            </a:extLst>
          </p:cNvPr>
          <p:cNvSpPr/>
          <p:nvPr/>
        </p:nvSpPr>
        <p:spPr bwMode="auto">
          <a:xfrm>
            <a:off x="8846723" y="5228252"/>
            <a:ext cx="761999" cy="481239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3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, 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4</a:t>
            </a:r>
          </a:p>
        </p:txBody>
      </p:sp>
      <p:sp>
        <p:nvSpPr>
          <p:cNvPr id="86" name="Ovál 85">
            <a:extLst>
              <a:ext uri="{FF2B5EF4-FFF2-40B4-BE49-F238E27FC236}">
                <a16:creationId xmlns:a16="http://schemas.microsoft.com/office/drawing/2014/main" id="{344688C0-E4B8-54D4-A417-B521E72BF766}"/>
              </a:ext>
            </a:extLst>
          </p:cNvPr>
          <p:cNvSpPr/>
          <p:nvPr/>
        </p:nvSpPr>
        <p:spPr bwMode="auto">
          <a:xfrm>
            <a:off x="10274513" y="5233698"/>
            <a:ext cx="761999" cy="481239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5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, 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6</a:t>
            </a:r>
            <a:endParaRPr kumimoji="0" lang="cs-CZ" sz="14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87" name="Přímá spojnice se šipkou 86">
            <a:extLst>
              <a:ext uri="{FF2B5EF4-FFF2-40B4-BE49-F238E27FC236}">
                <a16:creationId xmlns:a16="http://schemas.microsoft.com/office/drawing/2014/main" id="{54775F22-BF68-1137-3724-F9CC40584A6A}"/>
              </a:ext>
            </a:extLst>
          </p:cNvPr>
          <p:cNvCxnSpPr>
            <a:stCxn id="84" idx="6"/>
            <a:endCxn id="85" idx="2"/>
          </p:cNvCxnSpPr>
          <p:nvPr/>
        </p:nvCxnSpPr>
        <p:spPr bwMode="auto">
          <a:xfrm>
            <a:off x="8176518" y="5457013"/>
            <a:ext cx="670205" cy="1185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Přímá spojnice se šipkou 87">
            <a:extLst>
              <a:ext uri="{FF2B5EF4-FFF2-40B4-BE49-F238E27FC236}">
                <a16:creationId xmlns:a16="http://schemas.microsoft.com/office/drawing/2014/main" id="{DDB3C097-2DD6-681B-3161-64BA8A7B7A31}"/>
              </a:ext>
            </a:extLst>
          </p:cNvPr>
          <p:cNvCxnSpPr>
            <a:stCxn id="85" idx="6"/>
            <a:endCxn id="86" idx="2"/>
          </p:cNvCxnSpPr>
          <p:nvPr/>
        </p:nvCxnSpPr>
        <p:spPr bwMode="auto">
          <a:xfrm>
            <a:off x="9608722" y="5468872"/>
            <a:ext cx="665791" cy="54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Přímá spojnice se šipkou 94">
            <a:extLst>
              <a:ext uri="{FF2B5EF4-FFF2-40B4-BE49-F238E27FC236}">
                <a16:creationId xmlns:a16="http://schemas.microsoft.com/office/drawing/2014/main" id="{1BF250D7-3FE7-9789-FD85-4CBE0D2A2067}"/>
              </a:ext>
            </a:extLst>
          </p:cNvPr>
          <p:cNvCxnSpPr>
            <a:stCxn id="56" idx="4"/>
            <a:endCxn id="84" idx="0"/>
          </p:cNvCxnSpPr>
          <p:nvPr/>
        </p:nvCxnSpPr>
        <p:spPr bwMode="auto">
          <a:xfrm>
            <a:off x="7795519" y="4667412"/>
            <a:ext cx="0" cy="54898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Přímá spojnice se šipkou 99">
            <a:extLst>
              <a:ext uri="{FF2B5EF4-FFF2-40B4-BE49-F238E27FC236}">
                <a16:creationId xmlns:a16="http://schemas.microsoft.com/office/drawing/2014/main" id="{8FA4B95B-09FD-ACFA-38A9-37417831015B}"/>
              </a:ext>
            </a:extLst>
          </p:cNvPr>
          <p:cNvCxnSpPr>
            <a:stCxn id="86" idx="0"/>
            <a:endCxn id="60" idx="4"/>
          </p:cNvCxnSpPr>
          <p:nvPr/>
        </p:nvCxnSpPr>
        <p:spPr bwMode="auto">
          <a:xfrm flipH="1" flipV="1">
            <a:off x="10655512" y="4658866"/>
            <a:ext cx="1" cy="5748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ovéPole 101">
            <a:extLst>
              <a:ext uri="{FF2B5EF4-FFF2-40B4-BE49-F238E27FC236}">
                <a16:creationId xmlns:a16="http://schemas.microsoft.com/office/drawing/2014/main" id="{3121AB27-032A-E087-15BC-F3637AAA9AF3}"/>
              </a:ext>
            </a:extLst>
          </p:cNvPr>
          <p:cNvSpPr txBox="1"/>
          <p:nvPr/>
        </p:nvSpPr>
        <p:spPr>
          <a:xfrm>
            <a:off x="7722798" y="4841046"/>
            <a:ext cx="907440" cy="29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200" dirty="0">
                <a:solidFill>
                  <a:schemeClr val="tx1"/>
                </a:solidFill>
                <a:latin typeface="+mn-lt"/>
              </a:rPr>
              <a:t>y</a:t>
            </a:r>
            <a:r>
              <a:rPr lang="cs-CZ" sz="1100" dirty="0">
                <a:solidFill>
                  <a:schemeClr val="tx1"/>
                </a:solidFill>
                <a:latin typeface="+mn-lt"/>
              </a:rPr>
              <a:t>,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𝛆</a:t>
            </a:r>
            <a:r>
              <a:rPr lang="cs-CZ" sz="9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</a:t>
            </a:r>
            <a:r>
              <a:rPr lang="cs-CZ" sz="1400" dirty="0">
                <a:solidFill>
                  <a:schemeClr val="tx1"/>
                </a:solidFill>
                <a:latin typeface="+mn-lt"/>
              </a:rPr>
              <a:t>q</a:t>
            </a:r>
            <a:r>
              <a:rPr lang="cs-CZ" sz="1100" baseline="-25000" dirty="0">
                <a:solidFill>
                  <a:schemeClr val="tx1"/>
                </a:solidFill>
              </a:rPr>
              <a:t>2</a:t>
            </a:r>
            <a:endParaRPr lang="cs-CZ" sz="11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3" name="TextovéPole 102">
            <a:extLst>
              <a:ext uri="{FF2B5EF4-FFF2-40B4-BE49-F238E27FC236}">
                <a16:creationId xmlns:a16="http://schemas.microsoft.com/office/drawing/2014/main" id="{D59A688F-7EC3-9237-6F7A-4DC10D494EA7}"/>
              </a:ext>
            </a:extLst>
          </p:cNvPr>
          <p:cNvSpPr txBox="1"/>
          <p:nvPr/>
        </p:nvSpPr>
        <p:spPr>
          <a:xfrm>
            <a:off x="9876248" y="4691684"/>
            <a:ext cx="907440" cy="29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200" dirty="0">
                <a:solidFill>
                  <a:schemeClr val="tx1"/>
                </a:solidFill>
                <a:latin typeface="+mn-lt"/>
              </a:rPr>
              <a:t>x</a:t>
            </a:r>
            <a:r>
              <a:rPr lang="cs-CZ" sz="1100" dirty="0">
                <a:solidFill>
                  <a:schemeClr val="tx1"/>
                </a:solidFill>
                <a:latin typeface="+mn-lt"/>
              </a:rPr>
              <a:t>,</a:t>
            </a:r>
            <a:r>
              <a:rPr lang="cs-CZ" sz="1200" dirty="0">
                <a:solidFill>
                  <a:schemeClr val="tx1"/>
                </a:solidFill>
                <a:latin typeface="+mn-lt"/>
              </a:rPr>
              <a:t> q</a:t>
            </a:r>
            <a:r>
              <a:rPr kumimoji="0" lang="cs-CZ" sz="12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1</a:t>
            </a:r>
            <a:r>
              <a:rPr lang="cs-CZ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/𝛆</a:t>
            </a:r>
            <a:endParaRPr lang="cs-CZ" sz="11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4" name="TextovéPole 103">
            <a:extLst>
              <a:ext uri="{FF2B5EF4-FFF2-40B4-BE49-F238E27FC236}">
                <a16:creationId xmlns:a16="http://schemas.microsoft.com/office/drawing/2014/main" id="{EBE436E1-E4A8-906B-C9B2-FC5CDB43F1A9}"/>
              </a:ext>
            </a:extLst>
          </p:cNvPr>
          <p:cNvSpPr txBox="1"/>
          <p:nvPr/>
        </p:nvSpPr>
        <p:spPr>
          <a:xfrm>
            <a:off x="9876248" y="4890794"/>
            <a:ext cx="907440" cy="29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200" dirty="0">
                <a:solidFill>
                  <a:schemeClr val="tx1"/>
                </a:solidFill>
                <a:latin typeface="+mn-lt"/>
              </a:rPr>
              <a:t>y</a:t>
            </a:r>
            <a:r>
              <a:rPr lang="cs-CZ" sz="1100" dirty="0">
                <a:solidFill>
                  <a:schemeClr val="tx1"/>
                </a:solidFill>
                <a:latin typeface="+mn-lt"/>
              </a:rPr>
              <a:t>,</a:t>
            </a:r>
            <a:r>
              <a:rPr lang="cs-CZ" sz="1200" dirty="0">
                <a:solidFill>
                  <a:schemeClr val="tx1"/>
                </a:solidFill>
                <a:latin typeface="+mn-lt"/>
              </a:rPr>
              <a:t> q</a:t>
            </a:r>
            <a:r>
              <a:rPr lang="cs-CZ" sz="1200" baseline="-25000" dirty="0">
                <a:solidFill>
                  <a:schemeClr val="tx1"/>
                </a:solidFill>
              </a:rPr>
              <a:t>2</a:t>
            </a:r>
            <a:r>
              <a:rPr lang="cs-CZ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/𝛆</a:t>
            </a:r>
            <a:endParaRPr lang="cs-CZ" sz="11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5" name="TextovéPole 104">
            <a:extLst>
              <a:ext uri="{FF2B5EF4-FFF2-40B4-BE49-F238E27FC236}">
                <a16:creationId xmlns:a16="http://schemas.microsoft.com/office/drawing/2014/main" id="{2C85450A-98D7-91C3-FC0F-9D415E3460C2}"/>
              </a:ext>
            </a:extLst>
          </p:cNvPr>
          <p:cNvSpPr txBox="1"/>
          <p:nvPr/>
        </p:nvSpPr>
        <p:spPr>
          <a:xfrm>
            <a:off x="8046040" y="5482563"/>
            <a:ext cx="907440" cy="29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200" dirty="0">
                <a:solidFill>
                  <a:schemeClr val="tx1"/>
                </a:solidFill>
                <a:latin typeface="+mn-lt"/>
              </a:rPr>
              <a:t>a</a:t>
            </a:r>
            <a:r>
              <a:rPr lang="cs-CZ" sz="1100" dirty="0">
                <a:solidFill>
                  <a:schemeClr val="tx1"/>
                </a:solidFill>
                <a:latin typeface="+mn-lt"/>
              </a:rPr>
              <a:t>,</a:t>
            </a:r>
            <a:r>
              <a:rPr lang="cs-CZ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𝛆</a:t>
            </a:r>
            <a:r>
              <a:rPr lang="cs-CZ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/𝛆</a:t>
            </a:r>
            <a:endParaRPr lang="cs-CZ" sz="11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6" name="TextovéPole 105">
            <a:extLst>
              <a:ext uri="{FF2B5EF4-FFF2-40B4-BE49-F238E27FC236}">
                <a16:creationId xmlns:a16="http://schemas.microsoft.com/office/drawing/2014/main" id="{AEDEB561-FE9D-1027-1376-32E21A73ABC7}"/>
              </a:ext>
            </a:extLst>
          </p:cNvPr>
          <p:cNvSpPr txBox="1"/>
          <p:nvPr/>
        </p:nvSpPr>
        <p:spPr>
          <a:xfrm>
            <a:off x="8057900" y="5644859"/>
            <a:ext cx="907440" cy="29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200" dirty="0">
                <a:solidFill>
                  <a:schemeClr val="tx1"/>
                </a:solidFill>
                <a:latin typeface="+mn-lt"/>
              </a:rPr>
              <a:t>b</a:t>
            </a:r>
            <a:r>
              <a:rPr lang="cs-CZ" sz="1100" dirty="0">
                <a:solidFill>
                  <a:schemeClr val="tx1"/>
                </a:solidFill>
                <a:latin typeface="+mn-lt"/>
              </a:rPr>
              <a:t>,</a:t>
            </a:r>
            <a:r>
              <a:rPr lang="cs-CZ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𝛆</a:t>
            </a:r>
            <a:r>
              <a:rPr lang="cs-CZ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/𝛆</a:t>
            </a:r>
            <a:endParaRPr lang="cs-CZ" sz="11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8" name="TextovéPole 107">
            <a:extLst>
              <a:ext uri="{FF2B5EF4-FFF2-40B4-BE49-F238E27FC236}">
                <a16:creationId xmlns:a16="http://schemas.microsoft.com/office/drawing/2014/main" id="{99E8DF19-34E0-407E-7589-C78163049C4B}"/>
              </a:ext>
            </a:extLst>
          </p:cNvPr>
          <p:cNvSpPr txBox="1"/>
          <p:nvPr/>
        </p:nvSpPr>
        <p:spPr>
          <a:xfrm>
            <a:off x="8060163" y="5808150"/>
            <a:ext cx="907440" cy="29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100" dirty="0">
                <a:solidFill>
                  <a:schemeClr val="tx1"/>
                </a:solidFill>
                <a:latin typeface="+mn-lt"/>
              </a:rPr>
              <a:t>c,</a:t>
            </a:r>
            <a:r>
              <a:rPr lang="cs-CZ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𝛆</a:t>
            </a:r>
            <a:r>
              <a:rPr lang="cs-CZ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/𝛆</a:t>
            </a:r>
            <a:endParaRPr lang="cs-CZ" sz="11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9" name="TextovéPole 108">
            <a:extLst>
              <a:ext uri="{FF2B5EF4-FFF2-40B4-BE49-F238E27FC236}">
                <a16:creationId xmlns:a16="http://schemas.microsoft.com/office/drawing/2014/main" id="{650E6BDE-E9FD-4D89-FB78-64CFA21364DE}"/>
              </a:ext>
            </a:extLst>
          </p:cNvPr>
          <p:cNvSpPr txBox="1"/>
          <p:nvPr/>
        </p:nvSpPr>
        <p:spPr>
          <a:xfrm>
            <a:off x="9459805" y="5494689"/>
            <a:ext cx="907440" cy="29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200" dirty="0">
                <a:solidFill>
                  <a:schemeClr val="tx1"/>
                </a:solidFill>
                <a:latin typeface="+mn-lt"/>
              </a:rPr>
              <a:t>d</a:t>
            </a:r>
            <a:r>
              <a:rPr lang="cs-CZ" sz="1100" dirty="0">
                <a:solidFill>
                  <a:schemeClr val="tx1"/>
                </a:solidFill>
                <a:latin typeface="+mn-lt"/>
              </a:rPr>
              <a:t>,</a:t>
            </a:r>
            <a:r>
              <a:rPr lang="cs-CZ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𝛆</a:t>
            </a:r>
            <a:r>
              <a:rPr lang="cs-CZ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/𝛆</a:t>
            </a:r>
            <a:endParaRPr lang="cs-CZ" sz="11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0" name="TextovéPole 109">
            <a:extLst>
              <a:ext uri="{FF2B5EF4-FFF2-40B4-BE49-F238E27FC236}">
                <a16:creationId xmlns:a16="http://schemas.microsoft.com/office/drawing/2014/main" id="{C0C5AE2F-9850-2F10-90DF-319CD9FDB7EF}"/>
              </a:ext>
            </a:extLst>
          </p:cNvPr>
          <p:cNvSpPr txBox="1"/>
          <p:nvPr/>
        </p:nvSpPr>
        <p:spPr>
          <a:xfrm>
            <a:off x="9471665" y="5656985"/>
            <a:ext cx="907440" cy="29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100" dirty="0">
                <a:solidFill>
                  <a:schemeClr val="tx1"/>
                </a:solidFill>
                <a:latin typeface="+mn-lt"/>
              </a:rPr>
              <a:t>e,</a:t>
            </a:r>
            <a:r>
              <a:rPr lang="cs-CZ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𝛆</a:t>
            </a:r>
            <a:r>
              <a:rPr lang="cs-CZ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/𝛆</a:t>
            </a:r>
            <a:endParaRPr lang="cs-CZ" sz="11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1" name="TextovéPole 110">
            <a:extLst>
              <a:ext uri="{FF2B5EF4-FFF2-40B4-BE49-F238E27FC236}">
                <a16:creationId xmlns:a16="http://schemas.microsoft.com/office/drawing/2014/main" id="{423E7679-B96D-3D42-4CD8-EBDB9C373637}"/>
              </a:ext>
            </a:extLst>
          </p:cNvPr>
          <p:cNvSpPr txBox="1"/>
          <p:nvPr/>
        </p:nvSpPr>
        <p:spPr>
          <a:xfrm>
            <a:off x="9473928" y="5820276"/>
            <a:ext cx="907440" cy="29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100" dirty="0">
                <a:solidFill>
                  <a:schemeClr val="tx1"/>
                </a:solidFill>
                <a:latin typeface="+mn-lt"/>
              </a:rPr>
              <a:t>f,</a:t>
            </a:r>
            <a:r>
              <a:rPr lang="cs-CZ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𝛆</a:t>
            </a:r>
            <a:r>
              <a:rPr lang="cs-CZ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/𝛆</a:t>
            </a:r>
            <a:endParaRPr lang="cs-CZ" sz="11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14621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Obrázek 36">
            <a:extLst>
              <a:ext uri="{FF2B5EF4-FFF2-40B4-BE49-F238E27FC236}">
                <a16:creationId xmlns:a16="http://schemas.microsoft.com/office/drawing/2014/main" id="{CA26A86D-E330-7835-E6B9-5B603E007E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671" y="1928986"/>
            <a:ext cx="1326496" cy="630495"/>
          </a:xfrm>
          <a:prstGeom prst="rect">
            <a:avLst/>
          </a:prstGeom>
        </p:spPr>
      </p:pic>
      <p:pic>
        <p:nvPicPr>
          <p:cNvPr id="35" name="Obrázek 34">
            <a:extLst>
              <a:ext uri="{FF2B5EF4-FFF2-40B4-BE49-F238E27FC236}">
                <a16:creationId xmlns:a16="http://schemas.microsoft.com/office/drawing/2014/main" id="{A1D13F2A-7318-7A0A-DEB0-3319B3909B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079" y="2524171"/>
            <a:ext cx="4062070" cy="3850303"/>
          </a:xfrm>
          <a:prstGeom prst="rect">
            <a:avLst/>
          </a:prstGeom>
        </p:spPr>
      </p:pic>
      <p:pic>
        <p:nvPicPr>
          <p:cNvPr id="33" name="Obrázek 32">
            <a:extLst>
              <a:ext uri="{FF2B5EF4-FFF2-40B4-BE49-F238E27FC236}">
                <a16:creationId xmlns:a16="http://schemas.microsoft.com/office/drawing/2014/main" id="{C71778D2-56E0-F23A-2D60-FA3BB0D687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563" y="2226367"/>
            <a:ext cx="2506008" cy="4141167"/>
          </a:xfrm>
          <a:prstGeom prst="rect">
            <a:avLst/>
          </a:prstGeom>
        </p:spPr>
      </p:pic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044B2672-A095-1F35-001F-0B0D924B25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b="1"/>
              <a:t>Využití opakujících se podstruktur pro efektivní reprezentaci automatů</a:t>
            </a:r>
            <a:endParaRPr lang="en-US" altLang="cs-CZ"/>
          </a:p>
          <a:p>
            <a:endParaRPr lang="en-US" alt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7FC36E07-B8AA-8680-3D94-CD9DA2BCCB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cs-CZ" altLang="cs-CZ" dirty="0"/>
              <a:t>5/7</a:t>
            </a:r>
            <a:endParaRPr lang="en-US" alt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A4794B20-CA3C-E459-9EFB-A3EFCC4AF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Počet přechodů vs Počet stavů</a:t>
            </a:r>
          </a:p>
        </p:txBody>
      </p:sp>
      <p:sp>
        <p:nvSpPr>
          <p:cNvPr id="9" name="Ovál 8">
            <a:extLst>
              <a:ext uri="{FF2B5EF4-FFF2-40B4-BE49-F238E27FC236}">
                <a16:creationId xmlns:a16="http://schemas.microsoft.com/office/drawing/2014/main" id="{9225D828-5CB8-A850-676B-A81587B10405}"/>
              </a:ext>
            </a:extLst>
          </p:cNvPr>
          <p:cNvSpPr/>
          <p:nvPr/>
        </p:nvSpPr>
        <p:spPr bwMode="auto">
          <a:xfrm>
            <a:off x="2469352" y="2109901"/>
            <a:ext cx="411480" cy="411480"/>
          </a:xfrm>
          <a:prstGeom prst="ellipse">
            <a:avLst/>
          </a:prstGeom>
          <a:ln w="53975" cmpd="dbl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f</a:t>
            </a:r>
          </a:p>
        </p:txBody>
      </p:sp>
      <p:cxnSp>
        <p:nvCxnSpPr>
          <p:cNvPr id="29" name="Přímá spojnice se šipkou 28">
            <a:extLst>
              <a:ext uri="{FF2B5EF4-FFF2-40B4-BE49-F238E27FC236}">
                <a16:creationId xmlns:a16="http://schemas.microsoft.com/office/drawing/2014/main" id="{DAB178BE-BF5A-3A6A-FD88-D54FC46FF2DB}"/>
              </a:ext>
            </a:extLst>
          </p:cNvPr>
          <p:cNvCxnSpPr>
            <a:cxnSpLocks/>
            <a:endCxn id="9" idx="2"/>
          </p:cNvCxnSpPr>
          <p:nvPr/>
        </p:nvCxnSpPr>
        <p:spPr bwMode="auto">
          <a:xfrm>
            <a:off x="1996966" y="2315641"/>
            <a:ext cx="47238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pojnice: zakřivená 58">
            <a:extLst>
              <a:ext uri="{FF2B5EF4-FFF2-40B4-BE49-F238E27FC236}">
                <a16:creationId xmlns:a16="http://schemas.microsoft.com/office/drawing/2014/main" id="{D06362B8-060B-1DF5-6F5B-F8C5B3E1132A}"/>
              </a:ext>
            </a:extLst>
          </p:cNvPr>
          <p:cNvCxnSpPr>
            <a:stCxn id="9" idx="1"/>
            <a:endCxn id="9" idx="7"/>
          </p:cNvCxnSpPr>
          <p:nvPr/>
        </p:nvCxnSpPr>
        <p:spPr bwMode="auto">
          <a:xfrm rot="5400000" flipH="1" flipV="1">
            <a:off x="2675092" y="2024681"/>
            <a:ext cx="12700" cy="290960"/>
          </a:xfrm>
          <a:prstGeom prst="curvedConnector3">
            <a:avLst>
              <a:gd name="adj1" fmla="val 4400205"/>
            </a:avLst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ovéPole 65">
            <a:extLst>
              <a:ext uri="{FF2B5EF4-FFF2-40B4-BE49-F238E27FC236}">
                <a16:creationId xmlns:a16="http://schemas.microsoft.com/office/drawing/2014/main" id="{C0AE2223-BDA9-5E0E-2B42-1DEF896DF791}"/>
              </a:ext>
            </a:extLst>
          </p:cNvPr>
          <p:cNvSpPr txBox="1"/>
          <p:nvPr/>
        </p:nvSpPr>
        <p:spPr>
          <a:xfrm>
            <a:off x="2055722" y="2058034"/>
            <a:ext cx="6138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cs-CZ" sz="11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q</a:t>
            </a:r>
            <a:r>
              <a:rPr lang="cs-CZ" sz="1100" baseline="-250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0</a:t>
            </a:r>
            <a:endParaRPr lang="cs-CZ" sz="11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69" name="TextovéPole 68">
            <a:extLst>
              <a:ext uri="{FF2B5EF4-FFF2-40B4-BE49-F238E27FC236}">
                <a16:creationId xmlns:a16="http://schemas.microsoft.com/office/drawing/2014/main" id="{911FDF4D-BF37-AD0F-2B23-817DD9B4E9D3}"/>
              </a:ext>
            </a:extLst>
          </p:cNvPr>
          <p:cNvSpPr txBox="1"/>
          <p:nvPr/>
        </p:nvSpPr>
        <p:spPr>
          <a:xfrm>
            <a:off x="2990785" y="792892"/>
            <a:ext cx="791743" cy="167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900"/>
              </a:lnSpc>
              <a:buNone/>
            </a:pPr>
            <a:r>
              <a:rPr lang="cs-CZ" sz="12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x, q</a:t>
            </a:r>
            <a:r>
              <a:rPr lang="cs-CZ" sz="1200" baseline="-250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0 </a:t>
            </a:r>
            <a:r>
              <a:rPr lang="cs-CZ" sz="12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/q</a:t>
            </a:r>
            <a:r>
              <a:rPr lang="cs-CZ" sz="1200" baseline="-250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1</a:t>
            </a:r>
          </a:p>
          <a:p>
            <a:pPr>
              <a:lnSpc>
                <a:spcPts val="900"/>
              </a:lnSpc>
              <a:buNone/>
            </a:pPr>
            <a:r>
              <a:rPr lang="cs-CZ" sz="12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y, q</a:t>
            </a:r>
            <a:r>
              <a:rPr lang="cs-CZ" sz="1200" baseline="-250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0 </a:t>
            </a:r>
            <a:r>
              <a:rPr lang="cs-CZ" sz="12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/q</a:t>
            </a:r>
            <a:r>
              <a:rPr lang="cs-CZ" sz="1200" baseline="-250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2</a:t>
            </a:r>
            <a:endParaRPr lang="cs-CZ" sz="12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  <a:p>
            <a:pPr>
              <a:lnSpc>
                <a:spcPts val="900"/>
              </a:lnSpc>
              <a:buNone/>
            </a:pPr>
            <a:r>
              <a:rPr lang="cs-CZ" sz="12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a, q</a:t>
            </a:r>
            <a:r>
              <a:rPr lang="cs-CZ" sz="1200" baseline="-250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1 </a:t>
            </a:r>
            <a:r>
              <a:rPr lang="cs-CZ" sz="12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/q</a:t>
            </a:r>
            <a:r>
              <a:rPr lang="cs-CZ" sz="1200" baseline="-250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3</a:t>
            </a:r>
            <a:endParaRPr lang="cs-CZ" sz="12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  <a:p>
            <a:pPr>
              <a:lnSpc>
                <a:spcPts val="900"/>
              </a:lnSpc>
              <a:buNone/>
            </a:pPr>
            <a:r>
              <a:rPr lang="cs-CZ" sz="12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a, q</a:t>
            </a:r>
            <a:r>
              <a:rPr lang="cs-CZ" sz="1200" baseline="-250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2 </a:t>
            </a:r>
            <a:r>
              <a:rPr lang="cs-CZ" sz="12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/q</a:t>
            </a:r>
            <a:r>
              <a:rPr lang="cs-CZ" sz="1200" baseline="-250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4</a:t>
            </a:r>
            <a:endParaRPr lang="cs-CZ" sz="12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  <a:p>
            <a:pPr>
              <a:lnSpc>
                <a:spcPts val="900"/>
              </a:lnSpc>
              <a:buNone/>
            </a:pPr>
            <a:r>
              <a:rPr lang="cs-CZ" sz="12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b, q</a:t>
            </a:r>
            <a:r>
              <a:rPr lang="cs-CZ" sz="1200" baseline="-250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1 </a:t>
            </a:r>
            <a:r>
              <a:rPr lang="cs-CZ" sz="12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/q</a:t>
            </a:r>
            <a:r>
              <a:rPr lang="cs-CZ" sz="1200" baseline="-250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3</a:t>
            </a:r>
            <a:endParaRPr lang="cs-CZ" sz="12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  <a:p>
            <a:pPr>
              <a:lnSpc>
                <a:spcPts val="900"/>
              </a:lnSpc>
              <a:buNone/>
            </a:pPr>
            <a:r>
              <a:rPr lang="cs-CZ" sz="12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b, q</a:t>
            </a:r>
            <a:r>
              <a:rPr lang="cs-CZ" sz="1200" baseline="-250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2 </a:t>
            </a:r>
            <a:r>
              <a:rPr lang="cs-CZ" sz="12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/q</a:t>
            </a:r>
            <a:r>
              <a:rPr lang="cs-CZ" sz="1200" baseline="-250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4</a:t>
            </a:r>
          </a:p>
          <a:p>
            <a:pPr>
              <a:lnSpc>
                <a:spcPts val="900"/>
              </a:lnSpc>
              <a:buNone/>
            </a:pPr>
            <a:r>
              <a:rPr lang="cs-CZ" sz="1200" baseline="-250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.  .  .  .  .  .  . </a:t>
            </a:r>
          </a:p>
          <a:p>
            <a:pPr>
              <a:lnSpc>
                <a:spcPts val="900"/>
              </a:lnSpc>
              <a:buNone/>
            </a:pPr>
            <a:endParaRPr lang="cs-CZ" sz="100" baseline="-250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  <a:p>
            <a:pPr>
              <a:lnSpc>
                <a:spcPts val="900"/>
              </a:lnSpc>
              <a:buNone/>
            </a:pPr>
            <a:r>
              <a:rPr lang="cs-CZ" sz="12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x, q</a:t>
            </a:r>
            <a:r>
              <a:rPr lang="cs-CZ" sz="1200" baseline="-250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5 </a:t>
            </a:r>
            <a:r>
              <a:rPr lang="cs-CZ" sz="12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/f</a:t>
            </a:r>
          </a:p>
          <a:p>
            <a:pPr>
              <a:lnSpc>
                <a:spcPts val="900"/>
              </a:lnSpc>
              <a:buNone/>
            </a:pPr>
            <a:r>
              <a:rPr lang="cs-CZ" sz="12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y, q</a:t>
            </a:r>
            <a:r>
              <a:rPr lang="cs-CZ" sz="1200" baseline="-250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6 </a:t>
            </a:r>
            <a:r>
              <a:rPr lang="cs-CZ" sz="12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/f</a:t>
            </a:r>
          </a:p>
          <a:p>
            <a:pPr>
              <a:lnSpc>
                <a:spcPts val="900"/>
              </a:lnSpc>
              <a:buNone/>
            </a:pPr>
            <a:endParaRPr lang="cs-CZ" sz="1200" baseline="-250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4F56819A-B5D8-3D53-AA67-9251CFD0D85A}"/>
              </a:ext>
            </a:extLst>
          </p:cNvPr>
          <p:cNvSpPr txBox="1"/>
          <p:nvPr/>
        </p:nvSpPr>
        <p:spPr>
          <a:xfrm>
            <a:off x="6906809" y="1743385"/>
            <a:ext cx="907440" cy="29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200" dirty="0">
                <a:solidFill>
                  <a:schemeClr val="tx1"/>
                </a:solidFill>
                <a:latin typeface="+mn-lt"/>
              </a:rPr>
              <a:t>x</a:t>
            </a:r>
            <a:r>
              <a:rPr lang="cs-CZ" sz="1100" dirty="0">
                <a:solidFill>
                  <a:schemeClr val="tx1"/>
                </a:solidFill>
                <a:latin typeface="+mn-lt"/>
              </a:rPr>
              <a:t>,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𝛆</a:t>
            </a:r>
            <a:r>
              <a:rPr lang="cs-CZ" sz="9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</a:t>
            </a:r>
            <a:r>
              <a:rPr lang="cs-CZ" sz="1400" dirty="0">
                <a:solidFill>
                  <a:schemeClr val="tx1"/>
                </a:solidFill>
                <a:latin typeface="+mn-lt"/>
              </a:rPr>
              <a:t>q</a:t>
            </a:r>
            <a:r>
              <a:rPr kumimoji="0" lang="cs-CZ" sz="11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1</a:t>
            </a:r>
            <a:endParaRPr lang="cs-CZ" sz="11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Ovál 9">
            <a:extLst>
              <a:ext uri="{FF2B5EF4-FFF2-40B4-BE49-F238E27FC236}">
                <a16:creationId xmlns:a16="http://schemas.microsoft.com/office/drawing/2014/main" id="{3934B373-BFA8-0AF8-A61D-54AFCAF14CFC}"/>
              </a:ext>
            </a:extLst>
          </p:cNvPr>
          <p:cNvSpPr/>
          <p:nvPr/>
        </p:nvSpPr>
        <p:spPr bwMode="auto">
          <a:xfrm>
            <a:off x="7471171" y="1351002"/>
            <a:ext cx="411480" cy="411480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0</a:t>
            </a:r>
            <a:endParaRPr kumimoji="0" lang="cs-CZ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Ovál 10">
            <a:extLst>
              <a:ext uri="{FF2B5EF4-FFF2-40B4-BE49-F238E27FC236}">
                <a16:creationId xmlns:a16="http://schemas.microsoft.com/office/drawing/2014/main" id="{800FECC0-BD6D-1847-3900-DA82047F94AE}"/>
              </a:ext>
            </a:extLst>
          </p:cNvPr>
          <p:cNvSpPr/>
          <p:nvPr/>
        </p:nvSpPr>
        <p:spPr bwMode="auto">
          <a:xfrm>
            <a:off x="10331164" y="1342456"/>
            <a:ext cx="411480" cy="411480"/>
          </a:xfrm>
          <a:prstGeom prst="ellipse">
            <a:avLst/>
          </a:prstGeom>
          <a:ln w="53975" cmpd="dbl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b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f</a:t>
            </a:r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D1EBD8DD-A1B1-E5F6-F6FC-0B6BE8ED8A16}"/>
              </a:ext>
            </a:extLst>
          </p:cNvPr>
          <p:cNvCxnSpPr>
            <a:endCxn id="10" idx="2"/>
          </p:cNvCxnSpPr>
          <p:nvPr/>
        </p:nvCxnSpPr>
        <p:spPr bwMode="auto">
          <a:xfrm>
            <a:off x="7116732" y="1556742"/>
            <a:ext cx="35443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ál 12">
            <a:extLst>
              <a:ext uri="{FF2B5EF4-FFF2-40B4-BE49-F238E27FC236}">
                <a16:creationId xmlns:a16="http://schemas.microsoft.com/office/drawing/2014/main" id="{D8A22B89-E4A1-6DE3-8805-7905A5B082E3}"/>
              </a:ext>
            </a:extLst>
          </p:cNvPr>
          <p:cNvSpPr/>
          <p:nvPr/>
        </p:nvSpPr>
        <p:spPr bwMode="auto">
          <a:xfrm>
            <a:off x="7295911" y="2311463"/>
            <a:ext cx="761999" cy="481239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1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, 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2</a:t>
            </a:r>
            <a:endParaRPr kumimoji="0" lang="cs-CZ" sz="14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4" name="Ovál 13">
            <a:extLst>
              <a:ext uri="{FF2B5EF4-FFF2-40B4-BE49-F238E27FC236}">
                <a16:creationId xmlns:a16="http://schemas.microsoft.com/office/drawing/2014/main" id="{59B9B863-2E5F-5551-0579-33A2DBE53AA1}"/>
              </a:ext>
            </a:extLst>
          </p:cNvPr>
          <p:cNvSpPr/>
          <p:nvPr/>
        </p:nvSpPr>
        <p:spPr bwMode="auto">
          <a:xfrm>
            <a:off x="8728115" y="2323322"/>
            <a:ext cx="761999" cy="481239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3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, q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4</a:t>
            </a:r>
          </a:p>
        </p:txBody>
      </p:sp>
      <p:sp>
        <p:nvSpPr>
          <p:cNvPr id="15" name="Ovál 14">
            <a:extLst>
              <a:ext uri="{FF2B5EF4-FFF2-40B4-BE49-F238E27FC236}">
                <a16:creationId xmlns:a16="http://schemas.microsoft.com/office/drawing/2014/main" id="{C1D8BB06-4B6C-D17F-A5E1-42A4FB3FDBE6}"/>
              </a:ext>
            </a:extLst>
          </p:cNvPr>
          <p:cNvSpPr/>
          <p:nvPr/>
        </p:nvSpPr>
        <p:spPr bwMode="auto">
          <a:xfrm>
            <a:off x="10155905" y="2328768"/>
            <a:ext cx="761999" cy="481239"/>
          </a:xfrm>
          <a:prstGeom prst="ellips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5</a:t>
            </a:r>
            <a:r>
              <a:rPr kumimoji="0" lang="cs-CZ" sz="14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 </a:t>
            </a:r>
            <a:r>
              <a:rPr kumimoji="0" 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, q</a:t>
            </a:r>
            <a:r>
              <a:rPr lang="cs-CZ" sz="1400" baseline="-25000" dirty="0">
                <a:solidFill>
                  <a:schemeClr val="tx1"/>
                </a:solidFill>
                <a:latin typeface="Tahoma" pitchFamily="34" charset="0"/>
              </a:rPr>
              <a:t>6</a:t>
            </a:r>
            <a:endParaRPr kumimoji="0" lang="cs-CZ" sz="14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6" name="Přímá spojnice se šipkou 15">
            <a:extLst>
              <a:ext uri="{FF2B5EF4-FFF2-40B4-BE49-F238E27FC236}">
                <a16:creationId xmlns:a16="http://schemas.microsoft.com/office/drawing/2014/main" id="{E662B90C-158F-32C4-1AF5-1D27DB19C850}"/>
              </a:ext>
            </a:extLst>
          </p:cNvPr>
          <p:cNvCxnSpPr>
            <a:stCxn id="13" idx="6"/>
            <a:endCxn id="14" idx="2"/>
          </p:cNvCxnSpPr>
          <p:nvPr/>
        </p:nvCxnSpPr>
        <p:spPr bwMode="auto">
          <a:xfrm>
            <a:off x="8057910" y="2552083"/>
            <a:ext cx="670205" cy="1185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římá spojnice se šipkou 16">
            <a:extLst>
              <a:ext uri="{FF2B5EF4-FFF2-40B4-BE49-F238E27FC236}">
                <a16:creationId xmlns:a16="http://schemas.microsoft.com/office/drawing/2014/main" id="{BA16332B-0198-E00B-11BE-F6CD3C0DC7DB}"/>
              </a:ext>
            </a:extLst>
          </p:cNvPr>
          <p:cNvCxnSpPr>
            <a:stCxn id="14" idx="6"/>
            <a:endCxn id="15" idx="2"/>
          </p:cNvCxnSpPr>
          <p:nvPr/>
        </p:nvCxnSpPr>
        <p:spPr bwMode="auto">
          <a:xfrm>
            <a:off x="9490114" y="2563942"/>
            <a:ext cx="665791" cy="54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Přímá spojnice se šipkou 17">
            <a:extLst>
              <a:ext uri="{FF2B5EF4-FFF2-40B4-BE49-F238E27FC236}">
                <a16:creationId xmlns:a16="http://schemas.microsoft.com/office/drawing/2014/main" id="{80FC04FE-AB38-4F12-3A29-55B8E1A95440}"/>
              </a:ext>
            </a:extLst>
          </p:cNvPr>
          <p:cNvCxnSpPr>
            <a:stCxn id="10" idx="4"/>
            <a:endCxn id="13" idx="0"/>
          </p:cNvCxnSpPr>
          <p:nvPr/>
        </p:nvCxnSpPr>
        <p:spPr bwMode="auto">
          <a:xfrm>
            <a:off x="7676911" y="1762482"/>
            <a:ext cx="0" cy="54898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428BF88E-98FC-39B0-F59C-1CC45770BAAB}"/>
              </a:ext>
            </a:extLst>
          </p:cNvPr>
          <p:cNvCxnSpPr>
            <a:stCxn id="15" idx="0"/>
            <a:endCxn id="11" idx="4"/>
          </p:cNvCxnSpPr>
          <p:nvPr/>
        </p:nvCxnSpPr>
        <p:spPr bwMode="auto">
          <a:xfrm flipH="1" flipV="1">
            <a:off x="10536904" y="1753936"/>
            <a:ext cx="1" cy="5748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01F2A81-49CD-6E40-59A2-5CE667670B28}"/>
              </a:ext>
            </a:extLst>
          </p:cNvPr>
          <p:cNvSpPr txBox="1"/>
          <p:nvPr/>
        </p:nvSpPr>
        <p:spPr>
          <a:xfrm>
            <a:off x="6921353" y="1934620"/>
            <a:ext cx="907440" cy="29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200" dirty="0">
                <a:solidFill>
                  <a:schemeClr val="tx1"/>
                </a:solidFill>
                <a:latin typeface="+mn-lt"/>
              </a:rPr>
              <a:t>y</a:t>
            </a:r>
            <a:r>
              <a:rPr lang="cs-CZ" sz="1100" dirty="0">
                <a:solidFill>
                  <a:schemeClr val="tx1"/>
                </a:solidFill>
                <a:latin typeface="+mn-lt"/>
              </a:rPr>
              <a:t>,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𝛆</a:t>
            </a:r>
            <a:r>
              <a:rPr lang="cs-CZ" sz="9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</a:t>
            </a:r>
            <a:r>
              <a:rPr lang="cs-CZ" sz="1400" dirty="0">
                <a:solidFill>
                  <a:schemeClr val="tx1"/>
                </a:solidFill>
                <a:latin typeface="+mn-lt"/>
              </a:rPr>
              <a:t>q</a:t>
            </a:r>
            <a:r>
              <a:rPr lang="cs-CZ" sz="1100" baseline="-25000" dirty="0">
                <a:solidFill>
                  <a:schemeClr val="tx1"/>
                </a:solidFill>
              </a:rPr>
              <a:t>2</a:t>
            </a:r>
            <a:endParaRPr lang="cs-CZ" sz="11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DA3588C3-4D4B-8BA3-93BC-9609A22559F2}"/>
              </a:ext>
            </a:extLst>
          </p:cNvPr>
          <p:cNvSpPr txBox="1"/>
          <p:nvPr/>
        </p:nvSpPr>
        <p:spPr>
          <a:xfrm>
            <a:off x="10445518" y="1774105"/>
            <a:ext cx="907440" cy="29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200" dirty="0">
                <a:solidFill>
                  <a:schemeClr val="tx1"/>
                </a:solidFill>
                <a:latin typeface="+mn-lt"/>
              </a:rPr>
              <a:t>x</a:t>
            </a:r>
            <a:r>
              <a:rPr lang="cs-CZ" sz="1100" dirty="0">
                <a:solidFill>
                  <a:schemeClr val="tx1"/>
                </a:solidFill>
                <a:latin typeface="+mn-lt"/>
              </a:rPr>
              <a:t>,</a:t>
            </a:r>
            <a:r>
              <a:rPr lang="cs-CZ" sz="1200" dirty="0">
                <a:solidFill>
                  <a:schemeClr val="tx1"/>
                </a:solidFill>
                <a:latin typeface="+mn-lt"/>
              </a:rPr>
              <a:t> q</a:t>
            </a:r>
            <a:r>
              <a:rPr kumimoji="0" lang="cs-CZ" sz="12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1</a:t>
            </a:r>
            <a:r>
              <a:rPr lang="cs-CZ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/𝛆</a:t>
            </a:r>
            <a:endParaRPr lang="cs-CZ" sz="11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072894F5-50BE-556E-6D3E-EBBFF749C31E}"/>
              </a:ext>
            </a:extLst>
          </p:cNvPr>
          <p:cNvSpPr txBox="1"/>
          <p:nvPr/>
        </p:nvSpPr>
        <p:spPr>
          <a:xfrm>
            <a:off x="10445518" y="1973215"/>
            <a:ext cx="907440" cy="29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200" dirty="0">
                <a:solidFill>
                  <a:schemeClr val="tx1"/>
                </a:solidFill>
                <a:latin typeface="+mn-lt"/>
              </a:rPr>
              <a:t>y</a:t>
            </a:r>
            <a:r>
              <a:rPr lang="cs-CZ" sz="1100" dirty="0">
                <a:solidFill>
                  <a:schemeClr val="tx1"/>
                </a:solidFill>
                <a:latin typeface="+mn-lt"/>
              </a:rPr>
              <a:t>,</a:t>
            </a:r>
            <a:r>
              <a:rPr lang="cs-CZ" sz="1200" dirty="0">
                <a:solidFill>
                  <a:schemeClr val="tx1"/>
                </a:solidFill>
                <a:latin typeface="+mn-lt"/>
              </a:rPr>
              <a:t> q</a:t>
            </a:r>
            <a:r>
              <a:rPr lang="cs-CZ" sz="1200" baseline="-25000" dirty="0">
                <a:solidFill>
                  <a:schemeClr val="tx1"/>
                </a:solidFill>
              </a:rPr>
              <a:t>2</a:t>
            </a:r>
            <a:r>
              <a:rPr lang="cs-CZ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/𝛆</a:t>
            </a:r>
            <a:endParaRPr lang="cs-CZ" sz="11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AD26C9E2-8442-5E91-1DC8-1A17B0B26201}"/>
              </a:ext>
            </a:extLst>
          </p:cNvPr>
          <p:cNvSpPr txBox="1"/>
          <p:nvPr/>
        </p:nvSpPr>
        <p:spPr>
          <a:xfrm>
            <a:off x="7934191" y="1974946"/>
            <a:ext cx="907440" cy="29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200" dirty="0">
                <a:solidFill>
                  <a:schemeClr val="tx1"/>
                </a:solidFill>
                <a:latin typeface="+mn-lt"/>
              </a:rPr>
              <a:t>a</a:t>
            </a:r>
            <a:r>
              <a:rPr lang="cs-CZ" sz="1100" dirty="0">
                <a:solidFill>
                  <a:schemeClr val="tx1"/>
                </a:solidFill>
                <a:latin typeface="+mn-lt"/>
              </a:rPr>
              <a:t>,</a:t>
            </a:r>
            <a:r>
              <a:rPr lang="cs-CZ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𝛆</a:t>
            </a:r>
            <a:r>
              <a:rPr lang="cs-CZ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/𝛆</a:t>
            </a:r>
            <a:endParaRPr lang="cs-CZ" sz="11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836C9C95-E317-9F1C-DD09-4FD5C8C8336C}"/>
              </a:ext>
            </a:extLst>
          </p:cNvPr>
          <p:cNvSpPr txBox="1"/>
          <p:nvPr/>
        </p:nvSpPr>
        <p:spPr>
          <a:xfrm>
            <a:off x="7946051" y="2137242"/>
            <a:ext cx="907440" cy="29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200" dirty="0">
                <a:solidFill>
                  <a:schemeClr val="tx1"/>
                </a:solidFill>
                <a:latin typeface="+mn-lt"/>
              </a:rPr>
              <a:t>b</a:t>
            </a:r>
            <a:r>
              <a:rPr lang="cs-CZ" sz="1100" dirty="0">
                <a:solidFill>
                  <a:schemeClr val="tx1"/>
                </a:solidFill>
                <a:latin typeface="+mn-lt"/>
              </a:rPr>
              <a:t>,</a:t>
            </a:r>
            <a:r>
              <a:rPr lang="cs-CZ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𝛆</a:t>
            </a:r>
            <a:r>
              <a:rPr lang="cs-CZ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/𝛆</a:t>
            </a:r>
            <a:endParaRPr lang="cs-CZ" sz="11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BE78A8F3-A588-292A-6375-82E0896EC1DF}"/>
              </a:ext>
            </a:extLst>
          </p:cNvPr>
          <p:cNvSpPr txBox="1"/>
          <p:nvPr/>
        </p:nvSpPr>
        <p:spPr>
          <a:xfrm>
            <a:off x="7948314" y="2300533"/>
            <a:ext cx="907440" cy="29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100" dirty="0">
                <a:solidFill>
                  <a:schemeClr val="tx1"/>
                </a:solidFill>
                <a:latin typeface="+mn-lt"/>
              </a:rPr>
              <a:t>c,</a:t>
            </a:r>
            <a:r>
              <a:rPr lang="cs-CZ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𝛆</a:t>
            </a:r>
            <a:r>
              <a:rPr lang="cs-CZ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/𝛆</a:t>
            </a:r>
            <a:endParaRPr lang="cs-CZ" sz="11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D329954F-99CC-A278-EB3F-76C9A77394D2}"/>
              </a:ext>
            </a:extLst>
          </p:cNvPr>
          <p:cNvSpPr txBox="1"/>
          <p:nvPr/>
        </p:nvSpPr>
        <p:spPr>
          <a:xfrm>
            <a:off x="9348105" y="1999738"/>
            <a:ext cx="907440" cy="29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200" dirty="0">
                <a:solidFill>
                  <a:schemeClr val="tx1"/>
                </a:solidFill>
                <a:latin typeface="+mn-lt"/>
              </a:rPr>
              <a:t>d</a:t>
            </a:r>
            <a:r>
              <a:rPr lang="cs-CZ" sz="1100" dirty="0">
                <a:solidFill>
                  <a:schemeClr val="tx1"/>
                </a:solidFill>
                <a:latin typeface="+mn-lt"/>
              </a:rPr>
              <a:t>,</a:t>
            </a:r>
            <a:r>
              <a:rPr lang="cs-CZ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𝛆</a:t>
            </a:r>
            <a:r>
              <a:rPr lang="cs-CZ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/𝛆</a:t>
            </a:r>
            <a:endParaRPr lang="cs-CZ" sz="11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CB0BE674-EBE0-47A0-1E0C-DF167F5AD3C2}"/>
              </a:ext>
            </a:extLst>
          </p:cNvPr>
          <p:cNvSpPr txBox="1"/>
          <p:nvPr/>
        </p:nvSpPr>
        <p:spPr>
          <a:xfrm>
            <a:off x="9359965" y="2162034"/>
            <a:ext cx="907440" cy="29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100" dirty="0">
                <a:solidFill>
                  <a:schemeClr val="tx1"/>
                </a:solidFill>
                <a:latin typeface="+mn-lt"/>
              </a:rPr>
              <a:t>e,</a:t>
            </a:r>
            <a:r>
              <a:rPr lang="cs-CZ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𝛆</a:t>
            </a:r>
            <a:r>
              <a:rPr lang="cs-CZ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/𝛆</a:t>
            </a:r>
            <a:endParaRPr lang="cs-CZ" sz="11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964EBB96-9BE1-130D-BA23-BFB682CD41C2}"/>
              </a:ext>
            </a:extLst>
          </p:cNvPr>
          <p:cNvSpPr txBox="1"/>
          <p:nvPr/>
        </p:nvSpPr>
        <p:spPr>
          <a:xfrm>
            <a:off x="9362228" y="2325325"/>
            <a:ext cx="907440" cy="29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cs-CZ" sz="1100" dirty="0">
                <a:solidFill>
                  <a:schemeClr val="tx1"/>
                </a:solidFill>
                <a:latin typeface="+mn-lt"/>
              </a:rPr>
              <a:t>f,</a:t>
            </a:r>
            <a:r>
              <a:rPr lang="cs-CZ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𝛆</a:t>
            </a:r>
            <a:r>
              <a:rPr lang="cs-CZ" sz="1200" dirty="0">
                <a:solidFill>
                  <a:schemeClr val="tx1"/>
                </a:solidFill>
                <a:latin typeface="+mn-lt"/>
              </a:rPr>
              <a:t> </a:t>
            </a:r>
            <a:r>
              <a:rPr lang="cs-CZ" sz="1600" dirty="0">
                <a:solidFill>
                  <a:schemeClr val="tx1"/>
                </a:solidFill>
                <a:latin typeface="+mn-lt"/>
              </a:rPr>
              <a:t>/𝛆</a:t>
            </a:r>
            <a:endParaRPr lang="cs-CZ" sz="11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8" name="TextovéPole 37">
            <a:extLst>
              <a:ext uri="{FF2B5EF4-FFF2-40B4-BE49-F238E27FC236}">
                <a16:creationId xmlns:a16="http://schemas.microsoft.com/office/drawing/2014/main" id="{6ED89EAF-D0AD-373E-6978-9FCE44CEBAAB}"/>
              </a:ext>
            </a:extLst>
          </p:cNvPr>
          <p:cNvSpPr txBox="1"/>
          <p:nvPr/>
        </p:nvSpPr>
        <p:spPr>
          <a:xfrm>
            <a:off x="3310345" y="2692472"/>
            <a:ext cx="2200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cs-CZ" sz="1400" b="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nevyužívá epsilon</a:t>
            </a: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1BC6E9D4-853C-BED1-B3FA-A236DB4F1A9E}"/>
              </a:ext>
            </a:extLst>
          </p:cNvPr>
          <p:cNvSpPr txBox="1"/>
          <p:nvPr/>
        </p:nvSpPr>
        <p:spPr>
          <a:xfrm>
            <a:off x="3174539" y="4468448"/>
            <a:ext cx="173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cs-CZ" sz="1400" b="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počet přechodů zůstal stejný</a:t>
            </a:r>
            <a:endParaRPr lang="cs-CZ" sz="1200" b="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40" name="TextovéPole 39">
            <a:extLst>
              <a:ext uri="{FF2B5EF4-FFF2-40B4-BE49-F238E27FC236}">
                <a16:creationId xmlns:a16="http://schemas.microsoft.com/office/drawing/2014/main" id="{8175BDAD-24A2-C86E-599B-6A2F4D5B69D4}"/>
              </a:ext>
            </a:extLst>
          </p:cNvPr>
          <p:cNvSpPr txBox="1"/>
          <p:nvPr/>
        </p:nvSpPr>
        <p:spPr>
          <a:xfrm>
            <a:off x="189982" y="1158138"/>
            <a:ext cx="22674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cs-CZ" sz="1400" b="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velikost zásobníkové abecedy se rovná počtu původních stavů</a:t>
            </a:r>
            <a:endParaRPr lang="cs-CZ" sz="1200" b="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6739CAFD-1B5F-151A-35E6-DA7EA34E90F5}"/>
              </a:ext>
            </a:extLst>
          </p:cNvPr>
          <p:cNvSpPr txBox="1"/>
          <p:nvPr/>
        </p:nvSpPr>
        <p:spPr>
          <a:xfrm>
            <a:off x="310384" y="3854162"/>
            <a:ext cx="1738000" cy="99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cs-CZ" sz="1400" b="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přijímá pokud je na zásobníku symbol „f“.</a:t>
            </a:r>
          </a:p>
          <a:p>
            <a:pPr algn="just">
              <a:buNone/>
            </a:pPr>
            <a:endParaRPr lang="cs-CZ" sz="1400" b="0" dirty="0" err="1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BE99EF24-1D5D-28A4-A7AA-2D4B944D0B01}"/>
              </a:ext>
            </a:extLst>
          </p:cNvPr>
          <p:cNvSpPr txBox="1"/>
          <p:nvPr/>
        </p:nvSpPr>
        <p:spPr>
          <a:xfrm>
            <a:off x="10086684" y="3928040"/>
            <a:ext cx="1619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cs-CZ" sz="1400" b="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využívá epsilon</a:t>
            </a: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5E7FF4B7-DA57-469A-7A1A-AA77F849F313}"/>
              </a:ext>
            </a:extLst>
          </p:cNvPr>
          <p:cNvSpPr txBox="1"/>
          <p:nvPr/>
        </p:nvSpPr>
        <p:spPr>
          <a:xfrm>
            <a:off x="10445518" y="5429234"/>
            <a:ext cx="1619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cs-CZ" sz="1400" b="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maximálně snížil počet přechodů</a:t>
            </a:r>
          </a:p>
        </p:txBody>
      </p:sp>
      <p:sp>
        <p:nvSpPr>
          <p:cNvPr id="44" name="TextovéPole 43">
            <a:extLst>
              <a:ext uri="{FF2B5EF4-FFF2-40B4-BE49-F238E27FC236}">
                <a16:creationId xmlns:a16="http://schemas.microsoft.com/office/drawing/2014/main" id="{8BECE6E4-81D8-2A89-4B21-4A9449F12BC2}"/>
              </a:ext>
            </a:extLst>
          </p:cNvPr>
          <p:cNvSpPr txBox="1"/>
          <p:nvPr/>
        </p:nvSpPr>
        <p:spPr>
          <a:xfrm>
            <a:off x="6890875" y="5248439"/>
            <a:ext cx="1837240" cy="99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cs-CZ" sz="1400" b="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přijímá přechodem do koncového stavu</a:t>
            </a:r>
          </a:p>
          <a:p>
            <a:pPr algn="just">
              <a:buNone/>
            </a:pPr>
            <a:endParaRPr lang="cs-CZ" sz="1400" b="0" dirty="0" err="1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sp>
        <p:nvSpPr>
          <p:cNvPr id="45" name="TextovéPole 44">
            <a:extLst>
              <a:ext uri="{FF2B5EF4-FFF2-40B4-BE49-F238E27FC236}">
                <a16:creationId xmlns:a16="http://schemas.microsoft.com/office/drawing/2014/main" id="{B1891638-3501-C45B-2745-CC80125578C1}"/>
              </a:ext>
            </a:extLst>
          </p:cNvPr>
          <p:cNvSpPr txBox="1"/>
          <p:nvPr/>
        </p:nvSpPr>
        <p:spPr>
          <a:xfrm>
            <a:off x="6758290" y="3608347"/>
            <a:ext cx="1837240" cy="99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cs-CZ" sz="1400" b="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zásobníková abeceda obsahuje pouze dva symboly</a:t>
            </a:r>
          </a:p>
          <a:p>
            <a:pPr>
              <a:buNone/>
            </a:pPr>
            <a:endParaRPr lang="cs-CZ" sz="1400" b="0" dirty="0" err="1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495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BB64983D-A76D-1398-2686-0F978A229F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b="1"/>
              <a:t>Využití opakujících se podstruktur pro efektivní reprezentaci automatů</a:t>
            </a:r>
            <a:endParaRPr lang="en-US" altLang="cs-CZ"/>
          </a:p>
          <a:p>
            <a:endParaRPr lang="en-US" alt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3BC5EBE-7749-4FBA-C7BF-19A6232E97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cs-CZ" altLang="cs-CZ" dirty="0"/>
              <a:t>6</a:t>
            </a:r>
            <a:r>
              <a:rPr lang="en-US" altLang="cs-CZ" dirty="0"/>
              <a:t>/</a:t>
            </a:r>
            <a:r>
              <a:rPr lang="cs-CZ" altLang="cs-CZ" dirty="0"/>
              <a:t>7</a:t>
            </a:r>
            <a:endParaRPr lang="en-US" alt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F9597B74-FCB5-3ED3-3EE6-D0CB23802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Experimentální výsledky</a:t>
            </a:r>
          </a:p>
        </p:txBody>
      </p:sp>
      <p:graphicFrame>
        <p:nvGraphicFramePr>
          <p:cNvPr id="18" name="Tabulka 18">
            <a:extLst>
              <a:ext uri="{FF2B5EF4-FFF2-40B4-BE49-F238E27FC236}">
                <a16:creationId xmlns:a16="http://schemas.microsoft.com/office/drawing/2014/main" id="{88344395-E5B1-5BEF-3CEC-04889C1889C5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423323085"/>
              </p:ext>
            </p:extLst>
          </p:nvPr>
        </p:nvGraphicFramePr>
        <p:xfrm>
          <a:off x="431808" y="1134292"/>
          <a:ext cx="9000996" cy="4876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5596">
                  <a:extLst>
                    <a:ext uri="{9D8B030D-6E8A-4147-A177-3AD203B41FA5}">
                      <a16:colId xmlns:a16="http://schemas.microsoft.com/office/drawing/2014/main" val="1075203822"/>
                    </a:ext>
                  </a:extLst>
                </a:gridCol>
                <a:gridCol w="1490133">
                  <a:extLst>
                    <a:ext uri="{9D8B030D-6E8A-4147-A177-3AD203B41FA5}">
                      <a16:colId xmlns:a16="http://schemas.microsoft.com/office/drawing/2014/main" val="405076196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47473767"/>
                    </a:ext>
                  </a:extLst>
                </a:gridCol>
                <a:gridCol w="2302933">
                  <a:extLst>
                    <a:ext uri="{9D8B030D-6E8A-4147-A177-3AD203B41FA5}">
                      <a16:colId xmlns:a16="http://schemas.microsoft.com/office/drawing/2014/main" val="2479700067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4228746446"/>
                    </a:ext>
                  </a:extLst>
                </a:gridCol>
                <a:gridCol w="1380067">
                  <a:extLst>
                    <a:ext uri="{9D8B030D-6E8A-4147-A177-3AD203B41FA5}">
                      <a16:colId xmlns:a16="http://schemas.microsoft.com/office/drawing/2014/main" val="1707864396"/>
                    </a:ext>
                  </a:extLst>
                </a:gridCol>
              </a:tblGrid>
              <a:tr h="455076">
                <a:tc>
                  <a:txBody>
                    <a:bodyPr/>
                    <a:lstStyle/>
                    <a:p>
                      <a:pPr algn="ctr"/>
                      <a:r>
                        <a:rPr lang="cs-CZ" b="1" dirty="0"/>
                        <a:t>automat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1" dirty="0" err="1"/>
                        <a:t>red</a:t>
                      </a:r>
                      <a:r>
                        <a:rPr lang="cs-CZ" b="1" dirty="0"/>
                        <a:t>. poměr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1" dirty="0"/>
                        <a:t>přesnost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b="1" dirty="0"/>
                        <a:t>algoritmus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1" dirty="0"/>
                        <a:t>stavy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1" dirty="0"/>
                        <a:t>přechody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415125"/>
                  </a:ext>
                </a:extLst>
              </a:tr>
              <a:tr h="368474">
                <a:tc rowSpan="3"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 err="1"/>
                        <a:t>backdoor</a:t>
                      </a:r>
                      <a:br>
                        <a:rPr lang="cs-CZ" dirty="0"/>
                      </a:br>
                      <a:r>
                        <a:rPr lang="cs-CZ" sz="1050" dirty="0"/>
                        <a:t>(</a:t>
                      </a:r>
                      <a:r>
                        <a:rPr lang="cs-CZ" sz="1050" b="0" dirty="0" err="1">
                          <a:solidFill>
                            <a:schemeClr val="tx1"/>
                          </a:solidFill>
                          <a:latin typeface="+mn-lt"/>
                          <a:cs typeface="Calibri" pitchFamily="34" charset="0"/>
                        </a:rPr>
                        <a:t>Snort</a:t>
                      </a:r>
                      <a:r>
                        <a:rPr lang="cs-CZ" sz="1050" dirty="0"/>
                        <a:t>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cs-CZ" dirty="0"/>
                        <a:t>30%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algn="ctr" defTabSz="914332" rtl="0" eaLnBrk="1" latinLnBrk="0" hangingPunct="1"/>
                      <a:r>
                        <a:rPr lang="cs-CZ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aproxim</a:t>
                      </a:r>
                      <a:r>
                        <a:rPr lang="cs-CZ" dirty="0"/>
                        <a:t>. redukce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dirty="0"/>
                        <a:t>1,169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dirty="0"/>
                        <a:t>31,080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15502127"/>
                  </a:ext>
                </a:extLst>
              </a:tr>
              <a:tr h="368474">
                <a:tc vMerge="1"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algn="l" defTabSz="914332" rtl="0" eaLnBrk="1" latinLnBrk="0" hangingPunct="1"/>
                      <a:endParaRPr lang="cs-CZ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RABIT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dirty="0"/>
                        <a:t>690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dirty="0"/>
                        <a:t>10,900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78370321"/>
                  </a:ext>
                </a:extLst>
              </a:tr>
              <a:tr h="368474">
                <a:tc vMerge="1"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algn="l" defTabSz="914332" rtl="0" eaLnBrk="1" latinLnBrk="0" hangingPunct="1"/>
                      <a:endParaRPr lang="cs-CZ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RABIT + </a:t>
                      </a:r>
                      <a:r>
                        <a:rPr lang="cs-CZ" dirty="0" err="1"/>
                        <a:t>proc</a:t>
                      </a:r>
                      <a:r>
                        <a:rPr lang="cs-CZ" dirty="0"/>
                        <a:t>. map.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dirty="0"/>
                        <a:t>375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dirty="0"/>
                        <a:t>7,600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238526"/>
                  </a:ext>
                </a:extLst>
              </a:tr>
              <a:tr h="368474">
                <a:tc rowSpan="3">
                  <a:txBody>
                    <a:bodyPr/>
                    <a:lstStyle/>
                    <a:p>
                      <a:pPr algn="ctr"/>
                      <a:r>
                        <a:rPr lang="cs-CZ" sz="1800" dirty="0"/>
                        <a:t>l7-all</a:t>
                      </a:r>
                    </a:p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dirty="0"/>
                        <a:t>(</a:t>
                      </a:r>
                      <a:r>
                        <a:rPr lang="cs-CZ" sz="1050" b="0" dirty="0">
                          <a:solidFill>
                            <a:schemeClr val="tx1"/>
                          </a:solidFill>
                          <a:latin typeface="+mn-lt"/>
                          <a:cs typeface="Calibri" pitchFamily="34" charset="0"/>
                        </a:rPr>
                        <a:t>L7 Linux </a:t>
                      </a:r>
                      <a:r>
                        <a:rPr lang="cs-CZ" sz="1050" b="0" dirty="0" err="1">
                          <a:solidFill>
                            <a:schemeClr val="tx1"/>
                          </a:solidFill>
                          <a:latin typeface="+mn-lt"/>
                          <a:cs typeface="Calibri" pitchFamily="34" charset="0"/>
                        </a:rPr>
                        <a:t>Netfilter</a:t>
                      </a:r>
                      <a:r>
                        <a:rPr lang="cs-CZ" sz="1050" dirty="0"/>
                        <a:t>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cs-CZ" dirty="0"/>
                        <a:t>30%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algn="ctr" defTabSz="914332" rtl="0" eaLnBrk="1" latinLnBrk="0" hangingPunct="1"/>
                      <a:r>
                        <a:rPr lang="cs-CZ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35%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/>
                        <a:t>aproxim. redukce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dirty="0"/>
                        <a:t>2,184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dirty="0"/>
                        <a:t>1,1230,859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4092184"/>
                  </a:ext>
                </a:extLst>
              </a:tr>
              <a:tr h="368474">
                <a:tc vMerge="1"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algn="l" defTabSz="914332" rtl="0" eaLnBrk="1" latinLnBrk="0" hangingPunct="1"/>
                      <a:endParaRPr lang="cs-CZ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RABIT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dirty="0"/>
                        <a:t>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dirty="0"/>
                        <a:t>9,828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73408155"/>
                  </a:ext>
                </a:extLst>
              </a:tr>
              <a:tr h="368474">
                <a:tc vMerge="1"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algn="l" defTabSz="914332" rtl="0" eaLnBrk="1" latinLnBrk="0" hangingPunct="1"/>
                      <a:endParaRPr lang="cs-CZ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RABIT + </a:t>
                      </a:r>
                      <a:r>
                        <a:rPr lang="cs-CZ" dirty="0" err="1"/>
                        <a:t>proc</a:t>
                      </a:r>
                      <a:r>
                        <a:rPr lang="cs-CZ" dirty="0"/>
                        <a:t>. map.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dirty="0"/>
                        <a:t>133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dirty="0"/>
                        <a:t>6,997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979473"/>
                  </a:ext>
                </a:extLst>
              </a:tr>
              <a:tr h="368474">
                <a:tc rowSpan="3">
                  <a:txBody>
                    <a:bodyPr/>
                    <a:lstStyle/>
                    <a:p>
                      <a:pPr algn="ctr"/>
                      <a:r>
                        <a:rPr lang="cs-CZ" dirty="0"/>
                        <a:t>pop3</a:t>
                      </a:r>
                    </a:p>
                    <a:p>
                      <a:pPr algn="ctr"/>
                      <a:r>
                        <a:rPr lang="cs-CZ" sz="1050" dirty="0"/>
                        <a:t>(</a:t>
                      </a:r>
                      <a:r>
                        <a:rPr lang="cs-CZ" sz="1050" b="0" dirty="0" err="1">
                          <a:solidFill>
                            <a:schemeClr val="tx1"/>
                          </a:solidFill>
                          <a:latin typeface="+mn-lt"/>
                          <a:cs typeface="Calibri" pitchFamily="34" charset="0"/>
                        </a:rPr>
                        <a:t>Snort</a:t>
                      </a:r>
                      <a:r>
                        <a:rPr lang="cs-CZ" sz="1050" dirty="0"/>
                        <a:t>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cs-CZ" dirty="0"/>
                        <a:t>30%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algn="ctr" defTabSz="914332" rtl="0" eaLnBrk="1" latinLnBrk="0" hangingPunct="1"/>
                      <a:r>
                        <a:rPr lang="cs-CZ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 err="1"/>
                        <a:t>aproxim</a:t>
                      </a:r>
                      <a:r>
                        <a:rPr lang="cs-CZ" dirty="0"/>
                        <a:t>. redukce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dirty="0"/>
                        <a:t>277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dirty="0"/>
                        <a:t>46,523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95070010"/>
                  </a:ext>
                </a:extLst>
              </a:tr>
              <a:tr h="368474">
                <a:tc vMerge="1"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algn="l" defTabSz="914332" rtl="0" eaLnBrk="1" latinLnBrk="0" hangingPunct="1"/>
                      <a:endParaRPr lang="cs-CZ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RABIT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dirty="0"/>
                        <a:t>8,578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45560814"/>
                  </a:ext>
                </a:extLst>
              </a:tr>
              <a:tr h="368474">
                <a:tc vMerge="1"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algn="l" defTabSz="914332" rtl="0" eaLnBrk="1" latinLnBrk="0" hangingPunct="1"/>
                      <a:endParaRPr lang="cs-CZ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RABIT + </a:t>
                      </a:r>
                      <a:r>
                        <a:rPr lang="cs-CZ" dirty="0" err="1"/>
                        <a:t>proc</a:t>
                      </a:r>
                      <a:r>
                        <a:rPr lang="cs-CZ" dirty="0"/>
                        <a:t>. map.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b="1" dirty="0">
                          <a:solidFill>
                            <a:srgbClr val="00B050"/>
                          </a:solidFill>
                        </a:rPr>
                        <a:t>36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b="1" dirty="0">
                          <a:solidFill>
                            <a:srgbClr val="00B050"/>
                          </a:solidFill>
                        </a:rPr>
                        <a:t>4,226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5169186"/>
                  </a:ext>
                </a:extLst>
              </a:tr>
              <a:tr h="368474">
                <a:tc rowSpan="3">
                  <a:txBody>
                    <a:bodyPr/>
                    <a:lstStyle/>
                    <a:p>
                      <a:pPr algn="ctr"/>
                      <a:r>
                        <a:rPr lang="cs-CZ" dirty="0"/>
                        <a:t>spyware</a:t>
                      </a:r>
                    </a:p>
                    <a:p>
                      <a:pPr algn="ctr"/>
                      <a:r>
                        <a:rPr lang="cs-CZ" sz="1050" dirty="0"/>
                        <a:t>(</a:t>
                      </a:r>
                      <a:r>
                        <a:rPr lang="cs-CZ" sz="1050" b="0" dirty="0" err="1">
                          <a:solidFill>
                            <a:schemeClr val="tx1"/>
                          </a:solidFill>
                          <a:latin typeface="+mn-lt"/>
                          <a:cs typeface="Calibri" pitchFamily="34" charset="0"/>
                        </a:rPr>
                        <a:t>Snort</a:t>
                      </a:r>
                      <a:r>
                        <a:rPr lang="cs-CZ" sz="1050" dirty="0"/>
                        <a:t>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cs-CZ" dirty="0"/>
                        <a:t>30%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algn="ctr" defTabSz="914332" rtl="0" eaLnBrk="1" latinLnBrk="0" hangingPunct="1"/>
                      <a:r>
                        <a:rPr lang="cs-CZ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 err="1"/>
                        <a:t>aproxim</a:t>
                      </a:r>
                      <a:r>
                        <a:rPr lang="cs-CZ" dirty="0"/>
                        <a:t>. redukce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dirty="0"/>
                        <a:t>3,843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dirty="0"/>
                        <a:t>177,302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73034035"/>
                  </a:ext>
                </a:extLst>
              </a:tr>
              <a:tr h="368474">
                <a:tc vMerge="1"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algn="l" defTabSz="914332" rtl="0" eaLnBrk="1" latinLnBrk="0" hangingPunct="1"/>
                      <a:endParaRPr lang="cs-CZ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RABIT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dirty="0"/>
                        <a:t>650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dirty="0"/>
                        <a:t>14,576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7966826"/>
                  </a:ext>
                </a:extLst>
              </a:tr>
              <a:tr h="368474">
                <a:tc vMerge="1"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algn="l" defTabSz="914332" rtl="0" eaLnBrk="1" latinLnBrk="0" hangingPunct="1"/>
                      <a:endParaRPr lang="cs-CZ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RABIT + </a:t>
                      </a:r>
                      <a:r>
                        <a:rPr lang="cs-CZ" dirty="0" err="1"/>
                        <a:t>proc</a:t>
                      </a:r>
                      <a:r>
                        <a:rPr lang="cs-CZ" dirty="0"/>
                        <a:t>. map.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dirty="0"/>
                        <a:t>345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dirty="0"/>
                        <a:t>9,276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2237965"/>
                  </a:ext>
                </a:extLst>
              </a:tr>
            </a:tbl>
          </a:graphicData>
        </a:graphic>
      </p:graphicFrame>
      <p:sp>
        <p:nvSpPr>
          <p:cNvPr id="21" name="TextovéPole 20">
            <a:extLst>
              <a:ext uri="{FF2B5EF4-FFF2-40B4-BE49-F238E27FC236}">
                <a16:creationId xmlns:a16="http://schemas.microsoft.com/office/drawing/2014/main" id="{ACFDD298-CCC2-F0D4-0737-64F077A6ADE3}"/>
              </a:ext>
            </a:extLst>
          </p:cNvPr>
          <p:cNvSpPr txBox="1"/>
          <p:nvPr/>
        </p:nvSpPr>
        <p:spPr>
          <a:xfrm>
            <a:off x="9546771" y="1222053"/>
            <a:ext cx="2577737" cy="4789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r>
              <a:rPr lang="cs-CZ" sz="1400" dirty="0" err="1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red</a:t>
            </a:r>
            <a:r>
              <a:rPr lang="cs-CZ" sz="1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. poměr</a:t>
            </a:r>
          </a:p>
          <a:p>
            <a:pPr marL="742950" lvl="1" indent="-285750"/>
            <a:r>
              <a:rPr lang="cs-CZ" sz="1400" b="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redukční poměr aproximované redukce</a:t>
            </a:r>
          </a:p>
          <a:p>
            <a:pPr marL="285750" indent="-285750"/>
            <a:r>
              <a:rPr lang="cs-CZ" sz="1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přesnost</a:t>
            </a:r>
          </a:p>
          <a:p>
            <a:pPr marL="742950" lvl="1" indent="-285750"/>
            <a:r>
              <a:rPr lang="cs-CZ" sz="1400" b="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přesnost </a:t>
            </a:r>
            <a:r>
              <a:rPr lang="cs-CZ" sz="1400" b="0" dirty="0" err="1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aproxim</a:t>
            </a:r>
            <a:r>
              <a:rPr lang="cs-CZ" sz="1400" b="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. redukce</a:t>
            </a:r>
          </a:p>
          <a:p>
            <a:pPr marL="285750" indent="-285750"/>
            <a:r>
              <a:rPr lang="cs-CZ" sz="1400" dirty="0" err="1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proc</a:t>
            </a:r>
            <a:r>
              <a:rPr lang="cs-CZ" sz="1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. map.</a:t>
            </a:r>
          </a:p>
          <a:p>
            <a:pPr marL="742950" lvl="1" indent="-285750"/>
            <a:r>
              <a:rPr lang="cs-CZ" sz="1400" b="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mapování procedur</a:t>
            </a:r>
          </a:p>
          <a:p>
            <a:pPr marL="285750" indent="-285750"/>
            <a:r>
              <a:rPr lang="cs-CZ" sz="1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RABIT</a:t>
            </a:r>
          </a:p>
          <a:p>
            <a:pPr marL="742950" lvl="1" indent="-285750"/>
            <a:r>
              <a:rPr lang="cs-CZ" sz="1400" b="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slučování stavů</a:t>
            </a:r>
          </a:p>
          <a:p>
            <a:pPr marL="742950" lvl="1" indent="-285750"/>
            <a:r>
              <a:rPr lang="cs-CZ" sz="1400" b="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odstraňování přechodů</a:t>
            </a:r>
          </a:p>
          <a:p>
            <a:pPr marL="285750" indent="-285750"/>
            <a:r>
              <a:rPr lang="cs-CZ" sz="14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průměrná redukce</a:t>
            </a:r>
          </a:p>
          <a:p>
            <a:pPr marL="742950" lvl="1" indent="-285750"/>
            <a:r>
              <a:rPr lang="cs-CZ" sz="1400" b="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stavy – 43,9%</a:t>
            </a:r>
          </a:p>
          <a:p>
            <a:pPr marL="742950" lvl="1" indent="-285750"/>
            <a:r>
              <a:rPr lang="cs-CZ" sz="1400" b="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přechody – 36,4%</a:t>
            </a:r>
          </a:p>
          <a:p>
            <a:pPr marL="285750" indent="-285750"/>
            <a:r>
              <a:rPr lang="cs-CZ" sz="1400" dirty="0">
                <a:solidFill>
                  <a:srgbClr val="00B050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maximální redukce</a:t>
            </a:r>
          </a:p>
          <a:p>
            <a:pPr marL="742950" lvl="1" indent="-285750"/>
            <a:r>
              <a:rPr lang="cs-CZ" sz="1400" b="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stavy – 53,2%</a:t>
            </a:r>
          </a:p>
          <a:p>
            <a:pPr marL="742950" lvl="1" indent="-285750"/>
            <a:r>
              <a:rPr lang="cs-CZ" sz="1400" b="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přechody – 50,7%</a:t>
            </a:r>
          </a:p>
        </p:txBody>
      </p:sp>
    </p:spTree>
    <p:extLst>
      <p:ext uri="{BB962C8B-B14F-4D97-AF65-F5344CB8AC3E}">
        <p14:creationId xmlns:p14="http://schemas.microsoft.com/office/powerpoint/2010/main" val="3786788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B96EC6D-892F-F5E5-69FA-3B004A9F83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b="1"/>
              <a:t>Využití opakujících se podstruktur pro efektivní reprezentaci automatů</a:t>
            </a:r>
            <a:endParaRPr lang="en-US" altLang="cs-CZ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96FF6C3-0FBF-84B6-6E6E-3741E0D23C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cs-CZ" altLang="cs-CZ" dirty="0"/>
              <a:t>7/7</a:t>
            </a:r>
            <a:endParaRPr lang="en-US" altLang="cs-CZ" dirty="0"/>
          </a:p>
        </p:txBody>
      </p:sp>
      <p:sp>
        <p:nvSpPr>
          <p:cNvPr id="8" name="Nadpis 7">
            <a:extLst>
              <a:ext uri="{FF2B5EF4-FFF2-40B4-BE49-F238E27FC236}">
                <a16:creationId xmlns:a16="http://schemas.microsoft.com/office/drawing/2014/main" id="{7B6B41FF-0972-6CFD-4ADB-51BD3094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Budoucí práce</a:t>
            </a:r>
          </a:p>
        </p:txBody>
      </p:sp>
      <p:pic>
        <p:nvPicPr>
          <p:cNvPr id="10" name="Zástupný obsah 9" descr="Obsah obrázku hračka, klipart&#10;&#10;Popis byl vytvořen automaticky">
            <a:extLst>
              <a:ext uri="{FF2B5EF4-FFF2-40B4-BE49-F238E27FC236}">
                <a16:creationId xmlns:a16="http://schemas.microsoft.com/office/drawing/2014/main" id="{F93BC5AD-0D8B-086B-4D5A-3A817E3287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543" y="2656852"/>
            <a:ext cx="5227320" cy="3377184"/>
          </a:xfrm>
          <a:prstGeom prst="rect">
            <a:avLst/>
          </a:prstGeom>
        </p:spPr>
      </p:pic>
      <p:sp>
        <p:nvSpPr>
          <p:cNvPr id="11" name="TextovéPole 10">
            <a:extLst>
              <a:ext uri="{FF2B5EF4-FFF2-40B4-BE49-F238E27FC236}">
                <a16:creationId xmlns:a16="http://schemas.microsoft.com/office/drawing/2014/main" id="{C9820F05-6355-904C-AA76-861B9438DCC9}"/>
              </a:ext>
            </a:extLst>
          </p:cNvPr>
          <p:cNvSpPr txBox="1"/>
          <p:nvPr/>
        </p:nvSpPr>
        <p:spPr>
          <a:xfrm>
            <a:off x="431808" y="1897092"/>
            <a:ext cx="645667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/>
            <a:r>
              <a:rPr lang="cs-CZ" sz="2000" b="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Substituovat zásobníkové symboly za účelem zvýšení počtu přechodů nevyužívajících zásobník.</a:t>
            </a:r>
          </a:p>
          <a:p>
            <a:pPr marL="457200" indent="-457200" algn="just"/>
            <a:r>
              <a:rPr lang="cs-CZ" sz="2000" b="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Vytvořit přesnější heuristiku, která z produktu určí nejlepšího kandidáta na proceduru.</a:t>
            </a:r>
          </a:p>
          <a:p>
            <a:pPr marL="457200" indent="-457200" algn="just"/>
            <a:r>
              <a:rPr lang="cs-CZ" sz="2000" b="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Zkracovat/prodlužovat procedury za účelem snížení počtu vstupních/výstupních přechodů</a:t>
            </a:r>
          </a:p>
        </p:txBody>
      </p:sp>
    </p:spTree>
    <p:extLst>
      <p:ext uri="{BB962C8B-B14F-4D97-AF65-F5344CB8AC3E}">
        <p14:creationId xmlns:p14="http://schemas.microsoft.com/office/powerpoint/2010/main" val="3104158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BB64983D-A76D-1398-2686-0F978A229F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b="1"/>
              <a:t>Využití opakujících se podstruktur pro efektivní reprezentaci automatů</a:t>
            </a:r>
            <a:endParaRPr lang="en-US" altLang="cs-CZ"/>
          </a:p>
          <a:p>
            <a:endParaRPr lang="en-US" alt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3BC5EBE-7749-4FBA-C7BF-19A6232E97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cs-CZ" altLang="cs-CZ" dirty="0"/>
              <a:t>8</a:t>
            </a:r>
            <a:r>
              <a:rPr lang="en-US" altLang="cs-CZ" dirty="0"/>
              <a:t>/</a:t>
            </a:r>
            <a:r>
              <a:rPr lang="cs-CZ" altLang="cs-CZ" dirty="0"/>
              <a:t>7</a:t>
            </a:r>
            <a:endParaRPr lang="en-US" alt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F9597B74-FCB5-3ED3-3EE6-D0CB23802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Experimentální výsledky</a:t>
            </a:r>
          </a:p>
        </p:txBody>
      </p:sp>
      <p:graphicFrame>
        <p:nvGraphicFramePr>
          <p:cNvPr id="18" name="Tabulka 18">
            <a:extLst>
              <a:ext uri="{FF2B5EF4-FFF2-40B4-BE49-F238E27FC236}">
                <a16:creationId xmlns:a16="http://schemas.microsoft.com/office/drawing/2014/main" id="{88344395-E5B1-5BEF-3CEC-04889C1889C5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544585729"/>
              </p:ext>
            </p:extLst>
          </p:nvPr>
        </p:nvGraphicFramePr>
        <p:xfrm>
          <a:off x="867774" y="1134292"/>
          <a:ext cx="10456451" cy="4876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5596">
                  <a:extLst>
                    <a:ext uri="{9D8B030D-6E8A-4147-A177-3AD203B41FA5}">
                      <a16:colId xmlns:a16="http://schemas.microsoft.com/office/drawing/2014/main" val="1075203822"/>
                    </a:ext>
                  </a:extLst>
                </a:gridCol>
                <a:gridCol w="1490133">
                  <a:extLst>
                    <a:ext uri="{9D8B030D-6E8A-4147-A177-3AD203B41FA5}">
                      <a16:colId xmlns:a16="http://schemas.microsoft.com/office/drawing/2014/main" val="405076196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47473767"/>
                    </a:ext>
                  </a:extLst>
                </a:gridCol>
                <a:gridCol w="2302933">
                  <a:extLst>
                    <a:ext uri="{9D8B030D-6E8A-4147-A177-3AD203B41FA5}">
                      <a16:colId xmlns:a16="http://schemas.microsoft.com/office/drawing/2014/main" val="2479700067"/>
                    </a:ext>
                  </a:extLst>
                </a:gridCol>
                <a:gridCol w="1773434">
                  <a:extLst>
                    <a:ext uri="{9D8B030D-6E8A-4147-A177-3AD203B41FA5}">
                      <a16:colId xmlns:a16="http://schemas.microsoft.com/office/drawing/2014/main" val="4228746446"/>
                    </a:ext>
                  </a:extLst>
                </a:gridCol>
                <a:gridCol w="2179688">
                  <a:extLst>
                    <a:ext uri="{9D8B030D-6E8A-4147-A177-3AD203B41FA5}">
                      <a16:colId xmlns:a16="http://schemas.microsoft.com/office/drawing/2014/main" val="1707864396"/>
                    </a:ext>
                  </a:extLst>
                </a:gridCol>
              </a:tblGrid>
              <a:tr h="455076">
                <a:tc>
                  <a:txBody>
                    <a:bodyPr/>
                    <a:lstStyle/>
                    <a:p>
                      <a:pPr algn="ctr"/>
                      <a:r>
                        <a:rPr lang="cs-CZ" b="1" dirty="0"/>
                        <a:t>automat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1" dirty="0" err="1"/>
                        <a:t>red</a:t>
                      </a:r>
                      <a:r>
                        <a:rPr lang="cs-CZ" b="1" dirty="0"/>
                        <a:t>. poměr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1" dirty="0"/>
                        <a:t>přesnost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b="1" dirty="0"/>
                        <a:t>algoritmus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1" dirty="0"/>
                        <a:t>stavy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1" dirty="0"/>
                        <a:t>přechody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415125"/>
                  </a:ext>
                </a:extLst>
              </a:tr>
              <a:tr h="368474">
                <a:tc rowSpan="3">
                  <a:txBody>
                    <a:bodyPr/>
                    <a:lstStyle/>
                    <a:p>
                      <a:pPr algn="ctr"/>
                      <a:r>
                        <a:rPr lang="cs-CZ" dirty="0" err="1"/>
                        <a:t>backdoor</a:t>
                      </a:r>
                      <a:endParaRPr lang="cs-CZ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cs-CZ" dirty="0"/>
                        <a:t>30%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algn="ctr" defTabSz="914332" rtl="0" eaLnBrk="1" latinLnBrk="0" hangingPunct="1"/>
                      <a:r>
                        <a:rPr lang="cs-CZ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aproxim</a:t>
                      </a:r>
                      <a:r>
                        <a:rPr lang="cs-CZ" dirty="0"/>
                        <a:t>. redukce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dirty="0"/>
                        <a:t>1,169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dirty="0"/>
                        <a:t>31,080       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15502127"/>
                  </a:ext>
                </a:extLst>
              </a:tr>
              <a:tr h="368474">
                <a:tc vMerge="1"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algn="l" defTabSz="914332" rtl="0" eaLnBrk="1" latinLnBrk="0" hangingPunct="1"/>
                      <a:endParaRPr lang="cs-CZ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RABIT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dirty="0"/>
                        <a:t>   690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dirty="0"/>
                        <a:t>10,900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78370321"/>
                  </a:ext>
                </a:extLst>
              </a:tr>
              <a:tr h="368474">
                <a:tc vMerge="1"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algn="l" defTabSz="914332" rtl="0" eaLnBrk="1" latinLnBrk="0" hangingPunct="1"/>
                      <a:endParaRPr lang="cs-CZ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RABIT + </a:t>
                      </a:r>
                      <a:r>
                        <a:rPr lang="cs-CZ" dirty="0" err="1"/>
                        <a:t>proc</a:t>
                      </a:r>
                      <a:r>
                        <a:rPr lang="cs-CZ" dirty="0"/>
                        <a:t>. map.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dirty="0"/>
                        <a:t>   375 (45,7%)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dirty="0"/>
                        <a:t>  7,600 (30,3%)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238526"/>
                  </a:ext>
                </a:extLst>
              </a:tr>
              <a:tr h="368474">
                <a:tc rowSpan="3">
                  <a:txBody>
                    <a:bodyPr/>
                    <a:lstStyle/>
                    <a:p>
                      <a:pPr algn="ctr"/>
                      <a:r>
                        <a:rPr lang="cs-CZ" dirty="0"/>
                        <a:t>l7-all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cs-CZ" dirty="0"/>
                        <a:t>30%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algn="ctr" defTabSz="914332" rtl="0" eaLnBrk="1" latinLnBrk="0" hangingPunct="1"/>
                      <a:r>
                        <a:rPr lang="cs-CZ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35%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/>
                        <a:t>aproxim. redukce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dirty="0"/>
                        <a:t>2,184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dirty="0"/>
                        <a:t>1,1230,859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4092184"/>
                  </a:ext>
                </a:extLst>
              </a:tr>
              <a:tr h="368474">
                <a:tc vMerge="1"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algn="l" defTabSz="914332" rtl="0" eaLnBrk="1" latinLnBrk="0" hangingPunct="1"/>
                      <a:endParaRPr lang="cs-CZ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RABIT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dirty="0"/>
                        <a:t>   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dirty="0"/>
                        <a:t>          9,828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73408155"/>
                  </a:ext>
                </a:extLst>
              </a:tr>
              <a:tr h="368474">
                <a:tc vMerge="1"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algn="l" defTabSz="914332" rtl="0" eaLnBrk="1" latinLnBrk="0" hangingPunct="1"/>
                      <a:endParaRPr lang="cs-CZ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RABIT + </a:t>
                      </a:r>
                      <a:r>
                        <a:rPr lang="cs-CZ" dirty="0" err="1"/>
                        <a:t>proc</a:t>
                      </a:r>
                      <a:r>
                        <a:rPr lang="cs-CZ" dirty="0"/>
                        <a:t>. map.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dirty="0"/>
                        <a:t>   133 (36,7%)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dirty="0"/>
                        <a:t>          6,997 (40,5%)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979473"/>
                  </a:ext>
                </a:extLst>
              </a:tr>
              <a:tr h="368474">
                <a:tc rowSpan="3">
                  <a:txBody>
                    <a:bodyPr/>
                    <a:lstStyle/>
                    <a:p>
                      <a:pPr algn="ctr"/>
                      <a:r>
                        <a:rPr lang="cs-CZ" dirty="0"/>
                        <a:t>pop3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cs-CZ" dirty="0"/>
                        <a:t>30%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algn="ctr" defTabSz="914332" rtl="0" eaLnBrk="1" latinLnBrk="0" hangingPunct="1"/>
                      <a:r>
                        <a:rPr lang="cs-CZ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 err="1"/>
                        <a:t>aproxim</a:t>
                      </a:r>
                      <a:r>
                        <a:rPr lang="cs-CZ" dirty="0"/>
                        <a:t>. redukce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dirty="0"/>
                        <a:t>277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dirty="0"/>
                        <a:t>46,523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95070010"/>
                  </a:ext>
                </a:extLst>
              </a:tr>
              <a:tr h="368474">
                <a:tc vMerge="1"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algn="l" defTabSz="914332" rtl="0" eaLnBrk="1" latinLnBrk="0" hangingPunct="1"/>
                      <a:endParaRPr lang="cs-CZ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RABIT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dirty="0"/>
                        <a:t>  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dirty="0"/>
                        <a:t>  8,578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45560814"/>
                  </a:ext>
                </a:extLst>
              </a:tr>
              <a:tr h="368474">
                <a:tc vMerge="1"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algn="l" defTabSz="914332" rtl="0" eaLnBrk="1" latinLnBrk="0" hangingPunct="1"/>
                      <a:endParaRPr lang="cs-CZ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RABIT + </a:t>
                      </a:r>
                      <a:r>
                        <a:rPr lang="cs-CZ" dirty="0" err="1"/>
                        <a:t>proc</a:t>
                      </a:r>
                      <a:r>
                        <a:rPr lang="cs-CZ" dirty="0"/>
                        <a:t>. map.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b="1" dirty="0">
                          <a:solidFill>
                            <a:srgbClr val="00B050"/>
                          </a:solidFill>
                        </a:rPr>
                        <a:t>  36 (53,2%)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b="1" dirty="0">
                          <a:solidFill>
                            <a:srgbClr val="00B050"/>
                          </a:solidFill>
                        </a:rPr>
                        <a:t>  4,226 (50,7%)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5169186"/>
                  </a:ext>
                </a:extLst>
              </a:tr>
              <a:tr h="368474">
                <a:tc rowSpan="3">
                  <a:txBody>
                    <a:bodyPr/>
                    <a:lstStyle/>
                    <a:p>
                      <a:pPr algn="ctr"/>
                      <a:r>
                        <a:rPr lang="cs-CZ" dirty="0"/>
                        <a:t>spyware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cs-CZ" dirty="0"/>
                        <a:t>30%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algn="ctr" defTabSz="914332" rtl="0" eaLnBrk="1" latinLnBrk="0" hangingPunct="1"/>
                      <a:r>
                        <a:rPr lang="cs-CZ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 err="1"/>
                        <a:t>aproxim</a:t>
                      </a:r>
                      <a:r>
                        <a:rPr lang="cs-CZ" dirty="0"/>
                        <a:t>. redukce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dirty="0"/>
                        <a:t>3,843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dirty="0"/>
                        <a:t>177,302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73034035"/>
                  </a:ext>
                </a:extLst>
              </a:tr>
              <a:tr h="368474">
                <a:tc vMerge="1"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algn="l" defTabSz="914332" rtl="0" eaLnBrk="1" latinLnBrk="0" hangingPunct="1"/>
                      <a:endParaRPr lang="cs-CZ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RABIT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dirty="0"/>
                        <a:t>   650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dirty="0"/>
                        <a:t>  14,576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17966826"/>
                  </a:ext>
                </a:extLst>
              </a:tr>
              <a:tr h="368474">
                <a:tc vMerge="1"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algn="l" defTabSz="914332" rtl="0" eaLnBrk="1" latinLnBrk="0" hangingPunct="1"/>
                      <a:endParaRPr lang="cs-CZ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RABIT + </a:t>
                      </a:r>
                      <a:r>
                        <a:rPr lang="cs-CZ" dirty="0" err="1"/>
                        <a:t>proc</a:t>
                      </a:r>
                      <a:r>
                        <a:rPr lang="cs-CZ" dirty="0"/>
                        <a:t>. map.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dirty="0"/>
                        <a:t>   345 (46,9%)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dirty="0"/>
                        <a:t>    9,276 (23,9%)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2237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6599622"/>
      </p:ext>
    </p:extLst>
  </p:cSld>
  <p:clrMapOvr>
    <a:masterClrMapping/>
  </p:clrMapOvr>
</p:sld>
</file>

<file path=ppt/theme/theme1.xml><?xml version="1.0" encoding="utf-8"?>
<a:theme xmlns:a="http://schemas.openxmlformats.org/drawingml/2006/main" name="101021 FIT Calibri">
  <a:themeElements>
    <a:clrScheme name="VU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4002B"/>
      </a:accent1>
      <a:accent2>
        <a:srgbClr val="00A9E0"/>
      </a:accent2>
      <a:accent3>
        <a:srgbClr val="00AB8E"/>
      </a:accent3>
      <a:accent4>
        <a:srgbClr val="D582A9"/>
      </a:accent4>
      <a:accent5>
        <a:srgbClr val="003DA5"/>
      </a:accent5>
      <a:accent6>
        <a:srgbClr val="658D1B"/>
      </a:accent6>
      <a:hlink>
        <a:srgbClr val="E4002B"/>
      </a:hlink>
      <a:folHlink>
        <a:srgbClr val="E4002B"/>
      </a:folHlink>
    </a:clrScheme>
    <a:fontScheme name="Custom 1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w="19050"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sz="2400" b="1" i="0" u="none" strike="noStrike" cap="none" normalizeH="0" baseline="0" smtClean="0">
            <a:ln>
              <a:noFill/>
            </a:ln>
            <a:solidFill>
              <a:srgbClr val="B9000C"/>
            </a:solidFill>
            <a:effectLst/>
            <a:latin typeface="Tahoma" pitchFamily="34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 bwMode="auto">
        <a:ln w="19050"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buNone/>
          <a:defRPr sz="2600" b="0" dirty="0" err="1" smtClean="0">
            <a:solidFill>
              <a:schemeClr val="tx1"/>
            </a:solidFill>
            <a:latin typeface="+mn-lt"/>
            <a:ea typeface="Calibri" panose="020F0502020204030204" pitchFamily="34" charset="0"/>
            <a:cs typeface="Calibri" pitchFamily="34" charset="0"/>
          </a:defRPr>
        </a:defPPr>
      </a:lstStyle>
    </a:txDef>
  </a:objectDefaults>
  <a:extraClrSchemeLst>
    <a:extraClrScheme>
      <a:clrScheme name="a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T novy styl 4x3 EN opensans.potx" id="{8CDC9E57-8740-457D-B4C3-5FC6D09EDDC8}" vid="{32759800-36CC-4898-AA93-1572E0B20452}"/>
    </a:ext>
  </a:extLst>
</a:theme>
</file>

<file path=ppt/theme/theme2.xml><?xml version="1.0" encoding="utf-8"?>
<a:theme xmlns:a="http://schemas.openxmlformats.org/drawingml/2006/main" name="1_101021 FIT Calibri">
  <a:themeElements>
    <a:clrScheme name="VU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4002B"/>
      </a:accent1>
      <a:accent2>
        <a:srgbClr val="00A9E0"/>
      </a:accent2>
      <a:accent3>
        <a:srgbClr val="00AB8E"/>
      </a:accent3>
      <a:accent4>
        <a:srgbClr val="D582A9"/>
      </a:accent4>
      <a:accent5>
        <a:srgbClr val="003DA5"/>
      </a:accent5>
      <a:accent6>
        <a:srgbClr val="658D1B"/>
      </a:accent6>
      <a:hlink>
        <a:srgbClr val="E4002B"/>
      </a:hlink>
      <a:folHlink>
        <a:srgbClr val="E4002B"/>
      </a:folHlink>
    </a:clrScheme>
    <a:fontScheme name="Custom 1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B9000C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B9000C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a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T novy styl 4x3 EN opensans.potx" id="{8CDC9E57-8740-457D-B4C3-5FC6D09EDDC8}" vid="{800650FF-D552-4972-98D7-A2D9C4A2C4F9}"/>
    </a:ext>
  </a:extLst>
</a:theme>
</file>

<file path=ppt/theme/theme3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B0B83676BD02441A4241E79B2866211" ma:contentTypeVersion="11" ma:contentTypeDescription="Vytvoří nový dokument" ma:contentTypeScope="" ma:versionID="dd72917afd0a2dc15381f7e7ec00266e">
  <xsd:schema xmlns:xsd="http://www.w3.org/2001/XMLSchema" xmlns:xs="http://www.w3.org/2001/XMLSchema" xmlns:p="http://schemas.microsoft.com/office/2006/metadata/properties" xmlns:ns3="0a831583-ce9c-4037-8f91-15cb6b4a224f" xmlns:ns4="65059cc1-5a9a-4294-ae4c-cb6b96619f6e" targetNamespace="http://schemas.microsoft.com/office/2006/metadata/properties" ma:root="true" ma:fieldsID="b5c5cead7b2271e1594e95a087d3ee45" ns3:_="" ns4:_="">
    <xsd:import namespace="0a831583-ce9c-4037-8f91-15cb6b4a224f"/>
    <xsd:import namespace="65059cc1-5a9a-4294-ae4c-cb6b96619f6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831583-ce9c-4037-8f91-15cb6b4a224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059cc1-5a9a-4294-ae4c-cb6b96619f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201823-ADB2-44A2-A9A2-1CE637C78E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831583-ce9c-4037-8f91-15cb6b4a224f"/>
    <ds:schemaRef ds:uri="65059cc1-5a9a-4294-ae4c-cb6b96619f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2107AF-50E3-4468-A11D-493DCCBF3C6B}">
  <ds:schemaRefs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65059cc1-5a9a-4294-ae4c-cb6b96619f6e"/>
    <ds:schemaRef ds:uri="0a831583-ce9c-4037-8f91-15cb6b4a224f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24F972ED-EFCD-40E0-ABFE-07DA576A17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FIT novy styl 4x3 EN opensans</Template>
  <TotalTime>5059</TotalTime>
  <Words>883</Words>
  <Application>Microsoft Office PowerPoint</Application>
  <PresentationFormat>Širokoúhlá obrazovka</PresentationFormat>
  <Paragraphs>279</Paragraphs>
  <Slides>8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8</vt:i4>
      </vt:variant>
    </vt:vector>
  </HeadingPairs>
  <TitlesOfParts>
    <vt:vector size="14" baseType="lpstr">
      <vt:lpstr>Calibri</vt:lpstr>
      <vt:lpstr>Century Gothic</vt:lpstr>
      <vt:lpstr>Open Sans</vt:lpstr>
      <vt:lpstr>Tahoma</vt:lpstr>
      <vt:lpstr>101021 FIT Calibri</vt:lpstr>
      <vt:lpstr>1_101021 FIT Calibri</vt:lpstr>
      <vt:lpstr>Využití opakujících se podstruktur pro efektivní reprezentaci automatů</vt:lpstr>
      <vt:lpstr>Motivace</vt:lpstr>
      <vt:lpstr>Vyhledávání procedur</vt:lpstr>
      <vt:lpstr>Reprezentace automatu s procedurami</vt:lpstr>
      <vt:lpstr>Počet přechodů vs Počet stavů</vt:lpstr>
      <vt:lpstr>Experimentální výsledky</vt:lpstr>
      <vt:lpstr>Budoucí práce</vt:lpstr>
      <vt:lpstr>Experimentální výsledky</vt:lpstr>
    </vt:vector>
  </TitlesOfParts>
  <Company>FIT VUT Brno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Petr Veigend</dc:creator>
  <cp:lastModifiedBy>Šedý Michal (213579)</cp:lastModifiedBy>
  <cp:revision>49</cp:revision>
  <dcterms:created xsi:type="dcterms:W3CDTF">2016-08-24T11:19:59Z</dcterms:created>
  <dcterms:modified xsi:type="dcterms:W3CDTF">2023-02-02T12:55:12Z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0x010100BB0B83676BD02441A4241E79B2866211</vt:lpwstr>
  </property>
</Properties>
</file>