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  <p:sldMasterId id="2147483713" r:id="rId5"/>
  </p:sldMasterIdLst>
  <p:notesMasterIdLst>
    <p:notesMasterId r:id="rId20"/>
  </p:notesMasterIdLst>
  <p:handoutMasterIdLst>
    <p:handoutMasterId r:id="rId21"/>
  </p:handoutMasterIdLst>
  <p:sldIdLst>
    <p:sldId id="256" r:id="rId6"/>
    <p:sldId id="724" r:id="rId7"/>
    <p:sldId id="725" r:id="rId8"/>
    <p:sldId id="726" r:id="rId9"/>
    <p:sldId id="727" r:id="rId10"/>
    <p:sldId id="728" r:id="rId11"/>
    <p:sldId id="729" r:id="rId12"/>
    <p:sldId id="731" r:id="rId13"/>
    <p:sldId id="737" r:id="rId14"/>
    <p:sldId id="733" r:id="rId15"/>
    <p:sldId id="734" r:id="rId16"/>
    <p:sldId id="738" r:id="rId17"/>
    <p:sldId id="735" r:id="rId18"/>
    <p:sldId id="736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96D8AA-3645-3F7B-53A6-3B3105A60455}" name="Herout Adam (11830)" initials="H(" userId="S::herout@vutbr.cz::815bc6ef-7eb1-4b24-af05-9d3eb0f8cab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ařová Alena (196276)" initials="TA(" lastIdx="1" clrIdx="0">
    <p:extLst>
      <p:ext uri="{19B8F6BF-5375-455C-9EA6-DF929625EA0E}">
        <p15:presenceInfo xmlns:p15="http://schemas.microsoft.com/office/powerpoint/2012/main" userId="S::xtesar36@vutbr.cz::46b406ea-2614-4721-b32e-30d3e39846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FE000C"/>
    <a:srgbClr val="FF9900"/>
    <a:srgbClr val="E4002B"/>
    <a:srgbClr val="EB0028"/>
    <a:srgbClr val="4D4D4D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EC6F9-5F59-4CDF-AD41-507C4F298626}" v="14" dt="2021-12-16T08:03:51.526"/>
    <p1510:client id="{FAB5A2BC-D1E1-F848-B387-A7F66AD3E5B2}" v="79" dt="2021-12-16T08:15:31.1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08" y="1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786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3" y="620714"/>
            <a:ext cx="2878667" cy="5475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7" y="620714"/>
            <a:ext cx="8439151" cy="5475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48" y="5157192"/>
            <a:ext cx="427247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Blu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758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7" y="1004348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63" y="1004348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3422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01599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5386917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01599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1772816"/>
            <a:ext cx="5389033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70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559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1000460"/>
            <a:ext cx="6815667" cy="5380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000461"/>
            <a:ext cx="4011084" cy="5345998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u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6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1037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8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/>
              <a:t>IZP cvičení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1906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1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8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8" y="-100013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70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 dirty="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0"/>
            <a:ext cx="12192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517682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991513" y="130969"/>
            <a:ext cx="7683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9" y="101558"/>
            <a:ext cx="864096" cy="3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10" r:id="rId8"/>
    <p:sldLayoutId id="2147483711" r:id="rId9"/>
    <p:sldLayoutId id="2147483708" r:id="rId10"/>
    <p:sldLayoutId id="214748371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101557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980728"/>
            <a:ext cx="11521017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styly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textu</a:t>
            </a:r>
            <a:r>
              <a:rPr lang="en-US" altLang="cs-CZ"/>
              <a:t>.</a:t>
            </a:r>
          </a:p>
          <a:p>
            <a:pPr lvl="1"/>
            <a:r>
              <a:rPr lang="en-US" altLang="cs-CZ" err="1"/>
              <a:t>Druhá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2"/>
            <a:r>
              <a:rPr lang="en-US" altLang="cs-CZ" err="1"/>
              <a:t>Třetí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3"/>
            <a:r>
              <a:rPr lang="en-US" altLang="cs-CZ" err="1"/>
              <a:t>Čtvrtá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4"/>
            <a:r>
              <a:rPr lang="en-US" altLang="cs-CZ" err="1"/>
              <a:t>Pátá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38" y="293524"/>
            <a:ext cx="1121149" cy="3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6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21679.32168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8CCC-FBE5-47AA-8A10-206C2958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24" y="1564393"/>
            <a:ext cx="9191328" cy="1254125"/>
          </a:xfrm>
        </p:spPr>
        <p:txBody>
          <a:bodyPr/>
          <a:lstStyle/>
          <a:p>
            <a:r>
              <a:rPr lang="cs-CZ" b="1" dirty="0"/>
              <a:t>Porovnání algoritmů výčtu cyklů v grafech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35F37D3-ED43-9637-166F-6C2751B1455C}"/>
              </a:ext>
            </a:extLst>
          </p:cNvPr>
          <p:cNvSpPr txBox="1"/>
          <p:nvPr/>
        </p:nvSpPr>
        <p:spPr>
          <a:xfrm>
            <a:off x="1159877" y="4119262"/>
            <a:ext cx="870037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Bc. </a:t>
            </a:r>
            <a:r>
              <a:rPr lang="cs-CZ" sz="18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Bíl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Jan</a:t>
            </a:r>
          </a:p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Bc. Michal Šedý</a:t>
            </a:r>
          </a:p>
          <a:p>
            <a:pPr algn="r">
              <a:buNone/>
            </a:pPr>
            <a:r>
              <a:rPr lang="cs-CZ" sz="16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Téma 13 – Hledání cyklů (porovnání)</a:t>
            </a: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6A5B9EC2-FA00-21BF-8E16-FF4A326D0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51" y="5480439"/>
            <a:ext cx="3249252" cy="721255"/>
          </a:xfrm>
          <a:prstGeom prst="rect">
            <a:avLst/>
          </a:prstGeom>
        </p:spPr>
      </p:pic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0EA862E2-CBE0-3C0B-5EBF-41140C3BA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56" y="3878528"/>
            <a:ext cx="2406112" cy="2347369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DCA78EC4-33DC-B044-FD66-70216F24F31B}"/>
              </a:ext>
            </a:extLst>
          </p:cNvPr>
          <p:cNvSpPr/>
          <p:nvPr/>
        </p:nvSpPr>
        <p:spPr bwMode="auto">
          <a:xfrm>
            <a:off x="10506395" y="6511264"/>
            <a:ext cx="650512" cy="294572"/>
          </a:xfrm>
          <a:prstGeom prst="rect">
            <a:avLst/>
          </a:prstGeom>
          <a:solidFill>
            <a:srgbClr val="00A9E0"/>
          </a:solidFill>
          <a:ln w="19050">
            <a:solidFill>
              <a:srgbClr val="00A9E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ulka 6">
                <a:extLst>
                  <a:ext uri="{FF2B5EF4-FFF2-40B4-BE49-F238E27FC236}">
                    <a16:creationId xmlns:a16="http://schemas.microsoft.com/office/drawing/2014/main" id="{B1A0EBD3-42B7-2490-8283-AEE4463078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178451"/>
                  </p:ext>
                </p:extLst>
              </p:nvPr>
            </p:nvGraphicFramePr>
            <p:xfrm>
              <a:off x="1320673" y="1712284"/>
              <a:ext cx="9628817" cy="171894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816240">
                      <a:extLst>
                        <a:ext uri="{9D8B030D-6E8A-4147-A177-3AD203B41FA5}">
                          <a16:colId xmlns:a16="http://schemas.microsoft.com/office/drawing/2014/main" val="1575148826"/>
                        </a:ext>
                      </a:extLst>
                    </a:gridCol>
                    <a:gridCol w="4812577">
                      <a:extLst>
                        <a:ext uri="{9D8B030D-6E8A-4147-A177-3AD203B41FA5}">
                          <a16:colId xmlns:a16="http://schemas.microsoft.com/office/drawing/2014/main" val="34610081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2200" dirty="0" err="1"/>
                            <a:t>Brute-Force</a:t>
                          </a:r>
                          <a:r>
                            <a:rPr lang="cs-CZ" sz="2200" dirty="0"/>
                            <a:t> (</a:t>
                          </a:r>
                          <a:r>
                            <a:rPr lang="cs-CZ" sz="2200" dirty="0" err="1"/>
                            <a:t>Narsingh</a:t>
                          </a:r>
                          <a:r>
                            <a:rPr lang="cs-CZ" sz="2200" dirty="0"/>
                            <a:t> </a:t>
                          </a:r>
                          <a:r>
                            <a:rPr lang="cs-CZ" sz="2200" dirty="0" err="1"/>
                            <a:t>Deo</a:t>
                          </a:r>
                          <a:r>
                            <a:rPr lang="cs-CZ" sz="2200" dirty="0"/>
                            <a:t>)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ja-JP" altLang="en-US" sz="2200" b="0" i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𝒪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6021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2200" dirty="0"/>
                            <a:t>Herbert </a:t>
                          </a:r>
                          <a:r>
                            <a:rPr lang="cs-CZ" sz="2200" dirty="0" err="1"/>
                            <a:t>Weinblatt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ja-JP" altLang="en-US" sz="2200" b="0" i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𝒪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𝑛𝑚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+1))</m:t>
                                </m:r>
                              </m:oMath>
                            </m:oMathPara>
                          </a14:m>
                          <a:endParaRPr lang="cs-CZ" altLang="ja-JP" sz="2200" b="0" i="1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2697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sz="2200" dirty="0"/>
                            <a:t>Hongbo Liu a Jiaxin Wang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ja-JP" altLang="en-US" sz="2200" b="0" i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𝒪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3003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cs-CZ" sz="2200" i="1" dirty="0" err="1"/>
                            <a:t>Networkx</a:t>
                          </a:r>
                          <a:r>
                            <a:rPr lang="cs-CZ" sz="2200" i="1" dirty="0"/>
                            <a:t> (Donald B. Johnson)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ja-JP" altLang="en-US" sz="220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𝒪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)(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+1))</m:t>
                                </m:r>
                              </m:oMath>
                            </m:oMathPara>
                          </a14:m>
                          <a:endParaRPr lang="cs-CZ" altLang="ja-JP" sz="2200" b="0" i="1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244075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ulka 6">
                <a:extLst>
                  <a:ext uri="{FF2B5EF4-FFF2-40B4-BE49-F238E27FC236}">
                    <a16:creationId xmlns:a16="http://schemas.microsoft.com/office/drawing/2014/main" id="{B1A0EBD3-42B7-2490-8283-AEE4463078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178451"/>
                  </p:ext>
                </p:extLst>
              </p:nvPr>
            </p:nvGraphicFramePr>
            <p:xfrm>
              <a:off x="1320673" y="1712284"/>
              <a:ext cx="9628817" cy="171894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816240">
                      <a:extLst>
                        <a:ext uri="{9D8B030D-6E8A-4147-A177-3AD203B41FA5}">
                          <a16:colId xmlns:a16="http://schemas.microsoft.com/office/drawing/2014/main" val="1575148826"/>
                        </a:ext>
                      </a:extLst>
                    </a:gridCol>
                    <a:gridCol w="4812577">
                      <a:extLst>
                        <a:ext uri="{9D8B030D-6E8A-4147-A177-3AD203B41FA5}">
                          <a16:colId xmlns:a16="http://schemas.microsoft.com/office/drawing/2014/main" val="3461008151"/>
                        </a:ext>
                      </a:extLst>
                    </a:gridCol>
                  </a:tblGrid>
                  <a:tr h="432753">
                    <a:tc>
                      <a:txBody>
                        <a:bodyPr/>
                        <a:lstStyle/>
                        <a:p>
                          <a:r>
                            <a:rPr lang="cs-CZ" sz="2200" dirty="0" err="1"/>
                            <a:t>Brute-Force</a:t>
                          </a:r>
                          <a:r>
                            <a:rPr lang="cs-CZ" sz="2200" dirty="0"/>
                            <a:t> (</a:t>
                          </a:r>
                          <a:r>
                            <a:rPr lang="cs-CZ" sz="2200" dirty="0" err="1"/>
                            <a:t>Narsingh</a:t>
                          </a:r>
                          <a:r>
                            <a:rPr lang="cs-CZ" sz="2200" dirty="0"/>
                            <a:t> </a:t>
                          </a:r>
                          <a:r>
                            <a:rPr lang="cs-CZ" sz="2200" dirty="0" err="1"/>
                            <a:t>Deo</a:t>
                          </a:r>
                          <a:r>
                            <a:rPr lang="cs-CZ" sz="2200" dirty="0"/>
                            <a:t>)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8451" r="-506" b="-3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0216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cs-CZ" sz="2200" dirty="0"/>
                            <a:t>Herbert </a:t>
                          </a:r>
                          <a:r>
                            <a:rPr lang="cs-CZ" sz="2200" dirty="0" err="1"/>
                            <a:t>Weinblatt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108451" r="-506" b="-2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2697191"/>
                      </a:ext>
                    </a:extLst>
                  </a:tr>
                  <a:tr h="432753">
                    <a:tc>
                      <a:txBody>
                        <a:bodyPr/>
                        <a:lstStyle/>
                        <a:p>
                          <a:r>
                            <a:rPr lang="nl-NL" sz="2200" dirty="0"/>
                            <a:t>Hongbo Liu a Jiaxin Wang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208451" r="-506" b="-1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00365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cs-CZ" sz="2200" i="1" dirty="0" err="1"/>
                            <a:t>Networkx</a:t>
                          </a:r>
                          <a:r>
                            <a:rPr lang="cs-CZ" sz="2200" i="1" dirty="0"/>
                            <a:t> (Donald B. Johnson)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312857" r="-506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4075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E99A5AF-F6AC-2625-F49F-1E61C1B7B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7BBCE3C-FDB7-C4C0-CA45-BCA4C7492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10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4141764-DAED-016D-0AE1-F9575180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Časová složitost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38A610EA-FA87-3021-FB82-C0C90B48913F}"/>
                  </a:ext>
                </a:extLst>
              </p:cNvPr>
              <p:cNvSpPr txBox="1"/>
              <p:nvPr/>
            </p:nvSpPr>
            <p:spPr>
              <a:xfrm>
                <a:off x="1295798" y="4516768"/>
                <a:ext cx="96536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None/>
                </a:pPr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Kde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vrcholů,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𝑚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hran,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𝑑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maximální výstupní stupeň v grafu a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𝑐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cyklů v grafu.</a:t>
                </a:r>
              </a:p>
              <a:p>
                <a:pPr>
                  <a:buNone/>
                </a:pPr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38A610EA-FA87-3021-FB82-C0C90B48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98" y="4516768"/>
                <a:ext cx="9653692" cy="1077218"/>
              </a:xfrm>
              <a:prstGeom prst="rect">
                <a:avLst/>
              </a:prstGeom>
              <a:blipFill>
                <a:blip r:embed="rId3"/>
                <a:stretch>
                  <a:fillRect l="-695" t="-3390" r="-63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8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A353D71-97A7-AF13-8BE4-3F47845B2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539AC4C-F0AB-626C-A47E-F5BAFC9EB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11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3E40DC3-E28F-4930-FABE-6470877F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Prostorová složitost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ulka 6">
                <a:extLst>
                  <a:ext uri="{FF2B5EF4-FFF2-40B4-BE49-F238E27FC236}">
                    <a16:creationId xmlns:a16="http://schemas.microsoft.com/office/drawing/2014/main" id="{C733E0E2-4D38-3975-CD81-E0B38AADCB8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3490960"/>
                  </p:ext>
                </p:extLst>
              </p:nvPr>
            </p:nvGraphicFramePr>
            <p:xfrm>
              <a:off x="1320673" y="1712284"/>
              <a:ext cx="9628817" cy="1712913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816240">
                      <a:extLst>
                        <a:ext uri="{9D8B030D-6E8A-4147-A177-3AD203B41FA5}">
                          <a16:colId xmlns:a16="http://schemas.microsoft.com/office/drawing/2014/main" val="1575148826"/>
                        </a:ext>
                      </a:extLst>
                    </a:gridCol>
                    <a:gridCol w="4812577">
                      <a:extLst>
                        <a:ext uri="{9D8B030D-6E8A-4147-A177-3AD203B41FA5}">
                          <a16:colId xmlns:a16="http://schemas.microsoft.com/office/drawing/2014/main" val="34610081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2200" dirty="0" err="1"/>
                            <a:t>Brute-Force</a:t>
                          </a:r>
                          <a:r>
                            <a:rPr lang="cs-CZ" sz="2200" dirty="0"/>
                            <a:t> (</a:t>
                          </a:r>
                          <a:r>
                            <a:rPr lang="cs-CZ" sz="2200" dirty="0" err="1"/>
                            <a:t>Narsingh</a:t>
                          </a:r>
                          <a:r>
                            <a:rPr lang="cs-CZ" sz="2200" dirty="0"/>
                            <a:t> </a:t>
                          </a:r>
                          <a:r>
                            <a:rPr lang="cs-CZ" sz="2200" dirty="0" err="1"/>
                            <a:t>Deo</a:t>
                          </a:r>
                          <a:r>
                            <a:rPr lang="cs-CZ" sz="2200" dirty="0"/>
                            <a:t>)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ja-JP" altLang="en-US" sz="220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𝒪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6021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2200" dirty="0"/>
                            <a:t>Herbert </a:t>
                          </a:r>
                          <a:r>
                            <a:rPr lang="cs-CZ" sz="2200" dirty="0" err="1"/>
                            <a:t>Weinblatt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ja-JP" altLang="en-US" sz="220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𝒪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2697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sz="2200" dirty="0"/>
                            <a:t>Hongbo Liu a Jiaxin Wang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ja-JP" altLang="en-US" sz="2200" b="0" i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𝒪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3003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cs-CZ" sz="2200" i="1" dirty="0" err="1"/>
                            <a:t>Networkx</a:t>
                          </a:r>
                          <a:r>
                            <a:rPr lang="cs-CZ" sz="2200" i="1" dirty="0"/>
                            <a:t> (Donald B. Johnson)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ja-JP" altLang="en-US" sz="220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𝒪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244075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ulka 6">
                <a:extLst>
                  <a:ext uri="{FF2B5EF4-FFF2-40B4-BE49-F238E27FC236}">
                    <a16:creationId xmlns:a16="http://schemas.microsoft.com/office/drawing/2014/main" id="{C733E0E2-4D38-3975-CD81-E0B38AADCB8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3490960"/>
                  </p:ext>
                </p:extLst>
              </p:nvPr>
            </p:nvGraphicFramePr>
            <p:xfrm>
              <a:off x="1320673" y="1712284"/>
              <a:ext cx="9628817" cy="1712913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816240">
                      <a:extLst>
                        <a:ext uri="{9D8B030D-6E8A-4147-A177-3AD203B41FA5}">
                          <a16:colId xmlns:a16="http://schemas.microsoft.com/office/drawing/2014/main" val="1575148826"/>
                        </a:ext>
                      </a:extLst>
                    </a:gridCol>
                    <a:gridCol w="4812577">
                      <a:extLst>
                        <a:ext uri="{9D8B030D-6E8A-4147-A177-3AD203B41FA5}">
                          <a16:colId xmlns:a16="http://schemas.microsoft.com/office/drawing/2014/main" val="346100815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cs-CZ" sz="2200" dirty="0" err="1"/>
                            <a:t>Brute-Force</a:t>
                          </a:r>
                          <a:r>
                            <a:rPr lang="cs-CZ" sz="2200" dirty="0"/>
                            <a:t> (</a:t>
                          </a:r>
                          <a:r>
                            <a:rPr lang="cs-CZ" sz="2200" dirty="0" err="1"/>
                            <a:t>Narsingh</a:t>
                          </a:r>
                          <a:r>
                            <a:rPr lang="cs-CZ" sz="2200" dirty="0"/>
                            <a:t> </a:t>
                          </a:r>
                          <a:r>
                            <a:rPr lang="cs-CZ" sz="2200" dirty="0" err="1"/>
                            <a:t>Deo</a:t>
                          </a:r>
                          <a:r>
                            <a:rPr lang="cs-CZ" sz="2200" dirty="0"/>
                            <a:t>)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8571" r="-506" b="-33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0216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cs-CZ" sz="2200" dirty="0"/>
                            <a:t>Herbert </a:t>
                          </a:r>
                          <a:r>
                            <a:rPr lang="cs-CZ" sz="2200" dirty="0" err="1"/>
                            <a:t>Weinblatt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107042" r="-506" b="-2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2697191"/>
                      </a:ext>
                    </a:extLst>
                  </a:tr>
                  <a:tr h="432753">
                    <a:tc>
                      <a:txBody>
                        <a:bodyPr/>
                        <a:lstStyle/>
                        <a:p>
                          <a:r>
                            <a:rPr lang="nl-NL" sz="2200" dirty="0"/>
                            <a:t>Hongbo Liu a Jiaxin Wang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207042" r="-506" b="-1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00365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cs-CZ" sz="2200" i="1" dirty="0" err="1"/>
                            <a:t>Networkx</a:t>
                          </a:r>
                          <a:r>
                            <a:rPr lang="cs-CZ" sz="2200" i="1" dirty="0"/>
                            <a:t> (Donald B. Johnson)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311429" r="-506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40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5C14FBC5-8BF2-99A7-A27D-BA323E2C548E}"/>
                  </a:ext>
                </a:extLst>
              </p:cNvPr>
              <p:cNvSpPr txBox="1"/>
              <p:nvPr/>
            </p:nvSpPr>
            <p:spPr>
              <a:xfrm>
                <a:off x="1295798" y="4516768"/>
                <a:ext cx="96536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None/>
                </a:pPr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Kde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vrcholů,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𝑚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hran,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𝑑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maximální výstupní stupeň v grafu a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𝑐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cyklů v grafu.</a:t>
                </a:r>
              </a:p>
              <a:p>
                <a:pPr>
                  <a:buNone/>
                </a:pPr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5C14FBC5-8BF2-99A7-A27D-BA323E2C5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98" y="4516768"/>
                <a:ext cx="9653692" cy="1077218"/>
              </a:xfrm>
              <a:prstGeom prst="rect">
                <a:avLst/>
              </a:prstGeom>
              <a:blipFill>
                <a:blip r:embed="rId3"/>
                <a:stretch>
                  <a:fillRect l="-695" t="-3390" r="-63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1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925F7AA5-7BA3-A936-3DFC-7D18DF88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907262"/>
            <a:ext cx="11521017" cy="5330825"/>
          </a:xfrm>
        </p:spPr>
        <p:txBody>
          <a:bodyPr/>
          <a:lstStyle/>
          <a:p>
            <a:r>
              <a:rPr lang="en-US" sz="2400" dirty="0"/>
              <a:t>Narsingh Deo. 1974. Graph Theory with Applications to Engineering and Computer Science (Prentice Hall Series in Automatic Computation). Prentice-Hall, Inc., USA.</a:t>
            </a:r>
            <a:endParaRPr lang="cs-CZ" sz="2400" dirty="0"/>
          </a:p>
          <a:p>
            <a:r>
              <a:rPr lang="en-US" sz="2400" dirty="0"/>
              <a:t>Herbert </a:t>
            </a:r>
            <a:r>
              <a:rPr lang="en-US" sz="2400" dirty="0" err="1"/>
              <a:t>Weinblatt</a:t>
            </a:r>
            <a:r>
              <a:rPr lang="en-US" sz="2400" dirty="0"/>
              <a:t>. 1972. A New Search Algorithm for Finding the Simple Cycles of a Finite Directed Graph. J. ACM 19, 1 (Jan. 1972), 43–56. </a:t>
            </a:r>
            <a:r>
              <a:rPr lang="en-US" sz="2400" dirty="0">
                <a:solidFill>
                  <a:srgbClr val="00A9E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https://doi.org/10.1145/321679.321684</a:t>
            </a:r>
            <a:endParaRPr lang="cs-CZ" sz="2400" dirty="0"/>
          </a:p>
          <a:p>
            <a:r>
              <a:rPr lang="en-US" sz="2400" dirty="0" err="1"/>
              <a:t>Hongbo</a:t>
            </a:r>
            <a:r>
              <a:rPr lang="en-US" sz="2400" dirty="0"/>
              <a:t> Liu and </a:t>
            </a:r>
            <a:r>
              <a:rPr lang="en-US" sz="2400" dirty="0" err="1"/>
              <a:t>Jiaxin</a:t>
            </a:r>
            <a:r>
              <a:rPr lang="en-US" sz="2400" dirty="0"/>
              <a:t> Wang, "A new way to enumerate cycles in graph," Advanced Int'l Conference on Telecommunications and Int'l Conference on Internet and Web Applications and Services (AICT-ICIW'06), 2006, pp. 57-57, </a:t>
            </a:r>
            <a:r>
              <a:rPr lang="en-US" sz="2400" dirty="0" err="1"/>
              <a:t>doi</a:t>
            </a:r>
            <a:r>
              <a:rPr lang="en-US" sz="2400" dirty="0"/>
              <a:t>: 10.1109/AICT-ICIW.2006.22.</a:t>
            </a:r>
            <a:endParaRPr lang="cs-CZ" sz="2400" dirty="0"/>
          </a:p>
          <a:p>
            <a:r>
              <a:rPr lang="en-US" sz="2400" dirty="0"/>
              <a:t>Johnson, D.B. (1975) Finding All the Elementary Circuits of a Directed Graph. SIAM Journal on Computing, 4, 77-84.</a:t>
            </a:r>
            <a:endParaRPr lang="cs-CZ" sz="2400" dirty="0"/>
          </a:p>
          <a:p>
            <a:endParaRPr lang="cs-CZ" sz="2400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17E2099-04BE-7CD1-6D90-71066F4DC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166D395-5B7B-522F-5163-77F1605F5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12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0EA4D54-B423-C534-8960-45719A32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97470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D8FC067-13E8-A688-ED1C-39C44C94C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095641-E7C8-0B06-5184-024139FFC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13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99C4A2-9F8E-E10F-2686-D58C570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Úplné grafy (experimenty)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6626633"/>
                  </p:ext>
                </p:extLst>
              </p:nvPr>
            </p:nvGraphicFramePr>
            <p:xfrm>
              <a:off x="431800" y="1095375"/>
              <a:ext cx="11520480" cy="482092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cs-CZ" b="1" i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16072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0,45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1,51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125673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0,77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112083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10,02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29,1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10976184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104,52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69,04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1741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 1656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2158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6626633"/>
                  </p:ext>
                </p:extLst>
              </p:nvPr>
            </p:nvGraphicFramePr>
            <p:xfrm>
              <a:off x="431800" y="1095375"/>
              <a:ext cx="11520480" cy="482092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8" t="-108197" r="-90317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16072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0,45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1,51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125673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0,77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112083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10,02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29,1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10976184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104,52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69,04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1741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 1656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2158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77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D8FC067-13E8-A688-ED1C-39C44C94C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095641-E7C8-0B06-5184-024139FFC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14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99C4A2-9F8E-E10F-2686-D58C570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Multi</a:t>
            </a:r>
            <a:r>
              <a:rPr lang="cs-CZ" dirty="0"/>
              <a:t>-cyklické grafy (experimenty)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3576305"/>
                  </p:ext>
                </p:extLst>
              </p:nvPr>
            </p:nvGraphicFramePr>
            <p:xfrm>
              <a:off x="431800" y="1095375"/>
              <a:ext cx="11520480" cy="481584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cs-CZ" b="1" i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143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0,71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350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1,36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2494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3,67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9,88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2,78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6027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0,95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4,85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46,23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7339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11,27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137,43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8,91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62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17809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5,74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30,97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24,12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91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&gt;64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181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250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119589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23,59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177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&gt;96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&gt;1441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3576305"/>
                  </p:ext>
                </p:extLst>
              </p:nvPr>
            </p:nvGraphicFramePr>
            <p:xfrm>
              <a:off x="431800" y="1095375"/>
              <a:ext cx="11520480" cy="481584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8" t="-108197" r="-903175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143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0,71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350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1,36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2494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3,67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9,88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2,78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6027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0,95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4,85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46,23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7339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11,27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137,43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8,91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17809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5,74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30,97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24,12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91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&gt;64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181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250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119589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23,59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177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&gt;96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&gt;1441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07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D73874BA-0898-B987-244D-C706A773E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1721968"/>
                <a:ext cx="11521017" cy="3414063"/>
              </a:xfrm>
            </p:spPr>
            <p:txBody>
              <a:bodyPr/>
              <a:lstStyle/>
              <a:p>
                <a:r>
                  <a:rPr lang="cs-CZ" dirty="0"/>
                  <a:t>Detekovat, zda graf obsahuje cyklus je snadné.</a:t>
                </a:r>
              </a:p>
              <a:p>
                <a:r>
                  <a:rPr lang="cs-CZ" dirty="0"/>
                  <a:t>Vyhledat všechny cykly je už „mnohonásobně“ náročnější.</a:t>
                </a:r>
                <a:endParaRPr lang="cs-CZ" sz="1600" dirty="0"/>
              </a:p>
              <a:p>
                <a:r>
                  <a:rPr lang="cs-CZ" dirty="0"/>
                  <a:t>Úplné grafy obsahují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cs-CZ" b="0" dirty="0"/>
                  <a:t> cyklů, kde:</a:t>
                </a:r>
              </a:p>
              <a:p>
                <a:endParaRPr lang="cs-CZ" sz="1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cs-CZ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!∗</m:t>
                              </m:r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cs-CZ" b="0" dirty="0"/>
              </a:p>
              <a:p>
                <a:pPr marL="0" indent="0">
                  <a:buNone/>
                </a:pPr>
                <a:endParaRPr lang="cs-CZ" sz="1100" b="0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cs-CZ" dirty="0"/>
                  <a:t> tedy může růst rychleji než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2800" kern="1200" dirty="0"/>
                          <m:t>𝒪</m:t>
                        </m:r>
                        <m:r>
                          <a:rPr lang="cs-CZ" altLang="ja-JP" sz="2800" b="0" i="1" kern="120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.</a:t>
                </a:r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D73874BA-0898-B987-244D-C706A773E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1721968"/>
                <a:ext cx="11521017" cy="3414063"/>
              </a:xfrm>
              <a:blipFill>
                <a:blip r:embed="rId2"/>
                <a:stretch>
                  <a:fillRect l="-1217" t="-3209" b="-213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087B5FC-78F2-A198-4D72-8380ED20B3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DC39208-DDD7-4CA3-5B61-6756F523C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C365B59-9B09-47FB-7C59-4FA47083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Cykly v grafu</a:t>
            </a:r>
          </a:p>
        </p:txBody>
      </p:sp>
    </p:spTree>
    <p:extLst>
      <p:ext uri="{BB962C8B-B14F-4D97-AF65-F5344CB8AC3E}">
        <p14:creationId xmlns:p14="http://schemas.microsoft.com/office/powerpoint/2010/main" val="411359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56FD0E94-F26D-B1E8-9E07-BAABA9E6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2287129"/>
            <a:ext cx="11521017" cy="20332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err="1"/>
              <a:t>Brute-Force</a:t>
            </a:r>
            <a:r>
              <a:rPr lang="cs-CZ" dirty="0"/>
              <a:t> (</a:t>
            </a:r>
            <a:r>
              <a:rPr lang="cs-CZ" dirty="0" err="1"/>
              <a:t>Narsingh</a:t>
            </a:r>
            <a:r>
              <a:rPr lang="cs-CZ" dirty="0"/>
              <a:t> </a:t>
            </a:r>
            <a:r>
              <a:rPr lang="cs-CZ" dirty="0" err="1"/>
              <a:t>Deo</a:t>
            </a:r>
            <a:r>
              <a:rPr lang="cs-CZ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Herbert </a:t>
            </a:r>
            <a:r>
              <a:rPr lang="cs-CZ" dirty="0" err="1"/>
              <a:t>Weinblatt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Hongbo Liu a Jiaxin Wang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i="1" dirty="0" err="1"/>
              <a:t>Networkx</a:t>
            </a:r>
            <a:r>
              <a:rPr lang="cs-CZ" i="1" dirty="0"/>
              <a:t> (Donald B. Johnson)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72FA3D1-6E2A-286A-4960-B693E4A3D7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AD477D-04BE-3DCC-22C2-3B4A1F8DE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0982379-FB9A-CDA0-D562-6471BB80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</a:t>
            </a:r>
          </a:p>
        </p:txBody>
      </p:sp>
    </p:spTree>
    <p:extLst>
      <p:ext uri="{BB962C8B-B14F-4D97-AF65-F5344CB8AC3E}">
        <p14:creationId xmlns:p14="http://schemas.microsoft.com/office/powerpoint/2010/main" val="19506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591DA0BB-B576-05A7-70B9-FF0FC4F29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1385004"/>
                <a:ext cx="11271285" cy="3837510"/>
              </a:xfrm>
            </p:spPr>
            <p:txBody>
              <a:bodyPr/>
              <a:lstStyle/>
              <a:p>
                <a:pPr algn="just"/>
                <a:r>
                  <a:rPr lang="cs-CZ" dirty="0"/>
                  <a:t>Publikovat </a:t>
                </a:r>
                <a:r>
                  <a:rPr lang="cs-CZ" dirty="0" err="1"/>
                  <a:t>Narsingh</a:t>
                </a:r>
                <a:r>
                  <a:rPr lang="cs-CZ" dirty="0"/>
                  <a:t> </a:t>
                </a:r>
                <a:r>
                  <a:rPr lang="cs-CZ" dirty="0" err="1"/>
                  <a:t>Deo</a:t>
                </a:r>
                <a:r>
                  <a:rPr lang="cs-CZ" dirty="0"/>
                  <a:t> v roce 1974 v knize </a:t>
                </a:r>
                <a:r>
                  <a:rPr lang="en-US" i="1" dirty="0"/>
                  <a:t>Graph Theory with Applications to Engineering and Computer Science</a:t>
                </a:r>
                <a:r>
                  <a:rPr lang="en-US" dirty="0"/>
                  <a:t>.</a:t>
                </a:r>
                <a:endParaRPr lang="cs-CZ" dirty="0"/>
              </a:p>
              <a:p>
                <a:pPr algn="just"/>
                <a:r>
                  <a:rPr lang="cs-CZ" dirty="0"/>
                  <a:t>Každý cyklus prochází pouze jednou.</a:t>
                </a:r>
              </a:p>
              <a:p>
                <a:pPr algn="just"/>
                <a:r>
                  <a:rPr lang="cs-CZ" dirty="0"/>
                  <a:t>Využívá funkci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cs-CZ" dirty="0"/>
                  <a:t>, kde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Pro každý cyklus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cs-CZ" dirty="0"/>
                  <a:t> musí platit: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Prochází graf do hloubky s využitím </a:t>
                </a:r>
                <a:r>
                  <a:rPr lang="cs-CZ" b="1" dirty="0"/>
                  <a:t>zpětného navracení</a:t>
                </a:r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V průběhu prohledávání respektuje podmínku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Využívá pomocnou matici pro detekci prozkoumaných hran při zpětném navracen.</a:t>
                </a:r>
                <a:endParaRPr lang="cs-CZ" b="1" dirty="0"/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591DA0BB-B576-05A7-70B9-FF0FC4F29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1385004"/>
                <a:ext cx="11271285" cy="3837510"/>
              </a:xfrm>
              <a:blipFill>
                <a:blip r:embed="rId2"/>
                <a:stretch>
                  <a:fillRect l="-1244" t="-2857" r="-973" b="-1174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4A482AC-6997-E111-C35F-202B9490B1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F79327-44B7-7B80-0B01-165972478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F9AC8FD-97F3-FD13-4ED8-D0EF1316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Brute-Force</a:t>
            </a:r>
            <a:r>
              <a:rPr lang="cs-CZ" dirty="0"/>
              <a:t> (</a:t>
            </a:r>
            <a:r>
              <a:rPr lang="cs-CZ" dirty="0" err="1"/>
              <a:t>Narsingh</a:t>
            </a:r>
            <a:r>
              <a:rPr lang="cs-CZ" dirty="0"/>
              <a:t> </a:t>
            </a:r>
            <a:r>
              <a:rPr lang="cs-CZ" dirty="0" err="1"/>
              <a:t>Deo</a:t>
            </a:r>
            <a:r>
              <a:rPr lang="cs-CZ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48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1147155D-5B74-18B2-C605-B3252630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1372731"/>
            <a:ext cx="11521017" cy="3843646"/>
          </a:xfrm>
        </p:spPr>
        <p:txBody>
          <a:bodyPr/>
          <a:lstStyle/>
          <a:p>
            <a:r>
              <a:rPr lang="cs-CZ" dirty="0"/>
              <a:t>Publikováno v roce 1972</a:t>
            </a:r>
          </a:p>
          <a:p>
            <a:r>
              <a:rPr lang="cs-CZ" dirty="0"/>
              <a:t>Graf je reprezentován seznamem sedů </a:t>
            </a:r>
            <a:r>
              <a:rPr lang="cs-CZ" i="1" dirty="0" err="1"/>
              <a:t>Adj</a:t>
            </a:r>
            <a:r>
              <a:rPr lang="cs-CZ" dirty="0"/>
              <a:t>.</a:t>
            </a:r>
          </a:p>
          <a:p>
            <a:r>
              <a:rPr lang="cs-CZ" dirty="0"/>
              <a:t>Každý cyklus vyhodnocuje pouze jednou.</a:t>
            </a:r>
          </a:p>
          <a:p>
            <a:r>
              <a:rPr lang="cs-CZ" dirty="0"/>
              <a:t>Není potřebná funkce </a:t>
            </a:r>
            <a:r>
              <a:rPr lang="cs-CZ" i="1" dirty="0" err="1"/>
              <a:t>ord</a:t>
            </a:r>
            <a:r>
              <a:rPr lang="cs-CZ" dirty="0"/>
              <a:t>. </a:t>
            </a:r>
          </a:p>
          <a:p>
            <a:r>
              <a:rPr lang="cs-CZ" dirty="0"/>
              <a:t>Cyklus může být objeven „přímo“ uzavřením zkoumané cesty, nebo </a:t>
            </a:r>
            <a:r>
              <a:rPr lang="cs-CZ" b="1" dirty="0"/>
              <a:t>kombinaci již existujících cyklů</a:t>
            </a:r>
            <a:r>
              <a:rPr lang="cs-CZ" dirty="0"/>
              <a:t>.</a:t>
            </a:r>
          </a:p>
          <a:p>
            <a:r>
              <a:rPr lang="cs-CZ" dirty="0"/>
              <a:t>Využívá matici pro označení zpracovaných hran.</a:t>
            </a:r>
          </a:p>
          <a:p>
            <a:r>
              <a:rPr lang="cs-CZ" dirty="0"/>
              <a:t>Nevhodné pro velké nebo husté grafy.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5AC9167-0D70-C336-51D7-0AD4AF46C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09A67D-BD33-2905-4DC5-62B434EDE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860115A-C32F-9D10-3061-144CD33C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Herbert </a:t>
            </a:r>
            <a:r>
              <a:rPr lang="cs-CZ" dirty="0" err="1"/>
              <a:t>Weinblatt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15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3B94FB6-85AB-7A27-B8F7-AFCA17FF6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4DD7C55-016F-14F3-725B-F30723ACA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3E5151C-EDFF-8EF6-E48F-AB083C51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Hongbo Liu a Jiaxin Wang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ástupný obsah 8">
                <a:extLst>
                  <a:ext uri="{FF2B5EF4-FFF2-40B4-BE49-F238E27FC236}">
                    <a16:creationId xmlns:a16="http://schemas.microsoft.com/office/drawing/2014/main" id="{B10CA234-4AC5-EC7B-35E9-33D9B1480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397" y="765175"/>
                <a:ext cx="11019671" cy="5330825"/>
              </a:xfrm>
            </p:spPr>
            <p:txBody>
              <a:bodyPr/>
              <a:lstStyle/>
              <a:p>
                <a:pPr algn="just"/>
                <a:r>
                  <a:rPr lang="cs-CZ" dirty="0"/>
                  <a:t>Publikováno v roce 2006</a:t>
                </a:r>
              </a:p>
              <a:p>
                <a:pPr algn="just"/>
                <a:r>
                  <a:rPr lang="cs-CZ" dirty="0"/>
                  <a:t>Velice intuitivní algoritmus za cenu nízké efektivity.</a:t>
                </a:r>
              </a:p>
              <a:p>
                <a:pPr algn="just"/>
                <a:r>
                  <a:rPr lang="cs-CZ" dirty="0"/>
                  <a:t>Umí vyhledat také pouze </a:t>
                </a:r>
                <a:r>
                  <a:rPr lang="cs-CZ" b="1" dirty="0"/>
                  <a:t>cykly do zvolené délky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∈⟨1, 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Využívá funkci </a:t>
                </a:r>
                <a:r>
                  <a:rPr lang="cs-CZ" i="1" dirty="0" err="1"/>
                  <a:t>ord</a:t>
                </a:r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Využívá </a:t>
                </a:r>
                <a:r>
                  <a:rPr lang="cs-CZ" b="1" dirty="0"/>
                  <a:t>frontu</a:t>
                </a:r>
                <a:r>
                  <a:rPr lang="cs-CZ" dirty="0"/>
                  <a:t>, do které generuje všechny možné cesty v grafu (vysoká paměťová neefektivita).</a:t>
                </a:r>
                <a:endParaRPr lang="cs-CZ" b="1" dirty="0"/>
              </a:p>
              <a:p>
                <a:pPr algn="just"/>
                <a:r>
                  <a:rPr lang="cs-CZ" dirty="0"/>
                  <a:t>V orientovaném grafu může existovat až </a:t>
                </a:r>
                <a:r>
                  <a:rPr lang="cs-CZ" i="1" dirty="0"/>
                  <a:t>P</a:t>
                </a:r>
                <a:r>
                  <a:rPr lang="cs-CZ" dirty="0"/>
                  <a:t> cest, kde: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cs-CZ" dirty="0"/>
              </a:p>
              <a:p>
                <a:pPr marL="0" indent="0" algn="just">
                  <a:buNone/>
                </a:pPr>
                <a:r>
                  <a:rPr lang="cs-CZ" i="1" dirty="0"/>
                  <a:t>    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cs-CZ" dirty="0"/>
                  <a:t> je je maximální výstupní stupeň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cs-CZ" dirty="0"/>
                  <a:t> a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cs-CZ" b="0" dirty="0"/>
                  <a:t>.</a:t>
                </a:r>
              </a:p>
              <a:p>
                <a:pPr marL="0" indent="0" algn="just">
                  <a:buNone/>
                </a:pPr>
                <a:endParaRPr lang="cs-CZ" dirty="0"/>
              </a:p>
              <a:p>
                <a:pPr marL="0" indent="0" algn="just">
                  <a:buNone/>
                </a:pPr>
                <a:endParaRPr lang="cs-CZ" dirty="0"/>
              </a:p>
            </p:txBody>
          </p:sp>
        </mc:Choice>
        <mc:Fallback>
          <p:sp>
            <p:nvSpPr>
              <p:cNvPr id="9" name="Zástupný obsah 8">
                <a:extLst>
                  <a:ext uri="{FF2B5EF4-FFF2-40B4-BE49-F238E27FC236}">
                    <a16:creationId xmlns:a16="http://schemas.microsoft.com/office/drawing/2014/main" id="{B10CA234-4AC5-EC7B-35E9-33D9B1480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397" y="765175"/>
                <a:ext cx="11019671" cy="5330825"/>
              </a:xfrm>
              <a:blipFill>
                <a:blip r:embed="rId2"/>
                <a:stretch>
                  <a:fillRect l="-1272" t="-2174" r="-99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25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D8FC067-13E8-A688-ED1C-39C44C94C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095641-E7C8-0B06-5184-024139FFC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99C4A2-9F8E-E10F-2686-D58C570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Úplné grafy (experimenty)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6155450"/>
                  </p:ext>
                </p:extLst>
              </p:nvPr>
            </p:nvGraphicFramePr>
            <p:xfrm>
              <a:off x="431800" y="1095375"/>
              <a:ext cx="11520480" cy="482092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cs-CZ" b="1" i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16072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1,51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r">
                            <a:buFont typeface="Wingdings" panose="05000000000000000000" pitchFamily="2" charset="2"/>
                            <a:buNone/>
                          </a:pPr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125673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0,77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59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112083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10,02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29,1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236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10976184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104,52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69,04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1741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 1656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2158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6155450"/>
                  </p:ext>
                </p:extLst>
              </p:nvPr>
            </p:nvGraphicFramePr>
            <p:xfrm>
              <a:off x="431800" y="1095375"/>
              <a:ext cx="11520480" cy="482092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8" t="-108197" r="-90317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16072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1,51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r">
                            <a:buFont typeface="Wingdings" panose="05000000000000000000" pitchFamily="2" charset="2"/>
                            <a:buNone/>
                          </a:pPr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125673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0,77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59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112083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10,02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29,1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236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10976184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104,52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69,04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1741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 1656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2158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407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D8FC067-13E8-A688-ED1C-39C44C94C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095641-E7C8-0B06-5184-024139FFC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99C4A2-9F8E-E10F-2686-D58C570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Multi</a:t>
            </a:r>
            <a:r>
              <a:rPr lang="cs-CZ" dirty="0"/>
              <a:t>-cyklické grafy (experimenty)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2571650"/>
                  </p:ext>
                </p:extLst>
              </p:nvPr>
            </p:nvGraphicFramePr>
            <p:xfrm>
              <a:off x="431800" y="1095375"/>
              <a:ext cx="11520480" cy="481584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cs-CZ" b="1" i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143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0,71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350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1,36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2494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3,67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9,88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2,78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6027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0,95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4,85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46,23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7339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11,27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137,43</a:t>
                          </a:r>
                        </a:p>
                      </a:txBody>
                      <a:tcPr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8,91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62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17809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5,74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30,97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24,12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91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&gt;64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181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250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119589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23,59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&gt;96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&gt;1441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2571650"/>
                  </p:ext>
                </p:extLst>
              </p:nvPr>
            </p:nvGraphicFramePr>
            <p:xfrm>
              <a:off x="431800" y="1095375"/>
              <a:ext cx="11520480" cy="481584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8" t="-108197" r="-903175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143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0,71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350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1,36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2494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3,67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9,88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2,78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6027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0,95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4,85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46,23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7339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11,27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137,43</a:t>
                          </a:r>
                        </a:p>
                      </a:txBody>
                      <a:tcPr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8,91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17809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5,74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30,97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24,12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91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&gt;64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181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250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119589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23,59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&gt;96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&gt;1441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563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A8FF00B-2C17-E9AC-A1F6-340503C9D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A7AEA9F-44C1-B242-BC57-9DE14A2B97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129823F-DA4A-3436-ECF1-44EE0924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Multi</a:t>
            </a:r>
            <a:r>
              <a:rPr lang="cs-CZ" dirty="0"/>
              <a:t>-cyklický graf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78A93935-47B5-454B-90D2-CE78D66B27B4}"/>
              </a:ext>
            </a:extLst>
          </p:cNvPr>
          <p:cNvSpPr/>
          <p:nvPr/>
        </p:nvSpPr>
        <p:spPr bwMode="auto">
          <a:xfrm>
            <a:off x="3379012" y="1741938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CC55EDF8-2785-E571-9B0C-05AC239FA60E}"/>
              </a:ext>
            </a:extLst>
          </p:cNvPr>
          <p:cNvSpPr/>
          <p:nvPr/>
        </p:nvSpPr>
        <p:spPr bwMode="auto">
          <a:xfrm>
            <a:off x="5635027" y="1741939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02C29BA8-4F9D-386B-7DEE-C0CCB6953854}"/>
              </a:ext>
            </a:extLst>
          </p:cNvPr>
          <p:cNvSpPr/>
          <p:nvPr/>
        </p:nvSpPr>
        <p:spPr bwMode="auto">
          <a:xfrm>
            <a:off x="7891042" y="1741938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056723F-687B-9972-644E-D23619948498}"/>
              </a:ext>
            </a:extLst>
          </p:cNvPr>
          <p:cNvSpPr/>
          <p:nvPr/>
        </p:nvSpPr>
        <p:spPr bwMode="auto">
          <a:xfrm>
            <a:off x="9440310" y="3111735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520A6113-4CDC-8757-A8D5-A0C16D7B9827}"/>
              </a:ext>
            </a:extLst>
          </p:cNvPr>
          <p:cNvSpPr/>
          <p:nvPr/>
        </p:nvSpPr>
        <p:spPr bwMode="auto">
          <a:xfrm>
            <a:off x="3379012" y="4508347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H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E5449751-39B4-7EFF-9CBD-D1A158F89836}"/>
              </a:ext>
            </a:extLst>
          </p:cNvPr>
          <p:cNvSpPr/>
          <p:nvPr/>
        </p:nvSpPr>
        <p:spPr bwMode="auto">
          <a:xfrm>
            <a:off x="5635027" y="4508348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G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58603158-F8CB-1E90-7052-C3E933377A35}"/>
              </a:ext>
            </a:extLst>
          </p:cNvPr>
          <p:cNvSpPr/>
          <p:nvPr/>
        </p:nvSpPr>
        <p:spPr bwMode="auto">
          <a:xfrm>
            <a:off x="7891042" y="4508347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B018B7C1-2E15-782E-7DBF-C83DDC19A743}"/>
              </a:ext>
            </a:extLst>
          </p:cNvPr>
          <p:cNvSpPr/>
          <p:nvPr/>
        </p:nvSpPr>
        <p:spPr bwMode="auto">
          <a:xfrm>
            <a:off x="2047670" y="3111735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19426D0E-0FD9-C6D1-2FC1-3251B9F42DB2}"/>
              </a:ext>
            </a:extLst>
          </p:cNvPr>
          <p:cNvCxnSpPr>
            <a:stCxn id="13" idx="0"/>
            <a:endCxn id="6" idx="2"/>
          </p:cNvCxnSpPr>
          <p:nvPr/>
        </p:nvCxnSpPr>
        <p:spPr bwMode="auto">
          <a:xfrm rot="5400000" flipH="1" flipV="1">
            <a:off x="2289261" y="2021985"/>
            <a:ext cx="1108978" cy="1070523"/>
          </a:xfrm>
          <a:prstGeom prst="curvedConnector2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pojnice: zakřivená 16">
            <a:extLst>
              <a:ext uri="{FF2B5EF4-FFF2-40B4-BE49-F238E27FC236}">
                <a16:creationId xmlns:a16="http://schemas.microsoft.com/office/drawing/2014/main" id="{C85B047D-54DE-E3CC-4249-EF1E3BAD823B}"/>
              </a:ext>
            </a:extLst>
          </p:cNvPr>
          <p:cNvCxnSpPr>
            <a:stCxn id="6" idx="6"/>
            <a:endCxn id="7" idx="2"/>
          </p:cNvCxnSpPr>
          <p:nvPr/>
        </p:nvCxnSpPr>
        <p:spPr bwMode="auto">
          <a:xfrm>
            <a:off x="3900649" y="2002757"/>
            <a:ext cx="1734378" cy="1"/>
          </a:xfrm>
          <a:prstGeom prst="curvedConnector3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pojnice: zakřivená 18">
            <a:extLst>
              <a:ext uri="{FF2B5EF4-FFF2-40B4-BE49-F238E27FC236}">
                <a16:creationId xmlns:a16="http://schemas.microsoft.com/office/drawing/2014/main" id="{699901D1-8A14-9F93-49F1-FA352A52EC97}"/>
              </a:ext>
            </a:extLst>
          </p:cNvPr>
          <p:cNvCxnSpPr>
            <a:stCxn id="7" idx="6"/>
            <a:endCxn id="8" idx="2"/>
          </p:cNvCxnSpPr>
          <p:nvPr/>
        </p:nvCxnSpPr>
        <p:spPr bwMode="auto">
          <a:xfrm flipV="1">
            <a:off x="6156664" y="2002757"/>
            <a:ext cx="1734378" cy="1"/>
          </a:xfrm>
          <a:prstGeom prst="curvedConnector3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pojnice: zakřivená 20">
            <a:extLst>
              <a:ext uri="{FF2B5EF4-FFF2-40B4-BE49-F238E27FC236}">
                <a16:creationId xmlns:a16="http://schemas.microsoft.com/office/drawing/2014/main" id="{F4A81FE7-6488-8882-0C85-75267CE5557B}"/>
              </a:ext>
            </a:extLst>
          </p:cNvPr>
          <p:cNvCxnSpPr>
            <a:stCxn id="8" idx="6"/>
            <a:endCxn id="9" idx="0"/>
          </p:cNvCxnSpPr>
          <p:nvPr/>
        </p:nvCxnSpPr>
        <p:spPr bwMode="auto">
          <a:xfrm>
            <a:off x="8412679" y="2002757"/>
            <a:ext cx="1288450" cy="1108978"/>
          </a:xfrm>
          <a:prstGeom prst="curvedConnector2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pojnice: zakřivená 22">
            <a:extLst>
              <a:ext uri="{FF2B5EF4-FFF2-40B4-BE49-F238E27FC236}">
                <a16:creationId xmlns:a16="http://schemas.microsoft.com/office/drawing/2014/main" id="{3A80DB34-4AF3-035A-02BB-3583480FC1DA}"/>
              </a:ext>
            </a:extLst>
          </p:cNvPr>
          <p:cNvCxnSpPr>
            <a:stCxn id="9" idx="4"/>
            <a:endCxn id="12" idx="6"/>
          </p:cNvCxnSpPr>
          <p:nvPr/>
        </p:nvCxnSpPr>
        <p:spPr bwMode="auto">
          <a:xfrm rot="5400000">
            <a:off x="8489007" y="3557044"/>
            <a:ext cx="1135794" cy="1288450"/>
          </a:xfrm>
          <a:prstGeom prst="curvedConnector2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pojnice: zakřivená 24">
            <a:extLst>
              <a:ext uri="{FF2B5EF4-FFF2-40B4-BE49-F238E27FC236}">
                <a16:creationId xmlns:a16="http://schemas.microsoft.com/office/drawing/2014/main" id="{D20EEDB0-4D93-D47C-BCE0-AA000CFE30EE}"/>
              </a:ext>
            </a:extLst>
          </p:cNvPr>
          <p:cNvCxnSpPr>
            <a:stCxn id="12" idx="2"/>
            <a:endCxn id="11" idx="6"/>
          </p:cNvCxnSpPr>
          <p:nvPr/>
        </p:nvCxnSpPr>
        <p:spPr bwMode="auto">
          <a:xfrm rot="10800000" flipV="1">
            <a:off x="6156664" y="4769165"/>
            <a:ext cx="1734378" cy="1"/>
          </a:xfrm>
          <a:prstGeom prst="curvedConnector3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2F4AB746-E278-D342-439E-0CD6B1B6B0B5}"/>
              </a:ext>
            </a:extLst>
          </p:cNvPr>
          <p:cNvCxnSpPr>
            <a:stCxn id="11" idx="2"/>
            <a:endCxn id="10" idx="6"/>
          </p:cNvCxnSpPr>
          <p:nvPr/>
        </p:nvCxnSpPr>
        <p:spPr bwMode="auto">
          <a:xfrm rot="10800000">
            <a:off x="3900649" y="4769167"/>
            <a:ext cx="1734378" cy="1"/>
          </a:xfrm>
          <a:prstGeom prst="curvedConnector3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pojnice: zakřivená 30">
            <a:extLst>
              <a:ext uri="{FF2B5EF4-FFF2-40B4-BE49-F238E27FC236}">
                <a16:creationId xmlns:a16="http://schemas.microsoft.com/office/drawing/2014/main" id="{C490947A-8610-2A54-BFEC-F4DB267E67D4}"/>
              </a:ext>
            </a:extLst>
          </p:cNvPr>
          <p:cNvCxnSpPr>
            <a:stCxn id="10" idx="2"/>
            <a:endCxn id="13" idx="4"/>
          </p:cNvCxnSpPr>
          <p:nvPr/>
        </p:nvCxnSpPr>
        <p:spPr bwMode="auto">
          <a:xfrm rot="10800000">
            <a:off x="2308490" y="3633372"/>
            <a:ext cx="1070523" cy="1135794"/>
          </a:xfrm>
          <a:prstGeom prst="curvedConnector2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C9714FC5-E21C-BE99-28D4-DCD5521E5A1F}"/>
              </a:ext>
            </a:extLst>
          </p:cNvPr>
          <p:cNvCxnSpPr>
            <a:stCxn id="10" idx="7"/>
            <a:endCxn id="7" idx="3"/>
          </p:cNvCxnSpPr>
          <p:nvPr/>
        </p:nvCxnSpPr>
        <p:spPr bwMode="auto">
          <a:xfrm flipV="1">
            <a:off x="3824257" y="2187184"/>
            <a:ext cx="1887162" cy="2397555"/>
          </a:xfrm>
          <a:prstGeom prst="straightConnector1">
            <a:avLst/>
          </a:prstGeom>
          <a:ln w="31750">
            <a:solidFill>
              <a:srgbClr val="FE000C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2E08A2C8-A0A6-512A-4B66-79881FF372B8}"/>
              </a:ext>
            </a:extLst>
          </p:cNvPr>
          <p:cNvCxnSpPr>
            <a:stCxn id="7" idx="4"/>
            <a:endCxn id="11" idx="0"/>
          </p:cNvCxnSpPr>
          <p:nvPr/>
        </p:nvCxnSpPr>
        <p:spPr bwMode="auto">
          <a:xfrm>
            <a:off x="5895846" y="2263576"/>
            <a:ext cx="0" cy="2244772"/>
          </a:xfrm>
          <a:prstGeom prst="straightConnector1">
            <a:avLst/>
          </a:prstGeom>
          <a:ln w="31750">
            <a:solidFill>
              <a:srgbClr val="FE000C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88DA3B8B-10AB-53EA-D4F1-3E1F4219A9E0}"/>
              </a:ext>
            </a:extLst>
          </p:cNvPr>
          <p:cNvCxnSpPr>
            <a:stCxn id="13" idx="6"/>
            <a:endCxn id="9" idx="2"/>
          </p:cNvCxnSpPr>
          <p:nvPr/>
        </p:nvCxnSpPr>
        <p:spPr bwMode="auto">
          <a:xfrm>
            <a:off x="2569307" y="3372554"/>
            <a:ext cx="6871003" cy="0"/>
          </a:xfrm>
          <a:prstGeom prst="straightConnector1">
            <a:avLst/>
          </a:prstGeom>
          <a:ln w="31750">
            <a:solidFill>
              <a:srgbClr val="FE000C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pojnice: zakřivená 43">
            <a:extLst>
              <a:ext uri="{FF2B5EF4-FFF2-40B4-BE49-F238E27FC236}">
                <a16:creationId xmlns:a16="http://schemas.microsoft.com/office/drawing/2014/main" id="{ABBC568D-42B4-863B-7670-70289D29B8C1}"/>
              </a:ext>
            </a:extLst>
          </p:cNvPr>
          <p:cNvCxnSpPr>
            <a:stCxn id="13" idx="5"/>
            <a:endCxn id="10" idx="0"/>
          </p:cNvCxnSpPr>
          <p:nvPr/>
        </p:nvCxnSpPr>
        <p:spPr bwMode="auto">
          <a:xfrm rot="16200000" flipH="1">
            <a:off x="2590690" y="3459205"/>
            <a:ext cx="951367" cy="1146916"/>
          </a:xfrm>
          <a:prstGeom prst="curvedConnector3">
            <a:avLst/>
          </a:prstGeom>
          <a:ln w="31750">
            <a:solidFill>
              <a:srgbClr val="FE000C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8137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sz="2600" b="0" dirty="0" err="1" smtClean="0">
            <a:solidFill>
              <a:schemeClr val="tx1"/>
            </a:solidFill>
            <a:latin typeface="+mn-lt"/>
            <a:ea typeface="Calibri" panose="020F0502020204030204" pitchFamily="34" charset="0"/>
            <a:cs typeface="Calibri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32759800-36CC-4898-AA93-1572E0B20452}"/>
    </a:ext>
  </a:extLst>
</a:theme>
</file>

<file path=ppt/theme/theme2.xml><?xml version="1.0" encoding="utf-8"?>
<a:theme xmlns:a="http://schemas.openxmlformats.org/drawingml/2006/main" name="1_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800650FF-D552-4972-98D7-A2D9C4A2C4F9}"/>
    </a:ext>
  </a:ext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0B83676BD02441A4241E79B2866211" ma:contentTypeVersion="11" ma:contentTypeDescription="Vytvoří nový dokument" ma:contentTypeScope="" ma:versionID="dd72917afd0a2dc15381f7e7ec00266e">
  <xsd:schema xmlns:xsd="http://www.w3.org/2001/XMLSchema" xmlns:xs="http://www.w3.org/2001/XMLSchema" xmlns:p="http://schemas.microsoft.com/office/2006/metadata/properties" xmlns:ns3="0a831583-ce9c-4037-8f91-15cb6b4a224f" xmlns:ns4="65059cc1-5a9a-4294-ae4c-cb6b96619f6e" targetNamespace="http://schemas.microsoft.com/office/2006/metadata/properties" ma:root="true" ma:fieldsID="b5c5cead7b2271e1594e95a087d3ee45" ns3:_="" ns4:_="">
    <xsd:import namespace="0a831583-ce9c-4037-8f91-15cb6b4a224f"/>
    <xsd:import namespace="65059cc1-5a9a-4294-ae4c-cb6b96619f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31583-ce9c-4037-8f91-15cb6b4a22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59cc1-5a9a-4294-ae4c-cb6b96619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2107AF-50E3-4468-A11D-493DCCBF3C6B}">
  <ds:schemaRefs>
    <ds:schemaRef ds:uri="http://schemas.microsoft.com/office/2006/metadata/properties"/>
    <ds:schemaRef ds:uri="http://purl.org/dc/terms/"/>
    <ds:schemaRef ds:uri="65059cc1-5a9a-4294-ae4c-cb6b96619f6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a831583-ce9c-4037-8f91-15cb6b4a224f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4F972ED-EFCD-40E0-ABFE-07DA576A1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201823-ADB2-44A2-A9A2-1CE637C78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31583-ce9c-4037-8f91-15cb6b4a224f"/>
    <ds:schemaRef ds:uri="65059cc1-5a9a-4294-ae4c-cb6b96619f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5207</TotalTime>
  <Words>1282</Words>
  <Application>Microsoft Office PowerPoint</Application>
  <PresentationFormat>Širokoúhlá obrazovka</PresentationFormat>
  <Paragraphs>585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Open Sans</vt:lpstr>
      <vt:lpstr>Tahoma</vt:lpstr>
      <vt:lpstr>Wingdings</vt:lpstr>
      <vt:lpstr>101021 FIT Calibri</vt:lpstr>
      <vt:lpstr>1_101021 FIT Calibri</vt:lpstr>
      <vt:lpstr>Porovnání algoritmů výčtu cyklů v grafech</vt:lpstr>
      <vt:lpstr>Cykly v grafu</vt:lpstr>
      <vt:lpstr>Algoritmy</vt:lpstr>
      <vt:lpstr>Brute-Force (Narsingh Deo) </vt:lpstr>
      <vt:lpstr>Herbert Weinblatt</vt:lpstr>
      <vt:lpstr>Hongbo Liu a Jiaxin Wang</vt:lpstr>
      <vt:lpstr>Úplné grafy (experimenty)</vt:lpstr>
      <vt:lpstr>Multi-cyklické grafy (experimenty)</vt:lpstr>
      <vt:lpstr>Multi-cyklický graf</vt:lpstr>
      <vt:lpstr>Časová složitost</vt:lpstr>
      <vt:lpstr>Prostorová složitost</vt:lpstr>
      <vt:lpstr>Literatura</vt:lpstr>
      <vt:lpstr>Úplné grafy (experimenty)</vt:lpstr>
      <vt:lpstr>Multi-cyklické grafy (experimenty)</vt:lpstr>
    </vt:vector>
  </TitlesOfParts>
  <Company>FIT 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Michal Šedý</cp:lastModifiedBy>
  <cp:revision>46</cp:revision>
  <dcterms:created xsi:type="dcterms:W3CDTF">2016-08-24T11:19:59Z</dcterms:created>
  <dcterms:modified xsi:type="dcterms:W3CDTF">2022-12-06T13:24:20Z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0x010100BB0B83676BD02441A4241E79B2866211</vt:lpwstr>
  </property>
</Properties>
</file>