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64" r:id="rId4"/>
    <p:sldId id="258" r:id="rId5"/>
    <p:sldId id="259" r:id="rId6"/>
    <p:sldId id="260" r:id="rId7"/>
    <p:sldId id="261" r:id="rId8"/>
    <p:sldId id="269" r:id="rId9"/>
    <p:sldId id="270" r:id="rId10"/>
    <p:sldId id="271" r:id="rId11"/>
    <p:sldId id="272" r:id="rId12"/>
    <p:sldId id="273" r:id="rId13"/>
    <p:sldId id="274" r:id="rId14"/>
    <p:sldId id="281" r:id="rId15"/>
    <p:sldId id="275" r:id="rId16"/>
    <p:sldId id="265" r:id="rId17"/>
    <p:sldId id="282" r:id="rId18"/>
    <p:sldId id="276" r:id="rId19"/>
    <p:sldId id="277" r:id="rId20"/>
    <p:sldId id="280" r:id="rId21"/>
    <p:sldId id="279"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252201-ED25-944C-8509-90647A4C052E}" v="2" dt="2025-03-24T18:53:40.4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707"/>
    <p:restoredTop sz="94692"/>
  </p:normalViewPr>
  <p:slideViewPr>
    <p:cSldViewPr snapToGrid="0">
      <p:cViewPr varScale="1">
        <p:scale>
          <a:sx n="64" d="100"/>
          <a:sy n="64" d="100"/>
        </p:scale>
        <p:origin x="184" y="10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DF1A07-28BF-FC46-822F-21C0EEE91072}" type="datetimeFigureOut">
              <a:rPr lang="en-US" smtClean="0"/>
              <a:t>4/17/25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962CC-5593-3D42-85EE-1C6B6F675FDB}" type="slidenum">
              <a:rPr lang="en-US" smtClean="0"/>
              <a:t>‹#›</a:t>
            </a:fld>
            <a:endParaRPr lang="en-US"/>
          </a:p>
        </p:txBody>
      </p:sp>
    </p:spTree>
    <p:extLst>
      <p:ext uri="{BB962C8B-B14F-4D97-AF65-F5344CB8AC3E}">
        <p14:creationId xmlns:p14="http://schemas.microsoft.com/office/powerpoint/2010/main" val="2651837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"Good [morning/afternoon/evening], everyone. My name is Kerem Onipede, and today I’ll be presenting my capstone project on Predicting Hotel Cancellations. In this project, I analyzed data from a single hotel in Lisbon covering 2017 and 2018, with over 36,000 observations and 16 variables, to determine whether a booking will be canceled and to uncover the key factors driving cancellations. Over the next 12 minutes, I will take you through our data set, our objectives, our exploratory and preparatory work, and then detail two different modeling approaches along with feature importance and threshold tuning. Let’s begin."</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1</a:t>
            </a:fld>
            <a:endParaRPr lang="en-US"/>
          </a:p>
        </p:txBody>
      </p:sp>
    </p:spTree>
    <p:extLst>
      <p:ext uri="{BB962C8B-B14F-4D97-AF65-F5344CB8AC3E}">
        <p14:creationId xmlns:p14="http://schemas.microsoft.com/office/powerpoint/2010/main" val="40111744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u="none" strike="noStrike" dirty="0">
                <a:solidFill>
                  <a:srgbClr val="000000"/>
                </a:solidFill>
                <a:effectLst/>
              </a:rPr>
              <a:t>Slide 10: Random Forest Model Performance</a:t>
            </a:r>
            <a:br>
              <a:rPr lang="en-US" dirty="0"/>
            </a:br>
            <a:r>
              <a:rPr lang="en-US" b="0" i="1" u="none" strike="noStrike" dirty="0">
                <a:solidFill>
                  <a:srgbClr val="000000"/>
                </a:solidFill>
                <a:effectLst/>
              </a:rPr>
              <a:t>"Let’s now examine the performance of my Random Forest model. The confusion matrix for this model shows an impressive number of true negatives and true positives, which indicates that the model is very effective at distinguishing between canceled and non-canceled bookings. False negatives and false positives are relatively low, balancing the risk of missing a cancellation against the cost of unnecessary interventions. Additionally, the calibration plot reveals that the predicted probabilities are well-aligned with the actual outcomes, though there are slight over- and under-predictions in specific ranges. Overall, the Random Forest model’s high accuracy and strong discriminative power reinforce its effectiveness as a predictive tool."</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12</a:t>
            </a:fld>
            <a:endParaRPr lang="en-US"/>
          </a:p>
        </p:txBody>
      </p:sp>
    </p:spTree>
    <p:extLst>
      <p:ext uri="{BB962C8B-B14F-4D97-AF65-F5344CB8AC3E}">
        <p14:creationId xmlns:p14="http://schemas.microsoft.com/office/powerpoint/2010/main" val="2358972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This slide presents a unified view of feature importance based on my LASSO model’s results, focusing on the top 10 variables. First, </a:t>
            </a:r>
            <a:r>
              <a:rPr lang="en-US" b="1" i="0" u="none" strike="noStrike" dirty="0" err="1">
                <a:solidFill>
                  <a:srgbClr val="000000"/>
                </a:solidFill>
                <a:effectLst/>
              </a:rPr>
              <a:t>log_lead_time</a:t>
            </a:r>
            <a:r>
              <a:rPr lang="en-US" b="0" i="0" u="none" strike="noStrike" dirty="0">
                <a:solidFill>
                  <a:srgbClr val="000000"/>
                </a:solidFill>
                <a:effectLst/>
                <a:latin typeface="-webkit-standard"/>
              </a:rPr>
              <a:t> remains the most influential predictor, where a longer lead time is associated with a higher chance of cancellation. Second, </a:t>
            </a:r>
            <a:r>
              <a:rPr lang="en-US" b="1" i="0" u="none" strike="noStrike" dirty="0" err="1">
                <a:solidFill>
                  <a:srgbClr val="000000"/>
                </a:solidFill>
                <a:effectLst/>
              </a:rPr>
              <a:t>no_of_special_requests</a:t>
            </a:r>
            <a:r>
              <a:rPr lang="en-US" b="0" i="0" u="none" strike="noStrike" dirty="0">
                <a:solidFill>
                  <a:srgbClr val="000000"/>
                </a:solidFill>
                <a:effectLst/>
                <a:latin typeface="-webkit-standard"/>
              </a:rPr>
              <a:t> has a negative relationship, indicating that more guest requests correlate with fewer cancellations. Third, </a:t>
            </a:r>
            <a:r>
              <a:rPr lang="en-US" b="1" i="0" u="none" strike="noStrike" dirty="0" err="1">
                <a:solidFill>
                  <a:srgbClr val="000000"/>
                </a:solidFill>
                <a:effectLst/>
              </a:rPr>
              <a:t>log_avg_price_per_room</a:t>
            </a:r>
            <a:r>
              <a:rPr lang="en-US" b="0" i="0" u="none" strike="noStrike" dirty="0">
                <a:solidFill>
                  <a:srgbClr val="000000"/>
                </a:solidFill>
                <a:effectLst/>
                <a:latin typeface="-webkit-standard"/>
              </a:rPr>
              <a:t> shows that higher prices increase cancellation risk. Additional key variables include </a:t>
            </a:r>
            <a:r>
              <a:rPr lang="en-US" b="1" i="0" u="none" strike="noStrike" dirty="0" err="1">
                <a:solidFill>
                  <a:srgbClr val="000000"/>
                </a:solidFill>
                <a:effectLst/>
              </a:rPr>
              <a:t>market_segment_type</a:t>
            </a:r>
            <a:r>
              <a:rPr lang="en-US" b="0" i="0" u="none" strike="noStrike" dirty="0">
                <a:solidFill>
                  <a:srgbClr val="000000"/>
                </a:solidFill>
                <a:effectLst/>
                <a:latin typeface="-webkit-standard"/>
              </a:rPr>
              <a:t>, which differentiates booking channels; </a:t>
            </a:r>
            <a:r>
              <a:rPr lang="en-US" b="1" i="0" u="none" strike="noStrike" dirty="0" err="1">
                <a:solidFill>
                  <a:srgbClr val="000000"/>
                </a:solidFill>
                <a:effectLst/>
              </a:rPr>
              <a:t>arrival_month</a:t>
            </a:r>
            <a:r>
              <a:rPr lang="en-US" b="0" i="0" u="none" strike="noStrike" dirty="0">
                <a:solidFill>
                  <a:srgbClr val="000000"/>
                </a:solidFill>
                <a:effectLst/>
                <a:latin typeface="-webkit-standard"/>
              </a:rPr>
              <a:t>, reflecting seasonal trends; </a:t>
            </a:r>
            <a:r>
              <a:rPr lang="en-US" b="1" i="0" u="none" strike="noStrike" dirty="0" err="1">
                <a:solidFill>
                  <a:srgbClr val="000000"/>
                </a:solidFill>
                <a:effectLst/>
              </a:rPr>
              <a:t>repeated_guest</a:t>
            </a:r>
            <a:r>
              <a:rPr lang="en-US" b="0" i="0" u="none" strike="noStrike" dirty="0">
                <a:solidFill>
                  <a:srgbClr val="000000"/>
                </a:solidFill>
                <a:effectLst/>
                <a:latin typeface="-webkit-standard"/>
              </a:rPr>
              <a:t>, where repeat customers are less likely to cancel; </a:t>
            </a:r>
            <a:r>
              <a:rPr lang="en-US" b="1" i="0" u="none" strike="noStrike" dirty="0" err="1">
                <a:solidFill>
                  <a:srgbClr val="000000"/>
                </a:solidFill>
                <a:effectLst/>
              </a:rPr>
              <a:t>no_of_previous_cancellations</a:t>
            </a:r>
            <a:r>
              <a:rPr lang="en-US" b="0" i="0" u="none" strike="noStrike" dirty="0">
                <a:solidFill>
                  <a:srgbClr val="000000"/>
                </a:solidFill>
                <a:effectLst/>
                <a:latin typeface="-webkit-standard"/>
              </a:rPr>
              <a:t> and </a:t>
            </a:r>
            <a:r>
              <a:rPr lang="en-US" b="1" i="0" u="none" strike="noStrike" dirty="0" err="1">
                <a:solidFill>
                  <a:srgbClr val="000000"/>
                </a:solidFill>
                <a:effectLst/>
              </a:rPr>
              <a:t>no_of_previous_bookings_not_canceled</a:t>
            </a:r>
            <a:r>
              <a:rPr lang="en-US" b="0" i="0" u="none" strike="noStrike" dirty="0">
                <a:solidFill>
                  <a:srgbClr val="000000"/>
                </a:solidFill>
                <a:effectLst/>
                <a:latin typeface="-webkit-standard"/>
              </a:rPr>
              <a:t>, which capture historical behavior; </a:t>
            </a:r>
            <a:r>
              <a:rPr lang="en-US" b="1" i="0" u="none" strike="noStrike" dirty="0" err="1">
                <a:solidFill>
                  <a:srgbClr val="000000"/>
                </a:solidFill>
                <a:effectLst/>
              </a:rPr>
              <a:t>no_of_weekend_nights</a:t>
            </a:r>
            <a:r>
              <a:rPr lang="en-US" b="0" i="0" u="none" strike="noStrike" dirty="0">
                <a:solidFill>
                  <a:srgbClr val="000000"/>
                </a:solidFill>
                <a:effectLst/>
                <a:latin typeface="-webkit-standard"/>
              </a:rPr>
              <a:t>, and </a:t>
            </a:r>
            <a:r>
              <a:rPr lang="en-US" b="1" i="0" u="none" strike="noStrike" dirty="0" err="1">
                <a:solidFill>
                  <a:srgbClr val="000000"/>
                </a:solidFill>
                <a:effectLst/>
              </a:rPr>
              <a:t>type_of_meal_plan</a:t>
            </a:r>
            <a:r>
              <a:rPr lang="en-US" b="0" i="0" u="none" strike="noStrike" dirty="0">
                <a:solidFill>
                  <a:srgbClr val="000000"/>
                </a:solidFill>
                <a:effectLst/>
                <a:latin typeface="-webkit-standard"/>
              </a:rPr>
              <a:t>. Together, these variables provide a comprehensive understanding of the factors influencing cancellations."</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15</a:t>
            </a:fld>
            <a:endParaRPr lang="en-US"/>
          </a:p>
        </p:txBody>
      </p:sp>
    </p:spTree>
    <p:extLst>
      <p:ext uri="{BB962C8B-B14F-4D97-AF65-F5344CB8AC3E}">
        <p14:creationId xmlns:p14="http://schemas.microsoft.com/office/powerpoint/2010/main" val="2006599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The analysis is based on a comprehensive data set from one hotel in Lisbon, Portugal, covering the years 2017 and 2018. The data set comprises 36,275 observations and 16 variables. These variables include guest counts such as the number of adults and children, details about weekend and weekday nights, and categorical fields like type of meal plan, room type reserved, and market segment type. Additional variables, including arrival month, repeated guest indicator, and previous cancellation history, provide context on booking behavior. Variables like lead time and average price per room are key numeric predictors. This robust set of variables enabled me to explore both the predictive power of various factors and the underlying patterns of cancellations."</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2</a:t>
            </a:fld>
            <a:endParaRPr lang="en-US"/>
          </a:p>
        </p:txBody>
      </p:sp>
    </p:spTree>
    <p:extLst>
      <p:ext uri="{BB962C8B-B14F-4D97-AF65-F5344CB8AC3E}">
        <p14:creationId xmlns:p14="http://schemas.microsoft.com/office/powerpoint/2010/main" val="24973230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My project has two primary objectives. The first is to determine if I can predict how likely a booking is to be canceled using historical data. The second is to identify which factors most affect the likelihood of cancellation. By answering these questions, I aim to empower hotel management with insights that can improve revenue management and operational efficiency. In other words, I want to know not only if cancellations can be forecasted accurately, but also which variables—such as lead time, room price, or guest behavior—drive these cancellations. Ultimately, my goal is to provide actionable intelligence that can be integrated into hotel operations to mitigate revenue loss from unoccupied rooms."</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3</a:t>
            </a:fld>
            <a:endParaRPr lang="en-US"/>
          </a:p>
        </p:txBody>
      </p:sp>
    </p:spTree>
    <p:extLst>
      <p:ext uri="{BB962C8B-B14F-4D97-AF65-F5344CB8AC3E}">
        <p14:creationId xmlns:p14="http://schemas.microsoft.com/office/powerpoint/2010/main" val="2499946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Before diving into predictive modeling, I conducted extensive exploratory data analysis. This phase allowed me to understand the data distribution and identify patterns and anomalies. I examined trends over time, such as seasonal variations in booking cancellations, and analyzed relationships between variables like lead time and cancellation frequency. Visualizations such as histograms, boxplots, and scatter plots helped me observe how factors like average room price and special requests differ between canceled and non-canceled bookings. This exploratory step not only confirmed my expectations but also guided the feature selection process for the models, ensuring I focused on the variables that had the strongest apparent relationship with cancellation outcomes."</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4</a:t>
            </a:fld>
            <a:endParaRPr lang="en-US"/>
          </a:p>
        </p:txBody>
      </p:sp>
    </p:spTree>
    <p:extLst>
      <p:ext uri="{BB962C8B-B14F-4D97-AF65-F5344CB8AC3E}">
        <p14:creationId xmlns:p14="http://schemas.microsoft.com/office/powerpoint/2010/main" val="630259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Data preparation was a crucial step in my project. I began by transforming the target variable: </a:t>
            </a:r>
            <a:r>
              <a:rPr lang="en-US" b="0" i="0" u="none" strike="noStrike" dirty="0" err="1">
                <a:solidFill>
                  <a:srgbClr val="000000"/>
                </a:solidFill>
                <a:effectLst/>
                <a:latin typeface="-webkit-standard"/>
              </a:rPr>
              <a:t>booking_status</a:t>
            </a:r>
            <a:r>
              <a:rPr lang="en-US" b="0" i="0" u="none" strike="noStrike" dirty="0">
                <a:solidFill>
                  <a:srgbClr val="000000"/>
                </a:solidFill>
                <a:effectLst/>
                <a:latin typeface="-webkit-standard"/>
              </a:rPr>
              <a:t> was converted into a binary factor, where ‘1’ indicates a canceled booking and ‘0’ a non-canceled booking. Next, I engineered features by removing non-predictive columns such as </a:t>
            </a:r>
            <a:r>
              <a:rPr lang="en-US" b="0" i="0" u="none" strike="noStrike" dirty="0" err="1">
                <a:solidFill>
                  <a:srgbClr val="000000"/>
                </a:solidFill>
                <a:effectLst/>
                <a:latin typeface="-webkit-standard"/>
              </a:rPr>
              <a:t>Booking_ID</a:t>
            </a:r>
            <a:r>
              <a:rPr lang="en-US" b="0" i="0" u="none" strike="noStrike" dirty="0">
                <a:solidFill>
                  <a:srgbClr val="000000"/>
                </a:solidFill>
                <a:effectLst/>
                <a:latin typeface="-webkit-standard"/>
              </a:rPr>
              <a:t> and converting date fields into a more meaningful format, like the arrival month. To manage skewed distributions, I applied a log transformation to variables such as lead time and average price per room. I then centered and scaled the predictors to normalize the data, and finally, I partitioned the data into an 80% training set and a 20% testing set for robust model evaluation."</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7</a:t>
            </a:fld>
            <a:endParaRPr lang="en-US"/>
          </a:p>
        </p:txBody>
      </p:sp>
    </p:spTree>
    <p:extLst>
      <p:ext uri="{BB962C8B-B14F-4D97-AF65-F5344CB8AC3E}">
        <p14:creationId xmlns:p14="http://schemas.microsoft.com/office/powerpoint/2010/main" val="1399839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"My first modeling approach is based on LASSO regression. LASSO, which stands for Least Absolute Shrinkage and Selection Operator, performs both prediction and variable selection by imposing a penalty that shrinks less important coefficients to zero. I selected the optimal lambda value using 10-fold cross-validation and compared </a:t>
            </a:r>
            <a:r>
              <a:rPr lang="en-US" b="0" i="0" u="none" strike="noStrike" dirty="0" err="1">
                <a:solidFill>
                  <a:srgbClr val="000000"/>
                </a:solidFill>
                <a:effectLst/>
                <a:latin typeface="-webkit-standard"/>
              </a:rPr>
              <a:t>lambda.min</a:t>
            </a:r>
            <a:r>
              <a:rPr lang="en-US" b="0" i="0" u="none" strike="noStrike" dirty="0">
                <a:solidFill>
                  <a:srgbClr val="000000"/>
                </a:solidFill>
                <a:effectLst/>
                <a:latin typeface="-webkit-standard"/>
              </a:rPr>
              <a:t> with lambda.1se. Although both yielded similar performance, I chose lambda.1se for its simplicity and interpretability. With LASSO, I am able to clearly see which variables have the most influence on cancellation probabilities. This method not only forecasts cancellations but also highlights the strength and direction of the impact of each predictor.</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8</a:t>
            </a:fld>
            <a:endParaRPr lang="en-US"/>
          </a:p>
        </p:txBody>
      </p:sp>
    </p:spTree>
    <p:extLst>
      <p:ext uri="{BB962C8B-B14F-4D97-AF65-F5344CB8AC3E}">
        <p14:creationId xmlns:p14="http://schemas.microsoft.com/office/powerpoint/2010/main" val="7441708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u="none" strike="noStrike" dirty="0">
                <a:solidFill>
                  <a:srgbClr val="000000"/>
                </a:solidFill>
                <a:effectLst/>
              </a:rPr>
              <a:t>Let’s review the top 10 variables from my LASSO model and what they tell me. First, </a:t>
            </a:r>
            <a:r>
              <a:rPr lang="en-US" b="1" i="1" u="none" strike="noStrike" dirty="0" err="1">
                <a:solidFill>
                  <a:srgbClr val="000000"/>
                </a:solidFill>
                <a:effectLst/>
              </a:rPr>
              <a:t>log_lead_time</a:t>
            </a:r>
            <a:r>
              <a:rPr lang="en-US" b="0" i="1" u="none" strike="noStrike" dirty="0">
                <a:solidFill>
                  <a:srgbClr val="000000"/>
                </a:solidFill>
                <a:effectLst/>
              </a:rPr>
              <a:t> is the strongest predictor, with a positive coefficient indicating that longer lead times are linked to a higher risk of cancellation. Second, </a:t>
            </a:r>
            <a:r>
              <a:rPr lang="en-US" b="1" i="1" u="none" strike="noStrike" dirty="0" err="1">
                <a:solidFill>
                  <a:srgbClr val="000000"/>
                </a:solidFill>
                <a:effectLst/>
              </a:rPr>
              <a:t>no_of_special_requests</a:t>
            </a:r>
            <a:r>
              <a:rPr lang="en-US" b="0" i="1" u="none" strike="noStrike" dirty="0">
                <a:solidFill>
                  <a:srgbClr val="000000"/>
                </a:solidFill>
                <a:effectLst/>
              </a:rPr>
              <a:t> shows a negative coefficient, meaning that more special requests tend to lower the cancellation likelihood. Third, </a:t>
            </a:r>
            <a:r>
              <a:rPr lang="en-US" b="1" i="1" u="none" strike="noStrike" dirty="0" err="1">
                <a:solidFill>
                  <a:srgbClr val="000000"/>
                </a:solidFill>
                <a:effectLst/>
              </a:rPr>
              <a:t>log_avg_price_per_room</a:t>
            </a:r>
            <a:r>
              <a:rPr lang="en-US" b="0" i="1" u="none" strike="noStrike" dirty="0">
                <a:solidFill>
                  <a:srgbClr val="000000"/>
                </a:solidFill>
                <a:effectLst/>
              </a:rPr>
              <a:t> has a positive effect, suggesting that higher room prices increase risk. Other important variables include </a:t>
            </a:r>
            <a:r>
              <a:rPr lang="en-US" b="1" i="1" u="none" strike="noStrike" dirty="0" err="1">
                <a:solidFill>
                  <a:srgbClr val="000000"/>
                </a:solidFill>
                <a:effectLst/>
              </a:rPr>
              <a:t>market_segment_type</a:t>
            </a:r>
            <a:r>
              <a:rPr lang="en-US" b="0" i="1" u="none" strike="noStrike" dirty="0">
                <a:solidFill>
                  <a:srgbClr val="000000"/>
                </a:solidFill>
                <a:effectLst/>
              </a:rPr>
              <a:t>, </a:t>
            </a:r>
            <a:r>
              <a:rPr lang="en-US" b="1" i="1" u="none" strike="noStrike" dirty="0" err="1">
                <a:solidFill>
                  <a:srgbClr val="000000"/>
                </a:solidFill>
                <a:effectLst/>
              </a:rPr>
              <a:t>arrival_month</a:t>
            </a:r>
            <a:r>
              <a:rPr lang="en-US" b="0" i="1" u="none" strike="noStrike" dirty="0">
                <a:solidFill>
                  <a:srgbClr val="000000"/>
                </a:solidFill>
                <a:effectLst/>
              </a:rPr>
              <a:t>, </a:t>
            </a:r>
            <a:r>
              <a:rPr lang="en-US" b="1" i="1" u="none" strike="noStrike" dirty="0" err="1">
                <a:solidFill>
                  <a:srgbClr val="000000"/>
                </a:solidFill>
                <a:effectLst/>
              </a:rPr>
              <a:t>repeated_guest</a:t>
            </a:r>
            <a:r>
              <a:rPr lang="en-US" b="0" i="1" u="none" strike="noStrike" dirty="0">
                <a:solidFill>
                  <a:srgbClr val="000000"/>
                </a:solidFill>
                <a:effectLst/>
              </a:rPr>
              <a:t>, </a:t>
            </a:r>
            <a:r>
              <a:rPr lang="en-US" b="1" i="1" u="none" strike="noStrike" dirty="0" err="1">
                <a:solidFill>
                  <a:srgbClr val="000000"/>
                </a:solidFill>
                <a:effectLst/>
              </a:rPr>
              <a:t>no_of_previous_cancellations</a:t>
            </a:r>
            <a:r>
              <a:rPr lang="en-US" b="0" i="1" u="none" strike="noStrike" dirty="0">
                <a:solidFill>
                  <a:srgbClr val="000000"/>
                </a:solidFill>
                <a:effectLst/>
              </a:rPr>
              <a:t>, </a:t>
            </a:r>
            <a:r>
              <a:rPr lang="en-US" b="1" i="1" u="none" strike="noStrike" dirty="0" err="1">
                <a:solidFill>
                  <a:srgbClr val="000000"/>
                </a:solidFill>
                <a:effectLst/>
              </a:rPr>
              <a:t>no_of_previous_bookings_not_canceled</a:t>
            </a:r>
            <a:r>
              <a:rPr lang="en-US" b="0" i="1" u="none" strike="noStrike" dirty="0">
                <a:solidFill>
                  <a:srgbClr val="000000"/>
                </a:solidFill>
                <a:effectLst/>
              </a:rPr>
              <a:t>, </a:t>
            </a:r>
            <a:r>
              <a:rPr lang="en-US" b="1" i="1" u="none" strike="noStrike" dirty="0" err="1">
                <a:solidFill>
                  <a:srgbClr val="000000"/>
                </a:solidFill>
                <a:effectLst/>
              </a:rPr>
              <a:t>no_of_weekend_nights</a:t>
            </a:r>
            <a:r>
              <a:rPr lang="en-US" b="0" i="1" u="none" strike="noStrike" dirty="0">
                <a:solidFill>
                  <a:srgbClr val="000000"/>
                </a:solidFill>
                <a:effectLst/>
              </a:rPr>
              <a:t>, and </a:t>
            </a:r>
            <a:r>
              <a:rPr lang="en-US" b="1" i="1" u="none" strike="noStrike" dirty="0" err="1">
                <a:solidFill>
                  <a:srgbClr val="000000"/>
                </a:solidFill>
                <a:effectLst/>
              </a:rPr>
              <a:t>type_of_meal_plan</a:t>
            </a:r>
            <a:r>
              <a:rPr lang="en-US" b="0" i="1" u="none" strike="noStrike" dirty="0">
                <a:solidFill>
                  <a:srgbClr val="000000"/>
                </a:solidFill>
                <a:effectLst/>
              </a:rPr>
              <a:t>. Each of these provides insight into guest behavior and booking patterns, helping me understand cancellation dynamics."</a:t>
            </a:r>
            <a:br>
              <a:rPr lang="en-US" dirty="0"/>
            </a:br>
            <a:r>
              <a:rPr lang="en-US" b="0" i="1" u="none" strike="noStrike" dirty="0">
                <a:solidFill>
                  <a:srgbClr val="000000"/>
                </a:solidFill>
                <a:effectLst/>
              </a:rPr>
              <a:t>(~125 words)</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9</a:t>
            </a:fld>
            <a:endParaRPr lang="en-US"/>
          </a:p>
        </p:txBody>
      </p:sp>
    </p:spTree>
    <p:extLst>
      <p:ext uri="{BB962C8B-B14F-4D97-AF65-F5344CB8AC3E}">
        <p14:creationId xmlns:p14="http://schemas.microsoft.com/office/powerpoint/2010/main" val="37120458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"In evaluating the LASSO model’s performance, I examined both the confusion matrix and calibration plots. The confusion matrix revealed that my model correctly classified a significant number of both canceled and non-canceled bookings, with acceptable levels of false positives and false negatives. The calibration plot showed that the model’s predicted probabilities aligned well with the observed cancellation rates, especially in the lower probability ranges. While some mid-range predictions deviated slightly from the actual outcomes, overall the LASSO model demonstrated strong predictive ability. This model’s transparency in highlighting the impact of each variable further reinforces its utility as both a predictive tool and an interpretive guide for understanding cancellation factors.</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10</a:t>
            </a:fld>
            <a:endParaRPr lang="en-US"/>
          </a:p>
        </p:txBody>
      </p:sp>
    </p:spTree>
    <p:extLst>
      <p:ext uri="{BB962C8B-B14F-4D97-AF65-F5344CB8AC3E}">
        <p14:creationId xmlns:p14="http://schemas.microsoft.com/office/powerpoint/2010/main" val="3494016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000000"/>
                </a:solidFill>
                <a:effectLst/>
                <a:latin typeface="-webkit-standard"/>
              </a:rPr>
              <a:t>My second modeling approach employs the Random Forest algorithm. Random Forest is an ensemble method that builds multiple decision trees and aggregates their results to improve predictive accuracy. It is particularly adept at handling complex, nonlinear relationships between predictors and the outcome. In my study, I tuned the hyperparameter </a:t>
            </a:r>
            <a:r>
              <a:rPr lang="en-US" b="0" i="0" u="none" strike="noStrike" dirty="0" err="1">
                <a:solidFill>
                  <a:srgbClr val="000000"/>
                </a:solidFill>
                <a:effectLst/>
                <a:latin typeface="-webkit-standard"/>
              </a:rPr>
              <a:t>mtry</a:t>
            </a:r>
            <a:r>
              <a:rPr lang="en-US" b="0" i="0" u="none" strike="noStrike" dirty="0">
                <a:solidFill>
                  <a:srgbClr val="000000"/>
                </a:solidFill>
                <a:effectLst/>
                <a:latin typeface="-webkit-standard"/>
              </a:rPr>
              <a:t> using the F1 score and determined that the best value was 4. The Random Forest model demonstrated higher overall accuracy compared to LASSO, with strong sensitivity and specificity. Although it does not directly indicate the direction of each variable’s influence, its robustness in handling interactions among predictors makes it a powerful complement to the LASSO approach."</a:t>
            </a:r>
            <a:endParaRPr lang="en-US" dirty="0"/>
          </a:p>
        </p:txBody>
      </p:sp>
      <p:sp>
        <p:nvSpPr>
          <p:cNvPr id="4" name="Slide Number Placeholder 3"/>
          <p:cNvSpPr>
            <a:spLocks noGrp="1"/>
          </p:cNvSpPr>
          <p:nvPr>
            <p:ph type="sldNum" sz="quarter" idx="5"/>
          </p:nvPr>
        </p:nvSpPr>
        <p:spPr/>
        <p:txBody>
          <a:bodyPr/>
          <a:lstStyle/>
          <a:p>
            <a:fld id="{A7A962CC-5593-3D42-85EE-1C6B6F675FDB}" type="slidenum">
              <a:rPr lang="en-US" smtClean="0"/>
              <a:t>11</a:t>
            </a:fld>
            <a:endParaRPr lang="en-US"/>
          </a:p>
        </p:txBody>
      </p:sp>
    </p:spTree>
    <p:extLst>
      <p:ext uri="{BB962C8B-B14F-4D97-AF65-F5344CB8AC3E}">
        <p14:creationId xmlns:p14="http://schemas.microsoft.com/office/powerpoint/2010/main" val="2124999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8A44-1F8F-6C84-8802-6F09250BAE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D181A09-2F90-856C-A36C-8BBC806C05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E6D8095-B697-0E31-10DE-0A77F1658B01}"/>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5" name="Footer Placeholder 4">
            <a:extLst>
              <a:ext uri="{FF2B5EF4-FFF2-40B4-BE49-F238E27FC236}">
                <a16:creationId xmlns:a16="http://schemas.microsoft.com/office/drawing/2014/main" id="{49EF150B-7F9D-DDEE-9147-5269963737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52B49-BB85-4861-DB8B-AAC1308EDB0D}"/>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26027478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A7F68-9218-6BF1-8ADC-49F6598A3A5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72C003E-0BA3-67E7-45C0-8C1A3CA127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B84C9-3AF1-3B6F-F5F6-2532F5A9F969}"/>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5" name="Footer Placeholder 4">
            <a:extLst>
              <a:ext uri="{FF2B5EF4-FFF2-40B4-BE49-F238E27FC236}">
                <a16:creationId xmlns:a16="http://schemas.microsoft.com/office/drawing/2014/main" id="{B0F704BA-B12C-3D20-4986-6B8CD12FA3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2C5901-0C7A-80B8-531F-12C025A402C6}"/>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822275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98649A-82A9-C7B6-7011-9B92F4BEE20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8778CED-7A80-31F8-189D-779F420251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1C7657-A8DF-2EFA-0420-170944DAECF7}"/>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5" name="Footer Placeholder 4">
            <a:extLst>
              <a:ext uri="{FF2B5EF4-FFF2-40B4-BE49-F238E27FC236}">
                <a16:creationId xmlns:a16="http://schemas.microsoft.com/office/drawing/2014/main" id="{3A297E21-EB2F-EA12-A68C-12CEB636A2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B40FE3-3D76-0243-597B-DFD59A1F3300}"/>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2193572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7FAFF-9721-E7D0-D88D-BCF733F158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A56B4D-0DFA-D309-13E8-8802F1BFCC4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473634-D280-C47B-27C2-84A978BE7982}"/>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5" name="Footer Placeholder 4">
            <a:extLst>
              <a:ext uri="{FF2B5EF4-FFF2-40B4-BE49-F238E27FC236}">
                <a16:creationId xmlns:a16="http://schemas.microsoft.com/office/drawing/2014/main" id="{F0F779D3-67D0-A054-7045-05B6B91ECB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FD0E1C-CF17-E49A-F79E-067B192AC551}"/>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1231926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00979-8A4C-8914-7B6E-ABE4019CFFC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82121C-9C8F-4DF1-D00C-7EFCF856DC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A6A47D-F99F-AB14-9D7F-3C703E5D33C5}"/>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5" name="Footer Placeholder 4">
            <a:extLst>
              <a:ext uri="{FF2B5EF4-FFF2-40B4-BE49-F238E27FC236}">
                <a16:creationId xmlns:a16="http://schemas.microsoft.com/office/drawing/2014/main" id="{FCFCE289-3E80-ABE3-2AE1-A60F61D73D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2421A5-F2B8-53A5-570B-8EB77325D24B}"/>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2452159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6370-1AFC-64A8-9233-C636B7ED28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AF40D1-9F41-5E3B-E4F7-1AFB0A9A3B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1DC7FAE-0DDC-1C08-9E5D-0C8D7D13BE1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8AFC5E8-B8F1-D092-1163-F6D4A204EADF}"/>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6" name="Footer Placeholder 5">
            <a:extLst>
              <a:ext uri="{FF2B5EF4-FFF2-40B4-BE49-F238E27FC236}">
                <a16:creationId xmlns:a16="http://schemas.microsoft.com/office/drawing/2014/main" id="{46E7B0F3-9632-F145-FB08-05E4E5D4D9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148D30A-7F16-6A58-9108-8C1BF33DC2B9}"/>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2149554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757A7-4B4C-A619-F2E8-E3F9FF1EFB6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7A5E78E-8ECB-2A85-B26B-4D69B30160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E30959-3D48-C7B6-8EAC-38CA40E67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10B84B6-073D-300C-43D9-2FF524F5AF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D174A7-BBE1-D50E-D6AA-19AD80706FA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EA787A-61CF-59B3-38B4-E90C1AC70853}"/>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8" name="Footer Placeholder 7">
            <a:extLst>
              <a:ext uri="{FF2B5EF4-FFF2-40B4-BE49-F238E27FC236}">
                <a16:creationId xmlns:a16="http://schemas.microsoft.com/office/drawing/2014/main" id="{75549093-0927-D078-D08C-A8503590CA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12F1BE-0719-C124-5FE3-63D016982A7E}"/>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560493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B890D-CBEC-4B43-49E6-4E9AF96BD24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B080A5-0F86-E061-90E0-E1F2EC48E780}"/>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4" name="Footer Placeholder 3">
            <a:extLst>
              <a:ext uri="{FF2B5EF4-FFF2-40B4-BE49-F238E27FC236}">
                <a16:creationId xmlns:a16="http://schemas.microsoft.com/office/drawing/2014/main" id="{BAA4759C-6AF5-1C10-1C8E-25A977C449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9E9E3EF-9C9A-E6A5-E7FC-67ADDE2C1B5B}"/>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10015693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CBB60E-E555-91AC-39A6-338E22687673}"/>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3" name="Footer Placeholder 2">
            <a:extLst>
              <a:ext uri="{FF2B5EF4-FFF2-40B4-BE49-F238E27FC236}">
                <a16:creationId xmlns:a16="http://schemas.microsoft.com/office/drawing/2014/main" id="{5413BEA7-62C2-AB55-90C0-BA2DAEFF3D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8D0F0D0-CE1E-25EB-77F2-06D3CC3D7AC3}"/>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1561276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38028-37EE-FA31-F8C9-B832DA2F1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545E3-0DC7-9C48-20EB-27BC05E28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BD62CDB-977C-A022-BEF5-3D0B48AF55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33DB9D-EB83-06DA-8D2A-4C85F4A8509E}"/>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6" name="Footer Placeholder 5">
            <a:extLst>
              <a:ext uri="{FF2B5EF4-FFF2-40B4-BE49-F238E27FC236}">
                <a16:creationId xmlns:a16="http://schemas.microsoft.com/office/drawing/2014/main" id="{4CA0702D-D97F-F9D7-A1CD-0FBF16F084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C27DF2-8383-5B2D-DBF3-74B3088555E0}"/>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2954489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A370F-50C0-2FD8-4E48-23F0491E96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5853A1-6DB8-E7ED-42E6-8FF818006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B8B0CD-B0BD-6552-8B10-E7FF93E1A2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815E50-A4BE-BD25-462F-50F4B5D77DD9}"/>
              </a:ext>
            </a:extLst>
          </p:cNvPr>
          <p:cNvSpPr>
            <a:spLocks noGrp="1"/>
          </p:cNvSpPr>
          <p:nvPr>
            <p:ph type="dt" sz="half" idx="10"/>
          </p:nvPr>
        </p:nvSpPr>
        <p:spPr/>
        <p:txBody>
          <a:bodyPr/>
          <a:lstStyle/>
          <a:p>
            <a:fld id="{D1327AB0-5ED5-8B40-8F46-79CE46DE676F}" type="datetimeFigureOut">
              <a:rPr lang="en-US" smtClean="0"/>
              <a:t>4/17/25</a:t>
            </a:fld>
            <a:endParaRPr lang="en-US"/>
          </a:p>
        </p:txBody>
      </p:sp>
      <p:sp>
        <p:nvSpPr>
          <p:cNvPr id="6" name="Footer Placeholder 5">
            <a:extLst>
              <a:ext uri="{FF2B5EF4-FFF2-40B4-BE49-F238E27FC236}">
                <a16:creationId xmlns:a16="http://schemas.microsoft.com/office/drawing/2014/main" id="{2BB734A4-F894-1BC6-C2F1-4A3EE177B0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CC74CA-D8D9-09CD-1DFF-5F2F71208D96}"/>
              </a:ext>
            </a:extLst>
          </p:cNvPr>
          <p:cNvSpPr>
            <a:spLocks noGrp="1"/>
          </p:cNvSpPr>
          <p:nvPr>
            <p:ph type="sldNum" sz="quarter" idx="12"/>
          </p:nvPr>
        </p:nvSpPr>
        <p:spPr/>
        <p:txBody>
          <a:bodyPr/>
          <a:lstStyle/>
          <a:p>
            <a:fld id="{7E68AB56-DBF1-564C-AF53-56D5DA69C009}" type="slidenum">
              <a:rPr lang="en-US" smtClean="0"/>
              <a:t>‹#›</a:t>
            </a:fld>
            <a:endParaRPr lang="en-US"/>
          </a:p>
        </p:txBody>
      </p:sp>
    </p:spTree>
    <p:extLst>
      <p:ext uri="{BB962C8B-B14F-4D97-AF65-F5344CB8AC3E}">
        <p14:creationId xmlns:p14="http://schemas.microsoft.com/office/powerpoint/2010/main" val="1255529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6248150-D8DD-6344-2E2D-ECD17EC8E6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8EDE835-79B9-0D31-59F2-EA1124A40B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6B9498-C245-4DE8-8D89-B97A6BF7E5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1327AB0-5ED5-8B40-8F46-79CE46DE676F}" type="datetimeFigureOut">
              <a:rPr lang="en-US" smtClean="0"/>
              <a:t>4/17/25</a:t>
            </a:fld>
            <a:endParaRPr lang="en-US"/>
          </a:p>
        </p:txBody>
      </p:sp>
      <p:sp>
        <p:nvSpPr>
          <p:cNvPr id="5" name="Footer Placeholder 4">
            <a:extLst>
              <a:ext uri="{FF2B5EF4-FFF2-40B4-BE49-F238E27FC236}">
                <a16:creationId xmlns:a16="http://schemas.microsoft.com/office/drawing/2014/main" id="{B203426C-9E57-D07F-7B59-9EF4A2FAC2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FC93062-4107-9203-0FB7-7B8ECE7E06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E68AB56-DBF1-564C-AF53-56D5DA69C009}" type="slidenum">
              <a:rPr lang="en-US" smtClean="0"/>
              <a:t>‹#›</a:t>
            </a:fld>
            <a:endParaRPr lang="en-US"/>
          </a:p>
        </p:txBody>
      </p:sp>
    </p:spTree>
    <p:extLst>
      <p:ext uri="{BB962C8B-B14F-4D97-AF65-F5344CB8AC3E}">
        <p14:creationId xmlns:p14="http://schemas.microsoft.com/office/powerpoint/2010/main" val="4024917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B1C758C-C349-1470-9A2E-8532223DF4B1}"/>
              </a:ext>
            </a:extLst>
          </p:cNvPr>
          <p:cNvSpPr>
            <a:spLocks noGrp="1"/>
          </p:cNvSpPr>
          <p:nvPr>
            <p:ph type="ctrTitle"/>
          </p:nvPr>
        </p:nvSpPr>
        <p:spPr>
          <a:xfrm>
            <a:off x="1314824" y="735106"/>
            <a:ext cx="10053763" cy="2928470"/>
          </a:xfrm>
        </p:spPr>
        <p:txBody>
          <a:bodyPr anchor="b">
            <a:normAutofit/>
          </a:bodyPr>
          <a:lstStyle/>
          <a:p>
            <a:pPr algn="l"/>
            <a:r>
              <a:rPr lang="en-US" sz="4800">
                <a:solidFill>
                  <a:srgbClr val="FFFFFF"/>
                </a:solidFill>
              </a:rPr>
              <a:t>Predicting Hotel Cancelations</a:t>
            </a:r>
          </a:p>
        </p:txBody>
      </p:sp>
      <p:sp>
        <p:nvSpPr>
          <p:cNvPr id="3" name="Subtitle 2">
            <a:extLst>
              <a:ext uri="{FF2B5EF4-FFF2-40B4-BE49-F238E27FC236}">
                <a16:creationId xmlns:a16="http://schemas.microsoft.com/office/drawing/2014/main" id="{EA269356-DA78-9D1C-6FCB-1DC3304BA64D}"/>
              </a:ext>
            </a:extLst>
          </p:cNvPr>
          <p:cNvSpPr>
            <a:spLocks noGrp="1"/>
          </p:cNvSpPr>
          <p:nvPr>
            <p:ph type="subTitle" idx="1"/>
          </p:nvPr>
        </p:nvSpPr>
        <p:spPr>
          <a:xfrm>
            <a:off x="1350682" y="4870824"/>
            <a:ext cx="10005951" cy="1458258"/>
          </a:xfrm>
        </p:spPr>
        <p:txBody>
          <a:bodyPr anchor="ctr">
            <a:normAutofit/>
          </a:bodyPr>
          <a:lstStyle/>
          <a:p>
            <a:pPr algn="l"/>
            <a:r>
              <a:rPr lang="en-US" dirty="0"/>
              <a:t>Capstone Project</a:t>
            </a:r>
            <a:endParaRPr lang="en-US"/>
          </a:p>
          <a:p>
            <a:pPr algn="l"/>
            <a:r>
              <a:rPr lang="en-US" dirty="0"/>
              <a:t>Kerem Onipede</a:t>
            </a:r>
            <a:endParaRPr lang="en-US"/>
          </a:p>
        </p:txBody>
      </p:sp>
    </p:spTree>
    <p:extLst>
      <p:ext uri="{BB962C8B-B14F-4D97-AF65-F5344CB8AC3E}">
        <p14:creationId xmlns:p14="http://schemas.microsoft.com/office/powerpoint/2010/main" val="381662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3F1B88-6107-9CCF-1B42-CEFC2B5A08D3}"/>
              </a:ext>
            </a:extLst>
          </p:cNvPr>
          <p:cNvSpPr>
            <a:spLocks noGrp="1"/>
          </p:cNvSpPr>
          <p:nvPr>
            <p:ph type="title"/>
          </p:nvPr>
        </p:nvSpPr>
        <p:spPr>
          <a:xfrm>
            <a:off x="640080" y="329184"/>
            <a:ext cx="6894576" cy="1783080"/>
          </a:xfrm>
        </p:spPr>
        <p:txBody>
          <a:bodyPr anchor="b">
            <a:normAutofit/>
          </a:bodyPr>
          <a:lstStyle/>
          <a:p>
            <a:r>
              <a:rPr lang="en-US" sz="5400"/>
              <a:t>LASSO Model</a:t>
            </a:r>
          </a:p>
        </p:txBody>
      </p:sp>
      <p:sp>
        <p:nvSpPr>
          <p:cNvPr id="16"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Content Placeholder 11" descr="A screenshot of a graph&#10;&#10;AI-generated content may be incorrect.">
            <a:extLst>
              <a:ext uri="{FF2B5EF4-FFF2-40B4-BE49-F238E27FC236}">
                <a16:creationId xmlns:a16="http://schemas.microsoft.com/office/drawing/2014/main" id="{EC0A6682-178B-E3A1-C24E-84AD0D2E1A31}"/>
              </a:ext>
            </a:extLst>
          </p:cNvPr>
          <p:cNvPicPr>
            <a:picLocks noGrp="1" noChangeAspect="1"/>
          </p:cNvPicPr>
          <p:nvPr>
            <p:ph idx="1"/>
          </p:nvPr>
        </p:nvPicPr>
        <p:blipFill>
          <a:blip r:embed="rId3"/>
          <a:stretch>
            <a:fillRect/>
          </a:stretch>
        </p:blipFill>
        <p:spPr>
          <a:xfrm>
            <a:off x="7672611" y="3985435"/>
            <a:ext cx="3374262" cy="2363788"/>
          </a:xfrm>
        </p:spPr>
      </p:pic>
      <p:pic>
        <p:nvPicPr>
          <p:cNvPr id="7" name="Picture 6" descr="A graph with a line&#10;&#10;AI-generated content may be incorrect.">
            <a:extLst>
              <a:ext uri="{FF2B5EF4-FFF2-40B4-BE49-F238E27FC236}">
                <a16:creationId xmlns:a16="http://schemas.microsoft.com/office/drawing/2014/main" id="{F1194A0F-AE42-2914-8A5D-B9420C2FC8EF}"/>
              </a:ext>
            </a:extLst>
          </p:cNvPr>
          <p:cNvPicPr>
            <a:picLocks noChangeAspect="1"/>
          </p:cNvPicPr>
          <p:nvPr/>
        </p:nvPicPr>
        <p:blipFill>
          <a:blip r:embed="rId4"/>
          <a:stretch>
            <a:fillRect/>
          </a:stretch>
        </p:blipFill>
        <p:spPr>
          <a:xfrm>
            <a:off x="6400896" y="139624"/>
            <a:ext cx="5404104" cy="3337034"/>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997CBE10-2BA3-7941-1637-A2CE6B890A54}"/>
              </a:ext>
            </a:extLst>
          </p:cNvPr>
          <p:cNvPicPr>
            <a:picLocks noChangeAspect="1"/>
          </p:cNvPicPr>
          <p:nvPr/>
        </p:nvPicPr>
        <p:blipFill>
          <a:blip r:embed="rId5"/>
          <a:stretch>
            <a:fillRect/>
          </a:stretch>
        </p:blipFill>
        <p:spPr>
          <a:xfrm>
            <a:off x="820250" y="2921141"/>
            <a:ext cx="4120992" cy="3428082"/>
          </a:xfrm>
          <a:prstGeom prst="rect">
            <a:avLst/>
          </a:prstGeom>
        </p:spPr>
      </p:pic>
    </p:spTree>
    <p:extLst>
      <p:ext uri="{BB962C8B-B14F-4D97-AF65-F5344CB8AC3E}">
        <p14:creationId xmlns:p14="http://schemas.microsoft.com/office/powerpoint/2010/main" val="235810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F6B081-7483-A52C-51E0-6F3A40BEB731}"/>
              </a:ext>
            </a:extLst>
          </p:cNvPr>
          <p:cNvSpPr>
            <a:spLocks noGrp="1"/>
          </p:cNvSpPr>
          <p:nvPr>
            <p:ph type="title"/>
          </p:nvPr>
        </p:nvSpPr>
        <p:spPr>
          <a:xfrm>
            <a:off x="1051560" y="586822"/>
            <a:ext cx="3657600" cy="1645920"/>
          </a:xfrm>
        </p:spPr>
        <p:txBody>
          <a:bodyPr>
            <a:normAutofit/>
          </a:bodyPr>
          <a:lstStyle/>
          <a:p>
            <a:r>
              <a:rPr lang="en-US" sz="3200"/>
              <a:t>Random Forest</a:t>
            </a:r>
          </a:p>
        </p:txBody>
      </p:sp>
      <p:sp>
        <p:nvSpPr>
          <p:cNvPr id="15" name="Rectangle 14">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54FDE99-464C-937D-4A9D-E350758A9441}"/>
              </a:ext>
            </a:extLst>
          </p:cNvPr>
          <p:cNvSpPr>
            <a:spLocks noGrp="1"/>
          </p:cNvSpPr>
          <p:nvPr>
            <p:ph idx="1"/>
          </p:nvPr>
        </p:nvSpPr>
        <p:spPr>
          <a:xfrm>
            <a:off x="5250106" y="586822"/>
            <a:ext cx="6106742" cy="1645920"/>
          </a:xfrm>
        </p:spPr>
        <p:txBody>
          <a:bodyPr anchor="ctr">
            <a:normAutofit/>
          </a:bodyPr>
          <a:lstStyle/>
          <a:p>
            <a:r>
              <a:rPr lang="en-US" sz="1800"/>
              <a:t>Tuned mtry using F1 score</a:t>
            </a:r>
          </a:p>
          <a:p>
            <a:r>
              <a:rPr lang="en-US" sz="1800"/>
              <a:t>Best mtry = 4</a:t>
            </a:r>
          </a:p>
        </p:txBody>
      </p:sp>
      <p:graphicFrame>
        <p:nvGraphicFramePr>
          <p:cNvPr id="4" name="Content Placeholder 5">
            <a:extLst>
              <a:ext uri="{FF2B5EF4-FFF2-40B4-BE49-F238E27FC236}">
                <a16:creationId xmlns:a16="http://schemas.microsoft.com/office/drawing/2014/main" id="{911411FD-9150-0BFE-F785-58CC2BA8FCBC}"/>
              </a:ext>
            </a:extLst>
          </p:cNvPr>
          <p:cNvGraphicFramePr>
            <a:graphicFrameLocks/>
          </p:cNvGraphicFramePr>
          <p:nvPr>
            <p:extLst>
              <p:ext uri="{D42A27DB-BD31-4B8C-83A1-F6EECF244321}">
                <p14:modId xmlns:p14="http://schemas.microsoft.com/office/powerpoint/2010/main" val="766043626"/>
              </p:ext>
            </p:extLst>
          </p:nvPr>
        </p:nvGraphicFramePr>
        <p:xfrm>
          <a:off x="6415032" y="2729397"/>
          <a:ext cx="5090581" cy="3979215"/>
        </p:xfrm>
        <a:graphic>
          <a:graphicData uri="http://schemas.openxmlformats.org/drawingml/2006/table">
            <a:tbl>
              <a:tblPr firstRow="1" bandRow="1">
                <a:solidFill>
                  <a:schemeClr val="bg1">
                    <a:lumMod val="95000"/>
                  </a:schemeClr>
                </a:solidFill>
              </a:tblPr>
              <a:tblGrid>
                <a:gridCol w="1653522">
                  <a:extLst>
                    <a:ext uri="{9D8B030D-6E8A-4147-A177-3AD203B41FA5}">
                      <a16:colId xmlns:a16="http://schemas.microsoft.com/office/drawing/2014/main" val="4010893558"/>
                    </a:ext>
                  </a:extLst>
                </a:gridCol>
                <a:gridCol w="1681479">
                  <a:extLst>
                    <a:ext uri="{9D8B030D-6E8A-4147-A177-3AD203B41FA5}">
                      <a16:colId xmlns:a16="http://schemas.microsoft.com/office/drawing/2014/main" val="3649936045"/>
                    </a:ext>
                  </a:extLst>
                </a:gridCol>
                <a:gridCol w="1755580">
                  <a:extLst>
                    <a:ext uri="{9D8B030D-6E8A-4147-A177-3AD203B41FA5}">
                      <a16:colId xmlns:a16="http://schemas.microsoft.com/office/drawing/2014/main" val="1304262644"/>
                    </a:ext>
                  </a:extLst>
                </a:gridCol>
              </a:tblGrid>
              <a:tr h="442052">
                <a:tc>
                  <a:txBody>
                    <a:bodyPr/>
                    <a:lstStyle/>
                    <a:p>
                      <a:r>
                        <a:rPr lang="en-US" sz="2400" b="1" cap="none" spc="0">
                          <a:solidFill>
                            <a:schemeClr val="tx1"/>
                          </a:solidFill>
                        </a:rPr>
                        <a:t>mtry</a:t>
                      </a:r>
                    </a:p>
                  </a:txBody>
                  <a:tcPr marL="64917" marR="92738" marT="18548" marB="139107"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2400" b="1" cap="none" spc="0">
                          <a:solidFill>
                            <a:schemeClr val="tx1"/>
                          </a:solidFill>
                        </a:rPr>
                        <a:t>F1-score</a:t>
                      </a:r>
                    </a:p>
                  </a:txBody>
                  <a:tcPr marL="64917" marR="92738" marT="18548" marB="139107" anchor="b">
                    <a:lnL w="12700" cmpd="sng">
                      <a:noFill/>
                    </a:lnL>
                    <a:lnR w="12700" cmpd="sng">
                      <a:noFill/>
                    </a:lnR>
                    <a:lnT w="9525" cap="flat" cmpd="sng" algn="ctr">
                      <a:noFill/>
                      <a:prstDash val="solid"/>
                    </a:lnT>
                    <a:lnB w="38100" cmpd="sng">
                      <a:noFill/>
                    </a:lnB>
                    <a:solidFill>
                      <a:schemeClr val="bg1">
                        <a:lumMod val="95000"/>
                      </a:schemeClr>
                    </a:solidFill>
                  </a:tcPr>
                </a:tc>
                <a:tc>
                  <a:txBody>
                    <a:bodyPr/>
                    <a:lstStyle/>
                    <a:p>
                      <a:r>
                        <a:rPr lang="en-US" sz="2400" b="1" cap="none" spc="0">
                          <a:solidFill>
                            <a:schemeClr val="tx1"/>
                          </a:solidFill>
                        </a:rPr>
                        <a:t>Accuracy</a:t>
                      </a:r>
                    </a:p>
                  </a:txBody>
                  <a:tcPr marL="64917" marR="92738" marT="18548" marB="139107" anchor="b">
                    <a:lnL w="12700" cmpd="sng">
                      <a:noFill/>
                    </a:lnL>
                    <a:lnR w="12700" cmpd="sng">
                      <a:noFill/>
                    </a:lnR>
                    <a:lnT w="9525" cap="flat" cmpd="sng" algn="ctr">
                      <a:noFill/>
                      <a:prstDash val="solid"/>
                    </a:lnT>
                    <a:lnB w="38100" cmpd="sng">
                      <a:noFill/>
                    </a:lnB>
                    <a:solidFill>
                      <a:schemeClr val="bg1">
                        <a:lumMod val="95000"/>
                      </a:schemeClr>
                    </a:solidFill>
                  </a:tcPr>
                </a:tc>
                <a:extLst>
                  <a:ext uri="{0D108BD9-81ED-4DB2-BD59-A6C34878D82A}">
                    <a16:rowId xmlns:a16="http://schemas.microsoft.com/office/drawing/2014/main" val="2003016319"/>
                  </a:ext>
                </a:extLst>
              </a:tr>
              <a:tr h="380227">
                <a:tc>
                  <a:txBody>
                    <a:bodyPr/>
                    <a:lstStyle/>
                    <a:p>
                      <a:r>
                        <a:rPr lang="en-US" sz="1800" cap="none" spc="0">
                          <a:solidFill>
                            <a:schemeClr val="tx1"/>
                          </a:solidFill>
                        </a:rPr>
                        <a:t>2</a:t>
                      </a:r>
                    </a:p>
                  </a:txBody>
                  <a:tcPr marL="64917" marR="92738" marT="18548" marB="139107" anchor="ctr">
                    <a:lnL w="12700" cap="flat" cmpd="sng" algn="ctr">
                      <a:solidFill>
                        <a:schemeClr val="accent1"/>
                      </a:solid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a:solidFill>
                            <a:schemeClr val="tx1"/>
                          </a:solidFill>
                        </a:rPr>
                        <a:t>0.8000</a:t>
                      </a:r>
                    </a:p>
                  </a:txBody>
                  <a:tcPr marL="64917" marR="92738" marT="18548" marB="139107"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tc>
                  <a:txBody>
                    <a:bodyPr/>
                    <a:lstStyle/>
                    <a:p>
                      <a:r>
                        <a:rPr lang="en-US" sz="1800" cap="none" spc="0">
                          <a:solidFill>
                            <a:schemeClr val="tx1"/>
                          </a:solidFill>
                        </a:rPr>
                        <a:t>0.8815</a:t>
                      </a:r>
                    </a:p>
                  </a:txBody>
                  <a:tcPr marL="64917" marR="92738" marT="18548" marB="139107" anchor="ctr">
                    <a:lnL w="12700" cmpd="sng">
                      <a:noFill/>
                      <a:prstDash val="solid"/>
                    </a:lnL>
                    <a:lnR w="12700" cmpd="sng">
                      <a:noFill/>
                      <a:prstDash val="solid"/>
                    </a:lnR>
                    <a:lnT w="38100" cmpd="sng">
                      <a:noFill/>
                    </a:lnT>
                    <a:lnB w="9525" cap="flat" cmpd="sng" algn="ctr">
                      <a:noFill/>
                      <a:prstDash val="solid"/>
                    </a:lnB>
                    <a:solidFill>
                      <a:schemeClr val="bg1">
                        <a:lumMod val="95000"/>
                      </a:schemeClr>
                    </a:solidFill>
                  </a:tcPr>
                </a:tc>
                <a:extLst>
                  <a:ext uri="{0D108BD9-81ED-4DB2-BD59-A6C34878D82A}">
                    <a16:rowId xmlns:a16="http://schemas.microsoft.com/office/drawing/2014/main" val="1788620230"/>
                  </a:ext>
                </a:extLst>
              </a:tr>
              <a:tr h="380227">
                <a:tc>
                  <a:txBody>
                    <a:bodyPr/>
                    <a:lstStyle/>
                    <a:p>
                      <a:r>
                        <a:rPr lang="en-US" sz="1800" cap="none" spc="0">
                          <a:solidFill>
                            <a:schemeClr val="tx1"/>
                          </a:solidFill>
                        </a:rPr>
                        <a:t>3</a:t>
                      </a:r>
                    </a:p>
                  </a:txBody>
                  <a:tcPr marL="64917" marR="92738" marT="18548" marB="139107"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0.8343</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0.8973</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324301104"/>
                  </a:ext>
                </a:extLst>
              </a:tr>
              <a:tr h="380227">
                <a:tc>
                  <a:txBody>
                    <a:bodyPr/>
                    <a:lstStyle/>
                    <a:p>
                      <a:r>
                        <a:rPr lang="en-US" sz="1800" cap="none" spc="0">
                          <a:solidFill>
                            <a:schemeClr val="tx1"/>
                          </a:solidFill>
                        </a:rPr>
                        <a:t>4</a:t>
                      </a:r>
                    </a:p>
                  </a:txBody>
                  <a:tcPr marL="64917" marR="92738" marT="18548" marB="139107"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b="1" cap="none" spc="0">
                          <a:solidFill>
                            <a:schemeClr val="tx1"/>
                          </a:solidFill>
                        </a:rPr>
                        <a:t>0.8457</a:t>
                      </a:r>
                      <a:endParaRPr lang="en-US" sz="1800" cap="none" spc="0">
                        <a:solidFill>
                          <a:schemeClr val="tx1"/>
                        </a:solidFill>
                      </a:endParaRPr>
                    </a:p>
                  </a:txBody>
                  <a:tcPr marL="64917" marR="92738" marT="18548" marB="139107"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b="1" cap="none" spc="0">
                          <a:solidFill>
                            <a:schemeClr val="tx1"/>
                          </a:solidFill>
                        </a:rPr>
                        <a:t>0.9031</a:t>
                      </a:r>
                      <a:endParaRPr lang="en-US" sz="1800" cap="none" spc="0">
                        <a:solidFill>
                          <a:schemeClr val="tx1"/>
                        </a:solidFill>
                      </a:endParaRPr>
                    </a:p>
                  </a:txBody>
                  <a:tcPr marL="64917" marR="92738" marT="18548" marB="139107"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818713176"/>
                  </a:ext>
                </a:extLst>
              </a:tr>
              <a:tr h="380227">
                <a:tc>
                  <a:txBody>
                    <a:bodyPr/>
                    <a:lstStyle/>
                    <a:p>
                      <a:r>
                        <a:rPr lang="en-US" sz="1800" cap="none" spc="0">
                          <a:solidFill>
                            <a:schemeClr val="tx1"/>
                          </a:solidFill>
                        </a:rPr>
                        <a:t>5</a:t>
                      </a:r>
                    </a:p>
                  </a:txBody>
                  <a:tcPr marL="64917" marR="92738" marT="18548" marB="139107"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0.8451</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0.9023</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462002605"/>
                  </a:ext>
                </a:extLst>
              </a:tr>
              <a:tr h="380227">
                <a:tc>
                  <a:txBody>
                    <a:bodyPr/>
                    <a:lstStyle/>
                    <a:p>
                      <a:r>
                        <a:rPr lang="en-US" sz="1800" cap="none" spc="0">
                          <a:solidFill>
                            <a:schemeClr val="tx1"/>
                          </a:solidFill>
                        </a:rPr>
                        <a:t>6</a:t>
                      </a:r>
                    </a:p>
                  </a:txBody>
                  <a:tcPr marL="64917" marR="92738" marT="18548" marB="139107"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a:solidFill>
                            <a:schemeClr val="tx1"/>
                          </a:solidFill>
                        </a:rPr>
                        <a:t>0.8440</a:t>
                      </a:r>
                    </a:p>
                  </a:txBody>
                  <a:tcPr marL="64917" marR="92738" marT="18548" marB="139107"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a:solidFill>
                            <a:schemeClr val="tx1"/>
                          </a:solidFill>
                        </a:rPr>
                        <a:t>0.9016</a:t>
                      </a:r>
                    </a:p>
                  </a:txBody>
                  <a:tcPr marL="64917" marR="92738" marT="18548" marB="139107"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1669449115"/>
                  </a:ext>
                </a:extLst>
              </a:tr>
              <a:tr h="380227">
                <a:tc>
                  <a:txBody>
                    <a:bodyPr/>
                    <a:lstStyle/>
                    <a:p>
                      <a:r>
                        <a:rPr lang="en-US" sz="1800" cap="none" spc="0">
                          <a:solidFill>
                            <a:schemeClr val="tx1"/>
                          </a:solidFill>
                        </a:rPr>
                        <a:t>7</a:t>
                      </a:r>
                    </a:p>
                  </a:txBody>
                  <a:tcPr marL="64917" marR="92738" marT="18548" marB="139107"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0.8453</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0.9023</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820466754"/>
                  </a:ext>
                </a:extLst>
              </a:tr>
              <a:tr h="380227">
                <a:tc>
                  <a:txBody>
                    <a:bodyPr/>
                    <a:lstStyle/>
                    <a:p>
                      <a:r>
                        <a:rPr lang="en-US" sz="1800" cap="none" spc="0">
                          <a:solidFill>
                            <a:schemeClr val="tx1"/>
                          </a:solidFill>
                        </a:rPr>
                        <a:t>8</a:t>
                      </a:r>
                    </a:p>
                  </a:txBody>
                  <a:tcPr marL="64917" marR="92738" marT="18548" marB="139107" anchor="ctr">
                    <a:lnL w="12700" cap="flat" cmpd="sng" algn="ctr">
                      <a:solidFill>
                        <a:schemeClr val="accent1"/>
                      </a:solid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a:solidFill>
                            <a:schemeClr val="tx1"/>
                          </a:solidFill>
                        </a:rPr>
                        <a:t>0.8457</a:t>
                      </a:r>
                    </a:p>
                  </a:txBody>
                  <a:tcPr marL="64917" marR="92738" marT="18548" marB="139107"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tc>
                  <a:txBody>
                    <a:bodyPr/>
                    <a:lstStyle/>
                    <a:p>
                      <a:r>
                        <a:rPr lang="en-US" sz="1800" cap="none" spc="0">
                          <a:solidFill>
                            <a:schemeClr val="tx1"/>
                          </a:solidFill>
                        </a:rPr>
                        <a:t>0.9024</a:t>
                      </a:r>
                    </a:p>
                  </a:txBody>
                  <a:tcPr marL="64917" marR="92738" marT="18548" marB="139107" anchor="ctr">
                    <a:lnL w="12700" cmpd="sng">
                      <a:noFill/>
                      <a:prstDash val="solid"/>
                    </a:lnL>
                    <a:lnR w="12700" cmpd="sng">
                      <a:noFill/>
                      <a:prstDash val="solid"/>
                    </a:lnR>
                    <a:lnT w="12700" cmpd="sng">
                      <a:noFill/>
                      <a:prstDash val="solid"/>
                    </a:lnT>
                    <a:lnB w="9525" cap="flat" cmpd="sng" algn="ctr">
                      <a:noFill/>
                      <a:prstDash val="solid"/>
                    </a:lnB>
                    <a:solidFill>
                      <a:schemeClr val="bg1">
                        <a:lumMod val="95000"/>
                      </a:schemeClr>
                    </a:solidFill>
                  </a:tcPr>
                </a:tc>
                <a:extLst>
                  <a:ext uri="{0D108BD9-81ED-4DB2-BD59-A6C34878D82A}">
                    <a16:rowId xmlns:a16="http://schemas.microsoft.com/office/drawing/2014/main" val="3965233920"/>
                  </a:ext>
                </a:extLst>
              </a:tr>
              <a:tr h="380227">
                <a:tc>
                  <a:txBody>
                    <a:bodyPr/>
                    <a:lstStyle/>
                    <a:p>
                      <a:r>
                        <a:rPr lang="en-US" sz="1800" cap="none" spc="0">
                          <a:solidFill>
                            <a:schemeClr val="tx1"/>
                          </a:solidFill>
                        </a:rPr>
                        <a:t>9</a:t>
                      </a:r>
                    </a:p>
                  </a:txBody>
                  <a:tcPr marL="64917" marR="92738" marT="18548" marB="139107" anchor="ctr">
                    <a:lnL w="12700" cap="flat" cmpd="sng" algn="ctr">
                      <a:solidFill>
                        <a:schemeClr val="accent1"/>
                      </a:solid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a:solidFill>
                            <a:schemeClr val="tx1"/>
                          </a:solidFill>
                        </a:rPr>
                        <a:t>0.8427</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tc>
                  <a:txBody>
                    <a:bodyPr/>
                    <a:lstStyle/>
                    <a:p>
                      <a:r>
                        <a:rPr lang="en-US" sz="1800" cap="none" spc="0" dirty="0">
                          <a:solidFill>
                            <a:schemeClr val="tx1"/>
                          </a:solidFill>
                        </a:rPr>
                        <a:t>0.9005</a:t>
                      </a:r>
                    </a:p>
                  </a:txBody>
                  <a:tcPr marL="64917" marR="92738" marT="18548" marB="139107" anchor="ctr">
                    <a:lnL w="12700" cmpd="sng">
                      <a:noFill/>
                      <a:prstDash val="solid"/>
                    </a:lnL>
                    <a:lnR w="12700" cmpd="sng">
                      <a:noFill/>
                      <a:prstDash val="solid"/>
                    </a:lnR>
                    <a:lnT w="9525" cap="flat" cmpd="sng" algn="ctr">
                      <a:noFill/>
                      <a:prstDash val="solid"/>
                    </a:lnT>
                    <a:lnB w="12700" cmpd="sng">
                      <a:noFill/>
                      <a:prstDash val="solid"/>
                    </a:lnB>
                    <a:solidFill>
                      <a:schemeClr val="bg1">
                        <a:lumMod val="85000"/>
                      </a:schemeClr>
                    </a:solidFill>
                  </a:tcPr>
                </a:tc>
                <a:extLst>
                  <a:ext uri="{0D108BD9-81ED-4DB2-BD59-A6C34878D82A}">
                    <a16:rowId xmlns:a16="http://schemas.microsoft.com/office/drawing/2014/main" val="3411238815"/>
                  </a:ext>
                </a:extLst>
              </a:tr>
            </a:tbl>
          </a:graphicData>
        </a:graphic>
      </p:graphicFrame>
      <p:pic>
        <p:nvPicPr>
          <p:cNvPr id="16" name="Picture 15" descr="A screenshot of a graph&#10;&#10;AI-generated content may be incorrect.">
            <a:extLst>
              <a:ext uri="{FF2B5EF4-FFF2-40B4-BE49-F238E27FC236}">
                <a16:creationId xmlns:a16="http://schemas.microsoft.com/office/drawing/2014/main" id="{40B60EB2-6A68-6831-E09D-FF6F09D7C015}"/>
              </a:ext>
            </a:extLst>
          </p:cNvPr>
          <p:cNvPicPr>
            <a:picLocks noChangeAspect="1"/>
          </p:cNvPicPr>
          <p:nvPr/>
        </p:nvPicPr>
        <p:blipFill>
          <a:blip r:embed="rId3"/>
          <a:stretch>
            <a:fillRect/>
          </a:stretch>
        </p:blipFill>
        <p:spPr>
          <a:xfrm>
            <a:off x="805106" y="2928304"/>
            <a:ext cx="4445000" cy="3581400"/>
          </a:xfrm>
          <a:prstGeom prst="rect">
            <a:avLst/>
          </a:prstGeom>
        </p:spPr>
      </p:pic>
    </p:spTree>
    <p:extLst>
      <p:ext uri="{BB962C8B-B14F-4D97-AF65-F5344CB8AC3E}">
        <p14:creationId xmlns:p14="http://schemas.microsoft.com/office/powerpoint/2010/main" val="1123958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15719BB-48A7-4AF4-BB91-DC82E0DF7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Freeform: Shape 15">
            <a:extLst>
              <a:ext uri="{FF2B5EF4-FFF2-40B4-BE49-F238E27FC236}">
                <a16:creationId xmlns:a16="http://schemas.microsoft.com/office/drawing/2014/main" id="{10973A55-5440-4A99-B526-B5812E4627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96002" cy="6858000"/>
          </a:xfrm>
          <a:custGeom>
            <a:avLst/>
            <a:gdLst>
              <a:gd name="connsiteX0" fmla="*/ 0 w 6096002"/>
              <a:gd name="connsiteY0" fmla="*/ 0 h 6858000"/>
              <a:gd name="connsiteX1" fmla="*/ 4885967 w 6096002"/>
              <a:gd name="connsiteY1" fmla="*/ 0 h 6858000"/>
              <a:gd name="connsiteX2" fmla="*/ 4946007 w 6096002"/>
              <a:gd name="connsiteY2" fmla="*/ 69271 h 6858000"/>
              <a:gd name="connsiteX3" fmla="*/ 6096002 w 6096002"/>
              <a:gd name="connsiteY3" fmla="*/ 3429000 h 6858000"/>
              <a:gd name="connsiteX4" fmla="*/ 4946007 w 6096002"/>
              <a:gd name="connsiteY4" fmla="*/ 6788730 h 6858000"/>
              <a:gd name="connsiteX5" fmla="*/ 4885967 w 6096002"/>
              <a:gd name="connsiteY5" fmla="*/ 6858000 h 6858000"/>
              <a:gd name="connsiteX6" fmla="*/ 0 w 609600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2" h="6858000">
                <a:moveTo>
                  <a:pt x="0" y="0"/>
                </a:moveTo>
                <a:lnTo>
                  <a:pt x="4885967" y="0"/>
                </a:lnTo>
                <a:lnTo>
                  <a:pt x="4946007" y="69271"/>
                </a:lnTo>
                <a:cubicBezTo>
                  <a:pt x="5656533" y="929100"/>
                  <a:pt x="6096002" y="2116944"/>
                  <a:pt x="6096002" y="3429000"/>
                </a:cubicBezTo>
                <a:cubicBezTo>
                  <a:pt x="6096002" y="4741056"/>
                  <a:pt x="5656533" y="5928900"/>
                  <a:pt x="4946007" y="6788730"/>
                </a:cubicBezTo>
                <a:lnTo>
                  <a:pt x="4885967"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8" name="Freeform: Shape 17">
            <a:extLst>
              <a:ext uri="{FF2B5EF4-FFF2-40B4-BE49-F238E27FC236}">
                <a16:creationId xmlns:a16="http://schemas.microsoft.com/office/drawing/2014/main" id="{A9682493-588A-4D52-98F6-FBBD80C07E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5370" cy="6858000"/>
          </a:xfrm>
          <a:custGeom>
            <a:avLst/>
            <a:gdLst>
              <a:gd name="connsiteX0" fmla="*/ 0 w 6085370"/>
              <a:gd name="connsiteY0" fmla="*/ 0 h 6858000"/>
              <a:gd name="connsiteX1" fmla="*/ 4875335 w 6085370"/>
              <a:gd name="connsiteY1" fmla="*/ 0 h 6858000"/>
              <a:gd name="connsiteX2" fmla="*/ 4935375 w 6085370"/>
              <a:gd name="connsiteY2" fmla="*/ 69271 h 6858000"/>
              <a:gd name="connsiteX3" fmla="*/ 6085370 w 6085370"/>
              <a:gd name="connsiteY3" fmla="*/ 3429000 h 6858000"/>
              <a:gd name="connsiteX4" fmla="*/ 4935375 w 6085370"/>
              <a:gd name="connsiteY4" fmla="*/ 6788730 h 6858000"/>
              <a:gd name="connsiteX5" fmla="*/ 4875335 w 6085370"/>
              <a:gd name="connsiteY5" fmla="*/ 6858000 h 6858000"/>
              <a:gd name="connsiteX6" fmla="*/ 0 w 608537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5370" h="6858000">
                <a:moveTo>
                  <a:pt x="0" y="0"/>
                </a:moveTo>
                <a:lnTo>
                  <a:pt x="4875335" y="0"/>
                </a:lnTo>
                <a:lnTo>
                  <a:pt x="4935375" y="69271"/>
                </a:lnTo>
                <a:cubicBezTo>
                  <a:pt x="5645901" y="929100"/>
                  <a:pt x="6085370" y="2116944"/>
                  <a:pt x="6085370" y="3429000"/>
                </a:cubicBezTo>
                <a:cubicBezTo>
                  <a:pt x="6085370" y="4741056"/>
                  <a:pt x="5645901" y="5928900"/>
                  <a:pt x="4935375" y="6788730"/>
                </a:cubicBezTo>
                <a:lnTo>
                  <a:pt x="487533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98F1C40-C7D8-B370-C691-5EAA3C5E3E7D}"/>
              </a:ext>
            </a:extLst>
          </p:cNvPr>
          <p:cNvSpPr>
            <a:spLocks noGrp="1"/>
          </p:cNvSpPr>
          <p:nvPr>
            <p:ph type="title"/>
          </p:nvPr>
        </p:nvSpPr>
        <p:spPr>
          <a:xfrm>
            <a:off x="438913" y="859536"/>
            <a:ext cx="4832802" cy="1170432"/>
          </a:xfrm>
        </p:spPr>
        <p:txBody>
          <a:bodyPr anchor="b">
            <a:normAutofit/>
          </a:bodyPr>
          <a:lstStyle/>
          <a:p>
            <a:r>
              <a:rPr lang="en-US" sz="3400"/>
              <a:t>Random Forest</a:t>
            </a:r>
          </a:p>
        </p:txBody>
      </p:sp>
      <p:sp>
        <p:nvSpPr>
          <p:cNvPr id="20" name="Rectangle 19">
            <a:extLst>
              <a:ext uri="{FF2B5EF4-FFF2-40B4-BE49-F238E27FC236}">
                <a16:creationId xmlns:a16="http://schemas.microsoft.com/office/drawing/2014/main" id="{FBEC5A7A-ADE4-48D9-B89C-2BA1C91106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03236"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82095FCE-EF05-4443-B97A-85DEE3A5CA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92" y="2185062"/>
            <a:ext cx="49377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Content Placeholder 10">
            <a:extLst>
              <a:ext uri="{FF2B5EF4-FFF2-40B4-BE49-F238E27FC236}">
                <a16:creationId xmlns:a16="http://schemas.microsoft.com/office/drawing/2014/main" id="{4D5EEA9C-20B1-C9DF-CBE7-1D8DFDA50050}"/>
              </a:ext>
            </a:extLst>
          </p:cNvPr>
          <p:cNvSpPr>
            <a:spLocks noGrp="1"/>
          </p:cNvSpPr>
          <p:nvPr>
            <p:ph idx="1"/>
          </p:nvPr>
        </p:nvSpPr>
        <p:spPr>
          <a:xfrm>
            <a:off x="438912" y="2512611"/>
            <a:ext cx="4832803" cy="3664351"/>
          </a:xfrm>
        </p:spPr>
        <p:txBody>
          <a:bodyPr>
            <a:normAutofit/>
          </a:bodyPr>
          <a:lstStyle/>
          <a:p>
            <a:r>
              <a:rPr lang="en-US" sz="1600" b="1" dirty="0"/>
              <a:t>Random Forest Results</a:t>
            </a:r>
            <a:endParaRPr lang="en-US" sz="1600" dirty="0"/>
          </a:p>
          <a:p>
            <a:r>
              <a:rPr lang="en-US" sz="1600" b="1" dirty="0"/>
              <a:t>Calibration Plot</a:t>
            </a:r>
            <a:endParaRPr lang="en-US" sz="1600" dirty="0"/>
          </a:p>
          <a:p>
            <a:pPr>
              <a:buFont typeface="Arial" panose="020B0604020202020204" pitchFamily="34" charset="0"/>
              <a:buChar char="•"/>
            </a:pPr>
            <a:r>
              <a:rPr lang="en-US" sz="1600" dirty="0"/>
              <a:t>Overpredict from 55-65</a:t>
            </a:r>
          </a:p>
          <a:p>
            <a:pPr>
              <a:buFont typeface="Arial" panose="020B0604020202020204" pitchFamily="34" charset="0"/>
              <a:buChar char="•"/>
            </a:pPr>
            <a:r>
              <a:rPr lang="en-US" sz="1600" dirty="0"/>
              <a:t>Under predict from 65-80</a:t>
            </a:r>
          </a:p>
          <a:p>
            <a:endParaRPr lang="en-US" sz="1800" dirty="0"/>
          </a:p>
        </p:txBody>
      </p:sp>
      <p:pic>
        <p:nvPicPr>
          <p:cNvPr id="5" name="Content Placeholder 4" descr="A graph with a line&#10;&#10;AI-generated content may be incorrect.">
            <a:extLst>
              <a:ext uri="{FF2B5EF4-FFF2-40B4-BE49-F238E27FC236}">
                <a16:creationId xmlns:a16="http://schemas.microsoft.com/office/drawing/2014/main" id="{A7F57EC4-6521-B969-EFF9-CF5F6565AA1D}"/>
              </a:ext>
            </a:extLst>
          </p:cNvPr>
          <p:cNvPicPr>
            <a:picLocks noChangeAspect="1"/>
          </p:cNvPicPr>
          <p:nvPr/>
        </p:nvPicPr>
        <p:blipFill>
          <a:blip r:embed="rId3"/>
          <a:stretch>
            <a:fillRect/>
          </a:stretch>
        </p:blipFill>
        <p:spPr>
          <a:xfrm>
            <a:off x="5403252" y="3124782"/>
            <a:ext cx="6680307" cy="3507161"/>
          </a:xfrm>
          <a:prstGeom prst="rect">
            <a:avLst/>
          </a:prstGeom>
        </p:spPr>
      </p:pic>
      <p:pic>
        <p:nvPicPr>
          <p:cNvPr id="21" name="Picture 20" descr="A screenshot of a graph&#10;&#10;AI-generated content may be incorrect.">
            <a:extLst>
              <a:ext uri="{FF2B5EF4-FFF2-40B4-BE49-F238E27FC236}">
                <a16:creationId xmlns:a16="http://schemas.microsoft.com/office/drawing/2014/main" id="{5618A161-3204-9034-0778-171C3E77B995}"/>
              </a:ext>
            </a:extLst>
          </p:cNvPr>
          <p:cNvPicPr>
            <a:picLocks noChangeAspect="1"/>
          </p:cNvPicPr>
          <p:nvPr/>
        </p:nvPicPr>
        <p:blipFill>
          <a:blip r:embed="rId4"/>
          <a:stretch>
            <a:fillRect/>
          </a:stretch>
        </p:blipFill>
        <p:spPr>
          <a:xfrm>
            <a:off x="7721600" y="798205"/>
            <a:ext cx="2349500" cy="1816100"/>
          </a:xfrm>
          <a:prstGeom prst="rect">
            <a:avLst/>
          </a:prstGeom>
        </p:spPr>
      </p:pic>
    </p:spTree>
    <p:extLst>
      <p:ext uri="{BB962C8B-B14F-4D97-AF65-F5344CB8AC3E}">
        <p14:creationId xmlns:p14="http://schemas.microsoft.com/office/powerpoint/2010/main" val="34016617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8A94871E-96FC-4ADE-815B-41A636E34F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8F2CFA-B230-87F1-B5BC-C884FEC8E6C7}"/>
              </a:ext>
            </a:extLst>
          </p:cNvPr>
          <p:cNvSpPr>
            <a:spLocks noGrp="1"/>
          </p:cNvSpPr>
          <p:nvPr>
            <p:ph type="title"/>
          </p:nvPr>
        </p:nvSpPr>
        <p:spPr>
          <a:xfrm>
            <a:off x="640080" y="320040"/>
            <a:ext cx="6692827" cy="3892669"/>
          </a:xfrm>
        </p:spPr>
        <p:txBody>
          <a:bodyPr vert="horz" lIns="91440" tIns="45720" rIns="91440" bIns="45720" rtlCol="0" anchor="b">
            <a:normAutofit/>
          </a:bodyPr>
          <a:lstStyle/>
          <a:p>
            <a:r>
              <a:rPr lang="en-US" sz="6600" kern="1200">
                <a:solidFill>
                  <a:schemeClr val="tx1"/>
                </a:solidFill>
                <a:latin typeface="+mj-lt"/>
                <a:ea typeface="+mj-ea"/>
                <a:cs typeface="+mj-cs"/>
              </a:rPr>
              <a:t>RF Features</a:t>
            </a:r>
          </a:p>
        </p:txBody>
      </p:sp>
      <p:sp>
        <p:nvSpPr>
          <p:cNvPr id="29"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45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screenshot of a graph&#10;&#10;AI-generated content may be incorrect.">
            <a:extLst>
              <a:ext uri="{FF2B5EF4-FFF2-40B4-BE49-F238E27FC236}">
                <a16:creationId xmlns:a16="http://schemas.microsoft.com/office/drawing/2014/main" id="{8D456CF1-9B83-27E4-9DD0-9408ED329F8D}"/>
              </a:ext>
            </a:extLst>
          </p:cNvPr>
          <p:cNvPicPr>
            <a:picLocks noChangeAspect="1"/>
          </p:cNvPicPr>
          <p:nvPr/>
        </p:nvPicPr>
        <p:blipFill>
          <a:blip r:embed="rId2"/>
          <a:srcRect l="39532" t="-1640"/>
          <a:stretch/>
        </p:blipFill>
        <p:spPr>
          <a:xfrm>
            <a:off x="5862251" y="101910"/>
            <a:ext cx="4699818" cy="6195380"/>
          </a:xfrm>
          <a:prstGeom prst="rect">
            <a:avLst/>
          </a:prstGeom>
        </p:spPr>
      </p:pic>
    </p:spTree>
    <p:extLst>
      <p:ext uri="{BB962C8B-B14F-4D97-AF65-F5344CB8AC3E}">
        <p14:creationId xmlns:p14="http://schemas.microsoft.com/office/powerpoint/2010/main" val="25920166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50CB6-D556-E5C1-D364-E25D0510C6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0E0E6-AB0B-B2B5-E5CC-C678C202DE57}"/>
              </a:ext>
            </a:extLst>
          </p:cNvPr>
          <p:cNvSpPr>
            <a:spLocks noGrp="1"/>
          </p:cNvSpPr>
          <p:nvPr>
            <p:ph type="title"/>
          </p:nvPr>
        </p:nvSpPr>
        <p:spPr>
          <a:xfrm>
            <a:off x="630936" y="639520"/>
            <a:ext cx="3429000" cy="1719072"/>
          </a:xfrm>
        </p:spPr>
        <p:txBody>
          <a:bodyPr anchor="b">
            <a:normAutofit/>
          </a:bodyPr>
          <a:lstStyle/>
          <a:p>
            <a:r>
              <a:rPr lang="en-US" sz="5000" dirty="0"/>
              <a:t>LASSO Coefficients</a:t>
            </a:r>
          </a:p>
        </p:txBody>
      </p:sp>
      <p:sp>
        <p:nvSpPr>
          <p:cNvPr id="13" name="TextBox 12">
            <a:extLst>
              <a:ext uri="{FF2B5EF4-FFF2-40B4-BE49-F238E27FC236}">
                <a16:creationId xmlns:a16="http://schemas.microsoft.com/office/drawing/2014/main" id="{415F84DA-4553-9E4A-0E11-6D72DD444493}"/>
              </a:ext>
            </a:extLst>
          </p:cNvPr>
          <p:cNvSpPr txBox="1"/>
          <p:nvPr/>
        </p:nvSpPr>
        <p:spPr>
          <a:xfrm>
            <a:off x="-274320" y="2628971"/>
            <a:ext cx="4480515" cy="4247317"/>
          </a:xfrm>
          <a:prstGeom prst="rect">
            <a:avLst/>
          </a:prstGeom>
          <a:noFill/>
        </p:spPr>
        <p:txBody>
          <a:bodyPr wrap="square" rtlCol="0">
            <a:spAutoFit/>
          </a:bodyPr>
          <a:lstStyle/>
          <a:p>
            <a:pPr marL="742950" lvl="1" indent="-285750">
              <a:buFont typeface="Arial" panose="020B0604020202020204" pitchFamily="34" charset="0"/>
              <a:buChar char="•"/>
            </a:pPr>
            <a:r>
              <a:rPr lang="en-US" b="0" i="0" u="none" strike="noStrike" dirty="0">
                <a:solidFill>
                  <a:srgbClr val="000000"/>
                </a:solidFill>
                <a:effectLst/>
                <a:latin typeface="Aptos" panose="020B0004020202020204" pitchFamily="34" charset="0"/>
              </a:rPr>
              <a:t>The LASSO approach applies a penalty that shrinks less relevant predictors to zero, leaving only those with the most predictive power. </a:t>
            </a:r>
          </a:p>
          <a:p>
            <a:pPr marL="742950" lvl="1" indent="-285750">
              <a:buFont typeface="Arial" panose="020B0604020202020204" pitchFamily="34" charset="0"/>
              <a:buChar char="•"/>
            </a:pPr>
            <a:r>
              <a:rPr lang="en-US" b="0" i="0" u="none" strike="noStrike" dirty="0">
                <a:solidFill>
                  <a:srgbClr val="000000"/>
                </a:solidFill>
                <a:effectLst/>
                <a:latin typeface="Aptos" panose="020B0004020202020204" pitchFamily="34" charset="0"/>
              </a:rPr>
              <a:t>In this table, coefficients are sorted by absolute value—higher magnitude indicates a stronger impact on whether a booking is canceled. </a:t>
            </a:r>
          </a:p>
          <a:p>
            <a:pPr marL="742950" lvl="1" indent="-285750">
              <a:buFont typeface="Arial" panose="020B0604020202020204" pitchFamily="34" charset="0"/>
              <a:buChar char="•"/>
            </a:pPr>
            <a:r>
              <a:rPr lang="en-US" b="0" i="0" u="none" strike="noStrike" dirty="0">
                <a:solidFill>
                  <a:srgbClr val="000000"/>
                </a:solidFill>
                <a:effectLst/>
                <a:latin typeface="Aptos" panose="020B0004020202020204" pitchFamily="34" charset="0"/>
              </a:rPr>
              <a:t>Positive coefficients suggest an increased likelihood of cancellation, while negative coefficients indicate a decreased likelihood</a:t>
            </a:r>
            <a:endParaRPr lang="en-US" dirty="0">
              <a:latin typeface="Aptos" panose="020B0004020202020204" pitchFamily="34" charset="0"/>
            </a:endParaRPr>
          </a:p>
        </p:txBody>
      </p:sp>
      <p:pic>
        <p:nvPicPr>
          <p:cNvPr id="5" name="Picture 4" descr="A screenshot of a phone&#10;&#10;AI-generated content may be incorrect.">
            <a:extLst>
              <a:ext uri="{FF2B5EF4-FFF2-40B4-BE49-F238E27FC236}">
                <a16:creationId xmlns:a16="http://schemas.microsoft.com/office/drawing/2014/main" id="{72012398-2D97-4968-3A31-455C000F46A0}"/>
              </a:ext>
            </a:extLst>
          </p:cNvPr>
          <p:cNvPicPr>
            <a:picLocks noChangeAspect="1"/>
          </p:cNvPicPr>
          <p:nvPr/>
        </p:nvPicPr>
        <p:blipFill>
          <a:blip r:embed="rId2"/>
          <a:stretch>
            <a:fillRect/>
          </a:stretch>
        </p:blipFill>
        <p:spPr>
          <a:xfrm>
            <a:off x="4450228" y="-23140"/>
            <a:ext cx="3715168" cy="6858000"/>
          </a:xfrm>
          <a:prstGeom prst="rect">
            <a:avLst/>
          </a:prstGeom>
        </p:spPr>
      </p:pic>
      <p:pic>
        <p:nvPicPr>
          <p:cNvPr id="6" name="Content Placeholder 19" descr="A screenshot of a phone&#10;&#10;AI-generated content may be incorrect.">
            <a:extLst>
              <a:ext uri="{FF2B5EF4-FFF2-40B4-BE49-F238E27FC236}">
                <a16:creationId xmlns:a16="http://schemas.microsoft.com/office/drawing/2014/main" id="{74E2DB4A-C1A2-F1BB-209B-D6117055BE5D}"/>
              </a:ext>
            </a:extLst>
          </p:cNvPr>
          <p:cNvPicPr>
            <a:picLocks noChangeAspect="1"/>
          </p:cNvPicPr>
          <p:nvPr/>
        </p:nvPicPr>
        <p:blipFill>
          <a:blip r:embed="rId3"/>
          <a:stretch>
            <a:fillRect/>
          </a:stretch>
        </p:blipFill>
        <p:spPr>
          <a:xfrm>
            <a:off x="8150210" y="639520"/>
            <a:ext cx="3779440" cy="5532680"/>
          </a:xfrm>
          <a:prstGeom prst="rect">
            <a:avLst/>
          </a:prstGeom>
        </p:spPr>
      </p:pic>
    </p:spTree>
    <p:extLst>
      <p:ext uri="{BB962C8B-B14F-4D97-AF65-F5344CB8AC3E}">
        <p14:creationId xmlns:p14="http://schemas.microsoft.com/office/powerpoint/2010/main" val="32536345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C694C3-41C7-2CDF-51AD-A864D8274DC5}"/>
              </a:ext>
            </a:extLst>
          </p:cNvPr>
          <p:cNvSpPr>
            <a:spLocks noGrp="1"/>
          </p:cNvSpPr>
          <p:nvPr>
            <p:ph type="title"/>
          </p:nvPr>
        </p:nvSpPr>
        <p:spPr>
          <a:xfrm>
            <a:off x="838200" y="0"/>
            <a:ext cx="10515600" cy="1325563"/>
          </a:xfrm>
        </p:spPr>
        <p:txBody>
          <a:bodyPr/>
          <a:lstStyle/>
          <a:p>
            <a:r>
              <a:rPr lang="en-US" dirty="0"/>
              <a:t>Feature Importance Comparison</a:t>
            </a:r>
          </a:p>
        </p:txBody>
      </p:sp>
      <p:sp>
        <p:nvSpPr>
          <p:cNvPr id="3" name="Content Placeholder 2">
            <a:extLst>
              <a:ext uri="{FF2B5EF4-FFF2-40B4-BE49-F238E27FC236}">
                <a16:creationId xmlns:a16="http://schemas.microsoft.com/office/drawing/2014/main" id="{9394F5E3-50AC-6658-A9D3-B6D893146D50}"/>
              </a:ext>
            </a:extLst>
          </p:cNvPr>
          <p:cNvSpPr>
            <a:spLocks noGrp="1"/>
          </p:cNvSpPr>
          <p:nvPr>
            <p:ph idx="1"/>
          </p:nvPr>
        </p:nvSpPr>
        <p:spPr>
          <a:xfrm>
            <a:off x="300038" y="1157288"/>
            <a:ext cx="11530012" cy="5529262"/>
          </a:xfrm>
        </p:spPr>
        <p:txBody>
          <a:bodyPr>
            <a:normAutofit fontScale="32500" lnSpcReduction="20000"/>
          </a:bodyPr>
          <a:lstStyle/>
          <a:p>
            <a:pPr algn="l">
              <a:buFont typeface="Arial" panose="020B0604020202020204" pitchFamily="34" charset="0"/>
              <a:buChar char="•"/>
            </a:pPr>
            <a:r>
              <a:rPr lang="en-US" sz="4900" b="1" i="0" u="none" strike="noStrike" dirty="0">
                <a:solidFill>
                  <a:srgbClr val="000000"/>
                </a:solidFill>
                <a:effectLst/>
              </a:rPr>
              <a:t>Interpretation Approach</a:t>
            </a:r>
            <a:endParaRPr lang="en-US" sz="4900" b="0" i="0" u="none" strike="noStrike" dirty="0">
              <a:solidFill>
                <a:srgbClr val="000000"/>
              </a:solidFill>
              <a:effectLst/>
            </a:endParaRPr>
          </a:p>
          <a:p>
            <a:pPr marL="742950" lvl="1" indent="-285750" algn="l">
              <a:buFont typeface="Arial" panose="020B0604020202020204" pitchFamily="34" charset="0"/>
              <a:buChar char="•"/>
            </a:pPr>
            <a:r>
              <a:rPr lang="en-US" sz="4300" b="1" i="0" u="none" strike="noStrike" dirty="0">
                <a:solidFill>
                  <a:srgbClr val="000000"/>
                </a:solidFill>
                <a:effectLst/>
              </a:rPr>
              <a:t>Random Forest</a:t>
            </a:r>
            <a:r>
              <a:rPr lang="en-US" sz="4300" b="0" i="0" u="none" strike="noStrike" dirty="0">
                <a:solidFill>
                  <a:srgbClr val="000000"/>
                </a:solidFill>
                <a:effectLst/>
              </a:rPr>
              <a:t> uses </a:t>
            </a:r>
            <a:r>
              <a:rPr lang="en-US" sz="4300" b="1" i="0" u="none" strike="noStrike" dirty="0">
                <a:solidFill>
                  <a:srgbClr val="000000"/>
                </a:solidFill>
                <a:effectLst/>
              </a:rPr>
              <a:t>Mean Decrease in Gini</a:t>
            </a:r>
            <a:r>
              <a:rPr lang="en-US" sz="4300" b="0" i="0" u="none" strike="noStrike" dirty="0">
                <a:solidFill>
                  <a:srgbClr val="000000"/>
                </a:solidFill>
                <a:effectLst/>
              </a:rPr>
              <a:t> to measure how each feature reduces impurity across all splits. Larger values mean the feature is more influential in splitting the data correctly.</a:t>
            </a:r>
          </a:p>
          <a:p>
            <a:pPr marL="742950" lvl="1" indent="-285750" algn="l">
              <a:buFont typeface="Arial" panose="020B0604020202020204" pitchFamily="34" charset="0"/>
              <a:buChar char="•"/>
            </a:pPr>
            <a:r>
              <a:rPr lang="en-US" sz="4300" b="1" i="0" u="none" strike="noStrike" dirty="0">
                <a:solidFill>
                  <a:srgbClr val="000000"/>
                </a:solidFill>
                <a:effectLst/>
              </a:rPr>
              <a:t>LASSO</a:t>
            </a:r>
            <a:r>
              <a:rPr lang="en-US" sz="4300" b="0" i="0" u="none" strike="noStrike" dirty="0">
                <a:solidFill>
                  <a:srgbClr val="000000"/>
                </a:solidFill>
                <a:effectLst/>
              </a:rPr>
              <a:t> relies on </a:t>
            </a:r>
            <a:r>
              <a:rPr lang="en-US" sz="4300" b="1" i="0" u="none" strike="noStrike" dirty="0">
                <a:solidFill>
                  <a:srgbClr val="000000"/>
                </a:solidFill>
                <a:effectLst/>
              </a:rPr>
              <a:t>coefficient magnitude</a:t>
            </a:r>
            <a:r>
              <a:rPr lang="en-US" sz="4300" b="0" i="0" u="none" strike="noStrike" dirty="0">
                <a:solidFill>
                  <a:srgbClr val="000000"/>
                </a:solidFill>
                <a:effectLst/>
              </a:rPr>
              <a:t> to gauge importance. Larger absolute coefficients indicate stronger influence on the outcome, and the sign (+/−) shows whether the feature increases or decreases the likelihood of cancellation.</a:t>
            </a:r>
          </a:p>
          <a:p>
            <a:pPr algn="l">
              <a:buFont typeface="Arial" panose="020B0604020202020204" pitchFamily="34" charset="0"/>
              <a:buChar char="•"/>
            </a:pPr>
            <a:r>
              <a:rPr lang="en-US" sz="4900" b="1" i="0" u="none" strike="noStrike" dirty="0">
                <a:solidFill>
                  <a:srgbClr val="000000"/>
                </a:solidFill>
                <a:effectLst/>
              </a:rPr>
              <a:t>Top Features</a:t>
            </a:r>
            <a:endParaRPr lang="en-US" sz="4900" b="0" i="0" u="none" strike="noStrike" dirty="0">
              <a:solidFill>
                <a:srgbClr val="000000"/>
              </a:solidFill>
              <a:effectLst/>
            </a:endParaRPr>
          </a:p>
          <a:p>
            <a:pPr marL="742950" lvl="1" indent="-285750" algn="l">
              <a:buFont typeface="Arial" panose="020B0604020202020204" pitchFamily="34" charset="0"/>
              <a:buChar char="•"/>
            </a:pPr>
            <a:r>
              <a:rPr lang="en-US" sz="4300" b="1" i="0" u="none" strike="noStrike" dirty="0">
                <a:solidFill>
                  <a:srgbClr val="000000"/>
                </a:solidFill>
                <a:effectLst/>
              </a:rPr>
              <a:t>Random Forest</a:t>
            </a:r>
            <a:r>
              <a:rPr lang="en-US" sz="4300" b="0" i="0" u="none" strike="noStrike" dirty="0">
                <a:solidFill>
                  <a:srgbClr val="000000"/>
                </a:solidFill>
                <a:effectLst/>
              </a:rPr>
              <a:t> highlights:</a:t>
            </a:r>
          </a:p>
          <a:p>
            <a:pPr marL="1143000" lvl="2" indent="-228600" algn="l">
              <a:buFont typeface="Arial" panose="020B0604020202020204" pitchFamily="34" charset="0"/>
              <a:buChar char="•"/>
            </a:pPr>
            <a:r>
              <a:rPr lang="en-US" sz="4300" b="1" i="0" u="none" strike="noStrike" dirty="0">
                <a:solidFill>
                  <a:srgbClr val="000000"/>
                </a:solidFill>
                <a:effectLst/>
              </a:rPr>
              <a:t>Log Lead Time</a:t>
            </a:r>
            <a:r>
              <a:rPr lang="en-US" sz="4300" b="0" i="0" u="none" strike="noStrike" dirty="0">
                <a:solidFill>
                  <a:srgbClr val="000000"/>
                </a:solidFill>
                <a:effectLst/>
              </a:rPr>
              <a:t> as the most critical predictor, followed by </a:t>
            </a:r>
            <a:r>
              <a:rPr lang="en-US" sz="4300" b="1" i="0" u="none" strike="noStrike" dirty="0">
                <a:solidFill>
                  <a:srgbClr val="000000"/>
                </a:solidFill>
                <a:effectLst/>
              </a:rPr>
              <a:t>Log Avg. Price per Room</a:t>
            </a:r>
            <a:r>
              <a:rPr lang="en-US" sz="4300" b="0" i="0" u="none" strike="noStrike" dirty="0">
                <a:solidFill>
                  <a:srgbClr val="000000"/>
                </a:solidFill>
                <a:effectLst/>
              </a:rPr>
              <a:t> and </a:t>
            </a:r>
            <a:r>
              <a:rPr lang="en-US" sz="4300" b="1" i="0" u="none" strike="noStrike" dirty="0">
                <a:solidFill>
                  <a:srgbClr val="000000"/>
                </a:solidFill>
                <a:effectLst/>
              </a:rPr>
              <a:t>No. of Special Requests</a:t>
            </a:r>
            <a:r>
              <a:rPr lang="en-US" sz="4300" b="0" i="0" u="none" strike="noStrike" dirty="0">
                <a:solidFill>
                  <a:srgbClr val="000000"/>
                </a:solidFill>
                <a:effectLst/>
              </a:rPr>
              <a:t>.</a:t>
            </a:r>
          </a:p>
          <a:p>
            <a:pPr marL="1143000" lvl="2" indent="-228600" algn="l">
              <a:buFont typeface="Arial" panose="020B0604020202020204" pitchFamily="34" charset="0"/>
              <a:buChar char="•"/>
            </a:pPr>
            <a:r>
              <a:rPr lang="en-US" sz="4300" b="0" i="0" u="none" strike="noStrike" dirty="0">
                <a:solidFill>
                  <a:srgbClr val="000000"/>
                </a:solidFill>
                <a:effectLst/>
              </a:rPr>
              <a:t>Arrival month and market segment also rank high but appear slightly less influential than lead time or price.</a:t>
            </a:r>
          </a:p>
          <a:p>
            <a:pPr marL="742950" lvl="1" indent="-285750" algn="l">
              <a:buFont typeface="Arial" panose="020B0604020202020204" pitchFamily="34" charset="0"/>
              <a:buChar char="•"/>
            </a:pPr>
            <a:r>
              <a:rPr lang="en-US" sz="4300" b="1" i="0" u="none" strike="noStrike" dirty="0">
                <a:solidFill>
                  <a:srgbClr val="000000"/>
                </a:solidFill>
                <a:effectLst/>
              </a:rPr>
              <a:t>LASSO</a:t>
            </a:r>
            <a:r>
              <a:rPr lang="en-US" sz="4300" b="0" i="0" u="none" strike="noStrike" dirty="0">
                <a:solidFill>
                  <a:srgbClr val="000000"/>
                </a:solidFill>
                <a:effectLst/>
              </a:rPr>
              <a:t> emphasizes:</a:t>
            </a:r>
          </a:p>
          <a:p>
            <a:pPr marL="1143000" lvl="2" indent="-228600" algn="l">
              <a:buFont typeface="Arial" panose="020B0604020202020204" pitchFamily="34" charset="0"/>
              <a:buChar char="•"/>
            </a:pPr>
            <a:r>
              <a:rPr lang="en-US" sz="4300" b="1" i="0" u="none" strike="noStrike" dirty="0">
                <a:solidFill>
                  <a:srgbClr val="000000"/>
                </a:solidFill>
                <a:effectLst/>
              </a:rPr>
              <a:t>Market Segment Type (e.g., Offline)</a:t>
            </a:r>
            <a:r>
              <a:rPr lang="en-US" sz="4300" b="0" i="0" u="none" strike="noStrike" dirty="0">
                <a:solidFill>
                  <a:srgbClr val="000000"/>
                </a:solidFill>
                <a:effectLst/>
              </a:rPr>
              <a:t> with a large (negative) coefficient, meaning offline bookings reduce cancellation likelihood.</a:t>
            </a:r>
          </a:p>
          <a:p>
            <a:pPr marL="1143000" lvl="2" indent="-228600" algn="l">
              <a:buFont typeface="Arial" panose="020B0604020202020204" pitchFamily="34" charset="0"/>
              <a:buChar char="•"/>
            </a:pPr>
            <a:r>
              <a:rPr lang="en-US" sz="4300" b="1" i="0" u="none" strike="noStrike" dirty="0">
                <a:solidFill>
                  <a:srgbClr val="000000"/>
                </a:solidFill>
                <a:effectLst/>
              </a:rPr>
              <a:t>Log Avg. Price per Room</a:t>
            </a:r>
            <a:r>
              <a:rPr lang="en-US" sz="4300" b="0" i="0" u="none" strike="noStrike" dirty="0">
                <a:solidFill>
                  <a:srgbClr val="000000"/>
                </a:solidFill>
                <a:effectLst/>
              </a:rPr>
              <a:t> and </a:t>
            </a:r>
            <a:r>
              <a:rPr lang="en-US" sz="4300" b="1" i="0" u="none" strike="noStrike" dirty="0">
                <a:solidFill>
                  <a:srgbClr val="000000"/>
                </a:solidFill>
                <a:effectLst/>
              </a:rPr>
              <a:t>No. of Special Requests</a:t>
            </a:r>
            <a:r>
              <a:rPr lang="en-US" sz="4300" b="0" i="0" u="none" strike="noStrike" dirty="0">
                <a:solidFill>
                  <a:srgbClr val="000000"/>
                </a:solidFill>
                <a:effectLst/>
              </a:rPr>
              <a:t> also show high coefficients, suggesting strong effects on cancellation probability.</a:t>
            </a:r>
          </a:p>
          <a:p>
            <a:pPr algn="l">
              <a:buFont typeface="Arial" panose="020B0604020202020204" pitchFamily="34" charset="0"/>
              <a:buChar char="•"/>
            </a:pPr>
            <a:r>
              <a:rPr lang="en-US" sz="4900" b="1" i="0" u="none" strike="noStrike" dirty="0">
                <a:solidFill>
                  <a:srgbClr val="000000"/>
                </a:solidFill>
                <a:effectLst/>
              </a:rPr>
              <a:t>Overlap &amp; Differences</a:t>
            </a:r>
            <a:endParaRPr lang="en-US" sz="4900" b="0" i="0" u="none" strike="noStrike" dirty="0">
              <a:solidFill>
                <a:srgbClr val="000000"/>
              </a:solidFill>
              <a:effectLst/>
            </a:endParaRPr>
          </a:p>
          <a:p>
            <a:pPr marL="742950" lvl="1" indent="-285750" algn="l">
              <a:buFont typeface="Arial" panose="020B0604020202020204" pitchFamily="34" charset="0"/>
              <a:buChar char="•"/>
            </a:pPr>
            <a:r>
              <a:rPr lang="en-US" sz="4300" b="0" i="0" u="none" strike="noStrike" dirty="0">
                <a:solidFill>
                  <a:srgbClr val="000000"/>
                </a:solidFill>
                <a:effectLst/>
              </a:rPr>
              <a:t>Both methods underscore </a:t>
            </a:r>
            <a:r>
              <a:rPr lang="en-US" sz="4300" b="1" i="0" u="none" strike="noStrike" dirty="0">
                <a:solidFill>
                  <a:srgbClr val="000000"/>
                </a:solidFill>
                <a:effectLst/>
              </a:rPr>
              <a:t>lead time</a:t>
            </a:r>
            <a:r>
              <a:rPr lang="en-US" sz="4300" b="0" i="0" u="none" strike="noStrike" dirty="0">
                <a:solidFill>
                  <a:srgbClr val="000000"/>
                </a:solidFill>
                <a:effectLst/>
              </a:rPr>
              <a:t>, </a:t>
            </a:r>
            <a:r>
              <a:rPr lang="en-US" sz="4300" b="1" i="0" u="none" strike="noStrike" dirty="0">
                <a:solidFill>
                  <a:srgbClr val="000000"/>
                </a:solidFill>
                <a:effectLst/>
              </a:rPr>
              <a:t>average price</a:t>
            </a:r>
            <a:r>
              <a:rPr lang="en-US" sz="4300" b="0" i="0" u="none" strike="noStrike" dirty="0">
                <a:solidFill>
                  <a:srgbClr val="000000"/>
                </a:solidFill>
                <a:effectLst/>
              </a:rPr>
              <a:t>, and </a:t>
            </a:r>
            <a:r>
              <a:rPr lang="en-US" sz="4300" b="1" i="0" u="none" strike="noStrike" dirty="0">
                <a:solidFill>
                  <a:srgbClr val="000000"/>
                </a:solidFill>
                <a:effectLst/>
              </a:rPr>
              <a:t>special requests</a:t>
            </a:r>
            <a:r>
              <a:rPr lang="en-US" sz="4300" b="0" i="0" u="none" strike="noStrike" dirty="0">
                <a:solidFill>
                  <a:srgbClr val="000000"/>
                </a:solidFill>
                <a:effectLst/>
              </a:rPr>
              <a:t> as critical.</a:t>
            </a:r>
          </a:p>
          <a:p>
            <a:pPr marL="742950" lvl="1" indent="-285750" algn="l">
              <a:buFont typeface="Arial" panose="020B0604020202020204" pitchFamily="34" charset="0"/>
              <a:buChar char="•"/>
            </a:pPr>
            <a:r>
              <a:rPr lang="en-US" sz="4300" b="1" i="0" u="none" strike="noStrike" dirty="0">
                <a:solidFill>
                  <a:srgbClr val="000000"/>
                </a:solidFill>
                <a:effectLst/>
              </a:rPr>
              <a:t>Random Forest</a:t>
            </a:r>
            <a:r>
              <a:rPr lang="en-US" sz="4300" b="0" i="0" u="none" strike="noStrike" dirty="0">
                <a:solidFill>
                  <a:srgbClr val="000000"/>
                </a:solidFill>
                <a:effectLst/>
              </a:rPr>
              <a:t> ranks features purely by predictive splitting power, whereas </a:t>
            </a:r>
            <a:r>
              <a:rPr lang="en-US" sz="4300" b="1" i="0" u="none" strike="noStrike" dirty="0">
                <a:solidFill>
                  <a:srgbClr val="000000"/>
                </a:solidFill>
                <a:effectLst/>
              </a:rPr>
              <a:t>LASSO</a:t>
            </a:r>
            <a:r>
              <a:rPr lang="en-US" sz="4300" b="0" i="0" u="none" strike="noStrike" dirty="0">
                <a:solidFill>
                  <a:srgbClr val="000000"/>
                </a:solidFill>
                <a:effectLst/>
              </a:rPr>
              <a:t> provides directionality—positive or negative impact on cancellation.</a:t>
            </a:r>
          </a:p>
          <a:p>
            <a:pPr marL="742950" lvl="1" indent="-285750" algn="l">
              <a:buFont typeface="Arial" panose="020B0604020202020204" pitchFamily="34" charset="0"/>
              <a:buChar char="•"/>
            </a:pPr>
            <a:r>
              <a:rPr lang="en-US" sz="4300" b="0" i="0" u="none" strike="noStrike" dirty="0">
                <a:solidFill>
                  <a:srgbClr val="000000"/>
                </a:solidFill>
                <a:effectLst/>
              </a:rPr>
              <a:t>Certain categorical variables (e.g., </a:t>
            </a:r>
            <a:r>
              <a:rPr lang="en-US" sz="4300" b="1" i="0" u="none" strike="noStrike" dirty="0">
                <a:solidFill>
                  <a:srgbClr val="000000"/>
                </a:solidFill>
                <a:effectLst/>
              </a:rPr>
              <a:t>market segment</a:t>
            </a:r>
            <a:r>
              <a:rPr lang="en-US" sz="4300" b="0" i="0" u="none" strike="noStrike" dirty="0">
                <a:solidFill>
                  <a:srgbClr val="000000"/>
                </a:solidFill>
                <a:effectLst/>
              </a:rPr>
              <a:t>, </a:t>
            </a:r>
            <a:r>
              <a:rPr lang="en-US" sz="4300" b="1" i="0" u="none" strike="noStrike" dirty="0">
                <a:solidFill>
                  <a:srgbClr val="000000"/>
                </a:solidFill>
                <a:effectLst/>
              </a:rPr>
              <a:t>meal plan type</a:t>
            </a:r>
            <a:r>
              <a:rPr lang="en-US" sz="4300" b="0" i="0" u="none" strike="noStrike" dirty="0">
                <a:solidFill>
                  <a:srgbClr val="000000"/>
                </a:solidFill>
                <a:effectLst/>
              </a:rPr>
              <a:t>) may show up strongly in LASSO due to their coefficients but are spread out in Random Forest importance.</a:t>
            </a:r>
          </a:p>
          <a:p>
            <a:pPr algn="l">
              <a:buFont typeface="Arial" panose="020B0604020202020204" pitchFamily="34" charset="0"/>
              <a:buChar char="•"/>
            </a:pPr>
            <a:r>
              <a:rPr lang="en-US" sz="4900" b="1" i="0" u="none" strike="noStrike" dirty="0">
                <a:solidFill>
                  <a:srgbClr val="000000"/>
                </a:solidFill>
                <a:effectLst/>
              </a:rPr>
              <a:t>Key Takeaway</a:t>
            </a:r>
            <a:endParaRPr lang="en-US" sz="4900" b="0" i="0" u="none" strike="noStrike" dirty="0">
              <a:solidFill>
                <a:srgbClr val="000000"/>
              </a:solidFill>
              <a:effectLst/>
            </a:endParaRPr>
          </a:p>
          <a:p>
            <a:pPr marL="742950" lvl="1" indent="-285750" algn="l">
              <a:buFont typeface="Arial" panose="020B0604020202020204" pitchFamily="34" charset="0"/>
              <a:buChar char="•"/>
            </a:pPr>
            <a:r>
              <a:rPr lang="en-US" sz="4300" b="1" i="0" u="none" strike="noStrike" dirty="0">
                <a:solidFill>
                  <a:srgbClr val="000000"/>
                </a:solidFill>
                <a:effectLst/>
              </a:rPr>
              <a:t>Log Lead Time</a:t>
            </a:r>
            <a:r>
              <a:rPr lang="en-US" sz="4300" b="0" i="0" u="none" strike="noStrike" dirty="0">
                <a:solidFill>
                  <a:srgbClr val="000000"/>
                </a:solidFill>
                <a:effectLst/>
              </a:rPr>
              <a:t> and </a:t>
            </a:r>
            <a:r>
              <a:rPr lang="en-US" sz="4300" b="1" i="0" u="none" strike="noStrike" dirty="0">
                <a:solidFill>
                  <a:srgbClr val="000000"/>
                </a:solidFill>
                <a:effectLst/>
              </a:rPr>
              <a:t>Avg. Price</a:t>
            </a:r>
            <a:r>
              <a:rPr lang="en-US" sz="4300" b="0" i="0" u="none" strike="noStrike" dirty="0">
                <a:solidFill>
                  <a:srgbClr val="000000"/>
                </a:solidFill>
                <a:effectLst/>
              </a:rPr>
              <a:t> are universally important predictors.</a:t>
            </a:r>
          </a:p>
          <a:p>
            <a:pPr marL="742950" lvl="1" indent="-285750" algn="l">
              <a:buFont typeface="Arial" panose="020B0604020202020204" pitchFamily="34" charset="0"/>
              <a:buChar char="•"/>
            </a:pPr>
            <a:r>
              <a:rPr lang="en-US" sz="4300" b="1" i="0" u="none" strike="noStrike" dirty="0">
                <a:solidFill>
                  <a:srgbClr val="000000"/>
                </a:solidFill>
                <a:effectLst/>
              </a:rPr>
              <a:t>LASSO</a:t>
            </a:r>
            <a:r>
              <a:rPr lang="en-US" sz="4300" b="0" i="0" u="none" strike="noStrike" dirty="0">
                <a:solidFill>
                  <a:srgbClr val="000000"/>
                </a:solidFill>
                <a:effectLst/>
              </a:rPr>
              <a:t> more explicitly reveals </a:t>
            </a:r>
            <a:r>
              <a:rPr lang="en-US" sz="4300" b="1" i="0" u="none" strike="noStrike" dirty="0">
                <a:solidFill>
                  <a:srgbClr val="000000"/>
                </a:solidFill>
                <a:effectLst/>
              </a:rPr>
              <a:t>direction</a:t>
            </a:r>
            <a:r>
              <a:rPr lang="en-US" sz="4300" b="0" i="0" u="none" strike="noStrike" dirty="0">
                <a:solidFill>
                  <a:srgbClr val="000000"/>
                </a:solidFill>
                <a:effectLst/>
              </a:rPr>
              <a:t> (increase vs. decrease cancellation likelihood).</a:t>
            </a:r>
          </a:p>
          <a:p>
            <a:pPr marL="742950" lvl="1" indent="-285750" algn="l">
              <a:buFont typeface="Arial" panose="020B0604020202020204" pitchFamily="34" charset="0"/>
              <a:buChar char="•"/>
            </a:pPr>
            <a:r>
              <a:rPr lang="en-US" sz="4300" b="1" i="0" u="none" strike="noStrike" dirty="0">
                <a:solidFill>
                  <a:srgbClr val="000000"/>
                </a:solidFill>
                <a:effectLst/>
              </a:rPr>
              <a:t>Random Forest</a:t>
            </a:r>
            <a:r>
              <a:rPr lang="en-US" sz="4300" b="0" i="0" u="none" strike="noStrike" dirty="0">
                <a:solidFill>
                  <a:srgbClr val="000000"/>
                </a:solidFill>
                <a:effectLst/>
              </a:rPr>
              <a:t> highlights </a:t>
            </a:r>
            <a:r>
              <a:rPr lang="en-US" sz="4300" b="1" i="0" u="none" strike="noStrike" dirty="0">
                <a:solidFill>
                  <a:srgbClr val="000000"/>
                </a:solidFill>
                <a:effectLst/>
              </a:rPr>
              <a:t>overall predictive power</a:t>
            </a:r>
            <a:r>
              <a:rPr lang="en-US" sz="4300" b="0" i="0" u="none" strike="noStrike" dirty="0">
                <a:solidFill>
                  <a:srgbClr val="000000"/>
                </a:solidFill>
                <a:effectLst/>
              </a:rPr>
              <a:t> and interactions, making it robust to nonlinear relationships.</a:t>
            </a:r>
          </a:p>
          <a:p>
            <a:endParaRPr lang="en-US" dirty="0"/>
          </a:p>
        </p:txBody>
      </p:sp>
    </p:spTree>
    <p:extLst>
      <p:ext uri="{BB962C8B-B14F-4D97-AF65-F5344CB8AC3E}">
        <p14:creationId xmlns:p14="http://schemas.microsoft.com/office/powerpoint/2010/main" val="38501040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D386D-B10A-E985-D75A-1AAF2FB77367}"/>
              </a:ext>
            </a:extLst>
          </p:cNvPr>
          <p:cNvSpPr>
            <a:spLocks noGrp="1"/>
          </p:cNvSpPr>
          <p:nvPr>
            <p:ph type="title"/>
          </p:nvPr>
        </p:nvSpPr>
        <p:spPr/>
        <p:txBody>
          <a:bodyPr/>
          <a:lstStyle/>
          <a:p>
            <a:r>
              <a:rPr lang="en-US" b="1" i="0" u="none" strike="noStrike" dirty="0">
                <a:solidFill>
                  <a:srgbClr val="000000"/>
                </a:solidFill>
                <a:effectLst/>
              </a:rPr>
              <a:t>Feature Importance Analysis</a:t>
            </a:r>
            <a:br>
              <a:rPr lang="en-US" b="1" i="0" u="none" strike="noStrike" dirty="0">
                <a:solidFill>
                  <a:srgbClr val="000000"/>
                </a:solidFill>
                <a:effectLst/>
              </a:rPr>
            </a:br>
            <a:endParaRPr lang="en-US" dirty="0"/>
          </a:p>
        </p:txBody>
      </p:sp>
      <p:sp>
        <p:nvSpPr>
          <p:cNvPr id="3" name="Content Placeholder 2">
            <a:extLst>
              <a:ext uri="{FF2B5EF4-FFF2-40B4-BE49-F238E27FC236}">
                <a16:creationId xmlns:a16="http://schemas.microsoft.com/office/drawing/2014/main" id="{1E5B8BD4-A659-F9DC-8822-BC77F3F408B4}"/>
              </a:ext>
            </a:extLst>
          </p:cNvPr>
          <p:cNvSpPr>
            <a:spLocks noGrp="1"/>
          </p:cNvSpPr>
          <p:nvPr>
            <p:ph idx="1"/>
          </p:nvPr>
        </p:nvSpPr>
        <p:spPr>
          <a:xfrm>
            <a:off x="200025" y="1314450"/>
            <a:ext cx="11672888" cy="5178425"/>
          </a:xfrm>
        </p:spPr>
        <p:txBody>
          <a:bodyPr>
            <a:normAutofit fontScale="40000" lnSpcReduction="20000"/>
          </a:bodyPr>
          <a:lstStyle/>
          <a:p>
            <a:r>
              <a:rPr lang="en-US" sz="4500" b="1" dirty="0" err="1"/>
              <a:t>log_lead_time</a:t>
            </a:r>
            <a:endParaRPr lang="en-US" sz="4500" dirty="0"/>
          </a:p>
          <a:p>
            <a:pPr>
              <a:buFont typeface="Arial" panose="020B0604020202020204" pitchFamily="34" charset="0"/>
              <a:buChar char="•"/>
            </a:pPr>
            <a:r>
              <a:rPr lang="en-US" sz="4500" i="1" dirty="0"/>
              <a:t>What it is:</a:t>
            </a:r>
            <a:r>
              <a:rPr lang="en-US" sz="4500" dirty="0"/>
              <a:t> Log-transformed days between booking and arrival.</a:t>
            </a:r>
          </a:p>
          <a:p>
            <a:pPr>
              <a:buFont typeface="Arial" panose="020B0604020202020204" pitchFamily="34" charset="0"/>
              <a:buChar char="•"/>
            </a:pPr>
            <a:r>
              <a:rPr lang="en-US" sz="4500" i="1" dirty="0"/>
              <a:t>Interpretation:</a:t>
            </a:r>
            <a:r>
              <a:rPr lang="en-US" sz="4500" dirty="0"/>
              <a:t> A positive coefficient indicates that longer lead times increase the likelihood of cancellation.</a:t>
            </a:r>
          </a:p>
          <a:p>
            <a:r>
              <a:rPr lang="en-US" sz="4500" b="1" dirty="0" err="1"/>
              <a:t>no_of_special_requests</a:t>
            </a:r>
            <a:endParaRPr lang="en-US" sz="4500" dirty="0"/>
          </a:p>
          <a:p>
            <a:pPr>
              <a:buFont typeface="Arial" panose="020B0604020202020204" pitchFamily="34" charset="0"/>
              <a:buChar char="•"/>
            </a:pPr>
            <a:r>
              <a:rPr lang="en-US" sz="4500" i="1" dirty="0"/>
              <a:t>What it is:</a:t>
            </a:r>
            <a:r>
              <a:rPr lang="en-US" sz="4500" dirty="0"/>
              <a:t> Count of additional requests made by the guest (e.g., extra pillows, room preferences).</a:t>
            </a:r>
          </a:p>
          <a:p>
            <a:pPr>
              <a:buFont typeface="Arial" panose="020B0604020202020204" pitchFamily="34" charset="0"/>
              <a:buChar char="•"/>
            </a:pPr>
            <a:r>
              <a:rPr lang="en-US" sz="4500" i="1" dirty="0"/>
              <a:t>Interpretation:</a:t>
            </a:r>
            <a:r>
              <a:rPr lang="en-US" sz="4500" dirty="0"/>
              <a:t> A negative coefficient suggests that more special requests are linked to a lower probability of cancellation.</a:t>
            </a:r>
          </a:p>
          <a:p>
            <a:r>
              <a:rPr lang="en-US" sz="4500" b="1" dirty="0" err="1"/>
              <a:t>log_avg_price_per_room</a:t>
            </a:r>
            <a:endParaRPr lang="en-US" sz="4500" dirty="0"/>
          </a:p>
          <a:p>
            <a:pPr>
              <a:buFont typeface="Arial" panose="020B0604020202020204" pitchFamily="34" charset="0"/>
              <a:buChar char="•"/>
            </a:pPr>
            <a:r>
              <a:rPr lang="en-US" sz="4500" i="1" dirty="0"/>
              <a:t>What it is:</a:t>
            </a:r>
            <a:r>
              <a:rPr lang="en-US" sz="4500" dirty="0"/>
              <a:t> Log-transformed average price per room.</a:t>
            </a:r>
          </a:p>
          <a:p>
            <a:pPr>
              <a:buFont typeface="Arial" panose="020B0604020202020204" pitchFamily="34" charset="0"/>
              <a:buChar char="•"/>
            </a:pPr>
            <a:r>
              <a:rPr lang="en-US" sz="4500" i="1" dirty="0"/>
              <a:t>Interpretation:</a:t>
            </a:r>
            <a:r>
              <a:rPr lang="en-US" sz="4500" dirty="0"/>
              <a:t> A positive effect shows that higher room prices are associated with a higher cancellation risk.</a:t>
            </a:r>
          </a:p>
          <a:p>
            <a:r>
              <a:rPr lang="en-US" sz="4500" b="1" dirty="0" err="1"/>
              <a:t>market_segment_type</a:t>
            </a:r>
            <a:endParaRPr lang="en-US" sz="4500" dirty="0"/>
          </a:p>
          <a:p>
            <a:pPr>
              <a:buFont typeface="Arial" panose="020B0604020202020204" pitchFamily="34" charset="0"/>
              <a:buChar char="•"/>
            </a:pPr>
            <a:r>
              <a:rPr lang="en-US" sz="4500" i="1" dirty="0"/>
              <a:t>What it is:</a:t>
            </a:r>
            <a:r>
              <a:rPr lang="en-US" sz="4500" dirty="0"/>
              <a:t> Categorical indicator of the booking channel (e.g., online, offline).</a:t>
            </a:r>
          </a:p>
          <a:p>
            <a:pPr>
              <a:buFont typeface="Arial" panose="020B0604020202020204" pitchFamily="34" charset="0"/>
              <a:buChar char="•"/>
            </a:pPr>
            <a:r>
              <a:rPr lang="en-US" sz="4500" i="1" dirty="0"/>
              <a:t>Interpretation:</a:t>
            </a:r>
            <a:r>
              <a:rPr lang="en-US" sz="4500" dirty="0"/>
              <a:t> Certain segments (for instance, offline bookings) tend to lower cancellation likelihood.</a:t>
            </a:r>
          </a:p>
          <a:p>
            <a:r>
              <a:rPr lang="en-US" sz="4500" b="1" dirty="0" err="1"/>
              <a:t>arrival_month</a:t>
            </a:r>
            <a:endParaRPr lang="en-US" sz="4500" dirty="0"/>
          </a:p>
          <a:p>
            <a:pPr>
              <a:buFont typeface="Arial" panose="020B0604020202020204" pitchFamily="34" charset="0"/>
              <a:buChar char="•"/>
            </a:pPr>
            <a:r>
              <a:rPr lang="en-US" sz="4500" i="1" dirty="0"/>
              <a:t>What it is:</a:t>
            </a:r>
            <a:r>
              <a:rPr lang="en-US" sz="4500" dirty="0"/>
              <a:t> The month in which the guest is scheduled to arrive.</a:t>
            </a:r>
          </a:p>
          <a:p>
            <a:pPr>
              <a:buFont typeface="Arial" panose="020B0604020202020204" pitchFamily="34" charset="0"/>
              <a:buChar char="•"/>
            </a:pPr>
            <a:r>
              <a:rPr lang="en-US" sz="4500" i="1" dirty="0"/>
              <a:t>Interpretation:</a:t>
            </a:r>
            <a:r>
              <a:rPr lang="en-US" sz="4500" dirty="0"/>
              <a:t> Variations here reveal seasonal trends; some months have higher cancellation probabilities than others.</a:t>
            </a:r>
          </a:p>
          <a:p>
            <a:endParaRPr lang="en-US" dirty="0"/>
          </a:p>
        </p:txBody>
      </p:sp>
      <p:sp>
        <p:nvSpPr>
          <p:cNvPr id="4" name="TextBox 3">
            <a:extLst>
              <a:ext uri="{FF2B5EF4-FFF2-40B4-BE49-F238E27FC236}">
                <a16:creationId xmlns:a16="http://schemas.microsoft.com/office/drawing/2014/main" id="{40FCED13-BDDA-53D4-5DD2-21D246AAFB6A}"/>
              </a:ext>
            </a:extLst>
          </p:cNvPr>
          <p:cNvSpPr txBox="1"/>
          <p:nvPr/>
        </p:nvSpPr>
        <p:spPr>
          <a:xfrm>
            <a:off x="6300788" y="1885950"/>
            <a:ext cx="5386387"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41801897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6C0F-2E52-6942-7807-A4BD63B3B6B2}"/>
              </a:ext>
            </a:extLst>
          </p:cNvPr>
          <p:cNvSpPr>
            <a:spLocks noGrp="1"/>
          </p:cNvSpPr>
          <p:nvPr>
            <p:ph type="title"/>
          </p:nvPr>
        </p:nvSpPr>
        <p:spPr>
          <a:xfrm>
            <a:off x="271463" y="185737"/>
            <a:ext cx="11082337" cy="1325563"/>
          </a:xfrm>
        </p:spPr>
        <p:txBody>
          <a:bodyPr/>
          <a:lstStyle/>
          <a:p>
            <a:r>
              <a:rPr lang="en-US" dirty="0"/>
              <a:t>Feature Importance</a:t>
            </a:r>
          </a:p>
        </p:txBody>
      </p:sp>
      <p:sp>
        <p:nvSpPr>
          <p:cNvPr id="3" name="Content Placeholder 2">
            <a:extLst>
              <a:ext uri="{FF2B5EF4-FFF2-40B4-BE49-F238E27FC236}">
                <a16:creationId xmlns:a16="http://schemas.microsoft.com/office/drawing/2014/main" id="{E427AF66-7AF4-8BF3-C4EB-FA2FF5735B9A}"/>
              </a:ext>
            </a:extLst>
          </p:cNvPr>
          <p:cNvSpPr>
            <a:spLocks noGrp="1"/>
          </p:cNvSpPr>
          <p:nvPr>
            <p:ph idx="1"/>
          </p:nvPr>
        </p:nvSpPr>
        <p:spPr>
          <a:xfrm>
            <a:off x="271463" y="1825625"/>
            <a:ext cx="11630025" cy="4846638"/>
          </a:xfrm>
        </p:spPr>
        <p:txBody>
          <a:bodyPr>
            <a:normAutofit fontScale="40000" lnSpcReduction="20000"/>
          </a:bodyPr>
          <a:lstStyle/>
          <a:p>
            <a:r>
              <a:rPr lang="en-US" sz="4000" b="1" dirty="0" err="1"/>
              <a:t>repeated_guest</a:t>
            </a:r>
            <a:endParaRPr lang="en-US" sz="4000" dirty="0"/>
          </a:p>
          <a:p>
            <a:pPr>
              <a:buFont typeface="Arial" panose="020B0604020202020204" pitchFamily="34" charset="0"/>
              <a:buChar char="•"/>
            </a:pPr>
            <a:r>
              <a:rPr lang="en-US" sz="4000" i="1" dirty="0"/>
              <a:t>What it is:</a:t>
            </a:r>
            <a:r>
              <a:rPr lang="en-US" sz="4000" dirty="0"/>
              <a:t> Binary indicator showing if the guest is a repeat customer.</a:t>
            </a:r>
          </a:p>
          <a:p>
            <a:pPr>
              <a:buFont typeface="Arial" panose="020B0604020202020204" pitchFamily="34" charset="0"/>
              <a:buChar char="•"/>
            </a:pPr>
            <a:r>
              <a:rPr lang="en-US" sz="4000" i="1" dirty="0"/>
              <a:t>Interpretation:</a:t>
            </a:r>
            <a:r>
              <a:rPr lang="en-US" sz="4000" dirty="0"/>
              <a:t> A negative coefficient implies that repeat guests are less likely to cancel.</a:t>
            </a:r>
          </a:p>
          <a:p>
            <a:r>
              <a:rPr lang="en-US" sz="4000" b="1" dirty="0" err="1"/>
              <a:t>no_of_previous_cancellations</a:t>
            </a:r>
            <a:endParaRPr lang="en-US" sz="4000" dirty="0"/>
          </a:p>
          <a:p>
            <a:pPr>
              <a:buFont typeface="Arial" panose="020B0604020202020204" pitchFamily="34" charset="0"/>
              <a:buChar char="•"/>
            </a:pPr>
            <a:r>
              <a:rPr lang="en-US" sz="4000" i="1" dirty="0"/>
              <a:t>What it is:</a:t>
            </a:r>
            <a:r>
              <a:rPr lang="en-US" sz="4000" dirty="0"/>
              <a:t> Number of times the guest has canceled in the past.</a:t>
            </a:r>
          </a:p>
          <a:p>
            <a:pPr>
              <a:buFont typeface="Arial" panose="020B0604020202020204" pitchFamily="34" charset="0"/>
              <a:buChar char="•"/>
            </a:pPr>
            <a:r>
              <a:rPr lang="en-US" sz="4000" i="1" dirty="0"/>
              <a:t>Interpretation:</a:t>
            </a:r>
            <a:r>
              <a:rPr lang="en-US" sz="4000" dirty="0"/>
              <a:t> A positive coefficient indicates that a history of cancellations increases the risk of future cancellations.</a:t>
            </a:r>
          </a:p>
          <a:p>
            <a:r>
              <a:rPr lang="en-US" sz="4000" b="1" dirty="0" err="1"/>
              <a:t>no_of_previous_bookings_not_canceled</a:t>
            </a:r>
            <a:endParaRPr lang="en-US" sz="4000" dirty="0"/>
          </a:p>
          <a:p>
            <a:pPr>
              <a:buFont typeface="Arial" panose="020B0604020202020204" pitchFamily="34" charset="0"/>
              <a:buChar char="•"/>
            </a:pPr>
            <a:r>
              <a:rPr lang="en-US" sz="4000" i="1" dirty="0"/>
              <a:t>What it is:</a:t>
            </a:r>
            <a:r>
              <a:rPr lang="en-US" sz="4000" dirty="0"/>
              <a:t> Count of the guest’s previous bookings that were successfully completed.</a:t>
            </a:r>
          </a:p>
          <a:p>
            <a:pPr>
              <a:buFont typeface="Arial" panose="020B0604020202020204" pitchFamily="34" charset="0"/>
              <a:buChar char="•"/>
            </a:pPr>
            <a:r>
              <a:rPr lang="en-US" sz="4000" i="1" dirty="0"/>
              <a:t>Interpretation:</a:t>
            </a:r>
            <a:r>
              <a:rPr lang="en-US" sz="4000" dirty="0"/>
              <a:t> A negative effect suggests that a record of completed bookings reduces the probability of cancellation.</a:t>
            </a:r>
          </a:p>
          <a:p>
            <a:r>
              <a:rPr lang="en-US" sz="4000" b="1" dirty="0" err="1"/>
              <a:t>no_of_weekend_nights</a:t>
            </a:r>
            <a:endParaRPr lang="en-US" sz="4000" dirty="0"/>
          </a:p>
          <a:p>
            <a:pPr>
              <a:buFont typeface="Arial" panose="020B0604020202020204" pitchFamily="34" charset="0"/>
              <a:buChar char="•"/>
            </a:pPr>
            <a:r>
              <a:rPr lang="en-US" sz="4000" i="1" dirty="0"/>
              <a:t>What it is:</a:t>
            </a:r>
            <a:r>
              <a:rPr lang="en-US" sz="4000" dirty="0"/>
              <a:t> The number of weekend nights included in the booking.</a:t>
            </a:r>
          </a:p>
          <a:p>
            <a:pPr>
              <a:buFont typeface="Arial" panose="020B0604020202020204" pitchFamily="34" charset="0"/>
              <a:buChar char="•"/>
            </a:pPr>
            <a:r>
              <a:rPr lang="en-US" sz="4000" i="1" dirty="0"/>
              <a:t>Interpretation:</a:t>
            </a:r>
            <a:r>
              <a:rPr lang="en-US" sz="4000" dirty="0"/>
              <a:t> The coefficient shows that the number of weekends nights slightly increases the risk of cancellation.</a:t>
            </a:r>
          </a:p>
          <a:p>
            <a:r>
              <a:rPr lang="en-US" sz="4000" b="1" dirty="0" err="1"/>
              <a:t>type_of_meal_plan</a:t>
            </a:r>
            <a:endParaRPr lang="en-US" sz="4000" dirty="0"/>
          </a:p>
          <a:p>
            <a:pPr>
              <a:buFont typeface="Arial" panose="020B0604020202020204" pitchFamily="34" charset="0"/>
              <a:buChar char="•"/>
            </a:pPr>
            <a:r>
              <a:rPr lang="en-US" sz="4000" i="1" dirty="0"/>
              <a:t>What it is:</a:t>
            </a:r>
            <a:r>
              <a:rPr lang="en-US" sz="4000" dirty="0"/>
              <a:t> Categorical variable indicating the chosen meal plan (e.g., breakfast only, full board).</a:t>
            </a:r>
          </a:p>
          <a:p>
            <a:pPr>
              <a:buFont typeface="Arial" panose="020B0604020202020204" pitchFamily="34" charset="0"/>
              <a:buChar char="•"/>
            </a:pPr>
            <a:r>
              <a:rPr lang="en-US" sz="4000" i="1" dirty="0"/>
              <a:t>Interpretation:</a:t>
            </a:r>
            <a:r>
              <a:rPr lang="en-US" sz="4000" dirty="0"/>
              <a:t> Differences in meal plan selections may reflect varying levels of commitment or guest expectations, influencing cancellation risk.</a:t>
            </a:r>
          </a:p>
          <a:p>
            <a:endParaRPr lang="en-US" dirty="0"/>
          </a:p>
        </p:txBody>
      </p:sp>
    </p:spTree>
    <p:extLst>
      <p:ext uri="{BB962C8B-B14F-4D97-AF65-F5344CB8AC3E}">
        <p14:creationId xmlns:p14="http://schemas.microsoft.com/office/powerpoint/2010/main" val="934096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367D5-9A53-F33C-A525-145D1281C40F}"/>
              </a:ext>
            </a:extLst>
          </p:cNvPr>
          <p:cNvSpPr>
            <a:spLocks noGrp="1"/>
          </p:cNvSpPr>
          <p:nvPr>
            <p:ph type="title"/>
          </p:nvPr>
        </p:nvSpPr>
        <p:spPr>
          <a:xfrm>
            <a:off x="640080" y="329184"/>
            <a:ext cx="4503420" cy="1783080"/>
          </a:xfrm>
        </p:spPr>
        <p:txBody>
          <a:bodyPr anchor="b">
            <a:normAutofit/>
          </a:bodyPr>
          <a:lstStyle/>
          <a:p>
            <a:r>
              <a:rPr lang="en-US" sz="5400" dirty="0"/>
              <a:t>Threshold Tuning F1</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685F04E-3DA6-ED14-A3A5-868B180203F5}"/>
              </a:ext>
            </a:extLst>
          </p:cNvPr>
          <p:cNvSpPr>
            <a:spLocks noGrp="1"/>
          </p:cNvSpPr>
          <p:nvPr>
            <p:ph idx="1"/>
          </p:nvPr>
        </p:nvSpPr>
        <p:spPr>
          <a:xfrm>
            <a:off x="640080" y="2706624"/>
            <a:ext cx="4503420" cy="3483864"/>
          </a:xfrm>
        </p:spPr>
        <p:txBody>
          <a:bodyPr>
            <a:normAutofit/>
          </a:bodyPr>
          <a:lstStyle/>
          <a:p>
            <a:r>
              <a:rPr lang="en-US" sz="2400" dirty="0"/>
              <a:t>LASSO (</a:t>
            </a:r>
            <a:r>
              <a:rPr lang="el-GR" sz="2400" dirty="0"/>
              <a:t>λ</a:t>
            </a:r>
            <a:r>
              <a:rPr lang="en-US" sz="2400" dirty="0"/>
              <a:t>min.1se) - Best cutoff threshold : 0.38 LASSO</a:t>
            </a:r>
          </a:p>
          <a:p>
            <a:r>
              <a:rPr lang="en-US" sz="2400" dirty="0"/>
              <a:t>Random Forest - Best cutoff threshold : 0.42</a:t>
            </a:r>
          </a:p>
          <a:p>
            <a:pPr marL="0" indent="0">
              <a:buNone/>
            </a:pPr>
            <a:endParaRPr lang="en-US" sz="3200" dirty="0"/>
          </a:p>
        </p:txBody>
      </p:sp>
      <p:pic>
        <p:nvPicPr>
          <p:cNvPr id="9" name="Picture 8" descr="A screenshot of a calculator&#10;&#10;AI-generated content may be incorrect.">
            <a:extLst>
              <a:ext uri="{FF2B5EF4-FFF2-40B4-BE49-F238E27FC236}">
                <a16:creationId xmlns:a16="http://schemas.microsoft.com/office/drawing/2014/main" id="{C78DF680-3D5A-8A3E-99AB-B1A52BD4E666}"/>
              </a:ext>
            </a:extLst>
          </p:cNvPr>
          <p:cNvPicPr>
            <a:picLocks noChangeAspect="1"/>
          </p:cNvPicPr>
          <p:nvPr/>
        </p:nvPicPr>
        <p:blipFill>
          <a:blip r:embed="rId2"/>
          <a:stretch>
            <a:fillRect/>
          </a:stretch>
        </p:blipFill>
        <p:spPr>
          <a:xfrm>
            <a:off x="8706220" y="1022171"/>
            <a:ext cx="2726828" cy="4451966"/>
          </a:xfrm>
          <a:prstGeom prst="rect">
            <a:avLst/>
          </a:prstGeom>
        </p:spPr>
      </p:pic>
      <p:pic>
        <p:nvPicPr>
          <p:cNvPr id="22" name="Picture 21" descr="A screenshot of a calculator&#10;&#10;AI-generated content may be incorrect.">
            <a:extLst>
              <a:ext uri="{FF2B5EF4-FFF2-40B4-BE49-F238E27FC236}">
                <a16:creationId xmlns:a16="http://schemas.microsoft.com/office/drawing/2014/main" id="{65D26F09-54B6-464E-1C8B-05CAEF2107D7}"/>
              </a:ext>
            </a:extLst>
          </p:cNvPr>
          <p:cNvPicPr>
            <a:picLocks noChangeAspect="1"/>
          </p:cNvPicPr>
          <p:nvPr/>
        </p:nvPicPr>
        <p:blipFill>
          <a:blip r:embed="rId3"/>
          <a:stretch>
            <a:fillRect/>
          </a:stretch>
        </p:blipFill>
        <p:spPr>
          <a:xfrm>
            <a:off x="5324507" y="949913"/>
            <a:ext cx="3059747" cy="4596481"/>
          </a:xfrm>
          <a:prstGeom prst="rect">
            <a:avLst/>
          </a:prstGeom>
        </p:spPr>
      </p:pic>
    </p:spTree>
    <p:extLst>
      <p:ext uri="{BB962C8B-B14F-4D97-AF65-F5344CB8AC3E}">
        <p14:creationId xmlns:p14="http://schemas.microsoft.com/office/powerpoint/2010/main" val="4013283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0FC38F-D0C7-AA88-A4F8-69BA636E7930}"/>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23D3B45-3942-3DAF-A618-0351C5B1F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93790C-8657-3A7A-10B1-DCFFBBC891A3}"/>
              </a:ext>
            </a:extLst>
          </p:cNvPr>
          <p:cNvSpPr>
            <a:spLocks noGrp="1"/>
          </p:cNvSpPr>
          <p:nvPr>
            <p:ph type="title"/>
          </p:nvPr>
        </p:nvSpPr>
        <p:spPr>
          <a:xfrm>
            <a:off x="640080" y="329184"/>
            <a:ext cx="4503420" cy="1783080"/>
          </a:xfrm>
        </p:spPr>
        <p:txBody>
          <a:bodyPr anchor="b">
            <a:normAutofit/>
          </a:bodyPr>
          <a:lstStyle/>
          <a:p>
            <a:r>
              <a:rPr lang="en-US" sz="5400" dirty="0"/>
              <a:t>Threshold Tuning ROCR</a:t>
            </a:r>
          </a:p>
        </p:txBody>
      </p:sp>
      <p:sp>
        <p:nvSpPr>
          <p:cNvPr id="15" name="sketch line">
            <a:extLst>
              <a:ext uri="{FF2B5EF4-FFF2-40B4-BE49-F238E27FC236}">
                <a16:creationId xmlns:a16="http://schemas.microsoft.com/office/drawing/2014/main" id="{9565313A-CC35-6904-94F5-47F1BBF67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9386BB-04A9-41C4-7482-CEE1D613411D}"/>
              </a:ext>
            </a:extLst>
          </p:cNvPr>
          <p:cNvSpPr>
            <a:spLocks noGrp="1"/>
          </p:cNvSpPr>
          <p:nvPr>
            <p:ph idx="1"/>
          </p:nvPr>
        </p:nvSpPr>
        <p:spPr>
          <a:xfrm>
            <a:off x="640080" y="2706624"/>
            <a:ext cx="4503420" cy="3483864"/>
          </a:xfrm>
        </p:spPr>
        <p:txBody>
          <a:bodyPr>
            <a:normAutofit/>
          </a:bodyPr>
          <a:lstStyle/>
          <a:p>
            <a:r>
              <a:rPr lang="en-US" sz="2200" dirty="0"/>
              <a:t>LASSO (</a:t>
            </a:r>
            <a:r>
              <a:rPr lang="el-GR" sz="2200" dirty="0"/>
              <a:t>λ</a:t>
            </a:r>
            <a:r>
              <a:rPr lang="en-US" sz="2200" dirty="0"/>
              <a:t>min.1se) - Best cutoff threshold: 0.37</a:t>
            </a:r>
          </a:p>
          <a:p>
            <a:r>
              <a:rPr lang="en-US" sz="2200" dirty="0"/>
              <a:t>Random Forest - Best cutoff threshold : 0.38</a:t>
            </a:r>
          </a:p>
          <a:p>
            <a:pPr marL="0" indent="0">
              <a:buNone/>
            </a:pPr>
            <a:br>
              <a:rPr lang="en-US" sz="2200" dirty="0"/>
            </a:br>
            <a:endParaRPr lang="en-US" sz="2200" dirty="0"/>
          </a:p>
        </p:txBody>
      </p:sp>
      <p:pic>
        <p:nvPicPr>
          <p:cNvPr id="14" name="Picture 13" descr="A screenshot of a calculator&#10;&#10;AI-generated content may be incorrect.">
            <a:extLst>
              <a:ext uri="{FF2B5EF4-FFF2-40B4-BE49-F238E27FC236}">
                <a16:creationId xmlns:a16="http://schemas.microsoft.com/office/drawing/2014/main" id="{ACB32B0D-21B3-C073-CAF7-8FDB6A07EBD5}"/>
              </a:ext>
            </a:extLst>
          </p:cNvPr>
          <p:cNvPicPr>
            <a:picLocks noChangeAspect="1"/>
          </p:cNvPicPr>
          <p:nvPr/>
        </p:nvPicPr>
        <p:blipFill>
          <a:blip r:embed="rId2"/>
          <a:stretch>
            <a:fillRect/>
          </a:stretch>
        </p:blipFill>
        <p:spPr>
          <a:xfrm>
            <a:off x="5143500" y="138377"/>
            <a:ext cx="3888519" cy="5411522"/>
          </a:xfrm>
          <a:prstGeom prst="rect">
            <a:avLst/>
          </a:prstGeom>
        </p:spPr>
      </p:pic>
      <p:pic>
        <p:nvPicPr>
          <p:cNvPr id="17" name="Picture 16" descr="A screenshot of a calculator&#10;&#10;AI-generated content may be incorrect.">
            <a:extLst>
              <a:ext uri="{FF2B5EF4-FFF2-40B4-BE49-F238E27FC236}">
                <a16:creationId xmlns:a16="http://schemas.microsoft.com/office/drawing/2014/main" id="{5C05A55A-E4EA-0778-C1E3-E0BA6685BAC3}"/>
              </a:ext>
            </a:extLst>
          </p:cNvPr>
          <p:cNvPicPr>
            <a:picLocks noChangeAspect="1"/>
          </p:cNvPicPr>
          <p:nvPr/>
        </p:nvPicPr>
        <p:blipFill>
          <a:blip r:embed="rId3"/>
          <a:stretch>
            <a:fillRect/>
          </a:stretch>
        </p:blipFill>
        <p:spPr>
          <a:xfrm>
            <a:off x="8403568" y="429551"/>
            <a:ext cx="3189640" cy="4829175"/>
          </a:xfrm>
          <a:prstGeom prst="rect">
            <a:avLst/>
          </a:prstGeom>
        </p:spPr>
      </p:pic>
    </p:spTree>
    <p:extLst>
      <p:ext uri="{BB962C8B-B14F-4D97-AF65-F5344CB8AC3E}">
        <p14:creationId xmlns:p14="http://schemas.microsoft.com/office/powerpoint/2010/main" val="30044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00045-F868-F4CB-6F45-0F750E446237}"/>
              </a:ext>
            </a:extLst>
          </p:cNvPr>
          <p:cNvSpPr>
            <a:spLocks noGrp="1"/>
          </p:cNvSpPr>
          <p:nvPr>
            <p:ph type="title"/>
          </p:nvPr>
        </p:nvSpPr>
        <p:spPr/>
        <p:txBody>
          <a:bodyPr/>
          <a:lstStyle/>
          <a:p>
            <a:r>
              <a:rPr lang="en-US" dirty="0"/>
              <a:t>Data Set</a:t>
            </a:r>
          </a:p>
        </p:txBody>
      </p:sp>
      <p:sp>
        <p:nvSpPr>
          <p:cNvPr id="3" name="Content Placeholder 2">
            <a:extLst>
              <a:ext uri="{FF2B5EF4-FFF2-40B4-BE49-F238E27FC236}">
                <a16:creationId xmlns:a16="http://schemas.microsoft.com/office/drawing/2014/main" id="{7151C38E-A464-053D-2249-177C7EEA824D}"/>
              </a:ext>
            </a:extLst>
          </p:cNvPr>
          <p:cNvSpPr>
            <a:spLocks noGrp="1"/>
          </p:cNvSpPr>
          <p:nvPr>
            <p:ph idx="1"/>
          </p:nvPr>
        </p:nvSpPr>
        <p:spPr/>
        <p:txBody>
          <a:bodyPr>
            <a:normAutofit fontScale="55000" lnSpcReduction="20000"/>
          </a:bodyPr>
          <a:lstStyle/>
          <a:p>
            <a:r>
              <a:rPr lang="en-US" dirty="0"/>
              <a:t>From 1 hotel in Lisbon, Portugal, 2017-2018</a:t>
            </a:r>
          </a:p>
          <a:p>
            <a:r>
              <a:rPr lang="en-US" dirty="0"/>
              <a:t>36,275 observations</a:t>
            </a:r>
          </a:p>
          <a:p>
            <a:r>
              <a:rPr lang="en-US" dirty="0"/>
              <a:t>16 variables</a:t>
            </a:r>
          </a:p>
          <a:p>
            <a:pPr lvl="1"/>
            <a:r>
              <a:rPr lang="en-US" b="1" dirty="0" err="1"/>
              <a:t>no_of_adults</a:t>
            </a:r>
            <a:r>
              <a:rPr lang="en-US" dirty="0"/>
              <a:t> – integer</a:t>
            </a:r>
          </a:p>
          <a:p>
            <a:pPr lvl="1"/>
            <a:r>
              <a:rPr lang="en-US" b="1" dirty="0" err="1"/>
              <a:t>no_of_children</a:t>
            </a:r>
            <a:r>
              <a:rPr lang="en-US" dirty="0"/>
              <a:t> – integer</a:t>
            </a:r>
          </a:p>
          <a:p>
            <a:pPr lvl="1"/>
            <a:r>
              <a:rPr lang="en-US" b="1" dirty="0" err="1"/>
              <a:t>no_of_weekend_nights</a:t>
            </a:r>
            <a:r>
              <a:rPr lang="en-US" dirty="0"/>
              <a:t> – integer</a:t>
            </a:r>
          </a:p>
          <a:p>
            <a:pPr lvl="1"/>
            <a:r>
              <a:rPr lang="en-US" b="1" dirty="0" err="1"/>
              <a:t>no_of_week_nights</a:t>
            </a:r>
            <a:r>
              <a:rPr lang="en-US" dirty="0"/>
              <a:t> – integer</a:t>
            </a:r>
          </a:p>
          <a:p>
            <a:pPr lvl="1"/>
            <a:r>
              <a:rPr lang="en-US" b="1" dirty="0" err="1"/>
              <a:t>type_of_meal_plan</a:t>
            </a:r>
            <a:r>
              <a:rPr lang="en-US" dirty="0"/>
              <a:t> – factor</a:t>
            </a:r>
          </a:p>
          <a:p>
            <a:pPr lvl="1"/>
            <a:r>
              <a:rPr lang="en-US" b="1" dirty="0" err="1"/>
              <a:t>required_car_parking_space</a:t>
            </a:r>
            <a:r>
              <a:rPr lang="en-US" dirty="0"/>
              <a:t> – integer</a:t>
            </a:r>
          </a:p>
          <a:p>
            <a:pPr lvl="1"/>
            <a:r>
              <a:rPr lang="en-US" b="1" dirty="0" err="1"/>
              <a:t>room_type_reserved</a:t>
            </a:r>
            <a:r>
              <a:rPr lang="en-US" dirty="0"/>
              <a:t> – factor</a:t>
            </a:r>
          </a:p>
          <a:p>
            <a:pPr lvl="1"/>
            <a:r>
              <a:rPr lang="en-US" b="1" dirty="0" err="1"/>
              <a:t>arrival_month</a:t>
            </a:r>
            <a:r>
              <a:rPr lang="en-US" dirty="0"/>
              <a:t> – factor</a:t>
            </a:r>
          </a:p>
          <a:p>
            <a:pPr lvl="1"/>
            <a:r>
              <a:rPr lang="en-US" b="1" dirty="0" err="1"/>
              <a:t>market_segment_type</a:t>
            </a:r>
            <a:r>
              <a:rPr lang="en-US" dirty="0"/>
              <a:t> – factor</a:t>
            </a:r>
          </a:p>
          <a:p>
            <a:pPr lvl="1"/>
            <a:r>
              <a:rPr lang="en-US" b="1" dirty="0" err="1"/>
              <a:t>repeated_guest</a:t>
            </a:r>
            <a:r>
              <a:rPr lang="en-US" dirty="0"/>
              <a:t> – integer</a:t>
            </a:r>
          </a:p>
          <a:p>
            <a:pPr lvl="1"/>
            <a:r>
              <a:rPr lang="en-US" b="1" dirty="0" err="1"/>
              <a:t>no_of_previous_cancellations</a:t>
            </a:r>
            <a:r>
              <a:rPr lang="en-US" dirty="0"/>
              <a:t> – integer</a:t>
            </a:r>
          </a:p>
          <a:p>
            <a:pPr lvl="1"/>
            <a:r>
              <a:rPr lang="en-US" b="1" dirty="0" err="1"/>
              <a:t>no_of_previous_bookings_not_canceled</a:t>
            </a:r>
            <a:r>
              <a:rPr lang="en-US" dirty="0"/>
              <a:t> – integer</a:t>
            </a:r>
          </a:p>
          <a:p>
            <a:pPr lvl="1"/>
            <a:r>
              <a:rPr lang="en-US" b="1" dirty="0" err="1"/>
              <a:t>no_of_special_requests</a:t>
            </a:r>
            <a:r>
              <a:rPr lang="en-US" dirty="0"/>
              <a:t> – integer</a:t>
            </a:r>
          </a:p>
          <a:p>
            <a:pPr lvl="1"/>
            <a:r>
              <a:rPr lang="en-US" b="1" dirty="0" err="1"/>
              <a:t>booking_status</a:t>
            </a:r>
            <a:r>
              <a:rPr lang="en-US" dirty="0"/>
              <a:t> – factor</a:t>
            </a:r>
            <a:endParaRPr lang="en-US" b="1" dirty="0"/>
          </a:p>
          <a:p>
            <a:pPr lvl="1"/>
            <a:r>
              <a:rPr lang="en-US" b="1" dirty="0" err="1"/>
              <a:t>lead_time</a:t>
            </a:r>
            <a:r>
              <a:rPr lang="en-US" dirty="0"/>
              <a:t> – numeric</a:t>
            </a:r>
          </a:p>
          <a:p>
            <a:pPr lvl="1"/>
            <a:r>
              <a:rPr lang="en-US" b="1" dirty="0" err="1"/>
              <a:t>avg_price_per_room</a:t>
            </a:r>
            <a:r>
              <a:rPr lang="en-US" dirty="0"/>
              <a:t> – numeric</a:t>
            </a:r>
          </a:p>
        </p:txBody>
      </p:sp>
    </p:spTree>
    <p:extLst>
      <p:ext uri="{BB962C8B-B14F-4D97-AF65-F5344CB8AC3E}">
        <p14:creationId xmlns:p14="http://schemas.microsoft.com/office/powerpoint/2010/main" val="1275018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85DA8-E04C-0E9D-3607-0B27B37BCCA8}"/>
              </a:ext>
            </a:extLst>
          </p:cNvPr>
          <p:cNvSpPr>
            <a:spLocks noGrp="1"/>
          </p:cNvSpPr>
          <p:nvPr>
            <p:ph type="title"/>
          </p:nvPr>
        </p:nvSpPr>
        <p:spPr/>
        <p:txBody>
          <a:bodyPr/>
          <a:lstStyle/>
          <a:p>
            <a:r>
              <a:rPr lang="en-US" dirty="0"/>
              <a:t>Threshold Tuning</a:t>
            </a:r>
          </a:p>
        </p:txBody>
      </p:sp>
      <p:sp>
        <p:nvSpPr>
          <p:cNvPr id="3" name="Content Placeholder 2">
            <a:extLst>
              <a:ext uri="{FF2B5EF4-FFF2-40B4-BE49-F238E27FC236}">
                <a16:creationId xmlns:a16="http://schemas.microsoft.com/office/drawing/2014/main" id="{793F0CFF-E175-99EA-D7C6-64F1A74E4C24}"/>
              </a:ext>
            </a:extLst>
          </p:cNvPr>
          <p:cNvSpPr>
            <a:spLocks noGrp="1"/>
          </p:cNvSpPr>
          <p:nvPr>
            <p:ph idx="1"/>
          </p:nvPr>
        </p:nvSpPr>
        <p:spPr/>
        <p:txBody>
          <a:bodyPr>
            <a:normAutofit fontScale="55000" lnSpcReduction="20000"/>
          </a:bodyPr>
          <a:lstStyle/>
          <a:p>
            <a:pPr>
              <a:buFont typeface="Arial" panose="020B0604020202020204" pitchFamily="34" charset="0"/>
              <a:buChar char="•"/>
            </a:pPr>
            <a:r>
              <a:rPr lang="en-US" b="1" dirty="0"/>
              <a:t>False Negatives:</a:t>
            </a:r>
            <a:endParaRPr lang="en-US" dirty="0"/>
          </a:p>
          <a:p>
            <a:pPr marL="742950" lvl="1" indent="-285750">
              <a:buFont typeface="Arial" panose="020B0604020202020204" pitchFamily="34" charset="0"/>
              <a:buChar char="•"/>
            </a:pPr>
            <a:r>
              <a:rPr lang="en-US" dirty="0"/>
              <a:t>Occur when a booking that will be canceled is predicted as non-canceled.</a:t>
            </a:r>
          </a:p>
          <a:p>
            <a:pPr marL="742950" lvl="1" indent="-285750">
              <a:buFont typeface="Arial" panose="020B0604020202020204" pitchFamily="34" charset="0"/>
              <a:buChar char="•"/>
            </a:pPr>
            <a:r>
              <a:rPr lang="en-US" i="1" dirty="0"/>
              <a:t>Risk:</a:t>
            </a:r>
            <a:r>
              <a:rPr lang="en-US" dirty="0"/>
              <a:t> Unanticipated cancellations leading to unoccupied rooms and lost revenue.</a:t>
            </a:r>
          </a:p>
          <a:p>
            <a:pPr>
              <a:buFont typeface="Arial" panose="020B0604020202020204" pitchFamily="34" charset="0"/>
              <a:buChar char="•"/>
            </a:pPr>
            <a:r>
              <a:rPr lang="en-US" b="1" dirty="0"/>
              <a:t>False Positives:</a:t>
            </a:r>
            <a:endParaRPr lang="en-US" dirty="0"/>
          </a:p>
          <a:p>
            <a:pPr marL="742950" lvl="1" indent="-285750">
              <a:buFont typeface="Arial" panose="020B0604020202020204" pitchFamily="34" charset="0"/>
              <a:buChar char="•"/>
            </a:pPr>
            <a:r>
              <a:rPr lang="en-US" dirty="0"/>
              <a:t>Occur when a non-canceled booking is predicted as canceled.</a:t>
            </a:r>
          </a:p>
          <a:p>
            <a:pPr marL="742950" lvl="1" indent="-285750">
              <a:buFont typeface="Arial" panose="020B0604020202020204" pitchFamily="34" charset="0"/>
              <a:buChar char="•"/>
            </a:pPr>
            <a:r>
              <a:rPr lang="en-US" i="1" dirty="0"/>
              <a:t>Risk:</a:t>
            </a:r>
            <a:r>
              <a:rPr lang="en-US" dirty="0"/>
              <a:t> Unnecessary interventions or follow-ups that may irritate customers or waste resources.</a:t>
            </a:r>
          </a:p>
          <a:p>
            <a:r>
              <a:rPr lang="en-US" b="1" dirty="0"/>
              <a:t>Business Scenarios:</a:t>
            </a:r>
            <a:endParaRPr lang="en-US" dirty="0"/>
          </a:p>
          <a:p>
            <a:pPr>
              <a:buFont typeface="Arial" panose="020B0604020202020204" pitchFamily="34" charset="0"/>
              <a:buChar char="•"/>
            </a:pPr>
            <a:r>
              <a:rPr lang="en-US" b="1" dirty="0"/>
              <a:t>High Cost of Missed Cancellations (False Negatives):</a:t>
            </a:r>
            <a:endParaRPr lang="en-US" dirty="0"/>
          </a:p>
          <a:p>
            <a:pPr marL="742950" lvl="1" indent="-285750">
              <a:buFont typeface="Arial" panose="020B0604020202020204" pitchFamily="34" charset="0"/>
              <a:buChar char="•"/>
            </a:pPr>
            <a:r>
              <a:rPr lang="en-US" dirty="0"/>
              <a:t>In environments where vacant rooms significantly impact revenue, it's better to err on the side of caution.</a:t>
            </a:r>
          </a:p>
          <a:p>
            <a:pPr marL="742950" lvl="1" indent="-285750">
              <a:buFont typeface="Arial" panose="020B0604020202020204" pitchFamily="34" charset="0"/>
              <a:buChar char="•"/>
            </a:pPr>
            <a:r>
              <a:rPr lang="en-US" i="1" dirty="0"/>
              <a:t>Action:</a:t>
            </a:r>
            <a:r>
              <a:rPr lang="en-US" dirty="0"/>
              <a:t> Lower the threshold to increase sensitivity, even if it means accepting more false positives.</a:t>
            </a:r>
          </a:p>
          <a:p>
            <a:pPr>
              <a:buFont typeface="Arial" panose="020B0604020202020204" pitchFamily="34" charset="0"/>
              <a:buChar char="•"/>
            </a:pPr>
            <a:r>
              <a:rPr lang="en-US" b="1" dirty="0"/>
              <a:t>High Cost of Unnecessary Interventions (False Positives):</a:t>
            </a:r>
            <a:endParaRPr lang="en-US" dirty="0"/>
          </a:p>
          <a:p>
            <a:pPr marL="742950" lvl="1" indent="-285750">
              <a:buFont typeface="Arial" panose="020B0604020202020204" pitchFamily="34" charset="0"/>
              <a:buChar char="•"/>
            </a:pPr>
            <a:r>
              <a:rPr lang="en-US" dirty="0"/>
              <a:t>When over-alerting can harm customer satisfaction or incur excessive follow-up costs, false positives must be minimized.</a:t>
            </a:r>
          </a:p>
          <a:p>
            <a:pPr marL="742950" lvl="1" indent="-285750">
              <a:buFont typeface="Arial" panose="020B0604020202020204" pitchFamily="34" charset="0"/>
              <a:buChar char="•"/>
            </a:pPr>
            <a:r>
              <a:rPr lang="en-US" i="1" dirty="0"/>
              <a:t>Action:</a:t>
            </a:r>
            <a:r>
              <a:rPr lang="en-US" dirty="0"/>
              <a:t> Raise the threshold to boost specificity, even if some cancellations are missed.</a:t>
            </a:r>
          </a:p>
          <a:p>
            <a:r>
              <a:rPr lang="en-US" b="1" dirty="0"/>
              <a:t>Threshold Tuning Strategy:</a:t>
            </a:r>
            <a:endParaRPr lang="en-US" dirty="0"/>
          </a:p>
          <a:p>
            <a:pPr>
              <a:buFont typeface="Arial" panose="020B0604020202020204" pitchFamily="34" charset="0"/>
              <a:buChar char="•"/>
            </a:pPr>
            <a:r>
              <a:rPr lang="en-US" dirty="0"/>
              <a:t>Balance sensitivity and specificity using metrics like the F1 score or Youden’s Index.</a:t>
            </a:r>
          </a:p>
          <a:p>
            <a:pPr>
              <a:buFont typeface="Arial" panose="020B0604020202020204" pitchFamily="34" charset="0"/>
              <a:buChar char="•"/>
            </a:pPr>
            <a:r>
              <a:rPr lang="en-US" dirty="0"/>
              <a:t>Adjust thresholds based on a cost-benefit analysis reflecting the specific operational priorities and customer impact.</a:t>
            </a:r>
          </a:p>
          <a:p>
            <a:endParaRPr lang="en-US" dirty="0"/>
          </a:p>
        </p:txBody>
      </p:sp>
    </p:spTree>
    <p:extLst>
      <p:ext uri="{BB962C8B-B14F-4D97-AF65-F5344CB8AC3E}">
        <p14:creationId xmlns:p14="http://schemas.microsoft.com/office/powerpoint/2010/main" val="2850697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81240-42AC-0B27-B8DB-6174C92A9A52}"/>
              </a:ext>
            </a:extLst>
          </p:cNvPr>
          <p:cNvSpPr>
            <a:spLocks noGrp="1"/>
          </p:cNvSpPr>
          <p:nvPr>
            <p:ph type="title"/>
          </p:nvPr>
        </p:nvSpPr>
        <p:spPr>
          <a:xfrm>
            <a:off x="838200" y="365125"/>
            <a:ext cx="4305300" cy="1325563"/>
          </a:xfrm>
        </p:spPr>
        <p:txBody>
          <a:bodyPr/>
          <a:lstStyle/>
          <a:p>
            <a:r>
              <a:rPr lang="en-US" dirty="0"/>
              <a:t>Final Model Comparisons</a:t>
            </a:r>
          </a:p>
        </p:txBody>
      </p:sp>
      <p:sp>
        <p:nvSpPr>
          <p:cNvPr id="3" name="Content Placeholder 2">
            <a:extLst>
              <a:ext uri="{FF2B5EF4-FFF2-40B4-BE49-F238E27FC236}">
                <a16:creationId xmlns:a16="http://schemas.microsoft.com/office/drawing/2014/main" id="{0ED78BC4-6117-026E-DCAE-9D907A783210}"/>
              </a:ext>
            </a:extLst>
          </p:cNvPr>
          <p:cNvSpPr>
            <a:spLocks noGrp="1"/>
          </p:cNvSpPr>
          <p:nvPr>
            <p:ph idx="1"/>
          </p:nvPr>
        </p:nvSpPr>
        <p:spPr>
          <a:xfrm>
            <a:off x="838200" y="1825625"/>
            <a:ext cx="4391025" cy="4351338"/>
          </a:xfrm>
        </p:spPr>
        <p:txBody>
          <a:bodyPr>
            <a:normAutofit fontScale="92500" lnSpcReduction="10000"/>
          </a:bodyPr>
          <a:lstStyle/>
          <a:p>
            <a:pPr algn="l">
              <a:buFont typeface="Arial" panose="020B0604020202020204" pitchFamily="34" charset="0"/>
              <a:buChar char="•"/>
            </a:pPr>
            <a:r>
              <a:rPr lang="en-US" sz="1600" b="1" i="0" u="none" strike="noStrike" dirty="0">
                <a:solidFill>
                  <a:srgbClr val="000000"/>
                </a:solidFill>
                <a:effectLst/>
              </a:rPr>
              <a:t>Random Forest Outperforms on Accuracy</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Accuracy of ~0.8937 vs. ~0.7938 for LASSO</a:t>
            </a:r>
          </a:p>
          <a:p>
            <a:pPr marL="742950" lvl="1" indent="-285750" algn="l">
              <a:buFont typeface="Arial" panose="020B0604020202020204" pitchFamily="34" charset="0"/>
              <a:buChar char="•"/>
            </a:pPr>
            <a:r>
              <a:rPr lang="en-US" sz="1400" b="0" i="0" u="none" strike="noStrike" dirty="0">
                <a:solidFill>
                  <a:srgbClr val="000000"/>
                </a:solidFill>
                <a:effectLst/>
              </a:rPr>
              <a:t>Stronger sensitivity and specificity, leading to higher F1 and balanced accuracy</a:t>
            </a:r>
          </a:p>
          <a:p>
            <a:pPr algn="l">
              <a:buFont typeface="Arial" panose="020B0604020202020204" pitchFamily="34" charset="0"/>
              <a:buChar char="•"/>
            </a:pPr>
            <a:r>
              <a:rPr lang="en-US" sz="1600" b="1" i="0" u="none" strike="noStrike" dirty="0">
                <a:solidFill>
                  <a:srgbClr val="000000"/>
                </a:solidFill>
                <a:effectLst/>
              </a:rPr>
              <a:t>LASSO Excels in Interpretability</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Directly shows which features increase or decrease cancellation risk</a:t>
            </a:r>
          </a:p>
          <a:p>
            <a:pPr marL="742950" lvl="1" indent="-285750" algn="l">
              <a:buFont typeface="Arial" panose="020B0604020202020204" pitchFamily="34" charset="0"/>
              <a:buChar char="•"/>
            </a:pPr>
            <a:r>
              <a:rPr lang="en-US" sz="1400" b="0" i="0" u="none" strike="noStrike" dirty="0">
                <a:solidFill>
                  <a:srgbClr val="000000"/>
                </a:solidFill>
                <a:effectLst/>
              </a:rPr>
              <a:t>Easier to communicate insights and justify decisions to stakeholders</a:t>
            </a:r>
          </a:p>
          <a:p>
            <a:pPr algn="l">
              <a:buFont typeface="Arial" panose="020B0604020202020204" pitchFamily="34" charset="0"/>
              <a:buChar char="•"/>
            </a:pPr>
            <a:r>
              <a:rPr lang="en-US" sz="1600" b="1" i="0" u="none" strike="noStrike" dirty="0">
                <a:solidFill>
                  <a:srgbClr val="000000"/>
                </a:solidFill>
                <a:effectLst/>
              </a:rPr>
              <a:t>Choosing the Right Model</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1" i="0" u="none" strike="noStrike" dirty="0">
                <a:solidFill>
                  <a:srgbClr val="000000"/>
                </a:solidFill>
                <a:effectLst/>
              </a:rPr>
              <a:t>If top predictive power is paramount:</a:t>
            </a:r>
            <a:r>
              <a:rPr lang="en-US" sz="1400" b="0" i="0" u="none" strike="noStrike" dirty="0">
                <a:solidFill>
                  <a:srgbClr val="000000"/>
                </a:solidFill>
                <a:effectLst/>
              </a:rPr>
              <a:t> Random Forest is the clear winner</a:t>
            </a:r>
          </a:p>
          <a:p>
            <a:pPr marL="742950" lvl="1" indent="-285750" algn="l">
              <a:buFont typeface="Arial" panose="020B0604020202020204" pitchFamily="34" charset="0"/>
              <a:buChar char="•"/>
            </a:pPr>
            <a:r>
              <a:rPr lang="en-US" sz="1400" b="1" i="0" u="none" strike="noStrike" dirty="0">
                <a:solidFill>
                  <a:srgbClr val="000000"/>
                </a:solidFill>
                <a:effectLst/>
              </a:rPr>
              <a:t>If clarity and simplicity matter:</a:t>
            </a:r>
            <a:r>
              <a:rPr lang="en-US" sz="1400" b="0" i="0" u="none" strike="noStrike" dirty="0">
                <a:solidFill>
                  <a:srgbClr val="000000"/>
                </a:solidFill>
                <a:effectLst/>
              </a:rPr>
              <a:t> LASSO offers a more transparent view of feature impacts</a:t>
            </a:r>
          </a:p>
          <a:p>
            <a:pPr algn="l">
              <a:buFont typeface="Arial" panose="020B0604020202020204" pitchFamily="34" charset="0"/>
              <a:buChar char="•"/>
            </a:pPr>
            <a:r>
              <a:rPr lang="en-US" sz="1600" b="1" i="0" u="none" strike="noStrike" dirty="0">
                <a:solidFill>
                  <a:srgbClr val="000000"/>
                </a:solidFill>
                <a:effectLst/>
              </a:rPr>
              <a:t>Practical Implications</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Business context determines which trade-off is most valuable</a:t>
            </a:r>
          </a:p>
          <a:p>
            <a:pPr marL="742950" lvl="1" indent="-285750" algn="l">
              <a:buFont typeface="Arial" panose="020B0604020202020204" pitchFamily="34" charset="0"/>
              <a:buChar char="•"/>
            </a:pPr>
            <a:r>
              <a:rPr lang="en-US" sz="1400" b="0" i="0" u="none" strike="noStrike" dirty="0">
                <a:solidFill>
                  <a:srgbClr val="000000"/>
                </a:solidFill>
                <a:effectLst/>
              </a:rPr>
              <a:t>Threshold tuning can further tailor each model’s sensitivity or specificity to operational needs</a:t>
            </a:r>
          </a:p>
        </p:txBody>
      </p:sp>
      <p:pic>
        <p:nvPicPr>
          <p:cNvPr id="6" name="Picture 5" descr="A screenshot of a calculator&#10;&#10;AI-generated content may be incorrect.">
            <a:extLst>
              <a:ext uri="{FF2B5EF4-FFF2-40B4-BE49-F238E27FC236}">
                <a16:creationId xmlns:a16="http://schemas.microsoft.com/office/drawing/2014/main" id="{2F8C424C-7AA2-8D77-50DE-DE0E7841955C}"/>
              </a:ext>
            </a:extLst>
          </p:cNvPr>
          <p:cNvPicPr>
            <a:picLocks noChangeAspect="1"/>
          </p:cNvPicPr>
          <p:nvPr/>
        </p:nvPicPr>
        <p:blipFill>
          <a:blip r:embed="rId2"/>
          <a:stretch>
            <a:fillRect/>
          </a:stretch>
        </p:blipFill>
        <p:spPr>
          <a:xfrm>
            <a:off x="5143500" y="138377"/>
            <a:ext cx="3888519" cy="5411522"/>
          </a:xfrm>
          <a:prstGeom prst="rect">
            <a:avLst/>
          </a:prstGeom>
        </p:spPr>
      </p:pic>
      <p:pic>
        <p:nvPicPr>
          <p:cNvPr id="7" name="Picture 6" descr="A screenshot of a calculator&#10;&#10;AI-generated content may be incorrect.">
            <a:extLst>
              <a:ext uri="{FF2B5EF4-FFF2-40B4-BE49-F238E27FC236}">
                <a16:creationId xmlns:a16="http://schemas.microsoft.com/office/drawing/2014/main" id="{195F6C93-8AEF-7651-17ED-BDFC2183D7C6}"/>
              </a:ext>
            </a:extLst>
          </p:cNvPr>
          <p:cNvPicPr>
            <a:picLocks noChangeAspect="1"/>
          </p:cNvPicPr>
          <p:nvPr/>
        </p:nvPicPr>
        <p:blipFill>
          <a:blip r:embed="rId3"/>
          <a:stretch>
            <a:fillRect/>
          </a:stretch>
        </p:blipFill>
        <p:spPr>
          <a:xfrm>
            <a:off x="8432143" y="365125"/>
            <a:ext cx="3312930" cy="5015838"/>
          </a:xfrm>
          <a:prstGeom prst="rect">
            <a:avLst/>
          </a:prstGeom>
        </p:spPr>
      </p:pic>
    </p:spTree>
    <p:extLst>
      <p:ext uri="{BB962C8B-B14F-4D97-AF65-F5344CB8AC3E}">
        <p14:creationId xmlns:p14="http://schemas.microsoft.com/office/powerpoint/2010/main" val="34534900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32F1AC-10A3-24E9-6430-CE83C15B48AC}"/>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D5038042-35AD-E1A3-59C2-66D22529B2AB}"/>
              </a:ext>
            </a:extLst>
          </p:cNvPr>
          <p:cNvSpPr>
            <a:spLocks noGrp="1"/>
          </p:cNvSpPr>
          <p:nvPr>
            <p:ph idx="1"/>
          </p:nvPr>
        </p:nvSpPr>
        <p:spPr/>
        <p:txBody>
          <a:bodyPr>
            <a:normAutofit fontScale="62500" lnSpcReduction="20000"/>
          </a:bodyPr>
          <a:lstStyle/>
          <a:p>
            <a:pPr algn="l">
              <a:buFont typeface="+mj-lt"/>
              <a:buAutoNum type="arabicPeriod"/>
            </a:pPr>
            <a:r>
              <a:rPr lang="en-US" b="1" i="0" u="none" strike="noStrike" dirty="0">
                <a:solidFill>
                  <a:srgbClr val="000000"/>
                </a:solidFill>
                <a:effectLst/>
              </a:rPr>
              <a:t>Can we predict how likely a booking is to be canceled?</a:t>
            </a:r>
            <a:endParaRPr lang="en-US" b="0" i="0" u="none" strike="noStrike" dirty="0">
              <a:solidFill>
                <a:srgbClr val="000000"/>
              </a:solidFill>
              <a:effectLst/>
            </a:endParaRPr>
          </a:p>
          <a:p>
            <a:pPr marL="742950" lvl="1" indent="-285750" algn="l">
              <a:buFont typeface="+mj-lt"/>
              <a:buAutoNum type="arabicPeriod"/>
            </a:pPr>
            <a:r>
              <a:rPr lang="en-US" b="0" i="1" u="none" strike="noStrike" dirty="0">
                <a:solidFill>
                  <a:srgbClr val="000000"/>
                </a:solidFill>
                <a:effectLst/>
              </a:rPr>
              <a:t>Yes.</a:t>
            </a:r>
            <a:r>
              <a:rPr lang="en-US" b="0" i="0" u="none" strike="noStrike" dirty="0">
                <a:solidFill>
                  <a:srgbClr val="000000"/>
                </a:solidFill>
                <a:effectLst/>
              </a:rPr>
              <a:t> Our LASSO and Random Forest models demonstrate strong predictive power, accurately identifying which bookings are most at risk of cancellation. The RF model is stronger at making predictions while the LASSO provides more insight to key factors</a:t>
            </a:r>
          </a:p>
          <a:p>
            <a:pPr algn="l">
              <a:buFont typeface="+mj-lt"/>
              <a:buAutoNum type="arabicPeriod"/>
            </a:pPr>
            <a:r>
              <a:rPr lang="en-US" b="1" i="0" u="none" strike="noStrike" dirty="0">
                <a:solidFill>
                  <a:srgbClr val="000000"/>
                </a:solidFill>
                <a:effectLst/>
              </a:rPr>
              <a:t>What factors affect how likely a booking is to be canceled?</a:t>
            </a:r>
            <a:endParaRPr lang="en-US" b="0" i="0" u="none" strike="noStrike" dirty="0">
              <a:solidFill>
                <a:srgbClr val="000000"/>
              </a:solidFill>
              <a:effectLst/>
            </a:endParaRPr>
          </a:p>
          <a:p>
            <a:pPr marL="742950" lvl="1" indent="-285750" algn="l">
              <a:buFont typeface="+mj-lt"/>
              <a:buAutoNum type="arabicPeriod"/>
            </a:pPr>
            <a:r>
              <a:rPr lang="en-US" b="0" i="0" u="none" strike="noStrike" dirty="0">
                <a:solidFill>
                  <a:srgbClr val="000000"/>
                </a:solidFill>
                <a:effectLst/>
              </a:rPr>
              <a:t>Our analysis highlights several </a:t>
            </a:r>
            <a:r>
              <a:rPr lang="en-US" b="1" i="0" u="none" strike="noStrike" dirty="0">
                <a:solidFill>
                  <a:srgbClr val="000000"/>
                </a:solidFill>
                <a:effectLst/>
              </a:rPr>
              <a:t>key drivers</a:t>
            </a:r>
            <a:r>
              <a:rPr lang="en-US" b="0" i="0" u="none" strike="noStrike" dirty="0">
                <a:solidFill>
                  <a:srgbClr val="000000"/>
                </a:solidFill>
                <a:effectLst/>
              </a:rPr>
              <a:t> of cancellation risk:</a:t>
            </a:r>
          </a:p>
          <a:p>
            <a:pPr marL="1143000" lvl="2" indent="-228600" algn="l">
              <a:buFont typeface="+mj-lt"/>
              <a:buAutoNum type="arabicPeriod"/>
            </a:pPr>
            <a:r>
              <a:rPr lang="en-US" b="1" i="0" u="none" strike="noStrike" dirty="0">
                <a:solidFill>
                  <a:srgbClr val="000000"/>
                </a:solidFill>
                <a:effectLst/>
              </a:rPr>
              <a:t>Lead Time (log-transformed):</a:t>
            </a:r>
            <a:r>
              <a:rPr lang="en-US" b="0" i="0" u="none" strike="noStrike" dirty="0">
                <a:solidFill>
                  <a:srgbClr val="000000"/>
                </a:solidFill>
                <a:effectLst/>
              </a:rPr>
              <a:t> Longer lead times correlate with higher cancellation probabilities.</a:t>
            </a:r>
          </a:p>
          <a:p>
            <a:pPr marL="1143000" lvl="2" indent="-228600" algn="l">
              <a:buFont typeface="+mj-lt"/>
              <a:buAutoNum type="arabicPeriod"/>
            </a:pPr>
            <a:r>
              <a:rPr lang="en-US" b="1" i="0" u="none" strike="noStrike" dirty="0">
                <a:solidFill>
                  <a:srgbClr val="000000"/>
                </a:solidFill>
                <a:effectLst/>
              </a:rPr>
              <a:t>Average Room Price:</a:t>
            </a:r>
            <a:r>
              <a:rPr lang="en-US" b="0" i="0" u="none" strike="noStrike" dirty="0">
                <a:solidFill>
                  <a:srgbClr val="000000"/>
                </a:solidFill>
                <a:effectLst/>
              </a:rPr>
              <a:t> Bookings with higher room prices are more prone to cancellation.</a:t>
            </a:r>
          </a:p>
          <a:p>
            <a:pPr marL="1143000" lvl="2" indent="-228600" algn="l">
              <a:buFont typeface="+mj-lt"/>
              <a:buAutoNum type="arabicPeriod"/>
            </a:pPr>
            <a:r>
              <a:rPr lang="en-US" b="1" i="0" u="none" strike="noStrike" dirty="0">
                <a:solidFill>
                  <a:srgbClr val="000000"/>
                </a:solidFill>
                <a:effectLst/>
              </a:rPr>
              <a:t>Special Requests:</a:t>
            </a:r>
            <a:r>
              <a:rPr lang="en-US" b="0" i="0" u="none" strike="noStrike" dirty="0">
                <a:solidFill>
                  <a:srgbClr val="000000"/>
                </a:solidFill>
                <a:effectLst/>
              </a:rPr>
              <a:t> Fewer special requests often indicate a higher risk of cancellation.</a:t>
            </a:r>
          </a:p>
          <a:p>
            <a:pPr marL="1143000" lvl="2" indent="-228600" algn="l">
              <a:buFont typeface="+mj-lt"/>
              <a:buAutoNum type="arabicPeriod"/>
            </a:pPr>
            <a:r>
              <a:rPr lang="en-US" b="1" i="0" u="none" strike="noStrike" dirty="0">
                <a:solidFill>
                  <a:srgbClr val="000000"/>
                </a:solidFill>
                <a:effectLst/>
              </a:rPr>
              <a:t>Market Segment &amp; Arrival Month:</a:t>
            </a:r>
            <a:r>
              <a:rPr lang="en-US" b="0" i="0" u="none" strike="noStrike" dirty="0">
                <a:solidFill>
                  <a:srgbClr val="000000"/>
                </a:solidFill>
                <a:effectLst/>
              </a:rPr>
              <a:t> Certain segments (e.g., online vs. offline) and months exhibit distinct cancellation patterns.</a:t>
            </a:r>
          </a:p>
          <a:p>
            <a:pPr algn="l"/>
            <a:r>
              <a:rPr lang="en-US" b="1" i="0" u="none" strike="noStrike" dirty="0">
                <a:solidFill>
                  <a:srgbClr val="000000"/>
                </a:solidFill>
                <a:effectLst/>
              </a:rPr>
              <a:t>Real-World Implications</a:t>
            </a:r>
            <a:endParaRPr lang="en-US" b="0" i="0" u="none" strike="noStrike" dirty="0">
              <a:solidFill>
                <a:srgbClr val="000000"/>
              </a:solidFill>
              <a:effectLst/>
            </a:endParaRPr>
          </a:p>
          <a:p>
            <a:pPr algn="l">
              <a:buFont typeface="Arial" panose="020B0604020202020204" pitchFamily="34" charset="0"/>
              <a:buChar char="•"/>
            </a:pPr>
            <a:r>
              <a:rPr lang="en-US" b="1" i="0" u="none" strike="noStrike" dirty="0">
                <a:solidFill>
                  <a:srgbClr val="000000"/>
                </a:solidFill>
                <a:effectLst/>
              </a:rPr>
              <a:t>Proactive Strategies:</a:t>
            </a:r>
            <a:r>
              <a:rPr lang="en-US" b="0" i="0" u="none" strike="noStrike" dirty="0">
                <a:solidFill>
                  <a:srgbClr val="000000"/>
                </a:solidFill>
                <a:effectLst/>
              </a:rPr>
              <a:t> Armed with these insights, hotels can adjust pricing, offer incentives, or send targeted reminders to reduce cancellations.</a:t>
            </a:r>
          </a:p>
          <a:p>
            <a:pPr algn="l">
              <a:buFont typeface="Arial" panose="020B0604020202020204" pitchFamily="34" charset="0"/>
              <a:buChar char="•"/>
            </a:pPr>
            <a:r>
              <a:rPr lang="en-US" b="1" i="0" u="none" strike="noStrike" dirty="0">
                <a:solidFill>
                  <a:srgbClr val="000000"/>
                </a:solidFill>
                <a:effectLst/>
              </a:rPr>
              <a:t>Resource Allocation:</a:t>
            </a:r>
            <a:r>
              <a:rPr lang="en-US" b="0" i="0" u="none" strike="noStrike" dirty="0">
                <a:solidFill>
                  <a:srgbClr val="000000"/>
                </a:solidFill>
                <a:effectLst/>
              </a:rPr>
              <a:t> Predictive accuracy helps hotels plan staffing and room availability, minimizing revenue loss from vacant rooms.</a:t>
            </a:r>
          </a:p>
          <a:p>
            <a:pPr algn="l">
              <a:buFont typeface="Arial" panose="020B0604020202020204" pitchFamily="34" charset="0"/>
              <a:buChar char="•"/>
            </a:pPr>
            <a:r>
              <a:rPr lang="en-US" b="1" i="0" u="none" strike="noStrike" dirty="0">
                <a:solidFill>
                  <a:srgbClr val="000000"/>
                </a:solidFill>
                <a:effectLst/>
              </a:rPr>
              <a:t>Threshold Tuning:</a:t>
            </a:r>
            <a:r>
              <a:rPr lang="en-US" b="0" i="0" u="none" strike="noStrike" dirty="0">
                <a:solidFill>
                  <a:srgbClr val="000000"/>
                </a:solidFill>
                <a:effectLst/>
              </a:rPr>
              <a:t> By balancing false positives and false negatives, businesses can tailor the model’s sensitivity to their unique operational costs and customer service goals.</a:t>
            </a:r>
          </a:p>
          <a:p>
            <a:endParaRPr lang="en-US" dirty="0"/>
          </a:p>
        </p:txBody>
      </p:sp>
    </p:spTree>
    <p:extLst>
      <p:ext uri="{BB962C8B-B14F-4D97-AF65-F5344CB8AC3E}">
        <p14:creationId xmlns:p14="http://schemas.microsoft.com/office/powerpoint/2010/main" val="3389029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19F71-AE84-9214-1FEE-A90DF612E035}"/>
              </a:ext>
            </a:extLst>
          </p:cNvPr>
          <p:cNvSpPr>
            <a:spLocks noGrp="1"/>
          </p:cNvSpPr>
          <p:nvPr>
            <p:ph type="title"/>
          </p:nvPr>
        </p:nvSpPr>
        <p:spPr/>
        <p:txBody>
          <a:bodyPr/>
          <a:lstStyle/>
          <a:p>
            <a:r>
              <a:rPr lang="en-US" dirty="0"/>
              <a:t>Objective</a:t>
            </a:r>
          </a:p>
        </p:txBody>
      </p:sp>
      <p:sp>
        <p:nvSpPr>
          <p:cNvPr id="3" name="Content Placeholder 2">
            <a:extLst>
              <a:ext uri="{FF2B5EF4-FFF2-40B4-BE49-F238E27FC236}">
                <a16:creationId xmlns:a16="http://schemas.microsoft.com/office/drawing/2014/main" id="{116A6373-E070-7600-A951-28F058BBE9CE}"/>
              </a:ext>
            </a:extLst>
          </p:cNvPr>
          <p:cNvSpPr>
            <a:spLocks noGrp="1"/>
          </p:cNvSpPr>
          <p:nvPr>
            <p:ph idx="1"/>
          </p:nvPr>
        </p:nvSpPr>
        <p:spPr/>
        <p:txBody>
          <a:bodyPr/>
          <a:lstStyle/>
          <a:p>
            <a:r>
              <a:rPr lang="en-US" dirty="0"/>
              <a:t>Can we predict how likely a booking is to be canceled?</a:t>
            </a:r>
          </a:p>
          <a:p>
            <a:r>
              <a:rPr lang="en-US" dirty="0"/>
              <a:t>What factors affect how likely a booking is to be canceled?</a:t>
            </a:r>
          </a:p>
        </p:txBody>
      </p:sp>
    </p:spTree>
    <p:extLst>
      <p:ext uri="{BB962C8B-B14F-4D97-AF65-F5344CB8AC3E}">
        <p14:creationId xmlns:p14="http://schemas.microsoft.com/office/powerpoint/2010/main" val="745257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A4D9C1-64FD-AF35-46DC-9BFBE0FD1198}"/>
              </a:ext>
            </a:extLst>
          </p:cNvPr>
          <p:cNvSpPr>
            <a:spLocks noGrp="1"/>
          </p:cNvSpPr>
          <p:nvPr>
            <p:ph type="title"/>
          </p:nvPr>
        </p:nvSpPr>
        <p:spPr/>
        <p:txBody>
          <a:bodyPr/>
          <a:lstStyle/>
          <a:p>
            <a:r>
              <a:rPr lang="en-US" dirty="0"/>
              <a:t>Exploratory Analysis</a:t>
            </a:r>
          </a:p>
        </p:txBody>
      </p:sp>
      <p:pic>
        <p:nvPicPr>
          <p:cNvPr id="5" name="Content Placeholder 4" descr="A graph showing a number of blue squares&#10;&#10;AI-generated content may be incorrect.">
            <a:extLst>
              <a:ext uri="{FF2B5EF4-FFF2-40B4-BE49-F238E27FC236}">
                <a16:creationId xmlns:a16="http://schemas.microsoft.com/office/drawing/2014/main" id="{D13BFCBD-D3EC-A655-F597-7EFEDC725281}"/>
              </a:ext>
            </a:extLst>
          </p:cNvPr>
          <p:cNvPicPr>
            <a:picLocks noGrp="1" noChangeAspect="1"/>
          </p:cNvPicPr>
          <p:nvPr>
            <p:ph idx="1"/>
          </p:nvPr>
        </p:nvPicPr>
        <p:blipFill>
          <a:blip r:embed="rId3"/>
          <a:stretch>
            <a:fillRect/>
          </a:stretch>
        </p:blipFill>
        <p:spPr>
          <a:xfrm>
            <a:off x="604838" y="1335405"/>
            <a:ext cx="4068560" cy="2729326"/>
          </a:xfrm>
        </p:spPr>
      </p:pic>
      <p:pic>
        <p:nvPicPr>
          <p:cNvPr id="7" name="Picture 6" descr="A graph of a graph showing a number of different levels&#10;&#10;AI-generated content may be incorrect.">
            <a:extLst>
              <a:ext uri="{FF2B5EF4-FFF2-40B4-BE49-F238E27FC236}">
                <a16:creationId xmlns:a16="http://schemas.microsoft.com/office/drawing/2014/main" id="{FE1AB4AA-F62E-6A42-4040-B21933D1071F}"/>
              </a:ext>
            </a:extLst>
          </p:cNvPr>
          <p:cNvPicPr>
            <a:picLocks noChangeAspect="1"/>
          </p:cNvPicPr>
          <p:nvPr/>
        </p:nvPicPr>
        <p:blipFill>
          <a:blip r:embed="rId4"/>
          <a:stretch>
            <a:fillRect/>
          </a:stretch>
        </p:blipFill>
        <p:spPr>
          <a:xfrm>
            <a:off x="5293108" y="3645404"/>
            <a:ext cx="5400674" cy="3212596"/>
          </a:xfrm>
          <a:prstGeom prst="rect">
            <a:avLst/>
          </a:prstGeom>
        </p:spPr>
      </p:pic>
      <p:pic>
        <p:nvPicPr>
          <p:cNvPr id="9" name="Picture 8">
            <a:extLst>
              <a:ext uri="{FF2B5EF4-FFF2-40B4-BE49-F238E27FC236}">
                <a16:creationId xmlns:a16="http://schemas.microsoft.com/office/drawing/2014/main" id="{FEE39061-A841-EC8F-3D02-EB1A62A606B8}"/>
              </a:ext>
            </a:extLst>
          </p:cNvPr>
          <p:cNvPicPr>
            <a:picLocks noChangeAspect="1"/>
          </p:cNvPicPr>
          <p:nvPr/>
        </p:nvPicPr>
        <p:blipFill>
          <a:blip r:embed="rId5"/>
          <a:stretch>
            <a:fillRect/>
          </a:stretch>
        </p:blipFill>
        <p:spPr>
          <a:xfrm>
            <a:off x="11333237" y="5381442"/>
            <a:ext cx="101600" cy="266700"/>
          </a:xfrm>
          <a:prstGeom prst="rect">
            <a:avLst/>
          </a:prstGeom>
        </p:spPr>
      </p:pic>
      <p:pic>
        <p:nvPicPr>
          <p:cNvPr id="11" name="Picture 10" descr="A graph of a graph showing a number of lead time&#10;&#10;AI-generated content may be incorrect.">
            <a:extLst>
              <a:ext uri="{FF2B5EF4-FFF2-40B4-BE49-F238E27FC236}">
                <a16:creationId xmlns:a16="http://schemas.microsoft.com/office/drawing/2014/main" id="{4BE29B57-6593-1075-2023-631613ADDBBE}"/>
              </a:ext>
            </a:extLst>
          </p:cNvPr>
          <p:cNvPicPr>
            <a:picLocks noChangeAspect="1"/>
          </p:cNvPicPr>
          <p:nvPr/>
        </p:nvPicPr>
        <p:blipFill>
          <a:blip r:embed="rId6"/>
          <a:stretch>
            <a:fillRect/>
          </a:stretch>
        </p:blipFill>
        <p:spPr>
          <a:xfrm>
            <a:off x="6096000" y="751085"/>
            <a:ext cx="4846252" cy="2784979"/>
          </a:xfrm>
          <a:prstGeom prst="rect">
            <a:avLst/>
          </a:prstGeom>
        </p:spPr>
      </p:pic>
      <p:pic>
        <p:nvPicPr>
          <p:cNvPr id="17" name="Picture 16" descr="A graph of a bar chart&#10;&#10;AI-generated content may be incorrect.">
            <a:extLst>
              <a:ext uri="{FF2B5EF4-FFF2-40B4-BE49-F238E27FC236}">
                <a16:creationId xmlns:a16="http://schemas.microsoft.com/office/drawing/2014/main" id="{6C06CA4C-9F1F-76F5-D702-68BE703FB68A}"/>
              </a:ext>
            </a:extLst>
          </p:cNvPr>
          <p:cNvPicPr>
            <a:picLocks noChangeAspect="1"/>
          </p:cNvPicPr>
          <p:nvPr/>
        </p:nvPicPr>
        <p:blipFill>
          <a:blip r:embed="rId7"/>
          <a:stretch>
            <a:fillRect/>
          </a:stretch>
        </p:blipFill>
        <p:spPr>
          <a:xfrm>
            <a:off x="548380" y="4157932"/>
            <a:ext cx="4181475" cy="2447019"/>
          </a:xfrm>
          <a:prstGeom prst="rect">
            <a:avLst/>
          </a:prstGeom>
        </p:spPr>
      </p:pic>
    </p:spTree>
    <p:extLst>
      <p:ext uri="{BB962C8B-B14F-4D97-AF65-F5344CB8AC3E}">
        <p14:creationId xmlns:p14="http://schemas.microsoft.com/office/powerpoint/2010/main" val="244441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E00B6-40CA-27E2-9F9E-DDEFA92EBFD1}"/>
              </a:ext>
            </a:extLst>
          </p:cNvPr>
          <p:cNvSpPr>
            <a:spLocks noGrp="1"/>
          </p:cNvSpPr>
          <p:nvPr>
            <p:ph type="title"/>
          </p:nvPr>
        </p:nvSpPr>
        <p:spPr/>
        <p:txBody>
          <a:bodyPr/>
          <a:lstStyle/>
          <a:p>
            <a:r>
              <a:rPr lang="en-US" dirty="0"/>
              <a:t>Exploratory Analysis</a:t>
            </a:r>
          </a:p>
        </p:txBody>
      </p:sp>
      <p:pic>
        <p:nvPicPr>
          <p:cNvPr id="5" name="Content Placeholder 4">
            <a:extLst>
              <a:ext uri="{FF2B5EF4-FFF2-40B4-BE49-F238E27FC236}">
                <a16:creationId xmlns:a16="http://schemas.microsoft.com/office/drawing/2014/main" id="{298111AF-8F58-97B5-DFDD-3679452B790C}"/>
              </a:ext>
            </a:extLst>
          </p:cNvPr>
          <p:cNvPicPr>
            <a:picLocks noGrp="1" noChangeAspect="1"/>
          </p:cNvPicPr>
          <p:nvPr>
            <p:ph idx="1"/>
          </p:nvPr>
        </p:nvPicPr>
        <p:blipFill>
          <a:blip r:embed="rId2"/>
          <a:stretch>
            <a:fillRect/>
          </a:stretch>
        </p:blipFill>
        <p:spPr>
          <a:xfrm>
            <a:off x="6233356" y="5023475"/>
            <a:ext cx="91438" cy="45719"/>
          </a:xfrm>
        </p:spPr>
      </p:pic>
      <p:pic>
        <p:nvPicPr>
          <p:cNvPr id="7" name="Picture 6" descr="A graph of different colored bars&#10;&#10;AI-generated content may be incorrect.">
            <a:extLst>
              <a:ext uri="{FF2B5EF4-FFF2-40B4-BE49-F238E27FC236}">
                <a16:creationId xmlns:a16="http://schemas.microsoft.com/office/drawing/2014/main" id="{CD69B891-4B81-DB92-A0DB-C62A45505905}"/>
              </a:ext>
            </a:extLst>
          </p:cNvPr>
          <p:cNvPicPr>
            <a:picLocks noChangeAspect="1"/>
          </p:cNvPicPr>
          <p:nvPr/>
        </p:nvPicPr>
        <p:blipFill>
          <a:blip r:embed="rId3"/>
          <a:stretch>
            <a:fillRect/>
          </a:stretch>
        </p:blipFill>
        <p:spPr>
          <a:xfrm>
            <a:off x="484207" y="1497326"/>
            <a:ext cx="4768161" cy="2788924"/>
          </a:xfrm>
          <a:prstGeom prst="rect">
            <a:avLst/>
          </a:prstGeom>
        </p:spPr>
      </p:pic>
      <p:pic>
        <p:nvPicPr>
          <p:cNvPr id="9" name="Picture 8" descr="A graph with blue and red squares&#10;&#10;AI-generated content may be incorrect.">
            <a:extLst>
              <a:ext uri="{FF2B5EF4-FFF2-40B4-BE49-F238E27FC236}">
                <a16:creationId xmlns:a16="http://schemas.microsoft.com/office/drawing/2014/main" id="{39DE648C-2780-442C-7244-0341BFBC1385}"/>
              </a:ext>
            </a:extLst>
          </p:cNvPr>
          <p:cNvPicPr>
            <a:picLocks noChangeAspect="1"/>
          </p:cNvPicPr>
          <p:nvPr/>
        </p:nvPicPr>
        <p:blipFill>
          <a:blip r:embed="rId4"/>
          <a:stretch>
            <a:fillRect/>
          </a:stretch>
        </p:blipFill>
        <p:spPr>
          <a:xfrm>
            <a:off x="6096000" y="1277732"/>
            <a:ext cx="5193359" cy="3008518"/>
          </a:xfrm>
          <a:prstGeom prst="rect">
            <a:avLst/>
          </a:prstGeom>
        </p:spPr>
      </p:pic>
    </p:spTree>
    <p:extLst>
      <p:ext uri="{BB962C8B-B14F-4D97-AF65-F5344CB8AC3E}">
        <p14:creationId xmlns:p14="http://schemas.microsoft.com/office/powerpoint/2010/main" val="329933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graph with different colored bars&#10;&#10;AI-generated content may be incorrect.">
            <a:extLst>
              <a:ext uri="{FF2B5EF4-FFF2-40B4-BE49-F238E27FC236}">
                <a16:creationId xmlns:a16="http://schemas.microsoft.com/office/drawing/2014/main" id="{80B232A5-8BD6-8102-581B-3735154ED0E3}"/>
              </a:ext>
            </a:extLst>
          </p:cNvPr>
          <p:cNvPicPr>
            <a:picLocks noChangeAspect="1"/>
          </p:cNvPicPr>
          <p:nvPr/>
        </p:nvPicPr>
        <p:blipFill>
          <a:blip r:embed="rId2"/>
          <a:stretch>
            <a:fillRect/>
          </a:stretch>
        </p:blipFill>
        <p:spPr>
          <a:xfrm>
            <a:off x="484632" y="1799260"/>
            <a:ext cx="3517119" cy="3253334"/>
          </a:xfrm>
          <a:prstGeom prst="rect">
            <a:avLst/>
          </a:prstGeom>
        </p:spPr>
      </p:pic>
      <p:cxnSp>
        <p:nvCxnSpPr>
          <p:cNvPr id="34" name="Straight Connector 3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Picture 8" descr="A graph with orange bars&#10;&#10;AI-generated content may be incorrect.">
            <a:extLst>
              <a:ext uri="{FF2B5EF4-FFF2-40B4-BE49-F238E27FC236}">
                <a16:creationId xmlns:a16="http://schemas.microsoft.com/office/drawing/2014/main" id="{BC965F8D-9167-EC60-6FCB-BE5BC37A0902}"/>
              </a:ext>
            </a:extLst>
          </p:cNvPr>
          <p:cNvPicPr>
            <a:picLocks noChangeAspect="1"/>
          </p:cNvPicPr>
          <p:nvPr/>
        </p:nvPicPr>
        <p:blipFill>
          <a:blip r:embed="rId3"/>
          <a:stretch>
            <a:fillRect/>
          </a:stretch>
        </p:blipFill>
        <p:spPr>
          <a:xfrm>
            <a:off x="4310676" y="2117109"/>
            <a:ext cx="3537345" cy="2617635"/>
          </a:xfrm>
          <a:prstGeom prst="rect">
            <a:avLst/>
          </a:prstGeom>
        </p:spPr>
      </p:pic>
      <p:cxnSp>
        <p:nvCxnSpPr>
          <p:cNvPr id="36" name="Straight Connector 3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Picture 6" descr="A graph of a car parking space&#10;&#10;AI-generated content may be incorrect.">
            <a:extLst>
              <a:ext uri="{FF2B5EF4-FFF2-40B4-BE49-F238E27FC236}">
                <a16:creationId xmlns:a16="http://schemas.microsoft.com/office/drawing/2014/main" id="{A6654BAA-0D1D-DBF7-7658-D6880759C966}"/>
              </a:ext>
            </a:extLst>
          </p:cNvPr>
          <p:cNvPicPr>
            <a:picLocks noChangeAspect="1"/>
          </p:cNvPicPr>
          <p:nvPr/>
        </p:nvPicPr>
        <p:blipFill>
          <a:blip r:embed="rId4"/>
          <a:stretch>
            <a:fillRect/>
          </a:stretch>
        </p:blipFill>
        <p:spPr>
          <a:xfrm>
            <a:off x="8162336" y="2054251"/>
            <a:ext cx="3517120" cy="2743353"/>
          </a:xfrm>
          <a:prstGeom prst="rect">
            <a:avLst/>
          </a:prstGeom>
        </p:spPr>
      </p:pic>
    </p:spTree>
    <p:extLst>
      <p:ext uri="{BB962C8B-B14F-4D97-AF65-F5344CB8AC3E}">
        <p14:creationId xmlns:p14="http://schemas.microsoft.com/office/powerpoint/2010/main" val="1461108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96AA6-FC80-C1AF-4CA3-18D9A3250ADC}"/>
              </a:ext>
            </a:extLst>
          </p:cNvPr>
          <p:cNvSpPr>
            <a:spLocks noGrp="1"/>
          </p:cNvSpPr>
          <p:nvPr>
            <p:ph type="title"/>
          </p:nvPr>
        </p:nvSpPr>
        <p:spPr/>
        <p:txBody>
          <a:bodyPr/>
          <a:lstStyle/>
          <a:p>
            <a:r>
              <a:rPr lang="en-US" dirty="0"/>
              <a:t>Preparing the data</a:t>
            </a:r>
          </a:p>
        </p:txBody>
      </p:sp>
      <p:sp>
        <p:nvSpPr>
          <p:cNvPr id="3" name="Content Placeholder 2">
            <a:extLst>
              <a:ext uri="{FF2B5EF4-FFF2-40B4-BE49-F238E27FC236}">
                <a16:creationId xmlns:a16="http://schemas.microsoft.com/office/drawing/2014/main" id="{0E36CEBA-1394-7C20-F2AD-AD39AA4A6F5C}"/>
              </a:ext>
            </a:extLst>
          </p:cNvPr>
          <p:cNvSpPr>
            <a:spLocks noGrp="1"/>
          </p:cNvSpPr>
          <p:nvPr>
            <p:ph idx="1"/>
          </p:nvPr>
        </p:nvSpPr>
        <p:spPr/>
        <p:txBody>
          <a:bodyPr>
            <a:normAutofit/>
          </a:bodyPr>
          <a:lstStyle/>
          <a:p>
            <a:pPr algn="l">
              <a:buFont typeface="Arial" panose="020B0604020202020204" pitchFamily="34" charset="0"/>
              <a:buChar char="•"/>
            </a:pPr>
            <a:r>
              <a:rPr lang="en-US" sz="1600" b="1" i="0" u="none" strike="noStrike" dirty="0">
                <a:solidFill>
                  <a:srgbClr val="000000"/>
                </a:solidFill>
                <a:effectLst/>
              </a:rPr>
              <a:t>Target Variable Transformation</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Convert </a:t>
            </a:r>
            <a:r>
              <a:rPr lang="en-US" sz="1400" b="0" i="0" u="none" strike="noStrike" dirty="0" err="1">
                <a:solidFill>
                  <a:srgbClr val="000000"/>
                </a:solidFill>
                <a:effectLst/>
              </a:rPr>
              <a:t>booking_status</a:t>
            </a:r>
            <a:r>
              <a:rPr lang="en-US" sz="1400" b="0" i="0" u="none" strike="noStrike" dirty="0">
                <a:solidFill>
                  <a:srgbClr val="000000"/>
                </a:solidFill>
                <a:effectLst/>
              </a:rPr>
              <a:t> to a binary factor (1 = Canceled, 0 = Not Canceled)</a:t>
            </a:r>
          </a:p>
          <a:p>
            <a:pPr algn="l">
              <a:buFont typeface="Arial" panose="020B0604020202020204" pitchFamily="34" charset="0"/>
              <a:buChar char="•"/>
            </a:pPr>
            <a:r>
              <a:rPr lang="en-US" sz="1600" b="1" i="0" u="none" strike="noStrike" dirty="0">
                <a:solidFill>
                  <a:srgbClr val="000000"/>
                </a:solidFill>
                <a:effectLst/>
              </a:rPr>
              <a:t>Feature Engineering &amp; Cleaning</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Drop non-predictive columns (e.g., </a:t>
            </a:r>
            <a:r>
              <a:rPr lang="en-US" sz="1400" b="0" i="0" u="none" strike="noStrike" dirty="0" err="1">
                <a:solidFill>
                  <a:srgbClr val="000000"/>
                </a:solidFill>
                <a:effectLst/>
              </a:rPr>
              <a:t>Booking_ID</a:t>
            </a:r>
            <a:r>
              <a:rPr lang="en-US" sz="1400" b="0" i="0" u="none" strike="noStrike" dirty="0">
                <a:solidFill>
                  <a:srgbClr val="000000"/>
                </a:solidFill>
                <a:effectLst/>
              </a:rPr>
              <a:t>, </a:t>
            </a:r>
            <a:r>
              <a:rPr lang="en-US" sz="1400" b="0" i="0" u="none" strike="noStrike" dirty="0" err="1">
                <a:solidFill>
                  <a:srgbClr val="000000"/>
                </a:solidFill>
                <a:effectLst/>
              </a:rPr>
              <a:t>arrival_date</a:t>
            </a:r>
            <a:r>
              <a:rPr lang="en-US" sz="1400" b="0" i="0" u="none" strike="noStrike" dirty="0">
                <a:solidFill>
                  <a:srgbClr val="000000"/>
                </a:solidFill>
                <a:effectLst/>
              </a:rPr>
              <a:t>) and convert date to month</a:t>
            </a:r>
          </a:p>
          <a:p>
            <a:pPr marL="742950" lvl="1" indent="-285750" algn="l">
              <a:buFont typeface="Arial" panose="020B0604020202020204" pitchFamily="34" charset="0"/>
              <a:buChar char="•"/>
            </a:pPr>
            <a:r>
              <a:rPr lang="en-US" sz="1400" b="0" i="0" u="none" strike="noStrike" dirty="0">
                <a:solidFill>
                  <a:srgbClr val="000000"/>
                </a:solidFill>
                <a:effectLst/>
              </a:rPr>
              <a:t>Convert </a:t>
            </a:r>
            <a:r>
              <a:rPr lang="en-US" sz="1400" b="0" i="0" u="none" strike="noStrike" dirty="0" err="1">
                <a:solidFill>
                  <a:srgbClr val="000000"/>
                </a:solidFill>
                <a:effectLst/>
              </a:rPr>
              <a:t>arrival_month</a:t>
            </a:r>
            <a:r>
              <a:rPr lang="en-US" sz="1400" b="0" i="0" u="none" strike="noStrike" dirty="0">
                <a:solidFill>
                  <a:srgbClr val="000000"/>
                </a:solidFill>
                <a:effectLst/>
              </a:rPr>
              <a:t> and other categorical predictors (</a:t>
            </a:r>
            <a:r>
              <a:rPr lang="en-US" sz="1400" dirty="0" err="1">
                <a:solidFill>
                  <a:srgbClr val="000000"/>
                </a:solidFill>
              </a:rPr>
              <a:t>t</a:t>
            </a:r>
            <a:r>
              <a:rPr lang="en-US" sz="1400" b="0" i="0" u="none" strike="noStrike" dirty="0" err="1">
                <a:solidFill>
                  <a:srgbClr val="000000"/>
                </a:solidFill>
                <a:effectLst/>
              </a:rPr>
              <a:t>ype_of_meal_plan</a:t>
            </a:r>
            <a:r>
              <a:rPr lang="en-US" sz="1400" b="0" i="0" u="none" strike="noStrike" dirty="0">
                <a:solidFill>
                  <a:srgbClr val="000000"/>
                </a:solidFill>
                <a:effectLst/>
              </a:rPr>
              <a:t>, </a:t>
            </a:r>
            <a:r>
              <a:rPr lang="en-US" sz="1400" b="0" i="0" u="none" strike="noStrike" dirty="0" err="1">
                <a:solidFill>
                  <a:srgbClr val="000000"/>
                </a:solidFill>
                <a:effectLst/>
              </a:rPr>
              <a:t>room_type_reserved</a:t>
            </a:r>
            <a:r>
              <a:rPr lang="en-US" sz="1400" b="0" i="0" u="none" strike="noStrike" dirty="0">
                <a:solidFill>
                  <a:srgbClr val="000000"/>
                </a:solidFill>
                <a:effectLst/>
              </a:rPr>
              <a:t>, </a:t>
            </a:r>
            <a:r>
              <a:rPr lang="en-US" sz="1400" b="0" i="0" u="none" strike="noStrike" dirty="0" err="1">
                <a:solidFill>
                  <a:srgbClr val="000000"/>
                </a:solidFill>
                <a:effectLst/>
              </a:rPr>
              <a:t>market_segment_type</a:t>
            </a:r>
            <a:r>
              <a:rPr lang="en-US" sz="1400" b="0" i="0" u="none" strike="noStrike" dirty="0">
                <a:solidFill>
                  <a:srgbClr val="000000"/>
                </a:solidFill>
                <a:effectLst/>
              </a:rPr>
              <a:t>) to factors</a:t>
            </a:r>
          </a:p>
          <a:p>
            <a:pPr algn="l">
              <a:buFont typeface="Arial" panose="020B0604020202020204" pitchFamily="34" charset="0"/>
              <a:buChar char="•"/>
            </a:pPr>
            <a:r>
              <a:rPr lang="en-US" sz="1600" b="1" i="0" u="none" strike="noStrike" dirty="0">
                <a:solidFill>
                  <a:srgbClr val="000000"/>
                </a:solidFill>
                <a:effectLst/>
              </a:rPr>
              <a:t>Handling Skewed Variables</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Apply log transformation to </a:t>
            </a:r>
            <a:r>
              <a:rPr lang="en-US" sz="1400" b="0" i="0" u="none" strike="noStrike" dirty="0" err="1">
                <a:solidFill>
                  <a:srgbClr val="000000"/>
                </a:solidFill>
                <a:effectLst/>
              </a:rPr>
              <a:t>lead_time</a:t>
            </a:r>
            <a:r>
              <a:rPr lang="en-US" sz="1400" b="0" i="0" u="none" strike="noStrike" dirty="0">
                <a:solidFill>
                  <a:srgbClr val="000000"/>
                </a:solidFill>
                <a:effectLst/>
              </a:rPr>
              <a:t> and </a:t>
            </a:r>
            <a:r>
              <a:rPr lang="en-US" sz="1400" b="0" i="0" u="none" strike="noStrike" dirty="0" err="1">
                <a:solidFill>
                  <a:srgbClr val="000000"/>
                </a:solidFill>
                <a:effectLst/>
              </a:rPr>
              <a:t>avg_price_per_room</a:t>
            </a:r>
            <a:endParaRPr lang="en-US" sz="1400" b="0" i="0" u="none" strike="noStrike" dirty="0">
              <a:solidFill>
                <a:srgbClr val="000000"/>
              </a:solidFill>
              <a:effectLst/>
            </a:endParaRPr>
          </a:p>
          <a:p>
            <a:pPr algn="l">
              <a:buFont typeface="Arial" panose="020B0604020202020204" pitchFamily="34" charset="0"/>
              <a:buChar char="•"/>
            </a:pPr>
            <a:r>
              <a:rPr lang="en-US" sz="1600" b="1" i="0" u="none" strike="noStrike" dirty="0">
                <a:solidFill>
                  <a:srgbClr val="000000"/>
                </a:solidFill>
                <a:effectLst/>
              </a:rPr>
              <a:t>Data Scaling</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Center and scale the predictors to normalize the data for improved model performance</a:t>
            </a:r>
          </a:p>
          <a:p>
            <a:pPr algn="l">
              <a:buFont typeface="Arial" panose="020B0604020202020204" pitchFamily="34" charset="0"/>
              <a:buChar char="•"/>
            </a:pPr>
            <a:r>
              <a:rPr lang="en-US" sz="1600" b="1" i="0" u="none" strike="noStrike" dirty="0">
                <a:solidFill>
                  <a:srgbClr val="000000"/>
                </a:solidFill>
                <a:effectLst/>
              </a:rPr>
              <a:t>Data Partitioning</a:t>
            </a:r>
            <a:endParaRPr lang="en-US" sz="1600" b="0" i="0" u="none" strike="noStrike" dirty="0">
              <a:solidFill>
                <a:srgbClr val="000000"/>
              </a:solidFill>
              <a:effectLst/>
            </a:endParaRPr>
          </a:p>
          <a:p>
            <a:pPr marL="742950" lvl="1" indent="-285750" algn="l">
              <a:buFont typeface="Arial" panose="020B0604020202020204" pitchFamily="34" charset="0"/>
              <a:buChar char="•"/>
            </a:pPr>
            <a:r>
              <a:rPr lang="en-US" sz="1400" b="0" i="0" u="none" strike="noStrike" dirty="0">
                <a:solidFill>
                  <a:srgbClr val="000000"/>
                </a:solidFill>
                <a:effectLst/>
              </a:rPr>
              <a:t>Split data into training (80%) and testing (20%) sets for model evaluation</a:t>
            </a:r>
          </a:p>
        </p:txBody>
      </p:sp>
    </p:spTree>
    <p:extLst>
      <p:ext uri="{BB962C8B-B14F-4D97-AF65-F5344CB8AC3E}">
        <p14:creationId xmlns:p14="http://schemas.microsoft.com/office/powerpoint/2010/main" val="3562173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B110F3-E31E-D55A-48FD-2FEA616CCE5D}"/>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5400" kern="1200">
                <a:solidFill>
                  <a:schemeClr val="tx1"/>
                </a:solidFill>
                <a:latin typeface="+mj-lt"/>
                <a:ea typeface="+mj-ea"/>
                <a:cs typeface="+mj-cs"/>
              </a:rPr>
              <a:t>LASSO</a:t>
            </a:r>
          </a:p>
        </p:txBody>
      </p:sp>
      <p:sp>
        <p:nvSpPr>
          <p:cNvPr id="33"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414BDDAE-9768-44C9-941F-8C05E88C2165}"/>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2200" dirty="0"/>
              <a:t>Chose lambda using 10 fold CV</a:t>
            </a:r>
          </a:p>
          <a:p>
            <a:pPr marL="285750" indent="-228600">
              <a:lnSpc>
                <a:spcPct val="90000"/>
              </a:lnSpc>
              <a:spcAft>
                <a:spcPts val="600"/>
              </a:spcAft>
              <a:buFont typeface="Arial" panose="020B0604020202020204" pitchFamily="34" charset="0"/>
              <a:buChar char="•"/>
            </a:pPr>
            <a:r>
              <a:rPr lang="en-US" sz="2200" dirty="0"/>
              <a:t>Tried </a:t>
            </a:r>
            <a:r>
              <a:rPr lang="en-US" sz="2200" dirty="0" err="1"/>
              <a:t>lambda.min</a:t>
            </a:r>
            <a:r>
              <a:rPr lang="en-US" sz="2200" dirty="0"/>
              <a:t> and lambda.1se</a:t>
            </a:r>
          </a:p>
          <a:p>
            <a:pPr marL="285750" indent="-228600">
              <a:lnSpc>
                <a:spcPct val="90000"/>
              </a:lnSpc>
              <a:spcAft>
                <a:spcPts val="600"/>
              </a:spcAft>
              <a:buFont typeface="Arial" panose="020B0604020202020204" pitchFamily="34" charset="0"/>
              <a:buChar char="•"/>
            </a:pPr>
            <a:r>
              <a:rPr lang="en-US" sz="2200" dirty="0"/>
              <a:t>Similar performance</a:t>
            </a:r>
          </a:p>
          <a:p>
            <a:pPr marL="285750" indent="-228600">
              <a:lnSpc>
                <a:spcPct val="90000"/>
              </a:lnSpc>
              <a:spcAft>
                <a:spcPts val="600"/>
              </a:spcAft>
              <a:buFont typeface="Arial" panose="020B0604020202020204" pitchFamily="34" charset="0"/>
              <a:buChar char="•"/>
            </a:pPr>
            <a:r>
              <a:rPr lang="en-US" sz="2200" dirty="0"/>
              <a:t>Chose lambda.1se for simpler model</a:t>
            </a:r>
          </a:p>
        </p:txBody>
      </p:sp>
      <p:pic>
        <p:nvPicPr>
          <p:cNvPr id="28" name="Picture 27" descr="A screenshot of a graph&#10;&#10;AI-generated content may be incorrect.">
            <a:extLst>
              <a:ext uri="{FF2B5EF4-FFF2-40B4-BE49-F238E27FC236}">
                <a16:creationId xmlns:a16="http://schemas.microsoft.com/office/drawing/2014/main" id="{8DF7567D-A033-C761-499C-A35E2FBEB32C}"/>
              </a:ext>
            </a:extLst>
          </p:cNvPr>
          <p:cNvPicPr>
            <a:picLocks noChangeAspect="1"/>
          </p:cNvPicPr>
          <p:nvPr/>
        </p:nvPicPr>
        <p:blipFill>
          <a:blip r:embed="rId3"/>
          <a:stretch>
            <a:fillRect/>
          </a:stretch>
        </p:blipFill>
        <p:spPr>
          <a:xfrm>
            <a:off x="4220649" y="639520"/>
            <a:ext cx="7113233" cy="5100054"/>
          </a:xfrm>
          <a:prstGeom prst="rect">
            <a:avLst/>
          </a:prstGeom>
        </p:spPr>
      </p:pic>
    </p:spTree>
    <p:extLst>
      <p:ext uri="{BB962C8B-B14F-4D97-AF65-F5344CB8AC3E}">
        <p14:creationId xmlns:p14="http://schemas.microsoft.com/office/powerpoint/2010/main" val="989072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AF748F-332F-C2C0-8E4C-62F073C63110}"/>
              </a:ext>
            </a:extLst>
          </p:cNvPr>
          <p:cNvSpPr>
            <a:spLocks noGrp="1"/>
          </p:cNvSpPr>
          <p:nvPr>
            <p:ph type="title"/>
          </p:nvPr>
        </p:nvSpPr>
        <p:spPr>
          <a:xfrm>
            <a:off x="630936" y="639520"/>
            <a:ext cx="3429000" cy="1719072"/>
          </a:xfrm>
        </p:spPr>
        <p:txBody>
          <a:bodyPr anchor="b">
            <a:normAutofit/>
          </a:bodyPr>
          <a:lstStyle/>
          <a:p>
            <a:r>
              <a:rPr lang="en-US" sz="5000" dirty="0"/>
              <a:t>LASSO Coefficients</a:t>
            </a:r>
          </a:p>
        </p:txBody>
      </p:sp>
      <p:sp>
        <p:nvSpPr>
          <p:cNvPr id="14"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FCB7F55-F7E3-EE91-7D83-F7AC3CB2D4D6}"/>
              </a:ext>
            </a:extLst>
          </p:cNvPr>
          <p:cNvSpPr txBox="1"/>
          <p:nvPr/>
        </p:nvSpPr>
        <p:spPr>
          <a:xfrm>
            <a:off x="-274320" y="2628971"/>
            <a:ext cx="4480515" cy="4247317"/>
          </a:xfrm>
          <a:prstGeom prst="rect">
            <a:avLst/>
          </a:prstGeom>
          <a:noFill/>
        </p:spPr>
        <p:txBody>
          <a:bodyPr wrap="square" rtlCol="0">
            <a:spAutoFit/>
          </a:bodyPr>
          <a:lstStyle/>
          <a:p>
            <a:pPr marL="742950" lvl="1" indent="-285750">
              <a:buFont typeface="Arial" panose="020B0604020202020204" pitchFamily="34" charset="0"/>
              <a:buChar char="•"/>
            </a:pPr>
            <a:r>
              <a:rPr lang="en-US" b="0" i="0" u="none" strike="noStrike" dirty="0">
                <a:solidFill>
                  <a:srgbClr val="000000"/>
                </a:solidFill>
                <a:effectLst/>
                <a:latin typeface="Aptos" panose="020B0004020202020204" pitchFamily="34" charset="0"/>
              </a:rPr>
              <a:t>The LASSO approach applies a penalty that shrinks less relevant predictors to zero, leaving only those with the most predictive power. </a:t>
            </a:r>
          </a:p>
          <a:p>
            <a:pPr marL="742950" lvl="1" indent="-285750">
              <a:buFont typeface="Arial" panose="020B0604020202020204" pitchFamily="34" charset="0"/>
              <a:buChar char="•"/>
            </a:pPr>
            <a:r>
              <a:rPr lang="en-US" b="0" i="0" u="none" strike="noStrike" dirty="0">
                <a:solidFill>
                  <a:srgbClr val="000000"/>
                </a:solidFill>
                <a:effectLst/>
                <a:latin typeface="Aptos" panose="020B0004020202020204" pitchFamily="34" charset="0"/>
              </a:rPr>
              <a:t>In this table, coefficients are sorted by absolute value. </a:t>
            </a:r>
            <a:r>
              <a:rPr lang="en-US" dirty="0">
                <a:solidFill>
                  <a:srgbClr val="000000"/>
                </a:solidFill>
                <a:latin typeface="Aptos" panose="020B0004020202020204" pitchFamily="34" charset="0"/>
              </a:rPr>
              <a:t>H</a:t>
            </a:r>
            <a:r>
              <a:rPr lang="en-US" b="0" i="0" u="none" strike="noStrike" dirty="0">
                <a:solidFill>
                  <a:srgbClr val="000000"/>
                </a:solidFill>
                <a:effectLst/>
                <a:latin typeface="Aptos" panose="020B0004020202020204" pitchFamily="34" charset="0"/>
              </a:rPr>
              <a:t>igher magnitude indicates a stronger impact on whether a booking is canceled. </a:t>
            </a:r>
          </a:p>
          <a:p>
            <a:pPr marL="742950" lvl="1" indent="-285750">
              <a:buFont typeface="Arial" panose="020B0604020202020204" pitchFamily="34" charset="0"/>
              <a:buChar char="•"/>
            </a:pPr>
            <a:r>
              <a:rPr lang="en-US" b="0" i="0" u="none" strike="noStrike" dirty="0">
                <a:solidFill>
                  <a:srgbClr val="000000"/>
                </a:solidFill>
                <a:effectLst/>
                <a:latin typeface="Aptos" panose="020B0004020202020204" pitchFamily="34" charset="0"/>
              </a:rPr>
              <a:t>Positive coefficients suggest an increased likelihood of cancellation, while negative coefficients indicate a decreased likelihood</a:t>
            </a:r>
            <a:endParaRPr lang="en-US" dirty="0">
              <a:latin typeface="Aptos" panose="020B0004020202020204" pitchFamily="34" charset="0"/>
            </a:endParaRPr>
          </a:p>
        </p:txBody>
      </p:sp>
      <p:pic>
        <p:nvPicPr>
          <p:cNvPr id="16" name="Picture 15" descr="A screenshot of a phone&#10;&#10;AI-generated content may be incorrect.">
            <a:extLst>
              <a:ext uri="{FF2B5EF4-FFF2-40B4-BE49-F238E27FC236}">
                <a16:creationId xmlns:a16="http://schemas.microsoft.com/office/drawing/2014/main" id="{18AD96CE-285C-4E7A-D9F4-8EF523108384}"/>
              </a:ext>
            </a:extLst>
          </p:cNvPr>
          <p:cNvPicPr>
            <a:picLocks noChangeAspect="1"/>
          </p:cNvPicPr>
          <p:nvPr/>
        </p:nvPicPr>
        <p:blipFill>
          <a:blip r:embed="rId3"/>
          <a:stretch>
            <a:fillRect/>
          </a:stretch>
        </p:blipFill>
        <p:spPr>
          <a:xfrm>
            <a:off x="4450228" y="-23140"/>
            <a:ext cx="3715168" cy="6858000"/>
          </a:xfrm>
          <a:prstGeom prst="rect">
            <a:avLst/>
          </a:prstGeom>
        </p:spPr>
      </p:pic>
      <p:pic>
        <p:nvPicPr>
          <p:cNvPr id="20" name="Content Placeholder 19" descr="A screenshot of a phone&#10;&#10;AI-generated content may be incorrect.">
            <a:extLst>
              <a:ext uri="{FF2B5EF4-FFF2-40B4-BE49-F238E27FC236}">
                <a16:creationId xmlns:a16="http://schemas.microsoft.com/office/drawing/2014/main" id="{3E219707-B387-81AD-7DDB-3F6C874E141D}"/>
              </a:ext>
            </a:extLst>
          </p:cNvPr>
          <p:cNvPicPr>
            <a:picLocks noGrp="1" noChangeAspect="1"/>
          </p:cNvPicPr>
          <p:nvPr>
            <p:ph idx="1"/>
          </p:nvPr>
        </p:nvPicPr>
        <p:blipFill>
          <a:blip r:embed="rId4"/>
          <a:stretch>
            <a:fillRect/>
          </a:stretch>
        </p:blipFill>
        <p:spPr>
          <a:xfrm>
            <a:off x="8150210" y="639520"/>
            <a:ext cx="3779440" cy="5532680"/>
          </a:xfrm>
        </p:spPr>
      </p:pic>
    </p:spTree>
    <p:extLst>
      <p:ext uri="{BB962C8B-B14F-4D97-AF65-F5344CB8AC3E}">
        <p14:creationId xmlns:p14="http://schemas.microsoft.com/office/powerpoint/2010/main" val="20671530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54079</TotalTime>
  <Words>3238</Words>
  <Application>Microsoft Macintosh PowerPoint</Application>
  <PresentationFormat>Widescreen</PresentationFormat>
  <Paragraphs>213</Paragraphs>
  <Slides>22</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-webkit-standard</vt:lpstr>
      <vt:lpstr>Aptos</vt:lpstr>
      <vt:lpstr>Aptos Display</vt:lpstr>
      <vt:lpstr>Arial</vt:lpstr>
      <vt:lpstr>Calibri</vt:lpstr>
      <vt:lpstr>Office Theme</vt:lpstr>
      <vt:lpstr>Predicting Hotel Cancelations</vt:lpstr>
      <vt:lpstr>Data Set</vt:lpstr>
      <vt:lpstr>Objective</vt:lpstr>
      <vt:lpstr>Exploratory Analysis</vt:lpstr>
      <vt:lpstr>Exploratory Analysis</vt:lpstr>
      <vt:lpstr>PowerPoint Presentation</vt:lpstr>
      <vt:lpstr>Preparing the data</vt:lpstr>
      <vt:lpstr>LASSO</vt:lpstr>
      <vt:lpstr>LASSO Coefficients</vt:lpstr>
      <vt:lpstr>LASSO Model</vt:lpstr>
      <vt:lpstr>Random Forest</vt:lpstr>
      <vt:lpstr>Random Forest</vt:lpstr>
      <vt:lpstr>RF Features</vt:lpstr>
      <vt:lpstr>LASSO Coefficients</vt:lpstr>
      <vt:lpstr>Feature Importance Comparison</vt:lpstr>
      <vt:lpstr>Feature Importance Analysis </vt:lpstr>
      <vt:lpstr>Feature Importance</vt:lpstr>
      <vt:lpstr>Threshold Tuning F1</vt:lpstr>
      <vt:lpstr>Threshold Tuning ROCR</vt:lpstr>
      <vt:lpstr>Threshold Tuning</vt:lpstr>
      <vt:lpstr>Final Model Comparisons</vt:lpstr>
      <vt:lpstr>Takeaways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Onipede, Kerem O</dc:creator>
  <cp:lastModifiedBy>Onipede, Kerem O</cp:lastModifiedBy>
  <cp:revision>7</cp:revision>
  <dcterms:created xsi:type="dcterms:W3CDTF">2025-03-20T16:24:18Z</dcterms:created>
  <dcterms:modified xsi:type="dcterms:W3CDTF">2025-05-21T01:00:04Z</dcterms:modified>
</cp:coreProperties>
</file>