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49"/>
  </p:notesMasterIdLst>
  <p:sldIdLst>
    <p:sldId id="256" r:id="rId2"/>
    <p:sldId id="257" r:id="rId3"/>
    <p:sldId id="258" r:id="rId4"/>
    <p:sldId id="259" r:id="rId5"/>
    <p:sldId id="260" r:id="rId6"/>
    <p:sldId id="302" r:id="rId7"/>
    <p:sldId id="262" r:id="rId8"/>
    <p:sldId id="263" r:id="rId9"/>
    <p:sldId id="266" r:id="rId10"/>
    <p:sldId id="267" r:id="rId11"/>
    <p:sldId id="321" r:id="rId12"/>
    <p:sldId id="322" r:id="rId13"/>
    <p:sldId id="270" r:id="rId14"/>
    <p:sldId id="271" r:id="rId15"/>
    <p:sldId id="273" r:id="rId16"/>
    <p:sldId id="274" r:id="rId17"/>
    <p:sldId id="308" r:id="rId18"/>
    <p:sldId id="275" r:id="rId19"/>
    <p:sldId id="276" r:id="rId20"/>
    <p:sldId id="305" r:id="rId21"/>
    <p:sldId id="309" r:id="rId22"/>
    <p:sldId id="310" r:id="rId23"/>
    <p:sldId id="280" r:id="rId24"/>
    <p:sldId id="281" r:id="rId25"/>
    <p:sldId id="283" r:id="rId26"/>
    <p:sldId id="282" r:id="rId27"/>
    <p:sldId id="284" r:id="rId28"/>
    <p:sldId id="285" r:id="rId29"/>
    <p:sldId id="286" r:id="rId30"/>
    <p:sldId id="287" r:id="rId31"/>
    <p:sldId id="288" r:id="rId32"/>
    <p:sldId id="289" r:id="rId33"/>
    <p:sldId id="290" r:id="rId34"/>
    <p:sldId id="311" r:id="rId35"/>
    <p:sldId id="312" r:id="rId36"/>
    <p:sldId id="291" r:id="rId37"/>
    <p:sldId id="313" r:id="rId38"/>
    <p:sldId id="293" r:id="rId39"/>
    <p:sldId id="294" r:id="rId40"/>
    <p:sldId id="295" r:id="rId41"/>
    <p:sldId id="296" r:id="rId42"/>
    <p:sldId id="306" r:id="rId43"/>
    <p:sldId id="307" r:id="rId44"/>
    <p:sldId id="299" r:id="rId45"/>
    <p:sldId id="300" r:id="rId46"/>
    <p:sldId id="320" r:id="rId47"/>
    <p:sldId id="304" r:id="rId4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DC7E"/>
    <a:srgbClr val="007033"/>
    <a:srgbClr val="00FA00"/>
    <a:srgbClr val="FF9300"/>
    <a:srgbClr val="FF40FF"/>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0"/>
    <p:restoredTop sz="93870"/>
  </p:normalViewPr>
  <p:slideViewPr>
    <p:cSldViewPr snapToGrid="0" snapToObjects="1">
      <p:cViewPr varScale="1">
        <p:scale>
          <a:sx n="109" d="100"/>
          <a:sy n="109" d="100"/>
        </p:scale>
        <p:origin x="114" y="4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6346740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r>
              <a:rPr lang="el-GR" dirty="0">
                <a:solidFill>
                  <a:schemeClr val="dk2"/>
                </a:solidFill>
              </a:rPr>
              <a:t>Σημείωση από τον </a:t>
            </a:r>
            <a:r>
              <a:rPr lang="en-US" dirty="0">
                <a:solidFill>
                  <a:schemeClr val="dk2"/>
                </a:solidFill>
              </a:rPr>
              <a:t> Chuck</a:t>
            </a:r>
            <a:r>
              <a:rPr lang="el-GR" dirty="0">
                <a:solidFill>
                  <a:schemeClr val="dk2"/>
                </a:solidFill>
              </a:rPr>
              <a:t>. Εάν χρησιμοποιείτε αυτό το υλικό, μπορείτε να αφαιρέσετε το λογότυπο UM και να το αντικαταστήσετε με το δικό σας, αλλά διατηρήστε το λογότυπο CC-BY στην πρώτη σελίδα καθώς την/τις σελίδα/</a:t>
            </a:r>
            <a:r>
              <a:rPr lang="el-GR" dirty="0" err="1">
                <a:solidFill>
                  <a:schemeClr val="dk2"/>
                </a:solidFill>
              </a:rPr>
              <a:t>ες</a:t>
            </a:r>
            <a:r>
              <a:rPr lang="el-GR">
                <a:solidFill>
                  <a:schemeClr val="dk2"/>
                </a:solidFill>
              </a:rPr>
              <a:t> αναγνώρισης.</a:t>
            </a:r>
            <a:endParaRPr lang="en-US" dirty="0">
              <a:solidFill>
                <a:schemeClr val="dk2"/>
              </a:solidFill>
            </a:endParaRPr>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6179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282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5463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6527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621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310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5400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973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2" name="Shape 3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337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9012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0493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922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0143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703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3677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7" name="Shape 3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350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0" name="Shape 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0392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4" name="Shape 4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024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7" name="Shape 4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3393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3" name="Shape 4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06659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9" name="Shape 4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42792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133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63304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Shape 44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2" name="Shape 4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3456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41233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6" name="Shape 4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682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45521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4832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16990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99326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6" name="Shape 4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12537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2" name="Shape 5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0797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Shape 50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8" name="Shape 5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3238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00496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6" name="Shape 5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5032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6" name="Shape 5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9267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6" name="Shape 5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25717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75702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Shape 54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9" name="Shape 5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74288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9558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7037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801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6669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6705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650081" y="864394"/>
            <a:ext cx="7836694" cy="1735931"/>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
        <p:nvSpPr>
          <p:cNvPr id="40" name="Shape 40"/>
          <p:cNvSpPr txBox="1">
            <a:spLocks noGrp="1"/>
          </p:cNvSpPr>
          <p:nvPr>
            <p:ph type="body" idx="1"/>
          </p:nvPr>
        </p:nvSpPr>
        <p:spPr>
          <a:xfrm>
            <a:off x="650081" y="2650331"/>
            <a:ext cx="7836694" cy="592931"/>
          </a:xfrm>
          <a:prstGeom prst="rect">
            <a:avLst/>
          </a:prstGeom>
          <a:noFill/>
          <a:ln>
            <a:noFill/>
          </a:ln>
        </p:spPr>
        <p:txBody>
          <a:bodyPr lIns="91425" tIns="91425" rIns="91425" bIns="91425" anchor="t" anchorCtr="0"/>
          <a:lstStyle>
            <a:lvl1pPr marL="192881" lvl="0" indent="-192881" algn="ctr" rtl="0">
              <a:spcBef>
                <a:spcPts val="0"/>
              </a:spcBef>
              <a:spcAft>
                <a:spcPts val="0"/>
              </a:spcAft>
              <a:defRPr/>
            </a:lvl1pPr>
            <a:lvl2pPr marL="417909" lvl="1" indent="-160734" algn="ctr" rtl="0">
              <a:spcBef>
                <a:spcPts val="0"/>
              </a:spcBef>
              <a:spcAft>
                <a:spcPts val="0"/>
              </a:spcAft>
              <a:defRPr/>
            </a:lvl2pPr>
            <a:lvl3pPr marL="642938" lvl="2" indent="-128588" algn="ctr" rtl="0">
              <a:spcBef>
                <a:spcPts val="0"/>
              </a:spcBef>
              <a:spcAft>
                <a:spcPts val="0"/>
              </a:spcAft>
              <a:defRPr/>
            </a:lvl3pPr>
            <a:lvl4pPr marL="900113" lvl="3" indent="-128588" algn="ctr" rtl="0">
              <a:spcBef>
                <a:spcPts val="0"/>
              </a:spcBef>
              <a:spcAft>
                <a:spcPts val="0"/>
              </a:spcAft>
              <a:defRPr/>
            </a:lvl4pPr>
            <a:lvl5pPr marL="1157288" lvl="4" indent="-128588"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319318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28625"/>
            <a:ext cx="7836750" cy="100006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
        <p:nvSpPr>
          <p:cNvPr id="196" name="Shape 196"/>
          <p:cNvSpPr txBox="1">
            <a:spLocks noGrp="1"/>
          </p:cNvSpPr>
          <p:nvPr>
            <p:ph type="body" idx="1"/>
          </p:nvPr>
        </p:nvSpPr>
        <p:spPr>
          <a:xfrm>
            <a:off x="650081" y="1464469"/>
            <a:ext cx="7836750" cy="3207599"/>
          </a:xfrm>
          <a:prstGeom prst="rect">
            <a:avLst/>
          </a:prstGeom>
          <a:noFill/>
          <a:ln>
            <a:noFill/>
          </a:ln>
        </p:spPr>
        <p:txBody>
          <a:bodyPr lIns="91425" tIns="91425" rIns="91425" bIns="91425" anchor="t" anchorCtr="0"/>
          <a:lstStyle>
            <a:lvl1pPr marL="400050" lvl="0" indent="-80153" algn="l" rtl="0">
              <a:spcBef>
                <a:spcPts val="1969"/>
              </a:spcBef>
              <a:spcAft>
                <a:spcPts val="0"/>
              </a:spcAft>
              <a:buClr>
                <a:schemeClr val="lt1"/>
              </a:buClr>
              <a:buFont typeface="Cabin"/>
              <a:buChar char="•"/>
              <a:defRPr sz="3200"/>
            </a:lvl1pPr>
            <a:lvl2pPr marL="564356" lvl="1" indent="-80153" algn="l" rtl="0">
              <a:spcBef>
                <a:spcPts val="1969"/>
              </a:spcBef>
              <a:spcAft>
                <a:spcPts val="0"/>
              </a:spcAft>
              <a:buClr>
                <a:schemeClr val="lt1"/>
              </a:buClr>
              <a:buFont typeface="Cabin"/>
              <a:buChar char="•"/>
              <a:defRPr/>
            </a:lvl2pPr>
            <a:lvl3pPr marL="728663" lvl="2" indent="-80153" algn="l" rtl="0">
              <a:spcBef>
                <a:spcPts val="1969"/>
              </a:spcBef>
              <a:spcAft>
                <a:spcPts val="0"/>
              </a:spcAft>
              <a:buClr>
                <a:schemeClr val="lt1"/>
              </a:buClr>
              <a:buFont typeface="Cabin"/>
              <a:buChar char="•"/>
              <a:defRPr/>
            </a:lvl3pPr>
            <a:lvl4pPr marL="900113" lvl="3" indent="-80153" algn="l" rtl="0">
              <a:spcBef>
                <a:spcPts val="1969"/>
              </a:spcBef>
              <a:spcAft>
                <a:spcPts val="0"/>
              </a:spcAft>
              <a:buClr>
                <a:schemeClr val="lt1"/>
              </a:buClr>
              <a:buFont typeface="Cabin"/>
              <a:buChar char="•"/>
              <a:defRPr/>
            </a:lvl4pPr>
            <a:lvl5pPr marL="1064419" lvl="4" indent="-80153" algn="l" rtl="0">
              <a:spcBef>
                <a:spcPts val="1969"/>
              </a:spcBef>
              <a:spcAft>
                <a:spcPts val="0"/>
              </a:spcAft>
              <a:buClr>
                <a:schemeClr val="lt1"/>
              </a:buClr>
              <a:buFont typeface="Cabin"/>
              <a:buChar char="•"/>
              <a:defRPr/>
            </a:lvl5pPr>
            <a:lvl6pPr marL="1321594" lvl="5" indent="-80153" algn="l" rtl="0">
              <a:spcBef>
                <a:spcPts val="1969"/>
              </a:spcBef>
              <a:spcAft>
                <a:spcPts val="0"/>
              </a:spcAft>
              <a:buClr>
                <a:schemeClr val="lt1"/>
              </a:buClr>
              <a:buFont typeface="Cabin"/>
              <a:buChar char="•"/>
              <a:defRPr/>
            </a:lvl6pPr>
            <a:lvl7pPr marL="1578769" lvl="6" indent="-80153" algn="l" rtl="0">
              <a:spcBef>
                <a:spcPts val="1969"/>
              </a:spcBef>
              <a:spcAft>
                <a:spcPts val="0"/>
              </a:spcAft>
              <a:buClr>
                <a:schemeClr val="lt1"/>
              </a:buClr>
              <a:buFont typeface="Cabin"/>
              <a:buChar char="•"/>
              <a:defRPr/>
            </a:lvl7pPr>
            <a:lvl8pPr marL="1835944" lvl="7" indent="-80153" algn="l" rtl="0">
              <a:spcBef>
                <a:spcPts val="1969"/>
              </a:spcBef>
              <a:spcAft>
                <a:spcPts val="0"/>
              </a:spcAft>
              <a:buClr>
                <a:schemeClr val="lt1"/>
              </a:buClr>
              <a:buFont typeface="Cabin"/>
              <a:buChar char="•"/>
              <a:defRPr/>
            </a:lvl8pPr>
            <a:lvl9pPr marL="2093119" lvl="8" indent="-80153" algn="l" rtl="0">
              <a:spcBef>
                <a:spcPts val="1969"/>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003144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28625"/>
            <a:ext cx="7836750" cy="100006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901211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35200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28625"/>
            <a:ext cx="7836750" cy="100006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32798270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50081" y="864394"/>
            <a:ext cx="7836694" cy="173593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650081" y="2650331"/>
            <a:ext cx="7836694" cy="592931"/>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9144000" cy="43205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2025"/>
          </a:p>
        </p:txBody>
      </p:sp>
      <p:sp>
        <p:nvSpPr>
          <p:cNvPr id="5" name="Rectangle 3"/>
          <p:cNvSpPr>
            <a:spLocks noChangeArrowheads="1"/>
          </p:cNvSpPr>
          <p:nvPr userDrawn="1"/>
        </p:nvSpPr>
        <p:spPr bwMode="auto">
          <a:xfrm>
            <a:off x="0" y="4701159"/>
            <a:ext cx="9144000" cy="442341"/>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2025"/>
          </a:p>
        </p:txBody>
      </p:sp>
    </p:spTree>
    <p:extLst>
      <p:ext uri="{BB962C8B-B14F-4D97-AF65-F5344CB8AC3E}">
        <p14:creationId xmlns:p14="http://schemas.microsoft.com/office/powerpoint/2010/main" val="800868835"/>
      </p:ext>
    </p:extLst>
  </p:cSld>
  <p:clrMap bg1="lt1" tx1="dk1" bg2="dk2" tx2="lt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y4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hyperlink" Target="www.pythonlearn.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45.xml"/><Relationship Id="rId1" Type="http://schemas.openxmlformats.org/officeDocument/2006/relationships/slideLayout" Target="../slideLayouts/slideLayout5.xml"/><Relationship Id="rId5" Type="http://schemas.openxmlformats.org/officeDocument/2006/relationships/image" Target="../media/image2.jpg"/><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Lassie#/media/File:Lassie_and_Tommy_Rettig_1956.JPG" TargetMode="External"/><Relationship Id="rId2" Type="http://schemas.openxmlformats.org/officeDocument/2006/relationships/hyperlink" Target="https://www.flickr.com/photos/dinnerseries/2357047509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prstGeom prst="rect">
            <a:avLst/>
          </a:prstGeom>
          <a:noFill/>
          <a:ln>
            <a:noFill/>
          </a:ln>
        </p:spPr>
        <p:txBody>
          <a:bodyPr lIns="21050" tIns="21050" rIns="21050" bIns="21050" anchor="b" anchorCtr="0">
            <a:noAutofit/>
          </a:bodyPr>
          <a:lstStyle/>
          <a:p>
            <a:pPr marL="0" marR="0" lvl="0" indent="0" algn="ctr" rtl="0">
              <a:lnSpc>
                <a:spcPct val="100000"/>
              </a:lnSpc>
              <a:spcBef>
                <a:spcPts val="0"/>
              </a:spcBef>
              <a:spcAft>
                <a:spcPts val="0"/>
              </a:spcAft>
              <a:buClr>
                <a:schemeClr val="accent3"/>
              </a:buClr>
              <a:buSzPct val="25000"/>
              <a:buFont typeface="Cabin"/>
              <a:buNone/>
            </a:pPr>
            <a:r>
              <a:rPr lang="el-GR" sz="4700" dirty="0">
                <a:solidFill>
                  <a:srgbClr val="FFD966"/>
                </a:solidFill>
                <a:latin typeface="Arial" charset="0"/>
                <a:ea typeface="Arial" charset="0"/>
                <a:cs typeface="Arial" charset="0"/>
                <a:sym typeface="Cabin"/>
              </a:rPr>
              <a:t>Αντικείμενα </a:t>
            </a:r>
            <a:r>
              <a:rPr lang="en" sz="4700" u="none" strike="noStrike" cap="none" dirty="0">
                <a:solidFill>
                  <a:srgbClr val="FFD966"/>
                </a:solidFill>
                <a:latin typeface="Arial" charset="0"/>
                <a:ea typeface="Arial" charset="0"/>
                <a:cs typeface="Arial" charset="0"/>
                <a:sym typeface="Cabin"/>
              </a:rPr>
              <a:t>Python</a:t>
            </a:r>
          </a:p>
        </p:txBody>
      </p:sp>
      <p:sp>
        <p:nvSpPr>
          <p:cNvPr id="144" name="Shape 144"/>
          <p:cNvSpPr txBox="1">
            <a:spLocks noGrp="1"/>
          </p:cNvSpPr>
          <p:nvPr>
            <p:ph type="body" idx="1"/>
          </p:nvPr>
        </p:nvSpPr>
        <p:spPr>
          <a:prstGeom prst="rect">
            <a:avLst/>
          </a:prstGeom>
          <a:noFill/>
          <a:ln>
            <a:noFill/>
          </a:ln>
        </p:spPr>
        <p:txBody>
          <a:bodyPr lIns="21050" tIns="21050" rIns="21050" bIns="2105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2000" u="none" strike="noStrike" cap="none" dirty="0">
                <a:solidFill>
                  <a:schemeClr val="lt1"/>
                </a:solidFill>
                <a:latin typeface="Arial" charset="0"/>
                <a:ea typeface="Arial" charset="0"/>
                <a:cs typeface="Arial" charset="0"/>
                <a:sym typeface="Cabin"/>
              </a:rPr>
              <a:t>Κεφάλαιο</a:t>
            </a:r>
            <a:r>
              <a:rPr lang="en-US" sz="2000" u="none" strike="noStrike" cap="none" dirty="0">
                <a:solidFill>
                  <a:schemeClr val="lt1"/>
                </a:solidFill>
                <a:latin typeface="Arial" charset="0"/>
                <a:ea typeface="Arial" charset="0"/>
                <a:cs typeface="Arial" charset="0"/>
                <a:sym typeface="Cabin"/>
              </a:rPr>
              <a:t> 14</a:t>
            </a:r>
          </a:p>
        </p:txBody>
      </p:sp>
      <p:grpSp>
        <p:nvGrpSpPr>
          <p:cNvPr id="2" name="Group 1"/>
          <p:cNvGrpSpPr/>
          <p:nvPr/>
        </p:nvGrpSpPr>
        <p:grpSpPr>
          <a:xfrm>
            <a:off x="233081" y="3689514"/>
            <a:ext cx="8633012" cy="797468"/>
            <a:chOff x="212560" y="3293268"/>
            <a:chExt cx="14572387" cy="1346112"/>
          </a:xfrm>
        </p:grpSpPr>
        <p:sp>
          <p:nvSpPr>
            <p:cNvPr id="10" name="Shape 206"/>
            <p:cNvSpPr txBox="1"/>
            <p:nvPr/>
          </p:nvSpPr>
          <p:spPr>
            <a:xfrm>
              <a:off x="2676260" y="3612268"/>
              <a:ext cx="9985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1800" u="none" strike="noStrike" cap="none" dirty="0">
                  <a:solidFill>
                    <a:srgbClr val="FFFF00"/>
                  </a:solidFill>
                  <a:latin typeface="Arial Regular" charset="0"/>
                  <a:ea typeface="Arial Regular" charset="0"/>
                  <a:cs typeface="Arial Regular" charset="0"/>
                  <a:sym typeface="Cabin"/>
                </a:rPr>
                <a:t>Python </a:t>
              </a:r>
              <a:r>
                <a:rPr lang="el-GR" sz="1800" u="none" strike="noStrike" cap="none" dirty="0">
                  <a:solidFill>
                    <a:srgbClr val="FFFF00"/>
                  </a:solidFill>
                  <a:latin typeface="Arial" charset="0"/>
                  <a:ea typeface="Arial" charset="0"/>
                  <a:cs typeface="Arial" charset="0"/>
                  <a:sym typeface="Cabin"/>
                </a:rPr>
                <a:t>για Όλους</a:t>
              </a:r>
              <a:endParaRPr lang="en-US" sz="18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1800" dirty="0">
                  <a:solidFill>
                    <a:srgbClr val="FFFF00"/>
                  </a:solidFill>
                  <a:latin typeface="Arial" charset="0"/>
                  <a:ea typeface="Arial" charset="0"/>
                  <a:cs typeface="Arial" charset="0"/>
                  <a:sym typeface="Cabin"/>
                  <a:hlinkClick r:id="rId3"/>
                </a:rPr>
                <a:t>www.py4e.com</a:t>
              </a:r>
              <a:endParaRPr lang="en-US" sz="1800" u="sng" strike="noStrike" cap="none" dirty="0">
                <a:solidFill>
                  <a:schemeClr val="hlink"/>
                </a:solidFill>
                <a:latin typeface="Arial" charset="0"/>
                <a:ea typeface="Arial" charset="0"/>
                <a:cs typeface="Arial" charset="0"/>
                <a:sym typeface="Cabin"/>
                <a:hlinkClick r:id="rId4"/>
              </a:endParaRPr>
            </a:p>
          </p:txBody>
        </p:sp>
        <p:pic>
          <p:nvPicPr>
            <p:cNvPr id="11" name="Shape 207"/>
            <p:cNvPicPr preferRelativeResize="0"/>
            <p:nvPr/>
          </p:nvPicPr>
          <p:blipFill rotWithShape="1">
            <a:blip r:embed="rId5">
              <a:alphaModFix/>
            </a:blip>
            <a:srcRect/>
            <a:stretch/>
          </p:blipFill>
          <p:spPr>
            <a:xfrm>
              <a:off x="12816447" y="3971043"/>
              <a:ext cx="1968500" cy="668337"/>
            </a:xfrm>
            <a:prstGeom prst="rect">
              <a:avLst/>
            </a:prstGeom>
            <a:noFill/>
            <a:ln>
              <a:noFill/>
            </a:ln>
          </p:spPr>
        </p:pic>
        <p:pic>
          <p:nvPicPr>
            <p:cNvPr id="12" name="Shape 208"/>
            <p:cNvPicPr preferRelativeResize="0"/>
            <p:nvPr/>
          </p:nvPicPr>
          <p:blipFill rotWithShape="1">
            <a:blip r:embed="rId6">
              <a:alphaModFix/>
            </a:blip>
            <a:srcRect/>
            <a:stretch/>
          </p:blipFill>
          <p:spPr>
            <a:xfrm>
              <a:off x="212560" y="3293268"/>
              <a:ext cx="1346100" cy="1346100"/>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Shape 230"/>
          <p:cNvPicPr preferRelativeResize="0"/>
          <p:nvPr/>
        </p:nvPicPr>
        <p:blipFill rotWithShape="1">
          <a:blip r:embed="rId3">
            <a:alphaModFix/>
          </a:blip>
          <a:srcRect/>
          <a:stretch/>
        </p:blipFill>
        <p:spPr>
          <a:xfrm>
            <a:off x="1872342" y="411479"/>
            <a:ext cx="5513700" cy="3754800"/>
          </a:xfrm>
          <a:prstGeom prst="rect">
            <a:avLst/>
          </a:prstGeom>
          <a:noFill/>
          <a:ln>
            <a:noFill/>
          </a:ln>
        </p:spPr>
      </p:pic>
      <p:sp>
        <p:nvSpPr>
          <p:cNvPr id="231" name="Shape 231"/>
          <p:cNvSpPr/>
          <p:nvPr/>
        </p:nvSpPr>
        <p:spPr>
          <a:xfrm>
            <a:off x="3048000" y="1327491"/>
            <a:ext cx="1453074" cy="724984"/>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l-GR" sz="2400" u="none" strike="noStrike" cap="none" dirty="0">
                <a:solidFill>
                  <a:srgbClr val="FFFFFF"/>
                </a:solidFill>
                <a:latin typeface="Arial" charset="0"/>
                <a:ea typeface="Arial" charset="0"/>
                <a:cs typeface="Arial" charset="0"/>
                <a:sym typeface="Cabin"/>
              </a:rPr>
              <a:t>Κώδικας/Δεδομένα</a:t>
            </a:r>
            <a:endParaRPr lang="en" sz="2400" u="none" strike="noStrike" cap="none" dirty="0">
              <a:solidFill>
                <a:srgbClr val="FFFFFF"/>
              </a:solidFill>
              <a:latin typeface="Arial" charset="0"/>
              <a:ea typeface="Arial" charset="0"/>
              <a:cs typeface="Arial" charset="0"/>
              <a:sym typeface="Cabin"/>
            </a:endParaRPr>
          </a:p>
        </p:txBody>
      </p:sp>
      <p:sp>
        <p:nvSpPr>
          <p:cNvPr id="232" name="Shape 232"/>
          <p:cNvSpPr/>
          <p:nvPr/>
        </p:nvSpPr>
        <p:spPr>
          <a:xfrm>
            <a:off x="183885" y="715191"/>
            <a:ext cx="1366199" cy="612299"/>
          </a:xfrm>
          <a:prstGeom prst="rect">
            <a:avLst/>
          </a:prstGeom>
          <a:solidFill>
            <a:srgbClr val="00F900"/>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Είσοδος</a:t>
            </a:r>
            <a:endParaRPr lang="en" sz="2600" u="none" strike="noStrike" cap="none" dirty="0">
              <a:solidFill>
                <a:srgbClr val="000000"/>
              </a:solidFill>
              <a:latin typeface="Arial" charset="0"/>
              <a:ea typeface="Arial" charset="0"/>
              <a:cs typeface="Arial" charset="0"/>
              <a:sym typeface="Cabin"/>
            </a:endParaRPr>
          </a:p>
        </p:txBody>
      </p:sp>
      <p:sp>
        <p:nvSpPr>
          <p:cNvPr id="233" name="Shape 233"/>
          <p:cNvSpPr/>
          <p:nvPr/>
        </p:nvSpPr>
        <p:spPr>
          <a:xfrm>
            <a:off x="7554685" y="3913958"/>
            <a:ext cx="1366199" cy="612299"/>
          </a:xfrm>
          <a:prstGeom prst="rect">
            <a:avLst/>
          </a:prstGeom>
          <a:solidFill>
            <a:srgbClr val="FF9300"/>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Έξοδος</a:t>
            </a:r>
            <a:endParaRPr lang="en" sz="2600" u="none" strike="noStrike" cap="none" dirty="0">
              <a:solidFill>
                <a:srgbClr val="000000"/>
              </a:solidFill>
              <a:latin typeface="Arial" charset="0"/>
              <a:ea typeface="Arial" charset="0"/>
              <a:cs typeface="Arial" charset="0"/>
              <a:sym typeface="Cabin"/>
            </a:endParaRPr>
          </a:p>
        </p:txBody>
      </p:sp>
      <p:cxnSp>
        <p:nvCxnSpPr>
          <p:cNvPr id="237" name="Shape 237"/>
          <p:cNvCxnSpPr/>
          <p:nvPr/>
        </p:nvCxnSpPr>
        <p:spPr>
          <a:xfrm flipH="1">
            <a:off x="4516749" y="1159098"/>
            <a:ext cx="634800" cy="579899"/>
          </a:xfrm>
          <a:prstGeom prst="straightConnector1">
            <a:avLst/>
          </a:prstGeom>
          <a:noFill/>
          <a:ln w="38100" cap="flat" cmpd="sng">
            <a:solidFill>
              <a:srgbClr val="FF40FF"/>
            </a:solidFill>
            <a:prstDash val="solid"/>
            <a:miter/>
            <a:headEnd type="triangle" w="lg" len="lg"/>
            <a:tailEnd type="none" w="med" len="med"/>
          </a:ln>
        </p:spPr>
      </p:cxnSp>
      <p:cxnSp>
        <p:nvCxnSpPr>
          <p:cNvPr id="238" name="Shape 238"/>
          <p:cNvCxnSpPr/>
          <p:nvPr/>
        </p:nvCxnSpPr>
        <p:spPr>
          <a:xfrm rot="10800000" flipH="1">
            <a:off x="4486140" y="1535713"/>
            <a:ext cx="837000" cy="376799"/>
          </a:xfrm>
          <a:prstGeom prst="straightConnector1">
            <a:avLst/>
          </a:prstGeom>
          <a:noFill/>
          <a:ln w="38100" cap="flat" cmpd="sng">
            <a:solidFill>
              <a:srgbClr val="FF40FF"/>
            </a:solidFill>
            <a:prstDash val="solid"/>
            <a:miter/>
            <a:headEnd type="triangle" w="lg" len="lg"/>
            <a:tailEnd type="none" w="med" len="med"/>
          </a:ln>
        </p:spPr>
      </p:cxnSp>
      <p:cxnSp>
        <p:nvCxnSpPr>
          <p:cNvPr id="239" name="Shape 239"/>
          <p:cNvCxnSpPr/>
          <p:nvPr/>
        </p:nvCxnSpPr>
        <p:spPr>
          <a:xfrm rot="10800000" flipH="1">
            <a:off x="3670478" y="2067008"/>
            <a:ext cx="42899" cy="579600"/>
          </a:xfrm>
          <a:prstGeom prst="straightConnector1">
            <a:avLst/>
          </a:prstGeom>
          <a:noFill/>
          <a:ln w="38100" cap="flat" cmpd="sng">
            <a:solidFill>
              <a:srgbClr val="FF40FF"/>
            </a:solidFill>
            <a:prstDash val="solid"/>
            <a:miter/>
            <a:headEnd type="triangle" w="lg" len="lg"/>
            <a:tailEnd type="none" w="med" len="med"/>
          </a:ln>
        </p:spPr>
      </p:cxnSp>
      <p:cxnSp>
        <p:nvCxnSpPr>
          <p:cNvPr id="240" name="Shape 240"/>
          <p:cNvCxnSpPr/>
          <p:nvPr/>
        </p:nvCxnSpPr>
        <p:spPr>
          <a:xfrm rot="10800000">
            <a:off x="4443118" y="2018856"/>
            <a:ext cx="1062600" cy="309000"/>
          </a:xfrm>
          <a:prstGeom prst="straightConnector1">
            <a:avLst/>
          </a:prstGeom>
          <a:noFill/>
          <a:ln w="38100" cap="flat" cmpd="sng">
            <a:solidFill>
              <a:srgbClr val="FF40FF"/>
            </a:solidFill>
            <a:prstDash val="solid"/>
            <a:miter/>
            <a:headEnd type="triangle" w="lg" len="lg"/>
            <a:tailEnd type="none" w="med" len="med"/>
          </a:ln>
        </p:spPr>
      </p:cxnSp>
      <p:cxnSp>
        <p:nvCxnSpPr>
          <p:cNvPr id="241" name="Shape 241"/>
          <p:cNvCxnSpPr/>
          <p:nvPr/>
        </p:nvCxnSpPr>
        <p:spPr>
          <a:xfrm flipH="1">
            <a:off x="3831544" y="2086377"/>
            <a:ext cx="225299" cy="521699"/>
          </a:xfrm>
          <a:prstGeom prst="straightConnector1">
            <a:avLst/>
          </a:prstGeom>
          <a:noFill/>
          <a:ln w="38100" cap="flat" cmpd="sng">
            <a:solidFill>
              <a:srgbClr val="FF40FF"/>
            </a:solidFill>
            <a:prstDash val="solid"/>
            <a:miter/>
            <a:headEnd type="triangle" w="lg" len="lg"/>
            <a:tailEnd type="none" w="med" len="med"/>
          </a:ln>
        </p:spPr>
      </p:cxnSp>
      <p:cxnSp>
        <p:nvCxnSpPr>
          <p:cNvPr id="242" name="Shape 242"/>
          <p:cNvCxnSpPr/>
          <p:nvPr/>
        </p:nvCxnSpPr>
        <p:spPr>
          <a:xfrm rot="10800000">
            <a:off x="1695600" y="1081906"/>
            <a:ext cx="1352400" cy="453899"/>
          </a:xfrm>
          <a:prstGeom prst="straightConnector1">
            <a:avLst/>
          </a:prstGeom>
          <a:noFill/>
          <a:ln w="76200" cap="flat" cmpd="sng">
            <a:solidFill>
              <a:srgbClr val="00F900"/>
            </a:solidFill>
            <a:prstDash val="solid"/>
            <a:miter/>
            <a:headEnd type="triangle" w="lg" len="lg"/>
            <a:tailEnd type="none" w="med" len="med"/>
          </a:ln>
        </p:spPr>
      </p:cxnSp>
      <p:cxnSp>
        <p:nvCxnSpPr>
          <p:cNvPr id="243" name="Shape 243"/>
          <p:cNvCxnSpPr/>
          <p:nvPr/>
        </p:nvCxnSpPr>
        <p:spPr>
          <a:xfrm rot="10800000">
            <a:off x="6257050" y="2810763"/>
            <a:ext cx="1180500" cy="1265399"/>
          </a:xfrm>
          <a:prstGeom prst="straightConnector1">
            <a:avLst/>
          </a:prstGeom>
          <a:noFill/>
          <a:ln w="76200" cap="flat" cmpd="sng">
            <a:solidFill>
              <a:srgbClr val="FF9300"/>
            </a:solidFill>
            <a:prstDash val="solid"/>
            <a:miter/>
            <a:headEnd type="triangle" w="lg" len="lg"/>
            <a:tailEnd type="none" w="med" len="med"/>
          </a:ln>
        </p:spPr>
      </p:cxnSp>
      <p:sp>
        <p:nvSpPr>
          <p:cNvPr id="244" name="Shape 244"/>
          <p:cNvSpPr/>
          <p:nvPr/>
        </p:nvSpPr>
        <p:spPr>
          <a:xfrm>
            <a:off x="233776" y="3331028"/>
            <a:ext cx="2008262" cy="97979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l-GR" sz="2300" u="none" strike="noStrike" cap="none" dirty="0">
                <a:solidFill>
                  <a:srgbClr val="FFFFFF"/>
                </a:solidFill>
                <a:latin typeface="Arial" charset="0"/>
                <a:ea typeface="Arial" charset="0"/>
                <a:cs typeface="Arial" charset="0"/>
                <a:sym typeface="Cabin"/>
              </a:rPr>
              <a:t>Τα αντικείμενα είναι κομμάτια κώδικα και δεδομένων</a:t>
            </a:r>
            <a:endParaRPr lang="en" sz="2300" u="none" strike="noStrike" cap="none" dirty="0">
              <a:solidFill>
                <a:srgbClr val="FFFFFF"/>
              </a:solidFill>
              <a:latin typeface="Arial" charset="0"/>
              <a:ea typeface="Arial" charset="0"/>
              <a:cs typeface="Arial" charset="0"/>
              <a:sym typeface="Cabin"/>
            </a:endParaRPr>
          </a:p>
        </p:txBody>
      </p:sp>
      <p:sp>
        <p:nvSpPr>
          <p:cNvPr id="17" name="Shape 231">
            <a:extLst>
              <a:ext uri="{FF2B5EF4-FFF2-40B4-BE49-F238E27FC236}">
                <a16:creationId xmlns:a16="http://schemas.microsoft.com/office/drawing/2014/main" id="{A9DDB910-339B-47C8-9A0E-F6DC9EC07D4C}"/>
              </a:ext>
            </a:extLst>
          </p:cNvPr>
          <p:cNvSpPr/>
          <p:nvPr/>
        </p:nvSpPr>
        <p:spPr>
          <a:xfrm>
            <a:off x="5151549" y="810822"/>
            <a:ext cx="1453074" cy="724984"/>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l-GR" sz="2400" u="none" strike="noStrike" cap="none" dirty="0">
                <a:solidFill>
                  <a:srgbClr val="FFFFFF"/>
                </a:solidFill>
                <a:latin typeface="Arial" charset="0"/>
                <a:ea typeface="Arial" charset="0"/>
                <a:cs typeface="Arial" charset="0"/>
                <a:sym typeface="Cabin"/>
              </a:rPr>
              <a:t>Κώδικας/Δεδομένα</a:t>
            </a:r>
            <a:endParaRPr lang="en" sz="2400" u="none" strike="noStrike" cap="none" dirty="0">
              <a:solidFill>
                <a:srgbClr val="FFFFFF"/>
              </a:solidFill>
              <a:latin typeface="Arial" charset="0"/>
              <a:ea typeface="Arial" charset="0"/>
              <a:cs typeface="Arial" charset="0"/>
              <a:sym typeface="Cabin"/>
            </a:endParaRPr>
          </a:p>
        </p:txBody>
      </p:sp>
      <p:sp>
        <p:nvSpPr>
          <p:cNvPr id="18" name="Shape 231">
            <a:extLst>
              <a:ext uri="{FF2B5EF4-FFF2-40B4-BE49-F238E27FC236}">
                <a16:creationId xmlns:a16="http://schemas.microsoft.com/office/drawing/2014/main" id="{F5BBA19D-C3E9-4250-A92E-F5918E0D1DAE}"/>
              </a:ext>
            </a:extLst>
          </p:cNvPr>
          <p:cNvSpPr/>
          <p:nvPr/>
        </p:nvSpPr>
        <p:spPr>
          <a:xfrm>
            <a:off x="5556492" y="2011252"/>
            <a:ext cx="1453074" cy="724984"/>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l-GR" sz="2400" u="none" strike="noStrike" cap="none" dirty="0">
                <a:solidFill>
                  <a:srgbClr val="FFFFFF"/>
                </a:solidFill>
                <a:latin typeface="Arial" charset="0"/>
                <a:ea typeface="Arial" charset="0"/>
                <a:cs typeface="Arial" charset="0"/>
                <a:sym typeface="Cabin"/>
              </a:rPr>
              <a:t>Κώδικας/Δεδομένα</a:t>
            </a:r>
            <a:endParaRPr lang="en" sz="2400" u="none" strike="noStrike" cap="none" dirty="0">
              <a:solidFill>
                <a:srgbClr val="FFFFFF"/>
              </a:solidFill>
              <a:latin typeface="Arial" charset="0"/>
              <a:ea typeface="Arial" charset="0"/>
              <a:cs typeface="Arial" charset="0"/>
              <a:sym typeface="Cabin"/>
            </a:endParaRPr>
          </a:p>
        </p:txBody>
      </p:sp>
      <p:sp>
        <p:nvSpPr>
          <p:cNvPr id="19" name="Shape 231">
            <a:extLst>
              <a:ext uri="{FF2B5EF4-FFF2-40B4-BE49-F238E27FC236}">
                <a16:creationId xmlns:a16="http://schemas.microsoft.com/office/drawing/2014/main" id="{C6FF5725-3258-4707-9DC1-DD0FCC3E7224}"/>
              </a:ext>
            </a:extLst>
          </p:cNvPr>
          <p:cNvSpPr/>
          <p:nvPr/>
        </p:nvSpPr>
        <p:spPr>
          <a:xfrm>
            <a:off x="2822450" y="2648776"/>
            <a:ext cx="1453074" cy="724984"/>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l-GR" sz="2400" u="none" strike="noStrike" cap="none" dirty="0">
                <a:solidFill>
                  <a:srgbClr val="FFFFFF"/>
                </a:solidFill>
                <a:latin typeface="Arial" charset="0"/>
                <a:ea typeface="Arial" charset="0"/>
                <a:cs typeface="Arial" charset="0"/>
                <a:sym typeface="Cabin"/>
              </a:rPr>
              <a:t>Κώδικας/Δεδομένα</a:t>
            </a:r>
            <a:endParaRPr lang="en" sz="2400" u="none" strike="noStrike" cap="none" dirty="0">
              <a:solidFill>
                <a:srgbClr val="FFFFFF"/>
              </a:solidFill>
              <a:latin typeface="Arial" charset="0"/>
              <a:ea typeface="Arial" charset="0"/>
              <a:cs typeface="Arial" charset="0"/>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Shape 230"/>
          <p:cNvPicPr preferRelativeResize="0"/>
          <p:nvPr/>
        </p:nvPicPr>
        <p:blipFill rotWithShape="1">
          <a:blip r:embed="rId3">
            <a:alphaModFix/>
          </a:blip>
          <a:srcRect/>
          <a:stretch/>
        </p:blipFill>
        <p:spPr>
          <a:xfrm>
            <a:off x="1872342" y="411479"/>
            <a:ext cx="5513700" cy="3754800"/>
          </a:xfrm>
          <a:prstGeom prst="rect">
            <a:avLst/>
          </a:prstGeom>
          <a:noFill/>
          <a:ln>
            <a:noFill/>
          </a:ln>
        </p:spPr>
      </p:pic>
      <p:sp>
        <p:nvSpPr>
          <p:cNvPr id="231" name="Shape 231"/>
          <p:cNvSpPr/>
          <p:nvPr/>
        </p:nvSpPr>
        <p:spPr>
          <a:xfrm>
            <a:off x="3048000" y="1327491"/>
            <a:ext cx="1453074" cy="724984"/>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l-GR" sz="2400" u="none" strike="noStrike" cap="none" dirty="0">
                <a:solidFill>
                  <a:srgbClr val="FFFFFF"/>
                </a:solidFill>
                <a:latin typeface="Arial" charset="0"/>
                <a:ea typeface="Arial" charset="0"/>
                <a:cs typeface="Arial" charset="0"/>
                <a:sym typeface="Cabin"/>
              </a:rPr>
              <a:t>Κώδικας/Δεδομένα</a:t>
            </a:r>
            <a:endParaRPr lang="en" sz="2400" u="none" strike="noStrike" cap="none" dirty="0">
              <a:solidFill>
                <a:srgbClr val="FFFFFF"/>
              </a:solidFill>
              <a:latin typeface="Arial" charset="0"/>
              <a:ea typeface="Arial" charset="0"/>
              <a:cs typeface="Arial" charset="0"/>
              <a:sym typeface="Cabin"/>
            </a:endParaRPr>
          </a:p>
        </p:txBody>
      </p:sp>
      <p:sp>
        <p:nvSpPr>
          <p:cNvPr id="232" name="Shape 232"/>
          <p:cNvSpPr/>
          <p:nvPr/>
        </p:nvSpPr>
        <p:spPr>
          <a:xfrm>
            <a:off x="183885" y="715191"/>
            <a:ext cx="1366199" cy="612299"/>
          </a:xfrm>
          <a:prstGeom prst="rect">
            <a:avLst/>
          </a:prstGeom>
          <a:solidFill>
            <a:srgbClr val="00F900"/>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Είσοδος</a:t>
            </a:r>
            <a:endParaRPr lang="en" sz="2600" u="none" strike="noStrike" cap="none" dirty="0">
              <a:solidFill>
                <a:srgbClr val="000000"/>
              </a:solidFill>
              <a:latin typeface="Arial" charset="0"/>
              <a:ea typeface="Arial" charset="0"/>
              <a:cs typeface="Arial" charset="0"/>
              <a:sym typeface="Cabin"/>
            </a:endParaRPr>
          </a:p>
        </p:txBody>
      </p:sp>
      <p:sp>
        <p:nvSpPr>
          <p:cNvPr id="233" name="Shape 233"/>
          <p:cNvSpPr/>
          <p:nvPr/>
        </p:nvSpPr>
        <p:spPr>
          <a:xfrm>
            <a:off x="7554685" y="3913958"/>
            <a:ext cx="1366199" cy="612299"/>
          </a:xfrm>
          <a:prstGeom prst="rect">
            <a:avLst/>
          </a:prstGeom>
          <a:solidFill>
            <a:srgbClr val="FF9300"/>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Έξοδος</a:t>
            </a:r>
            <a:endParaRPr lang="en" sz="2600" u="none" strike="noStrike" cap="none" dirty="0">
              <a:solidFill>
                <a:srgbClr val="000000"/>
              </a:solidFill>
              <a:latin typeface="Arial" charset="0"/>
              <a:ea typeface="Arial" charset="0"/>
              <a:cs typeface="Arial" charset="0"/>
              <a:sym typeface="Cabin"/>
            </a:endParaRPr>
          </a:p>
        </p:txBody>
      </p:sp>
      <p:cxnSp>
        <p:nvCxnSpPr>
          <p:cNvPr id="237" name="Shape 237"/>
          <p:cNvCxnSpPr/>
          <p:nvPr/>
        </p:nvCxnSpPr>
        <p:spPr>
          <a:xfrm flipH="1">
            <a:off x="4516749" y="1159098"/>
            <a:ext cx="634800" cy="579899"/>
          </a:xfrm>
          <a:prstGeom prst="straightConnector1">
            <a:avLst/>
          </a:prstGeom>
          <a:noFill/>
          <a:ln w="38100" cap="flat" cmpd="sng">
            <a:solidFill>
              <a:srgbClr val="FF40FF"/>
            </a:solidFill>
            <a:prstDash val="solid"/>
            <a:miter/>
            <a:headEnd type="triangle" w="lg" len="lg"/>
            <a:tailEnd type="none" w="med" len="med"/>
          </a:ln>
        </p:spPr>
      </p:cxnSp>
      <p:cxnSp>
        <p:nvCxnSpPr>
          <p:cNvPr id="238" name="Shape 238"/>
          <p:cNvCxnSpPr/>
          <p:nvPr/>
        </p:nvCxnSpPr>
        <p:spPr>
          <a:xfrm rot="10800000" flipH="1">
            <a:off x="4486140" y="1535713"/>
            <a:ext cx="837000" cy="376799"/>
          </a:xfrm>
          <a:prstGeom prst="straightConnector1">
            <a:avLst/>
          </a:prstGeom>
          <a:noFill/>
          <a:ln w="38100" cap="flat" cmpd="sng">
            <a:solidFill>
              <a:srgbClr val="FF40FF"/>
            </a:solidFill>
            <a:prstDash val="solid"/>
            <a:miter/>
            <a:headEnd type="triangle" w="lg" len="lg"/>
            <a:tailEnd type="none" w="med" len="med"/>
          </a:ln>
        </p:spPr>
      </p:cxnSp>
      <p:cxnSp>
        <p:nvCxnSpPr>
          <p:cNvPr id="239" name="Shape 239"/>
          <p:cNvCxnSpPr/>
          <p:nvPr/>
        </p:nvCxnSpPr>
        <p:spPr>
          <a:xfrm rot="10800000" flipH="1">
            <a:off x="3670478" y="2067008"/>
            <a:ext cx="42899" cy="579600"/>
          </a:xfrm>
          <a:prstGeom prst="straightConnector1">
            <a:avLst/>
          </a:prstGeom>
          <a:noFill/>
          <a:ln w="38100" cap="flat" cmpd="sng">
            <a:solidFill>
              <a:srgbClr val="FF40FF"/>
            </a:solidFill>
            <a:prstDash val="solid"/>
            <a:miter/>
            <a:headEnd type="triangle" w="lg" len="lg"/>
            <a:tailEnd type="none" w="med" len="med"/>
          </a:ln>
        </p:spPr>
      </p:cxnSp>
      <p:cxnSp>
        <p:nvCxnSpPr>
          <p:cNvPr id="240" name="Shape 240"/>
          <p:cNvCxnSpPr/>
          <p:nvPr/>
        </p:nvCxnSpPr>
        <p:spPr>
          <a:xfrm rot="10800000">
            <a:off x="4443118" y="2018856"/>
            <a:ext cx="1062600" cy="309000"/>
          </a:xfrm>
          <a:prstGeom prst="straightConnector1">
            <a:avLst/>
          </a:prstGeom>
          <a:noFill/>
          <a:ln w="38100" cap="flat" cmpd="sng">
            <a:solidFill>
              <a:srgbClr val="FF40FF"/>
            </a:solidFill>
            <a:prstDash val="solid"/>
            <a:miter/>
            <a:headEnd type="triangle" w="lg" len="lg"/>
            <a:tailEnd type="none" w="med" len="med"/>
          </a:ln>
        </p:spPr>
      </p:cxnSp>
      <p:cxnSp>
        <p:nvCxnSpPr>
          <p:cNvPr id="241" name="Shape 241"/>
          <p:cNvCxnSpPr/>
          <p:nvPr/>
        </p:nvCxnSpPr>
        <p:spPr>
          <a:xfrm flipH="1">
            <a:off x="3831544" y="2086377"/>
            <a:ext cx="225299" cy="521699"/>
          </a:xfrm>
          <a:prstGeom prst="straightConnector1">
            <a:avLst/>
          </a:prstGeom>
          <a:noFill/>
          <a:ln w="38100" cap="flat" cmpd="sng">
            <a:solidFill>
              <a:srgbClr val="FF40FF"/>
            </a:solidFill>
            <a:prstDash val="solid"/>
            <a:miter/>
            <a:headEnd type="triangle" w="lg" len="lg"/>
            <a:tailEnd type="none" w="med" len="med"/>
          </a:ln>
        </p:spPr>
      </p:cxnSp>
      <p:cxnSp>
        <p:nvCxnSpPr>
          <p:cNvPr id="242" name="Shape 242"/>
          <p:cNvCxnSpPr/>
          <p:nvPr/>
        </p:nvCxnSpPr>
        <p:spPr>
          <a:xfrm rot="10800000">
            <a:off x="1695600" y="1081906"/>
            <a:ext cx="1352400" cy="453899"/>
          </a:xfrm>
          <a:prstGeom prst="straightConnector1">
            <a:avLst/>
          </a:prstGeom>
          <a:noFill/>
          <a:ln w="76200" cap="flat" cmpd="sng">
            <a:solidFill>
              <a:srgbClr val="00F900"/>
            </a:solidFill>
            <a:prstDash val="solid"/>
            <a:miter/>
            <a:headEnd type="triangle" w="lg" len="lg"/>
            <a:tailEnd type="none" w="med" len="med"/>
          </a:ln>
        </p:spPr>
      </p:cxnSp>
      <p:cxnSp>
        <p:nvCxnSpPr>
          <p:cNvPr id="243" name="Shape 243"/>
          <p:cNvCxnSpPr/>
          <p:nvPr/>
        </p:nvCxnSpPr>
        <p:spPr>
          <a:xfrm rot="10800000">
            <a:off x="6257050" y="2810763"/>
            <a:ext cx="1180500" cy="1265399"/>
          </a:xfrm>
          <a:prstGeom prst="straightConnector1">
            <a:avLst/>
          </a:prstGeom>
          <a:noFill/>
          <a:ln w="76200" cap="flat" cmpd="sng">
            <a:solidFill>
              <a:srgbClr val="FF9300"/>
            </a:solidFill>
            <a:prstDash val="solid"/>
            <a:miter/>
            <a:headEnd type="triangle" w="lg" len="lg"/>
            <a:tailEnd type="none" w="med" len="med"/>
          </a:ln>
        </p:spPr>
      </p:cxnSp>
      <p:sp>
        <p:nvSpPr>
          <p:cNvPr id="17" name="Shape 231">
            <a:extLst>
              <a:ext uri="{FF2B5EF4-FFF2-40B4-BE49-F238E27FC236}">
                <a16:creationId xmlns:a16="http://schemas.microsoft.com/office/drawing/2014/main" id="{A9DDB910-339B-47C8-9A0E-F6DC9EC07D4C}"/>
              </a:ext>
            </a:extLst>
          </p:cNvPr>
          <p:cNvSpPr/>
          <p:nvPr/>
        </p:nvSpPr>
        <p:spPr>
          <a:xfrm>
            <a:off x="5151549" y="810822"/>
            <a:ext cx="1453074" cy="724984"/>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l-GR" sz="2400" u="none" strike="noStrike" cap="none" dirty="0">
                <a:solidFill>
                  <a:srgbClr val="FFFFFF"/>
                </a:solidFill>
                <a:latin typeface="Arial" charset="0"/>
                <a:ea typeface="Arial" charset="0"/>
                <a:cs typeface="Arial" charset="0"/>
                <a:sym typeface="Cabin"/>
              </a:rPr>
              <a:t>Κώδικας/Δεδομένα</a:t>
            </a:r>
            <a:endParaRPr lang="en" sz="2400" u="none" strike="noStrike" cap="none" dirty="0">
              <a:solidFill>
                <a:srgbClr val="FFFFFF"/>
              </a:solidFill>
              <a:latin typeface="Arial" charset="0"/>
              <a:ea typeface="Arial" charset="0"/>
              <a:cs typeface="Arial" charset="0"/>
              <a:sym typeface="Cabin"/>
            </a:endParaRPr>
          </a:p>
        </p:txBody>
      </p:sp>
      <p:sp>
        <p:nvSpPr>
          <p:cNvPr id="18" name="Shape 231">
            <a:extLst>
              <a:ext uri="{FF2B5EF4-FFF2-40B4-BE49-F238E27FC236}">
                <a16:creationId xmlns:a16="http://schemas.microsoft.com/office/drawing/2014/main" id="{F5BBA19D-C3E9-4250-A92E-F5918E0D1DAE}"/>
              </a:ext>
            </a:extLst>
          </p:cNvPr>
          <p:cNvSpPr/>
          <p:nvPr/>
        </p:nvSpPr>
        <p:spPr>
          <a:xfrm>
            <a:off x="5556492" y="2011252"/>
            <a:ext cx="1453074" cy="724984"/>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l-GR" sz="2400" u="none" strike="noStrike" cap="none" dirty="0">
                <a:solidFill>
                  <a:srgbClr val="FFFFFF"/>
                </a:solidFill>
                <a:latin typeface="Arial" charset="0"/>
                <a:ea typeface="Arial" charset="0"/>
                <a:cs typeface="Arial" charset="0"/>
                <a:sym typeface="Cabin"/>
              </a:rPr>
              <a:t>Κώδικας/Δεδομένα</a:t>
            </a:r>
            <a:endParaRPr lang="en" sz="2400" u="none" strike="noStrike" cap="none" dirty="0">
              <a:solidFill>
                <a:srgbClr val="FFFFFF"/>
              </a:solidFill>
              <a:latin typeface="Arial" charset="0"/>
              <a:ea typeface="Arial" charset="0"/>
              <a:cs typeface="Arial" charset="0"/>
              <a:sym typeface="Cabin"/>
            </a:endParaRPr>
          </a:p>
        </p:txBody>
      </p:sp>
      <p:sp>
        <p:nvSpPr>
          <p:cNvPr id="19" name="Shape 231">
            <a:extLst>
              <a:ext uri="{FF2B5EF4-FFF2-40B4-BE49-F238E27FC236}">
                <a16:creationId xmlns:a16="http://schemas.microsoft.com/office/drawing/2014/main" id="{C6FF5725-3258-4707-9DC1-DD0FCC3E7224}"/>
              </a:ext>
            </a:extLst>
          </p:cNvPr>
          <p:cNvSpPr/>
          <p:nvPr/>
        </p:nvSpPr>
        <p:spPr>
          <a:xfrm>
            <a:off x="2822450" y="2648776"/>
            <a:ext cx="1453074" cy="724984"/>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l-GR" sz="2400" u="none" strike="noStrike" cap="none" dirty="0">
                <a:solidFill>
                  <a:srgbClr val="FFFFFF"/>
                </a:solidFill>
                <a:latin typeface="Arial" charset="0"/>
                <a:ea typeface="Arial" charset="0"/>
                <a:cs typeface="Arial" charset="0"/>
                <a:sym typeface="Cabin"/>
              </a:rPr>
              <a:t>Κώδικας/Δεδομένα</a:t>
            </a:r>
            <a:endParaRPr lang="en" sz="2400" u="none" strike="noStrike" cap="none" dirty="0">
              <a:solidFill>
                <a:srgbClr val="FFFFFF"/>
              </a:solidFill>
              <a:latin typeface="Arial" charset="0"/>
              <a:ea typeface="Arial" charset="0"/>
              <a:cs typeface="Arial" charset="0"/>
              <a:sym typeface="Cabin"/>
            </a:endParaRPr>
          </a:p>
        </p:txBody>
      </p:sp>
      <p:sp>
        <p:nvSpPr>
          <p:cNvPr id="21" name="Shape 263">
            <a:extLst>
              <a:ext uri="{FF2B5EF4-FFF2-40B4-BE49-F238E27FC236}">
                <a16:creationId xmlns:a16="http://schemas.microsoft.com/office/drawing/2014/main" id="{99FA87C0-728B-4BDB-AF46-266B7DB0D706}"/>
              </a:ext>
            </a:extLst>
          </p:cNvPr>
          <p:cNvSpPr/>
          <p:nvPr/>
        </p:nvSpPr>
        <p:spPr>
          <a:xfrm>
            <a:off x="68627" y="207776"/>
            <a:ext cx="4947000" cy="4800600"/>
          </a:xfrm>
          <a:prstGeom prst="rect">
            <a:avLst/>
          </a:prstGeom>
          <a:solidFill>
            <a:srgbClr val="000000">
              <a:alpha val="68630"/>
            </a:srgbClr>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Font typeface="Cabin"/>
              <a:buNone/>
            </a:pPr>
            <a:endParaRPr sz="2300" u="none" strike="noStrike" cap="none">
              <a:solidFill>
                <a:srgbClr val="FFFFFF"/>
              </a:solidFill>
              <a:latin typeface="Arial" charset="0"/>
              <a:ea typeface="Arial" charset="0"/>
              <a:cs typeface="Arial" charset="0"/>
              <a:sym typeface="Cabin"/>
            </a:endParaRPr>
          </a:p>
        </p:txBody>
      </p:sp>
      <p:sp>
        <p:nvSpPr>
          <p:cNvPr id="22" name="Shape 266">
            <a:extLst>
              <a:ext uri="{FF2B5EF4-FFF2-40B4-BE49-F238E27FC236}">
                <a16:creationId xmlns:a16="http://schemas.microsoft.com/office/drawing/2014/main" id="{1C39A977-15C3-4F6A-B806-D8658D404F03}"/>
              </a:ext>
            </a:extLst>
          </p:cNvPr>
          <p:cNvSpPr/>
          <p:nvPr/>
        </p:nvSpPr>
        <p:spPr>
          <a:xfrm>
            <a:off x="4757057" y="132261"/>
            <a:ext cx="1812600" cy="485099"/>
          </a:xfrm>
          <a:prstGeom prst="rect">
            <a:avLst/>
          </a:prstGeom>
          <a:solidFill>
            <a:srgbClr val="000000">
              <a:alpha val="68630"/>
            </a:srgbClr>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Font typeface="Cabin"/>
              <a:buNone/>
            </a:pPr>
            <a:endParaRPr sz="2300" u="none" strike="noStrike" cap="none">
              <a:solidFill>
                <a:srgbClr val="FFFFFF"/>
              </a:solidFill>
              <a:latin typeface="Arial" charset="0"/>
              <a:ea typeface="Arial" charset="0"/>
              <a:cs typeface="Arial" charset="0"/>
              <a:sym typeface="Cabin"/>
            </a:endParaRPr>
          </a:p>
        </p:txBody>
      </p:sp>
      <p:sp>
        <p:nvSpPr>
          <p:cNvPr id="23" name="Shape 264">
            <a:extLst>
              <a:ext uri="{FF2B5EF4-FFF2-40B4-BE49-F238E27FC236}">
                <a16:creationId xmlns:a16="http://schemas.microsoft.com/office/drawing/2014/main" id="{12BD66E1-EB5F-4031-9C26-DBBB8B876AE3}"/>
              </a:ext>
            </a:extLst>
          </p:cNvPr>
          <p:cNvSpPr/>
          <p:nvPr/>
        </p:nvSpPr>
        <p:spPr>
          <a:xfrm>
            <a:off x="6848525" y="328200"/>
            <a:ext cx="1462799" cy="1557600"/>
          </a:xfrm>
          <a:prstGeom prst="rect">
            <a:avLst/>
          </a:prstGeom>
          <a:solidFill>
            <a:srgbClr val="000000">
              <a:alpha val="68630"/>
            </a:srgbClr>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Font typeface="Cabin"/>
              <a:buNone/>
            </a:pPr>
            <a:endParaRPr sz="2300" u="none" strike="noStrike" cap="none">
              <a:solidFill>
                <a:srgbClr val="FFFFFF"/>
              </a:solidFill>
              <a:latin typeface="Arial" charset="0"/>
              <a:ea typeface="Arial" charset="0"/>
              <a:cs typeface="Arial" charset="0"/>
              <a:sym typeface="Cabin"/>
            </a:endParaRPr>
          </a:p>
        </p:txBody>
      </p:sp>
      <p:sp>
        <p:nvSpPr>
          <p:cNvPr id="24" name="Shape 265">
            <a:extLst>
              <a:ext uri="{FF2B5EF4-FFF2-40B4-BE49-F238E27FC236}">
                <a16:creationId xmlns:a16="http://schemas.microsoft.com/office/drawing/2014/main" id="{6B9849A7-EB52-4EC0-8B00-6D31C160080F}"/>
              </a:ext>
            </a:extLst>
          </p:cNvPr>
          <p:cNvSpPr/>
          <p:nvPr/>
        </p:nvSpPr>
        <p:spPr>
          <a:xfrm>
            <a:off x="4911825" y="1876150"/>
            <a:ext cx="4046999" cy="3154799"/>
          </a:xfrm>
          <a:prstGeom prst="rect">
            <a:avLst/>
          </a:prstGeom>
          <a:solidFill>
            <a:srgbClr val="000000">
              <a:alpha val="68630"/>
            </a:srgbClr>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Font typeface="Cabin"/>
              <a:buNone/>
            </a:pPr>
            <a:endParaRPr sz="2300" u="none" strike="noStrike" cap="none">
              <a:solidFill>
                <a:srgbClr val="FFFFFF"/>
              </a:solidFill>
              <a:latin typeface="Arial" charset="0"/>
              <a:ea typeface="Arial" charset="0"/>
              <a:cs typeface="Arial" charset="0"/>
              <a:sym typeface="Cabin"/>
            </a:endParaRPr>
          </a:p>
        </p:txBody>
      </p:sp>
      <p:sp>
        <p:nvSpPr>
          <p:cNvPr id="25" name="Shape 267">
            <a:extLst>
              <a:ext uri="{FF2B5EF4-FFF2-40B4-BE49-F238E27FC236}">
                <a16:creationId xmlns:a16="http://schemas.microsoft.com/office/drawing/2014/main" id="{808DAAE5-2059-4635-87EF-2CFC48DF05A5}"/>
              </a:ext>
            </a:extLst>
          </p:cNvPr>
          <p:cNvSpPr/>
          <p:nvPr/>
        </p:nvSpPr>
        <p:spPr>
          <a:xfrm>
            <a:off x="68627" y="3019225"/>
            <a:ext cx="2551792" cy="1606800"/>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l-GR" sz="2000" u="none" strike="noStrike" cap="none" dirty="0">
                <a:solidFill>
                  <a:srgbClr val="FFFFFF"/>
                </a:solidFill>
                <a:latin typeface="Arial" charset="0"/>
                <a:ea typeface="Arial" charset="0"/>
                <a:cs typeface="Arial" charset="0"/>
                <a:sym typeface="Cabin"/>
              </a:rPr>
              <a:t>Τα αντικείμενα κρύβουν λεπτομέρειες - μας επιτρέπουν να αγνοήσουμε τις λεπτομέρειες του «υπόλοιπου προγράμματος».</a:t>
            </a:r>
            <a:endParaRPr lang="en" sz="2000" u="none" strike="noStrike" cap="none" dirty="0">
              <a:solidFill>
                <a:srgbClr val="FFFFFF"/>
              </a:solidFill>
              <a:latin typeface="Arial" charset="0"/>
              <a:ea typeface="Arial" charset="0"/>
              <a:cs typeface="Arial" charset="0"/>
              <a:sym typeface="Cabin"/>
            </a:endParaRPr>
          </a:p>
        </p:txBody>
      </p:sp>
    </p:spTree>
    <p:extLst>
      <p:ext uri="{BB962C8B-B14F-4D97-AF65-F5344CB8AC3E}">
        <p14:creationId xmlns:p14="http://schemas.microsoft.com/office/powerpoint/2010/main" val="2609488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Shape 230"/>
          <p:cNvPicPr preferRelativeResize="0"/>
          <p:nvPr/>
        </p:nvPicPr>
        <p:blipFill rotWithShape="1">
          <a:blip r:embed="rId3">
            <a:alphaModFix/>
          </a:blip>
          <a:srcRect/>
          <a:stretch/>
        </p:blipFill>
        <p:spPr>
          <a:xfrm>
            <a:off x="1872342" y="411479"/>
            <a:ext cx="5513700" cy="3754800"/>
          </a:xfrm>
          <a:prstGeom prst="rect">
            <a:avLst/>
          </a:prstGeom>
          <a:noFill/>
          <a:ln>
            <a:noFill/>
          </a:ln>
        </p:spPr>
      </p:pic>
      <p:sp>
        <p:nvSpPr>
          <p:cNvPr id="231" name="Shape 231"/>
          <p:cNvSpPr/>
          <p:nvPr/>
        </p:nvSpPr>
        <p:spPr>
          <a:xfrm>
            <a:off x="3048000" y="1327491"/>
            <a:ext cx="1453074" cy="724984"/>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l-GR" sz="2400" u="none" strike="noStrike" cap="none" dirty="0">
                <a:solidFill>
                  <a:srgbClr val="FFFFFF"/>
                </a:solidFill>
                <a:latin typeface="Arial" charset="0"/>
                <a:ea typeface="Arial" charset="0"/>
                <a:cs typeface="Arial" charset="0"/>
                <a:sym typeface="Cabin"/>
              </a:rPr>
              <a:t>Κώδικας/Δεδομένα</a:t>
            </a:r>
            <a:endParaRPr lang="en" sz="2400" u="none" strike="noStrike" cap="none" dirty="0">
              <a:solidFill>
                <a:srgbClr val="FFFFFF"/>
              </a:solidFill>
              <a:latin typeface="Arial" charset="0"/>
              <a:ea typeface="Arial" charset="0"/>
              <a:cs typeface="Arial" charset="0"/>
              <a:sym typeface="Cabin"/>
            </a:endParaRPr>
          </a:p>
        </p:txBody>
      </p:sp>
      <p:sp>
        <p:nvSpPr>
          <p:cNvPr id="232" name="Shape 232"/>
          <p:cNvSpPr/>
          <p:nvPr/>
        </p:nvSpPr>
        <p:spPr>
          <a:xfrm>
            <a:off x="183885" y="715191"/>
            <a:ext cx="1366199" cy="612299"/>
          </a:xfrm>
          <a:prstGeom prst="rect">
            <a:avLst/>
          </a:prstGeom>
          <a:solidFill>
            <a:srgbClr val="00F900"/>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Είσοδος</a:t>
            </a:r>
            <a:endParaRPr lang="en" sz="2600" u="none" strike="noStrike" cap="none" dirty="0">
              <a:solidFill>
                <a:srgbClr val="000000"/>
              </a:solidFill>
              <a:latin typeface="Arial" charset="0"/>
              <a:ea typeface="Arial" charset="0"/>
              <a:cs typeface="Arial" charset="0"/>
              <a:sym typeface="Cabin"/>
            </a:endParaRPr>
          </a:p>
        </p:txBody>
      </p:sp>
      <p:sp>
        <p:nvSpPr>
          <p:cNvPr id="233" name="Shape 233"/>
          <p:cNvSpPr/>
          <p:nvPr/>
        </p:nvSpPr>
        <p:spPr>
          <a:xfrm>
            <a:off x="7554685" y="3913958"/>
            <a:ext cx="1366199" cy="612299"/>
          </a:xfrm>
          <a:prstGeom prst="rect">
            <a:avLst/>
          </a:prstGeom>
          <a:solidFill>
            <a:srgbClr val="FF9300"/>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Έξοδος</a:t>
            </a:r>
            <a:endParaRPr lang="en" sz="2600" u="none" strike="noStrike" cap="none" dirty="0">
              <a:solidFill>
                <a:srgbClr val="000000"/>
              </a:solidFill>
              <a:latin typeface="Arial" charset="0"/>
              <a:ea typeface="Arial" charset="0"/>
              <a:cs typeface="Arial" charset="0"/>
              <a:sym typeface="Cabin"/>
            </a:endParaRPr>
          </a:p>
        </p:txBody>
      </p:sp>
      <p:cxnSp>
        <p:nvCxnSpPr>
          <p:cNvPr id="237" name="Shape 237"/>
          <p:cNvCxnSpPr/>
          <p:nvPr/>
        </p:nvCxnSpPr>
        <p:spPr>
          <a:xfrm flipH="1">
            <a:off x="4516749" y="1159098"/>
            <a:ext cx="634800" cy="579899"/>
          </a:xfrm>
          <a:prstGeom prst="straightConnector1">
            <a:avLst/>
          </a:prstGeom>
          <a:noFill/>
          <a:ln w="38100" cap="flat" cmpd="sng">
            <a:solidFill>
              <a:srgbClr val="FF40FF"/>
            </a:solidFill>
            <a:prstDash val="solid"/>
            <a:miter/>
            <a:headEnd type="triangle" w="lg" len="lg"/>
            <a:tailEnd type="none" w="med" len="med"/>
          </a:ln>
        </p:spPr>
      </p:cxnSp>
      <p:cxnSp>
        <p:nvCxnSpPr>
          <p:cNvPr id="238" name="Shape 238"/>
          <p:cNvCxnSpPr/>
          <p:nvPr/>
        </p:nvCxnSpPr>
        <p:spPr>
          <a:xfrm rot="10800000" flipH="1">
            <a:off x="4486140" y="1535713"/>
            <a:ext cx="837000" cy="376799"/>
          </a:xfrm>
          <a:prstGeom prst="straightConnector1">
            <a:avLst/>
          </a:prstGeom>
          <a:noFill/>
          <a:ln w="38100" cap="flat" cmpd="sng">
            <a:solidFill>
              <a:srgbClr val="FF40FF"/>
            </a:solidFill>
            <a:prstDash val="solid"/>
            <a:miter/>
            <a:headEnd type="triangle" w="lg" len="lg"/>
            <a:tailEnd type="none" w="med" len="med"/>
          </a:ln>
        </p:spPr>
      </p:cxnSp>
      <p:cxnSp>
        <p:nvCxnSpPr>
          <p:cNvPr id="239" name="Shape 239"/>
          <p:cNvCxnSpPr/>
          <p:nvPr/>
        </p:nvCxnSpPr>
        <p:spPr>
          <a:xfrm rot="10800000" flipH="1">
            <a:off x="3670478" y="2067008"/>
            <a:ext cx="42899" cy="579600"/>
          </a:xfrm>
          <a:prstGeom prst="straightConnector1">
            <a:avLst/>
          </a:prstGeom>
          <a:noFill/>
          <a:ln w="38100" cap="flat" cmpd="sng">
            <a:solidFill>
              <a:srgbClr val="FF40FF"/>
            </a:solidFill>
            <a:prstDash val="solid"/>
            <a:miter/>
            <a:headEnd type="triangle" w="lg" len="lg"/>
            <a:tailEnd type="none" w="med" len="med"/>
          </a:ln>
        </p:spPr>
      </p:cxnSp>
      <p:cxnSp>
        <p:nvCxnSpPr>
          <p:cNvPr id="240" name="Shape 240"/>
          <p:cNvCxnSpPr/>
          <p:nvPr/>
        </p:nvCxnSpPr>
        <p:spPr>
          <a:xfrm rot="10800000">
            <a:off x="4443118" y="2018856"/>
            <a:ext cx="1062600" cy="309000"/>
          </a:xfrm>
          <a:prstGeom prst="straightConnector1">
            <a:avLst/>
          </a:prstGeom>
          <a:noFill/>
          <a:ln w="38100" cap="flat" cmpd="sng">
            <a:solidFill>
              <a:srgbClr val="FF40FF"/>
            </a:solidFill>
            <a:prstDash val="solid"/>
            <a:miter/>
            <a:headEnd type="triangle" w="lg" len="lg"/>
            <a:tailEnd type="none" w="med" len="med"/>
          </a:ln>
        </p:spPr>
      </p:cxnSp>
      <p:cxnSp>
        <p:nvCxnSpPr>
          <p:cNvPr id="241" name="Shape 241"/>
          <p:cNvCxnSpPr/>
          <p:nvPr/>
        </p:nvCxnSpPr>
        <p:spPr>
          <a:xfrm flipH="1">
            <a:off x="3831544" y="2086377"/>
            <a:ext cx="225299" cy="521699"/>
          </a:xfrm>
          <a:prstGeom prst="straightConnector1">
            <a:avLst/>
          </a:prstGeom>
          <a:noFill/>
          <a:ln w="38100" cap="flat" cmpd="sng">
            <a:solidFill>
              <a:srgbClr val="FF40FF"/>
            </a:solidFill>
            <a:prstDash val="solid"/>
            <a:miter/>
            <a:headEnd type="triangle" w="lg" len="lg"/>
            <a:tailEnd type="none" w="med" len="med"/>
          </a:ln>
        </p:spPr>
      </p:cxnSp>
      <p:cxnSp>
        <p:nvCxnSpPr>
          <p:cNvPr id="242" name="Shape 242"/>
          <p:cNvCxnSpPr/>
          <p:nvPr/>
        </p:nvCxnSpPr>
        <p:spPr>
          <a:xfrm rot="10800000">
            <a:off x="1695600" y="1081906"/>
            <a:ext cx="1352400" cy="453899"/>
          </a:xfrm>
          <a:prstGeom prst="straightConnector1">
            <a:avLst/>
          </a:prstGeom>
          <a:noFill/>
          <a:ln w="76200" cap="flat" cmpd="sng">
            <a:solidFill>
              <a:srgbClr val="00F900"/>
            </a:solidFill>
            <a:prstDash val="solid"/>
            <a:miter/>
            <a:headEnd type="triangle" w="lg" len="lg"/>
            <a:tailEnd type="none" w="med" len="med"/>
          </a:ln>
        </p:spPr>
      </p:cxnSp>
      <p:cxnSp>
        <p:nvCxnSpPr>
          <p:cNvPr id="243" name="Shape 243"/>
          <p:cNvCxnSpPr/>
          <p:nvPr/>
        </p:nvCxnSpPr>
        <p:spPr>
          <a:xfrm rot="10800000">
            <a:off x="6257050" y="2810763"/>
            <a:ext cx="1180500" cy="1265399"/>
          </a:xfrm>
          <a:prstGeom prst="straightConnector1">
            <a:avLst/>
          </a:prstGeom>
          <a:noFill/>
          <a:ln w="76200" cap="flat" cmpd="sng">
            <a:solidFill>
              <a:srgbClr val="FF9300"/>
            </a:solidFill>
            <a:prstDash val="solid"/>
            <a:miter/>
            <a:headEnd type="triangle" w="lg" len="lg"/>
            <a:tailEnd type="none" w="med" len="med"/>
          </a:ln>
        </p:spPr>
      </p:cxnSp>
      <p:sp>
        <p:nvSpPr>
          <p:cNvPr id="244" name="Shape 244"/>
          <p:cNvSpPr/>
          <p:nvPr/>
        </p:nvSpPr>
        <p:spPr>
          <a:xfrm>
            <a:off x="131133" y="3598070"/>
            <a:ext cx="2471539" cy="97979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l-GR" sz="1800" u="none" strike="noStrike" cap="none" dirty="0">
                <a:solidFill>
                  <a:srgbClr val="FFFFFF"/>
                </a:solidFill>
                <a:latin typeface="Arial" charset="0"/>
                <a:ea typeface="Arial" charset="0"/>
                <a:cs typeface="Arial" charset="0"/>
                <a:sym typeface="Cabin"/>
              </a:rPr>
              <a:t>Τα αντικείμενα κρύβουν λεπτομέρειες - επιτρέποντας στο "υπόλοιπο πρόγραμμα" να αγνοήσει τις λεπτομέρειες σχετικά με το "εμείς".</a:t>
            </a:r>
            <a:endParaRPr lang="en" sz="1800" u="none" strike="noStrike" cap="none" dirty="0">
              <a:solidFill>
                <a:srgbClr val="FFFFFF"/>
              </a:solidFill>
              <a:latin typeface="Arial" charset="0"/>
              <a:ea typeface="Arial" charset="0"/>
              <a:cs typeface="Arial" charset="0"/>
              <a:sym typeface="Cabin"/>
            </a:endParaRPr>
          </a:p>
        </p:txBody>
      </p:sp>
      <p:sp>
        <p:nvSpPr>
          <p:cNvPr id="17" name="Shape 231">
            <a:extLst>
              <a:ext uri="{FF2B5EF4-FFF2-40B4-BE49-F238E27FC236}">
                <a16:creationId xmlns:a16="http://schemas.microsoft.com/office/drawing/2014/main" id="{A9DDB910-339B-47C8-9A0E-F6DC9EC07D4C}"/>
              </a:ext>
            </a:extLst>
          </p:cNvPr>
          <p:cNvSpPr/>
          <p:nvPr/>
        </p:nvSpPr>
        <p:spPr>
          <a:xfrm>
            <a:off x="5151549" y="810822"/>
            <a:ext cx="1453074" cy="724984"/>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l-GR" sz="2400" u="none" strike="noStrike" cap="none" dirty="0">
                <a:solidFill>
                  <a:srgbClr val="FFFFFF"/>
                </a:solidFill>
                <a:latin typeface="Arial" charset="0"/>
                <a:ea typeface="Arial" charset="0"/>
                <a:cs typeface="Arial" charset="0"/>
                <a:sym typeface="Cabin"/>
              </a:rPr>
              <a:t>Κώδικας/Δεδομένα</a:t>
            </a:r>
            <a:endParaRPr lang="en" sz="2400" u="none" strike="noStrike" cap="none" dirty="0">
              <a:solidFill>
                <a:srgbClr val="FFFFFF"/>
              </a:solidFill>
              <a:latin typeface="Arial" charset="0"/>
              <a:ea typeface="Arial" charset="0"/>
              <a:cs typeface="Arial" charset="0"/>
              <a:sym typeface="Cabin"/>
            </a:endParaRPr>
          </a:p>
        </p:txBody>
      </p:sp>
      <p:sp>
        <p:nvSpPr>
          <p:cNvPr id="18" name="Shape 231">
            <a:extLst>
              <a:ext uri="{FF2B5EF4-FFF2-40B4-BE49-F238E27FC236}">
                <a16:creationId xmlns:a16="http://schemas.microsoft.com/office/drawing/2014/main" id="{F5BBA19D-C3E9-4250-A92E-F5918E0D1DAE}"/>
              </a:ext>
            </a:extLst>
          </p:cNvPr>
          <p:cNvSpPr/>
          <p:nvPr/>
        </p:nvSpPr>
        <p:spPr>
          <a:xfrm>
            <a:off x="5556492" y="2011252"/>
            <a:ext cx="1453074" cy="724984"/>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l-GR" sz="2400" u="none" strike="noStrike" cap="none" dirty="0">
                <a:solidFill>
                  <a:srgbClr val="FFFFFF"/>
                </a:solidFill>
                <a:latin typeface="Arial" charset="0"/>
                <a:ea typeface="Arial" charset="0"/>
                <a:cs typeface="Arial" charset="0"/>
                <a:sym typeface="Cabin"/>
              </a:rPr>
              <a:t>Κώδικας/Δεδομένα</a:t>
            </a:r>
            <a:endParaRPr lang="en" sz="2400" u="none" strike="noStrike" cap="none" dirty="0">
              <a:solidFill>
                <a:srgbClr val="FFFFFF"/>
              </a:solidFill>
              <a:latin typeface="Arial" charset="0"/>
              <a:ea typeface="Arial" charset="0"/>
              <a:cs typeface="Arial" charset="0"/>
              <a:sym typeface="Cabin"/>
            </a:endParaRPr>
          </a:p>
        </p:txBody>
      </p:sp>
      <p:sp>
        <p:nvSpPr>
          <p:cNvPr id="19" name="Shape 231">
            <a:extLst>
              <a:ext uri="{FF2B5EF4-FFF2-40B4-BE49-F238E27FC236}">
                <a16:creationId xmlns:a16="http://schemas.microsoft.com/office/drawing/2014/main" id="{C6FF5725-3258-4707-9DC1-DD0FCC3E7224}"/>
              </a:ext>
            </a:extLst>
          </p:cNvPr>
          <p:cNvSpPr/>
          <p:nvPr/>
        </p:nvSpPr>
        <p:spPr>
          <a:xfrm>
            <a:off x="2822450" y="2648776"/>
            <a:ext cx="1453074" cy="724984"/>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l-GR" sz="2400" u="none" strike="noStrike" cap="none" dirty="0">
                <a:solidFill>
                  <a:srgbClr val="FFFFFF"/>
                </a:solidFill>
                <a:latin typeface="Arial" charset="0"/>
                <a:ea typeface="Arial" charset="0"/>
                <a:cs typeface="Arial" charset="0"/>
                <a:sym typeface="Cabin"/>
              </a:rPr>
              <a:t>Κώδικας/Δεδομένα</a:t>
            </a:r>
            <a:endParaRPr lang="en" sz="2400" u="none" strike="noStrike" cap="none" dirty="0">
              <a:solidFill>
                <a:srgbClr val="FFFFFF"/>
              </a:solidFill>
              <a:latin typeface="Arial" charset="0"/>
              <a:ea typeface="Arial" charset="0"/>
              <a:cs typeface="Arial" charset="0"/>
              <a:sym typeface="Cabin"/>
            </a:endParaRPr>
          </a:p>
        </p:txBody>
      </p:sp>
      <p:sp>
        <p:nvSpPr>
          <p:cNvPr id="20" name="Shape 286">
            <a:extLst>
              <a:ext uri="{FF2B5EF4-FFF2-40B4-BE49-F238E27FC236}">
                <a16:creationId xmlns:a16="http://schemas.microsoft.com/office/drawing/2014/main" id="{5D87B883-0C9E-47A3-8CC2-A190BA78F45A}"/>
              </a:ext>
            </a:extLst>
          </p:cNvPr>
          <p:cNvSpPr/>
          <p:nvPr/>
        </p:nvSpPr>
        <p:spPr>
          <a:xfrm>
            <a:off x="4904014" y="617220"/>
            <a:ext cx="1964999" cy="1268699"/>
          </a:xfrm>
          <a:prstGeom prst="rect">
            <a:avLst/>
          </a:prstGeom>
          <a:solidFill>
            <a:srgbClr val="000000">
              <a:alpha val="68630"/>
            </a:srgbClr>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Font typeface="Cabin"/>
              <a:buNone/>
            </a:pPr>
            <a:endParaRPr sz="2300" u="none" strike="noStrike" cap="none">
              <a:solidFill>
                <a:srgbClr val="FFFFFF"/>
              </a:solidFill>
              <a:latin typeface="Arial" charset="0"/>
              <a:ea typeface="Arial" charset="0"/>
              <a:cs typeface="Arial" charset="0"/>
              <a:sym typeface="Cabin"/>
            </a:endParaRPr>
          </a:p>
        </p:txBody>
      </p:sp>
    </p:spTree>
    <p:extLst>
      <p:ext uri="{BB962C8B-B14F-4D97-AF65-F5344CB8AC3E}">
        <p14:creationId xmlns:p14="http://schemas.microsoft.com/office/powerpoint/2010/main" val="2444069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50081" y="428625"/>
            <a:ext cx="6906510" cy="100006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chemeClr val="accent3"/>
              </a:buClr>
              <a:buSzPct val="25000"/>
              <a:buFont typeface="Cabin"/>
              <a:buNone/>
            </a:pPr>
            <a:r>
              <a:rPr lang="el-GR" sz="4700" u="none" strike="noStrike" cap="none" dirty="0">
                <a:solidFill>
                  <a:srgbClr val="FFD966"/>
                </a:solidFill>
                <a:sym typeface="Cabin"/>
              </a:rPr>
              <a:t>Ορισμοί</a:t>
            </a:r>
            <a:endParaRPr lang="en" sz="4700" u="none" strike="noStrike" cap="none" dirty="0">
              <a:solidFill>
                <a:srgbClr val="FFD966"/>
              </a:solidFill>
              <a:sym typeface="Cabin"/>
            </a:endParaRPr>
          </a:p>
        </p:txBody>
      </p:sp>
      <p:sp>
        <p:nvSpPr>
          <p:cNvPr id="293" name="Shape 293"/>
          <p:cNvSpPr txBox="1">
            <a:spLocks noGrp="1"/>
          </p:cNvSpPr>
          <p:nvPr>
            <p:ph type="body" idx="1"/>
          </p:nvPr>
        </p:nvSpPr>
        <p:spPr>
          <a:xfrm>
            <a:off x="672250" y="1428694"/>
            <a:ext cx="7836750" cy="2969523"/>
          </a:xfrm>
          <a:prstGeom prst="rect">
            <a:avLst/>
          </a:prstGeom>
          <a:noFill/>
          <a:ln>
            <a:noFill/>
          </a:ln>
        </p:spPr>
        <p:txBody>
          <a:bodyPr lIns="21050" tIns="21050" rIns="21050" bIns="21050" anchor="ctr" anchorCtr="0">
            <a:noAutofit/>
          </a:bodyPr>
          <a:lstStyle/>
          <a:p>
            <a:pPr marL="457200" marR="0" lvl="0" indent="-374650" algn="l" rtl="0">
              <a:lnSpc>
                <a:spcPct val="100000"/>
              </a:lnSpc>
              <a:spcBef>
                <a:spcPts val="0"/>
              </a:spcBef>
              <a:spcAft>
                <a:spcPts val="0"/>
              </a:spcAft>
              <a:buSzPct val="100000"/>
              <a:buFont typeface="Cabin"/>
            </a:pPr>
            <a:r>
              <a:rPr lang="el-GR" sz="2300" dirty="0">
                <a:solidFill>
                  <a:srgbClr val="FF9300"/>
                </a:solidFill>
                <a:sym typeface="Cabin"/>
              </a:rPr>
              <a:t>Κλάση</a:t>
            </a:r>
            <a:r>
              <a:rPr lang="el-GR" sz="2300" u="none" strike="noStrike" cap="none" dirty="0">
                <a:solidFill>
                  <a:srgbClr val="FFFFFF"/>
                </a:solidFill>
                <a:sym typeface="Cabin"/>
              </a:rPr>
              <a:t> - ένα πρότυπο</a:t>
            </a:r>
            <a:endParaRPr lang="en" sz="2300" u="none" strike="noStrike" cap="none" dirty="0">
              <a:solidFill>
                <a:srgbClr val="FFFFFF"/>
              </a:solidFill>
              <a:sym typeface="Cabin"/>
            </a:endParaRPr>
          </a:p>
          <a:p>
            <a:pPr marL="457200" marR="0" lvl="0" indent="-374650" algn="l" rtl="0">
              <a:lnSpc>
                <a:spcPct val="100000"/>
              </a:lnSpc>
              <a:spcBef>
                <a:spcPts val="1400"/>
              </a:spcBef>
              <a:spcAft>
                <a:spcPts val="0"/>
              </a:spcAft>
              <a:buSzPct val="100000"/>
              <a:buFont typeface="Cabin"/>
            </a:pPr>
            <a:r>
              <a:rPr lang="el-GR" sz="2300" u="none" strike="noStrike" cap="none" dirty="0">
                <a:solidFill>
                  <a:srgbClr val="FF9300"/>
                </a:solidFill>
                <a:sym typeface="Cabin"/>
              </a:rPr>
              <a:t>Μέθοδος ή Μήνυμα </a:t>
            </a:r>
            <a:r>
              <a:rPr lang="el-GR" sz="2300" u="none" strike="noStrike" cap="none" dirty="0">
                <a:solidFill>
                  <a:schemeClr val="bg1"/>
                </a:solidFill>
                <a:sym typeface="Cabin"/>
              </a:rPr>
              <a:t>- Μια καθορισμένη δυνατότητα μιας κλάσης</a:t>
            </a:r>
            <a:endParaRPr lang="en-US" sz="2300" dirty="0">
              <a:solidFill>
                <a:schemeClr val="bg1"/>
              </a:solidFill>
              <a:sym typeface="Cabin"/>
            </a:endParaRPr>
          </a:p>
          <a:p>
            <a:pPr marL="457200" marR="0" lvl="0" indent="-374650" algn="l" rtl="0">
              <a:lnSpc>
                <a:spcPct val="100000"/>
              </a:lnSpc>
              <a:spcBef>
                <a:spcPts val="1400"/>
              </a:spcBef>
              <a:spcAft>
                <a:spcPts val="0"/>
              </a:spcAft>
              <a:buSzPct val="100000"/>
              <a:buFont typeface="Cabin"/>
            </a:pPr>
            <a:r>
              <a:rPr lang="el-GR" sz="2300" u="none" strike="noStrike" cap="none" dirty="0">
                <a:solidFill>
                  <a:srgbClr val="FF9300"/>
                </a:solidFill>
                <a:sym typeface="Cabin"/>
              </a:rPr>
              <a:t>Πεδίο ή Χαρακτηριστικό </a:t>
            </a:r>
            <a:r>
              <a:rPr lang="el-GR" sz="2300" u="none" strike="noStrike" cap="none" dirty="0">
                <a:solidFill>
                  <a:schemeClr val="bg1"/>
                </a:solidFill>
                <a:sym typeface="Cabin"/>
              </a:rPr>
              <a:t>- Ένα κομμάτι δεδομένων σε μια κλάση</a:t>
            </a:r>
            <a:endParaRPr lang="en" sz="2300" u="none" strike="noStrike" cap="none" dirty="0">
              <a:solidFill>
                <a:schemeClr val="bg1"/>
              </a:solidFill>
              <a:sym typeface="Cabin"/>
            </a:endParaRPr>
          </a:p>
          <a:p>
            <a:pPr marL="457200" marR="0" lvl="0" indent="-374650" algn="l" rtl="0">
              <a:lnSpc>
                <a:spcPct val="100000"/>
              </a:lnSpc>
              <a:spcBef>
                <a:spcPts val="1400"/>
              </a:spcBef>
              <a:spcAft>
                <a:spcPts val="0"/>
              </a:spcAft>
              <a:buSzPct val="100000"/>
              <a:buFont typeface="Cabin"/>
            </a:pPr>
            <a:r>
              <a:rPr lang="el-GR" sz="2300" u="none" strike="noStrike" cap="none" dirty="0">
                <a:solidFill>
                  <a:srgbClr val="FF9300"/>
                </a:solidFill>
                <a:sym typeface="Cabin"/>
              </a:rPr>
              <a:t>Αντικείμενο ή Στιγμιότυπο </a:t>
            </a:r>
            <a:r>
              <a:rPr lang="el-GR" sz="2300" u="none" strike="noStrike" cap="none" dirty="0">
                <a:solidFill>
                  <a:schemeClr val="bg1"/>
                </a:solidFill>
                <a:sym typeface="Cabin"/>
              </a:rPr>
              <a:t>- Μια συγκεκριμένη παρουσία μιας κλάσης</a:t>
            </a:r>
            <a:endParaRPr lang="en" sz="2300" u="none" strike="noStrike" cap="none" dirty="0">
              <a:solidFill>
                <a:schemeClr val="bg1"/>
              </a:solidFill>
              <a:sym typeface="Cabin"/>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666750"/>
            <a:ext cx="1498600" cy="998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666750"/>
            <a:ext cx="1498600" cy="998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9" name="Shape 299"/>
          <p:cNvSpPr txBox="1">
            <a:spLocks noGrp="1"/>
          </p:cNvSpPr>
          <p:nvPr>
            <p:ph type="title"/>
          </p:nvPr>
        </p:nvSpPr>
        <p:spPr>
          <a:xfrm>
            <a:off x="650081" y="428625"/>
            <a:ext cx="6210001" cy="100006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l-GR" sz="4700" u="none" strike="noStrike" cap="none" dirty="0">
                <a:solidFill>
                  <a:srgbClr val="FFFFFF"/>
                </a:solidFill>
                <a:sym typeface="Cabin"/>
              </a:rPr>
              <a:t>Ορολογία</a:t>
            </a:r>
            <a:r>
              <a:rPr lang="en" sz="4700" u="none" strike="noStrike" cap="none" dirty="0">
                <a:solidFill>
                  <a:srgbClr val="FFFFFF"/>
                </a:solidFill>
                <a:sym typeface="Cabin"/>
              </a:rPr>
              <a:t>: </a:t>
            </a:r>
            <a:r>
              <a:rPr lang="el-GR" sz="4700" u="none" strike="noStrike" cap="none" dirty="0">
                <a:solidFill>
                  <a:srgbClr val="FF9300"/>
                </a:solidFill>
                <a:sym typeface="Cabin"/>
              </a:rPr>
              <a:t>Κλάση</a:t>
            </a:r>
            <a:endParaRPr lang="en" sz="4700" u="none" strike="noStrike" cap="none" dirty="0">
              <a:solidFill>
                <a:srgbClr val="FF9300"/>
              </a:solidFill>
              <a:sym typeface="Cabin"/>
            </a:endParaRPr>
          </a:p>
        </p:txBody>
      </p:sp>
      <p:sp>
        <p:nvSpPr>
          <p:cNvPr id="300" name="Shape 300"/>
          <p:cNvSpPr/>
          <p:nvPr/>
        </p:nvSpPr>
        <p:spPr>
          <a:xfrm>
            <a:off x="729075" y="4693096"/>
            <a:ext cx="7874700" cy="352800"/>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300" u="none" strike="noStrike" cap="none">
                <a:solidFill>
                  <a:srgbClr val="FFFFFF"/>
                </a:solidFill>
                <a:latin typeface="Arial" charset="0"/>
                <a:ea typeface="Arial" charset="0"/>
                <a:cs typeface="Arial" charset="0"/>
                <a:sym typeface="Cabin"/>
              </a:rPr>
              <a:t>http://</a:t>
            </a:r>
            <a:r>
              <a:rPr lang="en" sz="2300" u="none" strike="noStrike" cap="none" dirty="0" err="1">
                <a:solidFill>
                  <a:srgbClr val="FFFFFF"/>
                </a:solidFill>
                <a:latin typeface="Arial" charset="0"/>
                <a:ea typeface="Arial" charset="0"/>
                <a:cs typeface="Arial" charset="0"/>
                <a:sym typeface="Cabin"/>
              </a:rPr>
              <a:t>en.wikipedia.org</a:t>
            </a:r>
            <a:r>
              <a:rPr lang="en" sz="2300" u="none" strike="noStrike" cap="none" dirty="0">
                <a:solidFill>
                  <a:srgbClr val="FFFFFF"/>
                </a:solidFill>
                <a:latin typeface="Arial" charset="0"/>
                <a:ea typeface="Arial" charset="0"/>
                <a:cs typeface="Arial" charset="0"/>
                <a:sym typeface="Cabin"/>
              </a:rPr>
              <a:t>/wiki/Object-</a:t>
            </a:r>
            <a:r>
              <a:rPr lang="en" sz="2300" u="none" strike="noStrike" cap="none" dirty="0" err="1">
                <a:solidFill>
                  <a:srgbClr val="FFFFFF"/>
                </a:solidFill>
                <a:latin typeface="Arial" charset="0"/>
                <a:ea typeface="Arial" charset="0"/>
                <a:cs typeface="Arial" charset="0"/>
                <a:sym typeface="Cabin"/>
              </a:rPr>
              <a:t>oriented_programming</a:t>
            </a:r>
            <a:endParaRPr lang="en" sz="2300" u="none" strike="noStrike" cap="none" dirty="0">
              <a:solidFill>
                <a:srgbClr val="FFFFFF"/>
              </a:solidFill>
              <a:latin typeface="Arial" charset="0"/>
              <a:ea typeface="Arial" charset="0"/>
              <a:cs typeface="Arial" charset="0"/>
              <a:sym typeface="Cabin"/>
            </a:endParaRPr>
          </a:p>
        </p:txBody>
      </p:sp>
      <p:sp>
        <p:nvSpPr>
          <p:cNvPr id="301" name="Shape 301"/>
          <p:cNvSpPr/>
          <p:nvPr/>
        </p:nvSpPr>
        <p:spPr>
          <a:xfrm>
            <a:off x="325316" y="1709247"/>
            <a:ext cx="8493369" cy="257424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l-GR" sz="2000" u="none" strike="noStrike" cap="none" dirty="0">
                <a:solidFill>
                  <a:srgbClr val="FFFFFF"/>
                </a:solidFill>
                <a:latin typeface="Arial" charset="0"/>
                <a:ea typeface="Arial" charset="0"/>
                <a:cs typeface="Arial" charset="0"/>
                <a:sym typeface="Cabin"/>
              </a:rPr>
              <a:t>Ορίζει τα αφηρημένα χαρακτηριστικά ενός αντικειμένου, συμπεριλαμβανομένων των χαρακτηριστικών του αντικειμένου (τα </a:t>
            </a:r>
            <a:r>
              <a:rPr lang="el-GR" sz="2000" dirty="0">
                <a:solidFill>
                  <a:srgbClr val="1DFF63"/>
                </a:solidFill>
                <a:latin typeface="Arial" charset="0"/>
                <a:cs typeface="Arial" charset="0"/>
                <a:sym typeface="Cabin"/>
              </a:rPr>
              <a:t>πεδία</a:t>
            </a:r>
            <a:r>
              <a:rPr lang="el-GR" sz="2000" u="none" strike="noStrike" cap="none" dirty="0">
                <a:solidFill>
                  <a:srgbClr val="FFFFFF"/>
                </a:solidFill>
                <a:latin typeface="Arial" charset="0"/>
                <a:ea typeface="Arial" charset="0"/>
                <a:cs typeface="Arial" charset="0"/>
                <a:sym typeface="Cabin"/>
              </a:rPr>
              <a:t> ή τις </a:t>
            </a:r>
            <a:r>
              <a:rPr lang="el-GR" sz="2000" dirty="0">
                <a:solidFill>
                  <a:srgbClr val="1DFF63"/>
                </a:solidFill>
                <a:latin typeface="Arial" charset="0"/>
                <a:cs typeface="Arial" charset="0"/>
                <a:sym typeface="Cabin"/>
              </a:rPr>
              <a:t>ιδιότητες</a:t>
            </a:r>
            <a:r>
              <a:rPr lang="el-GR" sz="2000" u="none" strike="noStrike" cap="none" dirty="0">
                <a:solidFill>
                  <a:srgbClr val="FFFFFF"/>
                </a:solidFill>
                <a:latin typeface="Arial" charset="0"/>
                <a:ea typeface="Arial" charset="0"/>
                <a:cs typeface="Arial" charset="0"/>
                <a:sym typeface="Cabin"/>
              </a:rPr>
              <a:t> του) και τη συμπεριφορά του αντικειμένου (τα πράγματα που μπορεί να κάνει, ή </a:t>
            </a:r>
            <a:r>
              <a:rPr lang="el-GR" sz="2000" dirty="0">
                <a:solidFill>
                  <a:srgbClr val="1DFF63"/>
                </a:solidFill>
                <a:latin typeface="Arial" charset="0"/>
                <a:cs typeface="Arial" charset="0"/>
                <a:sym typeface="Cabin"/>
              </a:rPr>
              <a:t>μεθόδους</a:t>
            </a:r>
            <a:r>
              <a:rPr lang="el-GR" sz="2000" u="none" strike="noStrike" cap="none" dirty="0">
                <a:solidFill>
                  <a:srgbClr val="FFFFFF"/>
                </a:solidFill>
                <a:latin typeface="Arial" charset="0"/>
                <a:ea typeface="Arial" charset="0"/>
                <a:cs typeface="Arial" charset="0"/>
                <a:sym typeface="Cabin"/>
              </a:rPr>
              <a:t>, λειτουργίες ή χαρακτηριστικά). Θα μπορούσε κάποιος να πει ότι μια </a:t>
            </a:r>
            <a:r>
              <a:rPr lang="el-GR" sz="2000" dirty="0">
                <a:solidFill>
                  <a:srgbClr val="FF9300"/>
                </a:solidFill>
                <a:latin typeface="Arial" charset="0"/>
                <a:cs typeface="Arial" charset="0"/>
                <a:sym typeface="Cabin"/>
              </a:rPr>
              <a:t>κλάση</a:t>
            </a:r>
            <a:r>
              <a:rPr lang="el-GR" sz="2000" u="none" strike="noStrike" cap="none" dirty="0">
                <a:solidFill>
                  <a:srgbClr val="FFFFFF"/>
                </a:solidFill>
                <a:latin typeface="Arial" charset="0"/>
                <a:ea typeface="Arial" charset="0"/>
                <a:cs typeface="Arial" charset="0"/>
                <a:sym typeface="Cabin"/>
              </a:rPr>
              <a:t> είναι ένα </a:t>
            </a:r>
            <a:r>
              <a:rPr lang="el-GR" sz="2000" dirty="0">
                <a:solidFill>
                  <a:srgbClr val="FF9300"/>
                </a:solidFill>
                <a:latin typeface="Arial" charset="0"/>
                <a:cs typeface="Arial" charset="0"/>
                <a:sym typeface="Cabin"/>
              </a:rPr>
              <a:t>σχέδιο</a:t>
            </a:r>
            <a:r>
              <a:rPr lang="el-GR" sz="2000" u="none" strike="noStrike" cap="none" dirty="0">
                <a:solidFill>
                  <a:srgbClr val="FFFFFF"/>
                </a:solidFill>
                <a:latin typeface="Arial" charset="0"/>
                <a:ea typeface="Arial" charset="0"/>
                <a:cs typeface="Arial" charset="0"/>
                <a:sym typeface="Cabin"/>
              </a:rPr>
              <a:t> ή ένα εργοστάσιο που περιγράφει τη φύση «του κάτι». Για παράδειγμα, η </a:t>
            </a:r>
            <a:r>
              <a:rPr lang="el-GR" sz="2000" dirty="0">
                <a:solidFill>
                  <a:srgbClr val="FF9300"/>
                </a:solidFill>
                <a:latin typeface="Arial" charset="0"/>
                <a:cs typeface="Arial" charset="0"/>
                <a:sym typeface="Cabin"/>
              </a:rPr>
              <a:t>κλάση</a:t>
            </a:r>
            <a:r>
              <a:rPr lang="el-GR" sz="2000" u="none" strike="noStrike" cap="none" dirty="0">
                <a:solidFill>
                  <a:srgbClr val="FFFFFF"/>
                </a:solidFill>
                <a:latin typeface="Arial" charset="0"/>
                <a:ea typeface="Arial" charset="0"/>
                <a:cs typeface="Arial" charset="0"/>
                <a:sym typeface="Cabin"/>
              </a:rPr>
              <a:t> Σκύλος θα αποτελείται από χαρακτηριστικά που μοιράζονται όλα τα σκυλιά, όπως η φυλή και το χρώμα της γούνας (χαρακτηριστικά) και η ικανότητα να γαβγίζουν και να κάθονται (συμπεριφορές)</a:t>
            </a:r>
            <a:r>
              <a:rPr lang="en" sz="2000" u="none" strike="noStrike" cap="none" dirty="0">
                <a:solidFill>
                  <a:srgbClr val="FFFFFF"/>
                </a:solidFill>
                <a:latin typeface="Arial" charset="0"/>
                <a:ea typeface="Arial" charset="0"/>
                <a:cs typeface="Arial" charset="0"/>
                <a:sym typeface="Cabin"/>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650081" y="428625"/>
            <a:ext cx="6203301" cy="100006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l-GR" sz="4700" u="none" strike="noStrike" cap="none" dirty="0">
                <a:solidFill>
                  <a:srgbClr val="FFFFFF"/>
                </a:solidFill>
                <a:sym typeface="Cabin"/>
              </a:rPr>
              <a:t>Ορολογία</a:t>
            </a:r>
            <a:r>
              <a:rPr lang="en" sz="4700" u="none" strike="noStrike" cap="none" dirty="0">
                <a:solidFill>
                  <a:srgbClr val="FFFFFF"/>
                </a:solidFill>
                <a:sym typeface="Cabin"/>
              </a:rPr>
              <a:t>: </a:t>
            </a:r>
            <a:r>
              <a:rPr lang="el-GR" sz="4700" u="none" strike="noStrike" cap="none" dirty="0">
                <a:solidFill>
                  <a:srgbClr val="FF40FF"/>
                </a:solidFill>
                <a:sym typeface="Cabin"/>
              </a:rPr>
              <a:t>Στιγμιότυπο</a:t>
            </a:r>
            <a:endParaRPr lang="en" sz="4700" u="none" strike="noStrike" cap="none" dirty="0">
              <a:solidFill>
                <a:srgbClr val="FF40FF"/>
              </a:solidFill>
              <a:sym typeface="Cabin"/>
            </a:endParaRPr>
          </a:p>
        </p:txBody>
      </p:sp>
      <p:sp>
        <p:nvSpPr>
          <p:cNvPr id="317" name="Shape 317"/>
          <p:cNvSpPr/>
          <p:nvPr/>
        </p:nvSpPr>
        <p:spPr>
          <a:xfrm>
            <a:off x="375800" y="4696585"/>
            <a:ext cx="8510400" cy="352800"/>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200" u="none" strike="noStrike" cap="none">
                <a:solidFill>
                  <a:srgbClr val="FFFFFF"/>
                </a:solidFill>
                <a:latin typeface="Arial" charset="0"/>
                <a:ea typeface="Arial" charset="0"/>
                <a:cs typeface="Arial" charset="0"/>
                <a:sym typeface="Cabin"/>
              </a:rPr>
              <a:t>http://</a:t>
            </a:r>
            <a:r>
              <a:rPr lang="en" sz="2200" u="none" strike="noStrike" cap="none" dirty="0" err="1">
                <a:solidFill>
                  <a:srgbClr val="FFFFFF"/>
                </a:solidFill>
                <a:latin typeface="Arial" charset="0"/>
                <a:ea typeface="Arial" charset="0"/>
                <a:cs typeface="Arial" charset="0"/>
                <a:sym typeface="Cabin"/>
              </a:rPr>
              <a:t>en.wikipedia.org</a:t>
            </a:r>
            <a:r>
              <a:rPr lang="en" sz="2200" u="none" strike="noStrike" cap="none" dirty="0">
                <a:solidFill>
                  <a:srgbClr val="FFFFFF"/>
                </a:solidFill>
                <a:latin typeface="Arial" charset="0"/>
                <a:ea typeface="Arial" charset="0"/>
                <a:cs typeface="Arial" charset="0"/>
                <a:sym typeface="Cabin"/>
              </a:rPr>
              <a:t>/wiki/Object-</a:t>
            </a:r>
            <a:r>
              <a:rPr lang="en" sz="2200" u="none" strike="noStrike" cap="none" dirty="0" err="1">
                <a:solidFill>
                  <a:srgbClr val="FFFFFF"/>
                </a:solidFill>
                <a:latin typeface="Arial" charset="0"/>
                <a:ea typeface="Arial" charset="0"/>
                <a:cs typeface="Arial" charset="0"/>
                <a:sym typeface="Cabin"/>
              </a:rPr>
              <a:t>oriented_programming</a:t>
            </a:r>
            <a:endParaRPr lang="en" sz="2200" u="none" strike="noStrike" cap="none" dirty="0">
              <a:solidFill>
                <a:srgbClr val="FFFFFF"/>
              </a:solidFill>
              <a:latin typeface="Arial" charset="0"/>
              <a:ea typeface="Arial" charset="0"/>
              <a:cs typeface="Arial" charset="0"/>
              <a:sym typeface="Cabin"/>
            </a:endParaRPr>
          </a:p>
        </p:txBody>
      </p:sp>
      <p:sp>
        <p:nvSpPr>
          <p:cNvPr id="318" name="Shape 318"/>
          <p:cNvSpPr/>
          <p:nvPr/>
        </p:nvSpPr>
        <p:spPr>
          <a:xfrm>
            <a:off x="110077" y="1782928"/>
            <a:ext cx="8923846" cy="2033963"/>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l-GR" sz="2300" u="none" strike="noStrike" cap="none" dirty="0">
                <a:solidFill>
                  <a:srgbClr val="FFFFFF"/>
                </a:solidFill>
                <a:latin typeface="Arial" charset="0"/>
                <a:ea typeface="Arial" charset="0"/>
                <a:cs typeface="Arial" charset="0"/>
                <a:sym typeface="Cabin"/>
              </a:rPr>
              <a:t>Κάποιος μπορεί να έχει ένα </a:t>
            </a:r>
            <a:r>
              <a:rPr lang="el-GR" sz="2300" dirty="0">
                <a:solidFill>
                  <a:srgbClr val="FF40FF"/>
                </a:solidFill>
                <a:latin typeface="Arial" charset="0"/>
                <a:cs typeface="Arial" charset="0"/>
                <a:sym typeface="Cabin"/>
              </a:rPr>
              <a:t>στιγμιότυπο</a:t>
            </a:r>
            <a:r>
              <a:rPr lang="el-GR" sz="2300" u="none" strike="noStrike" cap="none" dirty="0">
                <a:solidFill>
                  <a:srgbClr val="FFFFFF"/>
                </a:solidFill>
                <a:latin typeface="Arial" charset="0"/>
                <a:ea typeface="Arial" charset="0"/>
                <a:cs typeface="Arial" charset="0"/>
                <a:sym typeface="Cabin"/>
              </a:rPr>
              <a:t> μιας κλάσης ή </a:t>
            </a:r>
            <a:r>
              <a:rPr lang="el-GR" sz="2300" dirty="0">
                <a:solidFill>
                  <a:srgbClr val="FFFFFF"/>
                </a:solidFill>
                <a:latin typeface="Arial" charset="0"/>
                <a:ea typeface="Arial" charset="0"/>
                <a:cs typeface="Arial" charset="0"/>
                <a:sym typeface="Cabin"/>
              </a:rPr>
              <a:t>έ</a:t>
            </a:r>
            <a:r>
              <a:rPr lang="el-GR" sz="2300" u="none" strike="noStrike" cap="none" dirty="0">
                <a:solidFill>
                  <a:srgbClr val="FFFFFF"/>
                </a:solidFill>
                <a:latin typeface="Arial" charset="0"/>
                <a:ea typeface="Arial" charset="0"/>
                <a:cs typeface="Arial" charset="0"/>
                <a:sym typeface="Cabin"/>
              </a:rPr>
              <a:t>να συγκεκριμένο αντικείμενο. Το </a:t>
            </a:r>
            <a:r>
              <a:rPr lang="el-GR" sz="2300" dirty="0">
                <a:solidFill>
                  <a:srgbClr val="FF40FF"/>
                </a:solidFill>
                <a:latin typeface="Arial" charset="0"/>
                <a:cs typeface="Arial" charset="0"/>
                <a:sym typeface="Cabin"/>
              </a:rPr>
              <a:t>στιγμιότυπο</a:t>
            </a:r>
            <a:r>
              <a:rPr lang="el-GR" sz="2300" u="none" strike="noStrike" cap="none" dirty="0">
                <a:solidFill>
                  <a:srgbClr val="FFFFFF"/>
                </a:solidFill>
                <a:latin typeface="Arial" charset="0"/>
                <a:ea typeface="Arial" charset="0"/>
                <a:cs typeface="Arial" charset="0"/>
                <a:sym typeface="Cabin"/>
              </a:rPr>
              <a:t> είναι το πραγματικό αντικείμενο που δημιουργήθηκε κατά την εκτέλεση. Στην προγραμματιστική ορολογία, το αντικείμενο </a:t>
            </a:r>
            <a:r>
              <a:rPr lang="el-GR" sz="2300" u="none" strike="noStrike" cap="none" dirty="0" err="1">
                <a:solidFill>
                  <a:srgbClr val="FFFFFF"/>
                </a:solidFill>
                <a:latin typeface="Arial" charset="0"/>
                <a:ea typeface="Arial" charset="0"/>
                <a:cs typeface="Arial" charset="0"/>
                <a:sym typeface="Cabin"/>
              </a:rPr>
              <a:t>Λάση</a:t>
            </a:r>
            <a:r>
              <a:rPr lang="el-GR" sz="2300" u="none" strike="noStrike" cap="none" dirty="0">
                <a:solidFill>
                  <a:srgbClr val="FFFFFF"/>
                </a:solidFill>
                <a:latin typeface="Arial" charset="0"/>
                <a:ea typeface="Arial" charset="0"/>
                <a:cs typeface="Arial" charset="0"/>
                <a:sym typeface="Cabin"/>
              </a:rPr>
              <a:t> είναι ένα </a:t>
            </a:r>
            <a:r>
              <a:rPr lang="el-GR" sz="2300" dirty="0">
                <a:solidFill>
                  <a:srgbClr val="FF40FF"/>
                </a:solidFill>
                <a:latin typeface="Arial" charset="0"/>
                <a:cs typeface="Arial" charset="0"/>
                <a:sym typeface="Cabin"/>
              </a:rPr>
              <a:t>στιγμιότυπο</a:t>
            </a:r>
            <a:r>
              <a:rPr lang="el-GR" sz="2300" u="none" strike="noStrike" cap="none" dirty="0">
                <a:solidFill>
                  <a:srgbClr val="FFFFFF"/>
                </a:solidFill>
                <a:latin typeface="Arial" charset="0"/>
                <a:ea typeface="Arial" charset="0"/>
                <a:cs typeface="Arial" charset="0"/>
                <a:sym typeface="Cabin"/>
              </a:rPr>
              <a:t> της κλάσης Σκύλος. Το σύνολο τιμών των χαρακτηριστικών ενός συγκεκριμένου </a:t>
            </a:r>
            <a:r>
              <a:rPr lang="el-GR" sz="2300" dirty="0">
                <a:solidFill>
                  <a:srgbClr val="FF40FF"/>
                </a:solidFill>
                <a:latin typeface="Arial" charset="0"/>
                <a:cs typeface="Arial" charset="0"/>
                <a:sym typeface="Cabin"/>
              </a:rPr>
              <a:t>αντικειμένου</a:t>
            </a:r>
            <a:r>
              <a:rPr lang="el-GR" sz="2300" u="none" strike="noStrike" cap="none" dirty="0">
                <a:solidFill>
                  <a:srgbClr val="FFFFFF"/>
                </a:solidFill>
                <a:latin typeface="Arial" charset="0"/>
                <a:ea typeface="Arial" charset="0"/>
                <a:cs typeface="Arial" charset="0"/>
                <a:sym typeface="Cabin"/>
              </a:rPr>
              <a:t> ονομάζεται </a:t>
            </a:r>
            <a:r>
              <a:rPr lang="el-GR" sz="2300" dirty="0">
                <a:solidFill>
                  <a:srgbClr val="1FFF66"/>
                </a:solidFill>
                <a:latin typeface="Arial" charset="0"/>
                <a:cs typeface="Arial" charset="0"/>
                <a:sym typeface="Cabin"/>
              </a:rPr>
              <a:t>κατάστασή</a:t>
            </a:r>
            <a:r>
              <a:rPr lang="el-GR" sz="2300" u="none" strike="noStrike" cap="none" dirty="0">
                <a:solidFill>
                  <a:srgbClr val="FFFFFF"/>
                </a:solidFill>
                <a:latin typeface="Arial" charset="0"/>
                <a:ea typeface="Arial" charset="0"/>
                <a:cs typeface="Arial" charset="0"/>
                <a:sym typeface="Cabin"/>
              </a:rPr>
              <a:t> του. Το αντικείμενο αποτελείται από την κατάσταση και τη συμπεριφορά που ορίζεται στην κλάση του αντικειμένου</a:t>
            </a:r>
            <a:r>
              <a:rPr lang="en" sz="2300" u="none" strike="noStrike" cap="none" dirty="0">
                <a:solidFill>
                  <a:srgbClr val="FFFFFF"/>
                </a:solidFill>
                <a:latin typeface="Arial" charset="0"/>
                <a:ea typeface="Arial" charset="0"/>
                <a:cs typeface="Arial" charset="0"/>
                <a:sym typeface="Cabin"/>
              </a:rPr>
              <a:t>. </a:t>
            </a:r>
          </a:p>
        </p:txBody>
      </p:sp>
      <p:sp>
        <p:nvSpPr>
          <p:cNvPr id="319" name="Shape 319"/>
          <p:cNvSpPr/>
          <p:nvPr/>
        </p:nvSpPr>
        <p:spPr>
          <a:xfrm>
            <a:off x="474786" y="4338174"/>
            <a:ext cx="8083838" cy="298800"/>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B00"/>
              </a:buClr>
              <a:buSzPct val="25000"/>
              <a:buFont typeface="Cabin"/>
              <a:buNone/>
            </a:pPr>
            <a:r>
              <a:rPr lang="el-GR" sz="1900" u="none" strike="noStrike" cap="none" dirty="0">
                <a:solidFill>
                  <a:srgbClr val="FFFB00"/>
                </a:solidFill>
                <a:latin typeface="Arial" charset="0"/>
                <a:ea typeface="Arial" charset="0"/>
                <a:cs typeface="Arial" charset="0"/>
                <a:sym typeface="Cabin"/>
              </a:rPr>
              <a:t>Το αντικείμενο και το στιγμιότυπο χρησιμοποιούνται συχνά ως ισοδύναμα</a:t>
            </a:r>
            <a:r>
              <a:rPr lang="en" sz="1900" u="none" strike="noStrike" cap="none" dirty="0">
                <a:solidFill>
                  <a:srgbClr val="FFFB00"/>
                </a:solidFill>
                <a:latin typeface="Arial" charset="0"/>
                <a:ea typeface="Arial" charset="0"/>
                <a:cs typeface="Arial" charset="0"/>
                <a:sym typeface="Cabin"/>
              </a:rPr>
              <a:t>.</a:t>
            </a:r>
          </a:p>
        </p:txBody>
      </p:sp>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60023" y="344543"/>
            <a:ext cx="1498600" cy="998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650081" y="428625"/>
            <a:ext cx="6138646" cy="100006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l-GR" sz="4700" u="none" strike="noStrike" cap="none" dirty="0">
                <a:solidFill>
                  <a:srgbClr val="FFFFFF"/>
                </a:solidFill>
                <a:sym typeface="Cabin"/>
              </a:rPr>
              <a:t>Ορολογία</a:t>
            </a:r>
            <a:r>
              <a:rPr lang="en" sz="4700" u="none" strike="noStrike" cap="none" dirty="0">
                <a:solidFill>
                  <a:srgbClr val="FFFFFF"/>
                </a:solidFill>
                <a:sym typeface="Cabin"/>
              </a:rPr>
              <a:t>: </a:t>
            </a:r>
            <a:r>
              <a:rPr lang="el-GR" sz="4700" u="none" strike="noStrike" cap="none" dirty="0">
                <a:solidFill>
                  <a:srgbClr val="00F900"/>
                </a:solidFill>
                <a:sym typeface="Cabin"/>
              </a:rPr>
              <a:t>Μέθοδος</a:t>
            </a:r>
            <a:endParaRPr lang="en" sz="4700" u="none" strike="noStrike" cap="none" dirty="0">
              <a:solidFill>
                <a:srgbClr val="00F900"/>
              </a:solidFill>
              <a:sym typeface="Cabin"/>
            </a:endParaRPr>
          </a:p>
        </p:txBody>
      </p:sp>
      <p:sp>
        <p:nvSpPr>
          <p:cNvPr id="327" name="Shape 327"/>
          <p:cNvSpPr/>
          <p:nvPr/>
        </p:nvSpPr>
        <p:spPr>
          <a:xfrm>
            <a:off x="495032" y="1946323"/>
            <a:ext cx="7930242" cy="192023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l-GR" sz="2000" u="none" strike="noStrike" cap="none" dirty="0">
                <a:solidFill>
                  <a:srgbClr val="FFFFFF"/>
                </a:solidFill>
                <a:latin typeface="Arial" charset="0"/>
                <a:ea typeface="Arial" charset="0"/>
                <a:cs typeface="Arial" charset="0"/>
                <a:sym typeface="Cabin"/>
              </a:rPr>
              <a:t>Οι ικανότητες ενός αντικειμένου. Στη γλώσσα, οι μέθοδοι είναι ρήματα. Η </a:t>
            </a:r>
            <a:r>
              <a:rPr lang="el-GR" sz="2000" u="none" strike="noStrike" cap="none" dirty="0" err="1">
                <a:solidFill>
                  <a:srgbClr val="FFFFFF"/>
                </a:solidFill>
                <a:latin typeface="Arial" charset="0"/>
                <a:ea typeface="Arial" charset="0"/>
                <a:cs typeface="Arial" charset="0"/>
                <a:sym typeface="Cabin"/>
              </a:rPr>
              <a:t>Λάσι</a:t>
            </a:r>
            <a:r>
              <a:rPr lang="el-GR" sz="2000" u="none" strike="noStrike" cap="none" dirty="0">
                <a:solidFill>
                  <a:srgbClr val="FFFFFF"/>
                </a:solidFill>
                <a:latin typeface="Arial" charset="0"/>
                <a:ea typeface="Arial" charset="0"/>
                <a:cs typeface="Arial" charset="0"/>
                <a:sym typeface="Cabin"/>
              </a:rPr>
              <a:t>, όντας Σκύλος, έχει την ικανότητα να γαβγίζει. Έτσι το γαυγίζω() είναι μία από τις μεθόδους της </a:t>
            </a:r>
            <a:r>
              <a:rPr lang="el-GR" sz="2000" u="none" strike="noStrike" cap="none" dirty="0" err="1">
                <a:solidFill>
                  <a:srgbClr val="FFFFFF"/>
                </a:solidFill>
                <a:latin typeface="Arial" charset="0"/>
                <a:ea typeface="Arial" charset="0"/>
                <a:cs typeface="Arial" charset="0"/>
                <a:sym typeface="Cabin"/>
              </a:rPr>
              <a:t>Λάσι</a:t>
            </a:r>
            <a:r>
              <a:rPr lang="el-GR" sz="2000" u="none" strike="noStrike" cap="none" dirty="0">
                <a:solidFill>
                  <a:srgbClr val="FFFFFF"/>
                </a:solidFill>
                <a:latin typeface="Arial" charset="0"/>
                <a:ea typeface="Arial" charset="0"/>
                <a:cs typeface="Arial" charset="0"/>
                <a:sym typeface="Cabin"/>
              </a:rPr>
              <a:t>. Μπορεί επίσης να έχει κι άλλες </a:t>
            </a:r>
            <a:r>
              <a:rPr lang="el-GR" sz="2000" dirty="0">
                <a:solidFill>
                  <a:srgbClr val="00F900"/>
                </a:solidFill>
                <a:latin typeface="Arial" charset="0"/>
                <a:cs typeface="Arial" charset="0"/>
                <a:sym typeface="Cabin"/>
              </a:rPr>
              <a:t>μεθόδους</a:t>
            </a:r>
            <a:r>
              <a:rPr lang="el-GR" sz="2000" u="none" strike="noStrike" cap="none" dirty="0">
                <a:solidFill>
                  <a:srgbClr val="FFFFFF"/>
                </a:solidFill>
                <a:latin typeface="Arial" charset="0"/>
                <a:ea typeface="Arial" charset="0"/>
                <a:cs typeface="Arial" charset="0"/>
                <a:sym typeface="Cabin"/>
              </a:rPr>
              <a:t>, για παράδειγμα κάτσε() ή φάε() ή περπάτα() ή σώσε_</a:t>
            </a:r>
            <a:r>
              <a:rPr lang="en-US" sz="2000" u="none" strike="noStrike" cap="none" dirty="0" err="1">
                <a:solidFill>
                  <a:srgbClr val="FFFFFF"/>
                </a:solidFill>
                <a:latin typeface="Arial" charset="0"/>
                <a:ea typeface="Arial" charset="0"/>
                <a:cs typeface="Arial" charset="0"/>
                <a:sym typeface="Cabin"/>
              </a:rPr>
              <a:t>timmy</a:t>
            </a:r>
            <a:r>
              <a:rPr lang="el-GR" sz="2000" u="none" strike="noStrike" cap="none" dirty="0">
                <a:solidFill>
                  <a:srgbClr val="FFFFFF"/>
                </a:solidFill>
                <a:latin typeface="Arial" charset="0"/>
                <a:ea typeface="Arial" charset="0"/>
                <a:cs typeface="Arial" charset="0"/>
                <a:sym typeface="Cabin"/>
              </a:rPr>
              <a:t>(). Μέσα στο πρόγραμμα, η χρήση μιας </a:t>
            </a:r>
            <a:r>
              <a:rPr lang="el-GR" sz="2000" dirty="0">
                <a:solidFill>
                  <a:srgbClr val="00F900"/>
                </a:solidFill>
                <a:latin typeface="Arial" charset="0"/>
                <a:cs typeface="Arial" charset="0"/>
                <a:sym typeface="Cabin"/>
              </a:rPr>
              <a:t>μεθόδου</a:t>
            </a:r>
            <a:r>
              <a:rPr lang="el-GR" sz="2000" u="none" strike="noStrike" cap="none" dirty="0">
                <a:solidFill>
                  <a:srgbClr val="FFFFFF"/>
                </a:solidFill>
                <a:latin typeface="Arial" charset="0"/>
                <a:ea typeface="Arial" charset="0"/>
                <a:cs typeface="Arial" charset="0"/>
                <a:sym typeface="Cabin"/>
              </a:rPr>
              <a:t> επηρεάζει συνήθως μόνο ένα συγκεκριμένο αντικείμενο. όλα τα σκυλιά μπορούν να γαβγίσουν, αλλά χρειάζεστε μόνο ένα συγκεκριμένο σκυλί για να κάνει το γάβγισμα</a:t>
            </a:r>
            <a:endParaRPr lang="en" sz="2000" u="none" strike="noStrike" cap="none" dirty="0">
              <a:solidFill>
                <a:srgbClr val="FFFFFF"/>
              </a:solidFill>
              <a:latin typeface="Arial" charset="0"/>
              <a:ea typeface="Arial" charset="0"/>
              <a:cs typeface="Arial" charset="0"/>
              <a:sym typeface="Cabin"/>
            </a:endParaRPr>
          </a:p>
        </p:txBody>
      </p:sp>
      <p:sp>
        <p:nvSpPr>
          <p:cNvPr id="328" name="Shape 328"/>
          <p:cNvSpPr/>
          <p:nvPr/>
        </p:nvSpPr>
        <p:spPr>
          <a:xfrm>
            <a:off x="842900" y="4215555"/>
            <a:ext cx="7576199" cy="298800"/>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B00"/>
              </a:buClr>
              <a:buSzPct val="25000"/>
              <a:buFont typeface="Cabin"/>
              <a:buNone/>
            </a:pPr>
            <a:r>
              <a:rPr lang="el-GR" sz="1900" dirty="0">
                <a:solidFill>
                  <a:srgbClr val="FFFB00"/>
                </a:solidFill>
                <a:latin typeface="Arial" charset="0"/>
                <a:ea typeface="Arial" charset="0"/>
                <a:cs typeface="Arial" charset="0"/>
                <a:sym typeface="Cabin"/>
              </a:rPr>
              <a:t>Η Μέθοδος και το Μήνυμα </a:t>
            </a:r>
            <a:r>
              <a:rPr lang="el-GR" sz="1900" u="none" strike="noStrike" cap="none" dirty="0">
                <a:solidFill>
                  <a:srgbClr val="FFFB00"/>
                </a:solidFill>
                <a:latin typeface="Arial" charset="0"/>
                <a:ea typeface="Arial" charset="0"/>
                <a:cs typeface="Arial" charset="0"/>
                <a:sym typeface="Cabin"/>
              </a:rPr>
              <a:t>χρησιμοποιούνται συχνά ως ισοδύναμα</a:t>
            </a:r>
            <a:r>
              <a:rPr lang="en" sz="1900" u="none" strike="noStrike" cap="none" dirty="0">
                <a:solidFill>
                  <a:srgbClr val="FFFB00"/>
                </a:solidFill>
                <a:latin typeface="Arial" charset="0"/>
                <a:ea typeface="Arial" charset="0"/>
                <a:cs typeface="Arial" charset="0"/>
                <a:sym typeface="Cabin"/>
              </a:rPr>
              <a:t>.</a:t>
            </a:r>
          </a:p>
        </p:txBody>
      </p:sp>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666750"/>
            <a:ext cx="1498600" cy="998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Shape 317"/>
          <p:cNvSpPr/>
          <p:nvPr/>
        </p:nvSpPr>
        <p:spPr>
          <a:xfrm>
            <a:off x="375800" y="4696585"/>
            <a:ext cx="8510400" cy="352800"/>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200" u="none" strike="noStrike" cap="none">
                <a:solidFill>
                  <a:srgbClr val="FFFFFF"/>
                </a:solidFill>
                <a:latin typeface="Arial" charset="0"/>
                <a:ea typeface="Arial" charset="0"/>
                <a:cs typeface="Arial" charset="0"/>
                <a:sym typeface="Cabin"/>
              </a:rPr>
              <a:t>http://</a:t>
            </a:r>
            <a:r>
              <a:rPr lang="en" sz="2200" u="none" strike="noStrike" cap="none" dirty="0" err="1">
                <a:solidFill>
                  <a:srgbClr val="FFFFFF"/>
                </a:solidFill>
                <a:latin typeface="Arial" charset="0"/>
                <a:ea typeface="Arial" charset="0"/>
                <a:cs typeface="Arial" charset="0"/>
                <a:sym typeface="Cabin"/>
              </a:rPr>
              <a:t>en.wikipedia.org</a:t>
            </a:r>
            <a:r>
              <a:rPr lang="en" sz="2200" u="none" strike="noStrike" cap="none" dirty="0">
                <a:solidFill>
                  <a:srgbClr val="FFFFFF"/>
                </a:solidFill>
                <a:latin typeface="Arial" charset="0"/>
                <a:ea typeface="Arial" charset="0"/>
                <a:cs typeface="Arial" charset="0"/>
                <a:sym typeface="Cabin"/>
              </a:rPr>
              <a:t>/wiki/Object-</a:t>
            </a:r>
            <a:r>
              <a:rPr lang="en" sz="2200" u="none" strike="noStrike" cap="none" dirty="0" err="1">
                <a:solidFill>
                  <a:srgbClr val="FFFFFF"/>
                </a:solidFill>
                <a:latin typeface="Arial" charset="0"/>
                <a:ea typeface="Arial" charset="0"/>
                <a:cs typeface="Arial" charset="0"/>
                <a:sym typeface="Cabin"/>
              </a:rPr>
              <a:t>oriented_programming</a:t>
            </a:r>
            <a:endParaRPr lang="en" sz="2200" u="none" strike="noStrike" cap="none" dirty="0">
              <a:solidFill>
                <a:srgbClr val="FFFFFF"/>
              </a:solidFill>
              <a:latin typeface="Arial" charset="0"/>
              <a:ea typeface="Arial" charset="0"/>
              <a:cs typeface="Arial" charset="0"/>
              <a:sym typeface="Cabi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356" y="428625"/>
            <a:ext cx="8523288" cy="1000069"/>
          </a:xfrm>
        </p:spPr>
        <p:txBody>
          <a:bodyPr/>
          <a:lstStyle/>
          <a:p>
            <a:r>
              <a:rPr lang="el-GR" sz="4800" dirty="0">
                <a:solidFill>
                  <a:srgbClr val="FFC000"/>
                </a:solidFill>
              </a:rPr>
              <a:t>Μερικά Αντικείμενα της</a:t>
            </a:r>
            <a:r>
              <a:rPr lang="en-US" sz="4800" dirty="0">
                <a:solidFill>
                  <a:srgbClr val="FFC000"/>
                </a:solidFill>
              </a:rPr>
              <a:t> Python</a:t>
            </a:r>
          </a:p>
        </p:txBody>
      </p:sp>
      <p:sp>
        <p:nvSpPr>
          <p:cNvPr id="3" name="TextBox 2"/>
          <p:cNvSpPr txBox="1"/>
          <p:nvPr/>
        </p:nvSpPr>
        <p:spPr>
          <a:xfrm>
            <a:off x="596348" y="1567786"/>
            <a:ext cx="1678391" cy="2681039"/>
          </a:xfrm>
          <a:prstGeom prst="rect">
            <a:avLst/>
          </a:prstGeom>
          <a:noFill/>
        </p:spPr>
        <p:txBody>
          <a:bodyPr wrap="none" rtlCol="0">
            <a:spAutoFit/>
          </a:bodyPr>
          <a:lstStyle/>
          <a:p>
            <a:r>
              <a:rPr lang="en-US" sz="1294" dirty="0">
                <a:solidFill>
                  <a:schemeClr val="bg1"/>
                </a:solidFill>
                <a:latin typeface="Courier" charset="0"/>
                <a:ea typeface="Courier" charset="0"/>
                <a:cs typeface="Courier" charset="0"/>
              </a:rPr>
              <a:t>&gt;&gt;&gt; x = '</a:t>
            </a:r>
            <a:r>
              <a:rPr lang="en-US" sz="1294" dirty="0" err="1">
                <a:solidFill>
                  <a:schemeClr val="bg1"/>
                </a:solidFill>
                <a:latin typeface="Courier" charset="0"/>
                <a:ea typeface="Courier" charset="0"/>
                <a:cs typeface="Courier" charset="0"/>
              </a:rPr>
              <a:t>abc</a:t>
            </a:r>
            <a:r>
              <a:rPr lang="en-US" sz="1294" dirty="0">
                <a:solidFill>
                  <a:schemeClr val="bg1"/>
                </a:solidFill>
                <a:latin typeface="Courier" charset="0"/>
                <a:ea typeface="Courier" charset="0"/>
                <a:cs typeface="Courier" charset="0"/>
              </a:rPr>
              <a:t>'</a:t>
            </a:r>
          </a:p>
          <a:p>
            <a:r>
              <a:rPr lang="en-US" sz="1294" dirty="0">
                <a:solidFill>
                  <a:schemeClr val="bg1"/>
                </a:solidFill>
                <a:latin typeface="Courier" charset="0"/>
                <a:ea typeface="Courier" charset="0"/>
                <a:cs typeface="Courier" charset="0"/>
              </a:rPr>
              <a:t>&gt;&gt;&gt; type(x)</a:t>
            </a:r>
          </a:p>
          <a:p>
            <a:r>
              <a:rPr lang="en-US" sz="1294" dirty="0">
                <a:solidFill>
                  <a:schemeClr val="bg1"/>
                </a:solidFill>
                <a:latin typeface="Courier" charset="0"/>
                <a:ea typeface="Courier" charset="0"/>
                <a:cs typeface="Courier" charset="0"/>
              </a:rPr>
              <a:t>&lt;</a:t>
            </a:r>
            <a:r>
              <a:rPr lang="en-US" sz="1294" dirty="0">
                <a:solidFill>
                  <a:srgbClr val="00FA00"/>
                </a:solidFill>
                <a:latin typeface="Courier" charset="0"/>
                <a:ea typeface="Courier" charset="0"/>
                <a:cs typeface="Courier" charset="0"/>
              </a:rPr>
              <a:t>class</a:t>
            </a:r>
            <a:r>
              <a:rPr lang="en-US" sz="1294" dirty="0">
                <a:solidFill>
                  <a:schemeClr val="bg1"/>
                </a:solidFill>
                <a:latin typeface="Courier" charset="0"/>
                <a:ea typeface="Courier" charset="0"/>
                <a:cs typeface="Courier" charset="0"/>
              </a:rPr>
              <a:t> '</a:t>
            </a:r>
            <a:r>
              <a:rPr lang="en-US" sz="1294" dirty="0" err="1">
                <a:solidFill>
                  <a:schemeClr val="bg1"/>
                </a:solidFill>
                <a:latin typeface="Courier" charset="0"/>
                <a:ea typeface="Courier" charset="0"/>
                <a:cs typeface="Courier" charset="0"/>
              </a:rPr>
              <a:t>str</a:t>
            </a:r>
            <a:r>
              <a:rPr lang="en-US" sz="1294" dirty="0">
                <a:solidFill>
                  <a:schemeClr val="bg1"/>
                </a:solidFill>
                <a:latin typeface="Courier" charset="0"/>
                <a:ea typeface="Courier" charset="0"/>
                <a:cs typeface="Courier" charset="0"/>
              </a:rPr>
              <a:t>'&gt;</a:t>
            </a:r>
          </a:p>
          <a:p>
            <a:r>
              <a:rPr lang="en-US" sz="1294" dirty="0">
                <a:solidFill>
                  <a:schemeClr val="bg1"/>
                </a:solidFill>
                <a:latin typeface="Courier" charset="0"/>
                <a:ea typeface="Courier" charset="0"/>
                <a:cs typeface="Courier" charset="0"/>
              </a:rPr>
              <a:t>&gt;&gt;&gt; type(2.5)</a:t>
            </a:r>
          </a:p>
          <a:p>
            <a:r>
              <a:rPr lang="en-US" sz="1294" dirty="0">
                <a:solidFill>
                  <a:schemeClr val="bg1"/>
                </a:solidFill>
                <a:latin typeface="Courier" charset="0"/>
                <a:ea typeface="Courier" charset="0"/>
                <a:cs typeface="Courier" charset="0"/>
              </a:rPr>
              <a:t>&lt;</a:t>
            </a:r>
            <a:r>
              <a:rPr lang="en-US" sz="1294" dirty="0">
                <a:solidFill>
                  <a:srgbClr val="00FA00"/>
                </a:solidFill>
                <a:latin typeface="Courier" charset="0"/>
                <a:ea typeface="Courier" charset="0"/>
                <a:cs typeface="Courier" charset="0"/>
              </a:rPr>
              <a:t>class</a:t>
            </a:r>
            <a:r>
              <a:rPr lang="en-US" sz="1294" dirty="0">
                <a:solidFill>
                  <a:schemeClr val="bg1"/>
                </a:solidFill>
                <a:latin typeface="Courier" charset="0"/>
                <a:ea typeface="Courier" charset="0"/>
                <a:cs typeface="Courier" charset="0"/>
              </a:rPr>
              <a:t> 'float'&gt;</a:t>
            </a:r>
          </a:p>
          <a:p>
            <a:r>
              <a:rPr lang="en-US" sz="1294" dirty="0">
                <a:solidFill>
                  <a:schemeClr val="bg1"/>
                </a:solidFill>
                <a:latin typeface="Courier" charset="0"/>
                <a:ea typeface="Courier" charset="0"/>
                <a:cs typeface="Courier" charset="0"/>
              </a:rPr>
              <a:t>&gt;&gt;&gt; type(2)</a:t>
            </a:r>
          </a:p>
          <a:p>
            <a:r>
              <a:rPr lang="en-US" sz="1294" dirty="0">
                <a:solidFill>
                  <a:schemeClr val="bg1"/>
                </a:solidFill>
                <a:latin typeface="Courier" charset="0"/>
                <a:ea typeface="Courier" charset="0"/>
                <a:cs typeface="Courier" charset="0"/>
              </a:rPr>
              <a:t>&lt;</a:t>
            </a:r>
            <a:r>
              <a:rPr lang="en-US" sz="1294" dirty="0">
                <a:solidFill>
                  <a:srgbClr val="00FA00"/>
                </a:solidFill>
                <a:latin typeface="Courier" charset="0"/>
                <a:ea typeface="Courier" charset="0"/>
                <a:cs typeface="Courier" charset="0"/>
              </a:rPr>
              <a:t>class </a:t>
            </a:r>
            <a:r>
              <a:rPr lang="en-US" sz="1294" dirty="0">
                <a:solidFill>
                  <a:schemeClr val="bg1"/>
                </a:solidFill>
                <a:latin typeface="Courier" charset="0"/>
                <a:ea typeface="Courier" charset="0"/>
                <a:cs typeface="Courier" charset="0"/>
              </a:rPr>
              <a:t>'</a:t>
            </a:r>
            <a:r>
              <a:rPr lang="en-US" sz="1294" dirty="0" err="1">
                <a:solidFill>
                  <a:schemeClr val="bg1"/>
                </a:solidFill>
                <a:latin typeface="Courier" charset="0"/>
                <a:ea typeface="Courier" charset="0"/>
                <a:cs typeface="Courier" charset="0"/>
              </a:rPr>
              <a:t>int</a:t>
            </a:r>
            <a:r>
              <a:rPr lang="en-US" sz="1294" dirty="0">
                <a:solidFill>
                  <a:schemeClr val="bg1"/>
                </a:solidFill>
                <a:latin typeface="Courier" charset="0"/>
                <a:ea typeface="Courier" charset="0"/>
                <a:cs typeface="Courier" charset="0"/>
              </a:rPr>
              <a:t>'&gt;</a:t>
            </a:r>
          </a:p>
          <a:p>
            <a:r>
              <a:rPr lang="en-US" sz="1294" dirty="0">
                <a:solidFill>
                  <a:schemeClr val="bg1"/>
                </a:solidFill>
                <a:latin typeface="Courier" charset="0"/>
                <a:ea typeface="Courier" charset="0"/>
                <a:cs typeface="Courier" charset="0"/>
              </a:rPr>
              <a:t>&gt;&gt;&gt; y = list()</a:t>
            </a:r>
          </a:p>
          <a:p>
            <a:r>
              <a:rPr lang="en-US" sz="1294" dirty="0">
                <a:solidFill>
                  <a:schemeClr val="bg1"/>
                </a:solidFill>
                <a:latin typeface="Courier" charset="0"/>
                <a:ea typeface="Courier" charset="0"/>
                <a:cs typeface="Courier" charset="0"/>
              </a:rPr>
              <a:t>&gt;&gt;&gt; type(y)</a:t>
            </a:r>
          </a:p>
          <a:p>
            <a:r>
              <a:rPr lang="en-US" sz="1294" dirty="0">
                <a:solidFill>
                  <a:schemeClr val="bg1"/>
                </a:solidFill>
                <a:latin typeface="Courier" charset="0"/>
                <a:ea typeface="Courier" charset="0"/>
                <a:cs typeface="Courier" charset="0"/>
              </a:rPr>
              <a:t>&lt;</a:t>
            </a:r>
            <a:r>
              <a:rPr lang="en-US" sz="1294" dirty="0">
                <a:solidFill>
                  <a:srgbClr val="00FA00"/>
                </a:solidFill>
                <a:latin typeface="Courier" charset="0"/>
                <a:ea typeface="Courier" charset="0"/>
                <a:cs typeface="Courier" charset="0"/>
              </a:rPr>
              <a:t>class </a:t>
            </a:r>
            <a:r>
              <a:rPr lang="en-US" sz="1294" dirty="0">
                <a:solidFill>
                  <a:schemeClr val="bg1"/>
                </a:solidFill>
                <a:latin typeface="Courier" charset="0"/>
                <a:ea typeface="Courier" charset="0"/>
                <a:cs typeface="Courier" charset="0"/>
              </a:rPr>
              <a:t>'list'&gt;</a:t>
            </a:r>
          </a:p>
          <a:p>
            <a:r>
              <a:rPr lang="en-US" sz="1294" dirty="0">
                <a:solidFill>
                  <a:schemeClr val="bg1"/>
                </a:solidFill>
                <a:latin typeface="Courier" charset="0"/>
                <a:ea typeface="Courier" charset="0"/>
                <a:cs typeface="Courier" charset="0"/>
              </a:rPr>
              <a:t>&gt;&gt;&gt; z = </a:t>
            </a:r>
            <a:r>
              <a:rPr lang="en-US" sz="1294" dirty="0" err="1">
                <a:solidFill>
                  <a:schemeClr val="bg1"/>
                </a:solidFill>
                <a:latin typeface="Courier" charset="0"/>
                <a:ea typeface="Courier" charset="0"/>
                <a:cs typeface="Courier" charset="0"/>
              </a:rPr>
              <a:t>dict</a:t>
            </a:r>
            <a:r>
              <a:rPr lang="en-US" sz="1294" dirty="0">
                <a:solidFill>
                  <a:schemeClr val="bg1"/>
                </a:solidFill>
                <a:latin typeface="Courier" charset="0"/>
                <a:ea typeface="Courier" charset="0"/>
                <a:cs typeface="Courier" charset="0"/>
              </a:rPr>
              <a:t>()</a:t>
            </a:r>
          </a:p>
          <a:p>
            <a:r>
              <a:rPr lang="en-US" sz="1294" dirty="0">
                <a:solidFill>
                  <a:schemeClr val="bg1"/>
                </a:solidFill>
                <a:latin typeface="Courier" charset="0"/>
                <a:ea typeface="Courier" charset="0"/>
                <a:cs typeface="Courier" charset="0"/>
              </a:rPr>
              <a:t>&gt;&gt;&gt; type(z)</a:t>
            </a:r>
          </a:p>
          <a:p>
            <a:r>
              <a:rPr lang="en-US" sz="1294" dirty="0">
                <a:solidFill>
                  <a:schemeClr val="bg1"/>
                </a:solidFill>
                <a:latin typeface="Courier" charset="0"/>
                <a:ea typeface="Courier" charset="0"/>
                <a:cs typeface="Courier" charset="0"/>
              </a:rPr>
              <a:t>&lt;</a:t>
            </a:r>
            <a:r>
              <a:rPr lang="en-US" sz="1294" dirty="0">
                <a:solidFill>
                  <a:srgbClr val="00FA00"/>
                </a:solidFill>
                <a:latin typeface="Courier" charset="0"/>
                <a:ea typeface="Courier" charset="0"/>
                <a:cs typeface="Courier" charset="0"/>
              </a:rPr>
              <a:t>class</a:t>
            </a:r>
            <a:r>
              <a:rPr lang="en-US" sz="1294" dirty="0">
                <a:solidFill>
                  <a:schemeClr val="bg1"/>
                </a:solidFill>
                <a:latin typeface="Courier" charset="0"/>
                <a:ea typeface="Courier" charset="0"/>
                <a:cs typeface="Courier" charset="0"/>
              </a:rPr>
              <a:t> '</a:t>
            </a:r>
            <a:r>
              <a:rPr lang="en-US" sz="1294" dirty="0" err="1">
                <a:solidFill>
                  <a:schemeClr val="bg1"/>
                </a:solidFill>
                <a:latin typeface="Courier" charset="0"/>
                <a:ea typeface="Courier" charset="0"/>
                <a:cs typeface="Courier" charset="0"/>
              </a:rPr>
              <a:t>dict</a:t>
            </a:r>
            <a:r>
              <a:rPr lang="en-US" sz="1294" dirty="0">
                <a:solidFill>
                  <a:schemeClr val="bg1"/>
                </a:solidFill>
                <a:latin typeface="Courier" charset="0"/>
                <a:ea typeface="Courier" charset="0"/>
                <a:cs typeface="Courier" charset="0"/>
              </a:rPr>
              <a:t>'&gt;</a:t>
            </a:r>
          </a:p>
        </p:txBody>
      </p:sp>
      <p:sp>
        <p:nvSpPr>
          <p:cNvPr id="4" name="TextBox 3"/>
          <p:cNvSpPr txBox="1"/>
          <p:nvPr/>
        </p:nvSpPr>
        <p:spPr>
          <a:xfrm>
            <a:off x="3507985" y="1384274"/>
            <a:ext cx="5235111" cy="3278846"/>
          </a:xfrm>
          <a:prstGeom prst="rect">
            <a:avLst/>
          </a:prstGeom>
          <a:noFill/>
        </p:spPr>
        <p:txBody>
          <a:bodyPr wrap="square" rtlCol="0">
            <a:spAutoFit/>
          </a:bodyPr>
          <a:lstStyle/>
          <a:p>
            <a:r>
              <a:rPr lang="en-US" sz="1294" dirty="0">
                <a:solidFill>
                  <a:schemeClr val="bg1"/>
                </a:solidFill>
                <a:latin typeface="Courier" charset="0"/>
                <a:ea typeface="Courier" charset="0"/>
                <a:cs typeface="Courier" charset="0"/>
              </a:rPr>
              <a:t>&gt;&gt;&gt; </a:t>
            </a:r>
            <a:r>
              <a:rPr lang="en-US" sz="1294" dirty="0" err="1">
                <a:solidFill>
                  <a:schemeClr val="bg1"/>
                </a:solidFill>
                <a:latin typeface="Courier" charset="0"/>
                <a:ea typeface="Courier" charset="0"/>
                <a:cs typeface="Courier" charset="0"/>
              </a:rPr>
              <a:t>dir</a:t>
            </a:r>
            <a:r>
              <a:rPr lang="en-US" sz="1294" dirty="0">
                <a:solidFill>
                  <a:schemeClr val="bg1"/>
                </a:solidFill>
                <a:latin typeface="Courier" charset="0"/>
                <a:ea typeface="Courier" charset="0"/>
                <a:cs typeface="Courier" charset="0"/>
              </a:rPr>
              <a:t>(x)</a:t>
            </a:r>
          </a:p>
          <a:p>
            <a:r>
              <a:rPr lang="en-US" sz="1294" dirty="0">
                <a:solidFill>
                  <a:schemeClr val="bg1"/>
                </a:solidFill>
                <a:latin typeface="Courier" charset="0"/>
                <a:ea typeface="Courier" charset="0"/>
                <a:cs typeface="Courier" charset="0"/>
              </a:rPr>
              <a:t>[ </a:t>
            </a:r>
            <a:r>
              <a:rPr lang="is-IS" sz="1294" dirty="0">
                <a:solidFill>
                  <a:schemeClr val="bg1"/>
                </a:solidFill>
                <a:latin typeface="Courier" charset="0"/>
                <a:ea typeface="Courier" charset="0"/>
                <a:cs typeface="Courier" charset="0"/>
              </a:rPr>
              <a:t>… </a:t>
            </a:r>
            <a:r>
              <a:rPr lang="en-US" sz="1294" dirty="0">
                <a:solidFill>
                  <a:srgbClr val="FFFF00"/>
                </a:solidFill>
                <a:latin typeface="Courier" charset="0"/>
                <a:ea typeface="Courier" charset="0"/>
                <a:cs typeface="Courier" charset="0"/>
              </a:rPr>
              <a:t>'capitalize', '</a:t>
            </a:r>
            <a:r>
              <a:rPr lang="en-US" sz="1294" dirty="0" err="1">
                <a:solidFill>
                  <a:srgbClr val="FFFF00"/>
                </a:solidFill>
                <a:latin typeface="Courier" charset="0"/>
                <a:ea typeface="Courier" charset="0"/>
                <a:cs typeface="Courier" charset="0"/>
              </a:rPr>
              <a:t>casefold</a:t>
            </a:r>
            <a:r>
              <a:rPr lang="en-US" sz="1294" dirty="0">
                <a:solidFill>
                  <a:srgbClr val="FFFF00"/>
                </a:solidFill>
                <a:latin typeface="Courier" charset="0"/>
                <a:ea typeface="Courier" charset="0"/>
                <a:cs typeface="Courier" charset="0"/>
              </a:rPr>
              <a:t>', 'center', 'count', 'encode', '</a:t>
            </a:r>
            <a:r>
              <a:rPr lang="en-US" sz="1294" dirty="0" err="1">
                <a:solidFill>
                  <a:srgbClr val="FFFF00"/>
                </a:solidFill>
                <a:latin typeface="Courier" charset="0"/>
                <a:ea typeface="Courier" charset="0"/>
                <a:cs typeface="Courier" charset="0"/>
              </a:rPr>
              <a:t>endswith</a:t>
            </a:r>
            <a:r>
              <a:rPr lang="en-US" sz="1294" dirty="0">
                <a:solidFill>
                  <a:srgbClr val="FFFF00"/>
                </a:solidFill>
                <a:latin typeface="Courier" charset="0"/>
                <a:ea typeface="Courier" charset="0"/>
                <a:cs typeface="Courier" charset="0"/>
              </a:rPr>
              <a:t>', '</a:t>
            </a:r>
            <a:r>
              <a:rPr lang="en-US" sz="1294" dirty="0" err="1">
                <a:solidFill>
                  <a:srgbClr val="FFFF00"/>
                </a:solidFill>
                <a:latin typeface="Courier" charset="0"/>
                <a:ea typeface="Courier" charset="0"/>
                <a:cs typeface="Courier" charset="0"/>
              </a:rPr>
              <a:t>expandtabs</a:t>
            </a:r>
            <a:r>
              <a:rPr lang="en-US" sz="1294" dirty="0">
                <a:solidFill>
                  <a:srgbClr val="FFFF00"/>
                </a:solidFill>
                <a:latin typeface="Courier" charset="0"/>
                <a:ea typeface="Courier" charset="0"/>
                <a:cs typeface="Courier" charset="0"/>
              </a:rPr>
              <a:t>', 'find', 'format', </a:t>
            </a:r>
            <a:r>
              <a:rPr lang="is-IS" sz="1294" dirty="0">
                <a:solidFill>
                  <a:srgbClr val="FFFF00"/>
                </a:solidFill>
                <a:latin typeface="Courier" charset="0"/>
                <a:ea typeface="Courier" charset="0"/>
                <a:cs typeface="Courier" charset="0"/>
              </a:rPr>
              <a:t>… </a:t>
            </a:r>
            <a:r>
              <a:rPr lang="en-US" sz="1294" dirty="0">
                <a:solidFill>
                  <a:srgbClr val="FFFF00"/>
                </a:solidFill>
                <a:latin typeface="Courier" charset="0"/>
                <a:ea typeface="Courier" charset="0"/>
                <a:cs typeface="Courier" charset="0"/>
              </a:rPr>
              <a:t>'lower', '</a:t>
            </a:r>
            <a:r>
              <a:rPr lang="en-US" sz="1294" dirty="0" err="1">
                <a:solidFill>
                  <a:srgbClr val="FFFF00"/>
                </a:solidFill>
                <a:latin typeface="Courier" charset="0"/>
                <a:ea typeface="Courier" charset="0"/>
                <a:cs typeface="Courier" charset="0"/>
              </a:rPr>
              <a:t>lstrip</a:t>
            </a:r>
            <a:r>
              <a:rPr lang="en-US" sz="1294" dirty="0">
                <a:solidFill>
                  <a:srgbClr val="FFFF00"/>
                </a:solidFill>
                <a:latin typeface="Courier" charset="0"/>
                <a:ea typeface="Courier" charset="0"/>
                <a:cs typeface="Courier" charset="0"/>
              </a:rPr>
              <a:t>', '</a:t>
            </a:r>
            <a:r>
              <a:rPr lang="en-US" sz="1294" dirty="0" err="1">
                <a:solidFill>
                  <a:srgbClr val="FFFF00"/>
                </a:solidFill>
                <a:latin typeface="Courier" charset="0"/>
                <a:ea typeface="Courier" charset="0"/>
                <a:cs typeface="Courier" charset="0"/>
              </a:rPr>
              <a:t>maketrans</a:t>
            </a:r>
            <a:r>
              <a:rPr lang="en-US" sz="1294" dirty="0">
                <a:solidFill>
                  <a:srgbClr val="FFFF00"/>
                </a:solidFill>
                <a:latin typeface="Courier" charset="0"/>
                <a:ea typeface="Courier" charset="0"/>
                <a:cs typeface="Courier" charset="0"/>
              </a:rPr>
              <a:t>', 'partition', 'replace', '</a:t>
            </a:r>
            <a:r>
              <a:rPr lang="en-US" sz="1294" dirty="0" err="1">
                <a:solidFill>
                  <a:srgbClr val="FFFF00"/>
                </a:solidFill>
                <a:latin typeface="Courier" charset="0"/>
                <a:ea typeface="Courier" charset="0"/>
                <a:cs typeface="Courier" charset="0"/>
              </a:rPr>
              <a:t>rfind</a:t>
            </a:r>
            <a:r>
              <a:rPr lang="en-US" sz="1294" dirty="0">
                <a:solidFill>
                  <a:srgbClr val="FFFF00"/>
                </a:solidFill>
                <a:latin typeface="Courier" charset="0"/>
                <a:ea typeface="Courier" charset="0"/>
                <a:cs typeface="Courier" charset="0"/>
              </a:rPr>
              <a:t>', '</a:t>
            </a:r>
            <a:r>
              <a:rPr lang="en-US" sz="1294" dirty="0" err="1">
                <a:solidFill>
                  <a:srgbClr val="FFFF00"/>
                </a:solidFill>
                <a:latin typeface="Courier" charset="0"/>
                <a:ea typeface="Courier" charset="0"/>
                <a:cs typeface="Courier" charset="0"/>
              </a:rPr>
              <a:t>rindex</a:t>
            </a:r>
            <a:r>
              <a:rPr lang="en-US" sz="1294" dirty="0">
                <a:solidFill>
                  <a:srgbClr val="FFFF00"/>
                </a:solidFill>
                <a:latin typeface="Courier" charset="0"/>
                <a:ea typeface="Courier" charset="0"/>
                <a:cs typeface="Courier" charset="0"/>
              </a:rPr>
              <a:t>', '</a:t>
            </a:r>
            <a:r>
              <a:rPr lang="en-US" sz="1294" dirty="0" err="1">
                <a:solidFill>
                  <a:srgbClr val="FFFF00"/>
                </a:solidFill>
                <a:latin typeface="Courier" charset="0"/>
                <a:ea typeface="Courier" charset="0"/>
                <a:cs typeface="Courier" charset="0"/>
              </a:rPr>
              <a:t>rjust</a:t>
            </a:r>
            <a:r>
              <a:rPr lang="en-US" sz="1294" dirty="0">
                <a:solidFill>
                  <a:srgbClr val="FFFF00"/>
                </a:solidFill>
                <a:latin typeface="Courier" charset="0"/>
                <a:ea typeface="Courier" charset="0"/>
                <a:cs typeface="Courier" charset="0"/>
              </a:rPr>
              <a:t>', '</a:t>
            </a:r>
            <a:r>
              <a:rPr lang="en-US" sz="1294" dirty="0" err="1">
                <a:solidFill>
                  <a:srgbClr val="FFFF00"/>
                </a:solidFill>
                <a:latin typeface="Courier" charset="0"/>
                <a:ea typeface="Courier" charset="0"/>
                <a:cs typeface="Courier" charset="0"/>
              </a:rPr>
              <a:t>rpartition</a:t>
            </a:r>
            <a:r>
              <a:rPr lang="en-US" sz="1294" dirty="0">
                <a:solidFill>
                  <a:srgbClr val="FFFF00"/>
                </a:solidFill>
                <a:latin typeface="Courier" charset="0"/>
                <a:ea typeface="Courier" charset="0"/>
                <a:cs typeface="Courier" charset="0"/>
              </a:rPr>
              <a:t>', '</a:t>
            </a:r>
            <a:r>
              <a:rPr lang="en-US" sz="1294" dirty="0" err="1">
                <a:solidFill>
                  <a:srgbClr val="FFFF00"/>
                </a:solidFill>
                <a:latin typeface="Courier" charset="0"/>
                <a:ea typeface="Courier" charset="0"/>
                <a:cs typeface="Courier" charset="0"/>
              </a:rPr>
              <a:t>rsplit</a:t>
            </a:r>
            <a:r>
              <a:rPr lang="en-US" sz="1294" dirty="0">
                <a:solidFill>
                  <a:srgbClr val="FFFF00"/>
                </a:solidFill>
                <a:latin typeface="Courier" charset="0"/>
                <a:ea typeface="Courier" charset="0"/>
                <a:cs typeface="Courier" charset="0"/>
              </a:rPr>
              <a:t>', '</a:t>
            </a:r>
            <a:r>
              <a:rPr lang="en-US" sz="1294" dirty="0" err="1">
                <a:solidFill>
                  <a:srgbClr val="FFFF00"/>
                </a:solidFill>
                <a:latin typeface="Courier" charset="0"/>
                <a:ea typeface="Courier" charset="0"/>
                <a:cs typeface="Courier" charset="0"/>
              </a:rPr>
              <a:t>rstrip</a:t>
            </a:r>
            <a:r>
              <a:rPr lang="en-US" sz="1294" dirty="0">
                <a:solidFill>
                  <a:srgbClr val="FFFF00"/>
                </a:solidFill>
                <a:latin typeface="Courier" charset="0"/>
                <a:ea typeface="Courier" charset="0"/>
                <a:cs typeface="Courier" charset="0"/>
              </a:rPr>
              <a:t>', 'split', '</a:t>
            </a:r>
            <a:r>
              <a:rPr lang="en-US" sz="1294" dirty="0" err="1">
                <a:solidFill>
                  <a:srgbClr val="FFFF00"/>
                </a:solidFill>
                <a:latin typeface="Courier" charset="0"/>
                <a:ea typeface="Courier" charset="0"/>
                <a:cs typeface="Courier" charset="0"/>
              </a:rPr>
              <a:t>splitlines</a:t>
            </a:r>
            <a:r>
              <a:rPr lang="en-US" sz="1294" dirty="0">
                <a:solidFill>
                  <a:srgbClr val="FFFF00"/>
                </a:solidFill>
                <a:latin typeface="Courier" charset="0"/>
                <a:ea typeface="Courier" charset="0"/>
                <a:cs typeface="Courier" charset="0"/>
              </a:rPr>
              <a:t>', '</a:t>
            </a:r>
            <a:r>
              <a:rPr lang="en-US" sz="1294" dirty="0" err="1">
                <a:solidFill>
                  <a:srgbClr val="FFFF00"/>
                </a:solidFill>
                <a:latin typeface="Courier" charset="0"/>
                <a:ea typeface="Courier" charset="0"/>
                <a:cs typeface="Courier" charset="0"/>
              </a:rPr>
              <a:t>startswith</a:t>
            </a:r>
            <a:r>
              <a:rPr lang="en-US" sz="1294" dirty="0">
                <a:solidFill>
                  <a:srgbClr val="FFFF00"/>
                </a:solidFill>
                <a:latin typeface="Courier" charset="0"/>
                <a:ea typeface="Courier" charset="0"/>
                <a:cs typeface="Courier" charset="0"/>
              </a:rPr>
              <a:t>', 'strip', '</a:t>
            </a:r>
            <a:r>
              <a:rPr lang="en-US" sz="1294" dirty="0" err="1">
                <a:solidFill>
                  <a:srgbClr val="FFFF00"/>
                </a:solidFill>
                <a:latin typeface="Courier" charset="0"/>
                <a:ea typeface="Courier" charset="0"/>
                <a:cs typeface="Courier" charset="0"/>
              </a:rPr>
              <a:t>swapcase</a:t>
            </a:r>
            <a:r>
              <a:rPr lang="en-US" sz="1294" dirty="0">
                <a:solidFill>
                  <a:srgbClr val="FFFF00"/>
                </a:solidFill>
                <a:latin typeface="Courier" charset="0"/>
                <a:ea typeface="Courier" charset="0"/>
                <a:cs typeface="Courier" charset="0"/>
              </a:rPr>
              <a:t>', 'title', 'translate', 'upper', '</a:t>
            </a:r>
            <a:r>
              <a:rPr lang="en-US" sz="1294" dirty="0" err="1">
                <a:solidFill>
                  <a:srgbClr val="FFFF00"/>
                </a:solidFill>
                <a:latin typeface="Courier" charset="0"/>
                <a:ea typeface="Courier" charset="0"/>
                <a:cs typeface="Courier" charset="0"/>
              </a:rPr>
              <a:t>zfill</a:t>
            </a:r>
            <a:r>
              <a:rPr lang="en-US" sz="1294" dirty="0">
                <a:solidFill>
                  <a:srgbClr val="FFFF00"/>
                </a:solidFill>
                <a:latin typeface="Courier" charset="0"/>
                <a:ea typeface="Courier" charset="0"/>
                <a:cs typeface="Courier" charset="0"/>
              </a:rPr>
              <a:t>'</a:t>
            </a:r>
            <a:r>
              <a:rPr lang="en-US" sz="1294" dirty="0">
                <a:solidFill>
                  <a:schemeClr val="bg1"/>
                </a:solidFill>
                <a:latin typeface="Courier" charset="0"/>
                <a:ea typeface="Courier" charset="0"/>
                <a:cs typeface="Courier" charset="0"/>
              </a:rPr>
              <a:t>]</a:t>
            </a:r>
          </a:p>
          <a:p>
            <a:r>
              <a:rPr lang="en-US" sz="1294" dirty="0">
                <a:solidFill>
                  <a:schemeClr val="bg1"/>
                </a:solidFill>
                <a:latin typeface="Courier" charset="0"/>
                <a:ea typeface="Courier" charset="0"/>
                <a:cs typeface="Courier" charset="0"/>
              </a:rPr>
              <a:t>&gt;&gt;&gt; </a:t>
            </a:r>
            <a:r>
              <a:rPr lang="en-US" sz="1294" dirty="0" err="1">
                <a:solidFill>
                  <a:schemeClr val="bg1"/>
                </a:solidFill>
                <a:latin typeface="Courier" charset="0"/>
                <a:ea typeface="Courier" charset="0"/>
                <a:cs typeface="Courier" charset="0"/>
              </a:rPr>
              <a:t>dir</a:t>
            </a:r>
            <a:r>
              <a:rPr lang="en-US" sz="1294" dirty="0">
                <a:solidFill>
                  <a:schemeClr val="bg1"/>
                </a:solidFill>
                <a:latin typeface="Courier" charset="0"/>
                <a:ea typeface="Courier" charset="0"/>
                <a:cs typeface="Courier" charset="0"/>
              </a:rPr>
              <a:t>(y)</a:t>
            </a:r>
          </a:p>
          <a:p>
            <a:r>
              <a:rPr lang="en-US" sz="1294" dirty="0">
                <a:solidFill>
                  <a:schemeClr val="bg1"/>
                </a:solidFill>
                <a:latin typeface="Courier" charset="0"/>
                <a:ea typeface="Courier" charset="0"/>
                <a:cs typeface="Courier" charset="0"/>
              </a:rPr>
              <a:t>[</a:t>
            </a:r>
            <a:r>
              <a:rPr lang="is-IS" sz="1294" dirty="0">
                <a:solidFill>
                  <a:schemeClr val="bg1"/>
                </a:solidFill>
                <a:latin typeface="Courier" charset="0"/>
                <a:ea typeface="Courier" charset="0"/>
                <a:cs typeface="Courier" charset="0"/>
              </a:rPr>
              <a:t>… </a:t>
            </a:r>
            <a:r>
              <a:rPr lang="en-US" sz="1294" dirty="0">
                <a:solidFill>
                  <a:srgbClr val="FFFF00"/>
                </a:solidFill>
                <a:latin typeface="Courier" charset="0"/>
                <a:ea typeface="Courier" charset="0"/>
                <a:cs typeface="Courier" charset="0"/>
              </a:rPr>
              <a:t>'append', 'clear', 'copy', 'count', 'extend', 'index', 'insert', 'pop', 'remove', 'reverse', 'sort']</a:t>
            </a:r>
          </a:p>
          <a:p>
            <a:r>
              <a:rPr lang="en-US" sz="1294" dirty="0">
                <a:solidFill>
                  <a:schemeClr val="bg1"/>
                </a:solidFill>
                <a:latin typeface="Courier" charset="0"/>
                <a:ea typeface="Courier" charset="0"/>
                <a:cs typeface="Courier" charset="0"/>
              </a:rPr>
              <a:t>&gt;&gt;&gt; </a:t>
            </a:r>
            <a:r>
              <a:rPr lang="en-US" sz="1294" dirty="0" err="1">
                <a:solidFill>
                  <a:schemeClr val="bg1"/>
                </a:solidFill>
                <a:latin typeface="Courier" charset="0"/>
                <a:ea typeface="Courier" charset="0"/>
                <a:cs typeface="Courier" charset="0"/>
              </a:rPr>
              <a:t>dir</a:t>
            </a:r>
            <a:r>
              <a:rPr lang="en-US" sz="1294" dirty="0">
                <a:solidFill>
                  <a:schemeClr val="bg1"/>
                </a:solidFill>
                <a:latin typeface="Courier" charset="0"/>
                <a:ea typeface="Courier" charset="0"/>
                <a:cs typeface="Courier" charset="0"/>
              </a:rPr>
              <a:t>(z)</a:t>
            </a:r>
          </a:p>
          <a:p>
            <a:r>
              <a:rPr lang="is-IS" sz="1294" dirty="0">
                <a:solidFill>
                  <a:schemeClr val="bg1"/>
                </a:solidFill>
                <a:latin typeface="Courier" charset="0"/>
                <a:ea typeface="Courier" charset="0"/>
                <a:cs typeface="Courier" charset="0"/>
              </a:rPr>
              <a:t>[…</a:t>
            </a:r>
            <a:r>
              <a:rPr lang="en-US" sz="1294" dirty="0">
                <a:solidFill>
                  <a:schemeClr val="bg1"/>
                </a:solidFill>
                <a:latin typeface="Courier" charset="0"/>
                <a:ea typeface="Courier" charset="0"/>
                <a:cs typeface="Courier" charset="0"/>
              </a:rPr>
              <a:t>, </a:t>
            </a:r>
            <a:r>
              <a:rPr lang="en-US" sz="1294" dirty="0">
                <a:solidFill>
                  <a:srgbClr val="FFFF00"/>
                </a:solidFill>
                <a:latin typeface="Courier" charset="0"/>
                <a:ea typeface="Courier" charset="0"/>
                <a:cs typeface="Courier" charset="0"/>
              </a:rPr>
              <a:t>'clear', 'copy', '</a:t>
            </a:r>
            <a:r>
              <a:rPr lang="en-US" sz="1294" dirty="0" err="1">
                <a:solidFill>
                  <a:srgbClr val="FFFF00"/>
                </a:solidFill>
                <a:latin typeface="Courier" charset="0"/>
                <a:ea typeface="Courier" charset="0"/>
                <a:cs typeface="Courier" charset="0"/>
              </a:rPr>
              <a:t>fromkeys</a:t>
            </a:r>
            <a:r>
              <a:rPr lang="en-US" sz="1294" dirty="0">
                <a:solidFill>
                  <a:srgbClr val="FFFF00"/>
                </a:solidFill>
                <a:latin typeface="Courier" charset="0"/>
                <a:ea typeface="Courier" charset="0"/>
                <a:cs typeface="Courier" charset="0"/>
              </a:rPr>
              <a:t>', 'get', 'items', 'keys', 'pop', '</a:t>
            </a:r>
            <a:r>
              <a:rPr lang="en-US" sz="1294" dirty="0" err="1">
                <a:solidFill>
                  <a:srgbClr val="FFFF00"/>
                </a:solidFill>
                <a:latin typeface="Courier" charset="0"/>
                <a:ea typeface="Courier" charset="0"/>
                <a:cs typeface="Courier" charset="0"/>
              </a:rPr>
              <a:t>popitem</a:t>
            </a:r>
            <a:r>
              <a:rPr lang="en-US" sz="1294" dirty="0">
                <a:solidFill>
                  <a:srgbClr val="FFFF00"/>
                </a:solidFill>
                <a:latin typeface="Courier" charset="0"/>
                <a:ea typeface="Courier" charset="0"/>
                <a:cs typeface="Courier" charset="0"/>
              </a:rPr>
              <a:t>', '</a:t>
            </a:r>
            <a:r>
              <a:rPr lang="en-US" sz="1294" dirty="0" err="1">
                <a:solidFill>
                  <a:srgbClr val="FFFF00"/>
                </a:solidFill>
                <a:latin typeface="Courier" charset="0"/>
                <a:ea typeface="Courier" charset="0"/>
                <a:cs typeface="Courier" charset="0"/>
              </a:rPr>
              <a:t>setdefault</a:t>
            </a:r>
            <a:r>
              <a:rPr lang="en-US" sz="1294" dirty="0">
                <a:solidFill>
                  <a:srgbClr val="FFFF00"/>
                </a:solidFill>
                <a:latin typeface="Courier" charset="0"/>
                <a:ea typeface="Courier" charset="0"/>
                <a:cs typeface="Courier" charset="0"/>
              </a:rPr>
              <a:t>', 'update', 'values']</a:t>
            </a:r>
          </a:p>
        </p:txBody>
      </p:sp>
    </p:spTree>
    <p:extLst>
      <p:ext uri="{BB962C8B-B14F-4D97-AF65-F5344CB8AC3E}">
        <p14:creationId xmlns:p14="http://schemas.microsoft.com/office/powerpoint/2010/main" val="12380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175846" y="864394"/>
            <a:ext cx="5424854" cy="1735931"/>
          </a:xfrm>
          <a:prstGeom prst="rect">
            <a:avLst/>
          </a:prstGeom>
          <a:noFill/>
          <a:ln>
            <a:noFill/>
          </a:ln>
        </p:spPr>
        <p:txBody>
          <a:bodyPr lIns="21050" tIns="21050" rIns="21050" bIns="21050" anchor="b" anchorCtr="0">
            <a:noAutofit/>
          </a:bodyPr>
          <a:lstStyle/>
          <a:p>
            <a:pPr marL="0" marR="0" lvl="0" indent="0" algn="ctr" rtl="0">
              <a:lnSpc>
                <a:spcPct val="100000"/>
              </a:lnSpc>
              <a:spcBef>
                <a:spcPts val="0"/>
              </a:spcBef>
              <a:spcAft>
                <a:spcPts val="0"/>
              </a:spcAft>
              <a:buClr>
                <a:schemeClr val="accent3"/>
              </a:buClr>
              <a:buSzPct val="25000"/>
              <a:buFont typeface="Cabin"/>
              <a:buNone/>
            </a:pPr>
            <a:r>
              <a:rPr lang="el-GR" sz="4700" u="none" strike="noStrike" cap="none" dirty="0">
                <a:solidFill>
                  <a:srgbClr val="FFD966"/>
                </a:solidFill>
                <a:latin typeface="Arial" charset="0"/>
                <a:ea typeface="Arial" charset="0"/>
                <a:cs typeface="Arial" charset="0"/>
                <a:sym typeface="Cabin"/>
              </a:rPr>
              <a:t>Ένα Δείγμα Κλάσης</a:t>
            </a:r>
            <a:endParaRPr lang="en" sz="4700" u="none" strike="noStrike" cap="none" dirty="0">
              <a:solidFill>
                <a:srgbClr val="FFD966"/>
              </a:solidFill>
              <a:latin typeface="Arial" charset="0"/>
              <a:ea typeface="Arial" charset="0"/>
              <a:cs typeface="Arial" charset="0"/>
              <a:sym typeface="Cabin"/>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41343" y="1423113"/>
            <a:ext cx="3195160" cy="21289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p:nvPr/>
        </p:nvSpPr>
        <p:spPr>
          <a:xfrm>
            <a:off x="2615466" y="532603"/>
            <a:ext cx="3643553" cy="4136695"/>
          </a:xfrm>
          <a:prstGeom prst="rect">
            <a:avLst/>
          </a:prstGeom>
          <a:noFill/>
          <a:ln w="12700" cap="flat" cmpd="sng">
            <a:solidFill>
              <a:srgbClr val="FFFB00"/>
            </a:solidFill>
            <a:prstDash val="solid"/>
            <a:miter/>
            <a:headEnd type="none" w="med" len="med"/>
            <a:tailEnd type="none" w="med" len="med"/>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2000" dirty="0">
                <a:solidFill>
                  <a:srgbClr val="FFFFFF"/>
                </a:solidFill>
                <a:latin typeface="Arial" charset="0"/>
                <a:ea typeface="Arial" charset="0"/>
                <a:cs typeface="Arial" charset="0"/>
                <a:sym typeface="Cabin"/>
              </a:rPr>
              <a:t> </a:t>
            </a:r>
            <a:r>
              <a:rPr lang="en" sz="2000" u="none" strike="noStrike" cap="none" dirty="0">
                <a:solidFill>
                  <a:srgbClr val="FFFFFF"/>
                </a:solidFill>
                <a:latin typeface="Arial" charset="0"/>
                <a:ea typeface="Arial" charset="0"/>
                <a:cs typeface="Arial" charset="0"/>
                <a:sym typeface="Cabin"/>
              </a:rPr>
              <a:t>class</a:t>
            </a:r>
            <a:r>
              <a:rPr lang="en" sz="2000" u="none" strike="noStrike" cap="none" dirty="0">
                <a:solidFill>
                  <a:srgbClr val="FF2600"/>
                </a:solidFill>
                <a:latin typeface="Arial" charset="0"/>
                <a:ea typeface="Arial" charset="0"/>
                <a:cs typeface="Arial" charset="0"/>
                <a:sym typeface="Cabin"/>
              </a:rPr>
              <a:t> </a:t>
            </a:r>
            <a:r>
              <a:rPr lang="en" sz="2000" u="none" strike="noStrike" cap="none" dirty="0" err="1">
                <a:solidFill>
                  <a:srgbClr val="00FDFF"/>
                </a:solidFill>
                <a:latin typeface="Arial" charset="0"/>
                <a:ea typeface="Arial" charset="0"/>
                <a:cs typeface="Arial" charset="0"/>
                <a:sym typeface="Cabin"/>
              </a:rPr>
              <a:t>PartyAnimal</a:t>
            </a:r>
            <a:r>
              <a:rPr lang="en" sz="2000" u="none" strike="noStrike" cap="none" dirty="0">
                <a:solidFill>
                  <a:srgbClr val="00FDFF"/>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FB00"/>
              </a:buClr>
              <a:buSzPct val="25000"/>
              <a:buFont typeface="Cabin"/>
              <a:buNone/>
            </a:pPr>
            <a:r>
              <a:rPr lang="en" sz="2000" u="none" strike="noStrike" cap="none" dirty="0">
                <a:solidFill>
                  <a:srgbClr val="FFFB00"/>
                </a:solidFill>
                <a:latin typeface="Arial" charset="0"/>
                <a:ea typeface="Arial" charset="0"/>
                <a:cs typeface="Arial" charset="0"/>
                <a:sym typeface="Cabin"/>
              </a:rPr>
              <a:t>    x = 0</a:t>
            </a:r>
          </a:p>
          <a:p>
            <a:pPr marL="0" marR="0" lvl="0" indent="0" algn="l" rtl="0">
              <a:lnSpc>
                <a:spcPct val="100000"/>
              </a:lnSpc>
              <a:spcBef>
                <a:spcPts val="0"/>
              </a:spcBef>
              <a:spcAft>
                <a:spcPts val="0"/>
              </a:spcAft>
              <a:buClr>
                <a:srgbClr val="FFFFFF"/>
              </a:buClr>
              <a:buFont typeface="Cabin"/>
              <a:buNone/>
            </a:pPr>
            <a:endParaRPr sz="20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900"/>
              </a:buClr>
              <a:buSzPct val="25000"/>
              <a:buFont typeface="Cabin"/>
              <a:buNone/>
            </a:pPr>
            <a:r>
              <a:rPr lang="en" sz="2000" u="none" strike="noStrike" cap="none" dirty="0">
                <a:solidFill>
                  <a:srgbClr val="00F900"/>
                </a:solidFill>
                <a:latin typeface="Arial" charset="0"/>
                <a:ea typeface="Arial" charset="0"/>
                <a:cs typeface="Arial" charset="0"/>
                <a:sym typeface="Cabin"/>
              </a:rPr>
              <a:t>    </a:t>
            </a:r>
            <a:r>
              <a:rPr lang="en" sz="2000" u="none" strike="noStrike" cap="none" dirty="0" err="1">
                <a:solidFill>
                  <a:srgbClr val="00F900"/>
                </a:solidFill>
                <a:latin typeface="Arial" charset="0"/>
                <a:ea typeface="Arial" charset="0"/>
                <a:cs typeface="Arial" charset="0"/>
                <a:sym typeface="Cabin"/>
              </a:rPr>
              <a:t>def</a:t>
            </a:r>
            <a:r>
              <a:rPr lang="en" sz="2000" u="none" strike="noStrike" cap="none" dirty="0">
                <a:solidFill>
                  <a:srgbClr val="00F900"/>
                </a:solidFill>
                <a:latin typeface="Arial" charset="0"/>
                <a:ea typeface="Arial" charset="0"/>
                <a:cs typeface="Arial" charset="0"/>
                <a:sym typeface="Cabin"/>
              </a:rPr>
              <a:t> party(self) :</a:t>
            </a:r>
          </a:p>
          <a:p>
            <a:pPr marL="0" marR="0" lvl="0" indent="0" algn="l" rtl="0">
              <a:lnSpc>
                <a:spcPct val="100000"/>
              </a:lnSpc>
              <a:spcBef>
                <a:spcPts val="0"/>
              </a:spcBef>
              <a:spcAft>
                <a:spcPts val="0"/>
              </a:spcAft>
              <a:buClr>
                <a:srgbClr val="00F900"/>
              </a:buClr>
              <a:buSzPct val="25000"/>
              <a:buFont typeface="Cabin"/>
              <a:buNone/>
            </a:pPr>
            <a:r>
              <a:rPr lang="en" sz="2000" u="none" strike="noStrike" cap="none" dirty="0">
                <a:solidFill>
                  <a:srgbClr val="00F900"/>
                </a:solidFill>
                <a:latin typeface="Arial" charset="0"/>
                <a:ea typeface="Arial" charset="0"/>
                <a:cs typeface="Arial" charset="0"/>
                <a:sym typeface="Cabin"/>
              </a:rPr>
              <a:t>      </a:t>
            </a:r>
            <a:r>
              <a:rPr lang="en" sz="2000" u="none" strike="noStrike" cap="none" dirty="0" err="1">
                <a:solidFill>
                  <a:srgbClr val="00F900"/>
                </a:solidFill>
                <a:latin typeface="Arial" charset="0"/>
                <a:ea typeface="Arial" charset="0"/>
                <a:cs typeface="Arial" charset="0"/>
                <a:sym typeface="Cabin"/>
              </a:rPr>
              <a:t>self.x</a:t>
            </a:r>
            <a:r>
              <a:rPr lang="en" sz="2000" u="none" strike="noStrike" cap="none" dirty="0">
                <a:solidFill>
                  <a:srgbClr val="00F900"/>
                </a:solidFill>
                <a:latin typeface="Arial" charset="0"/>
                <a:ea typeface="Arial" charset="0"/>
                <a:cs typeface="Arial" charset="0"/>
                <a:sym typeface="Cabin"/>
              </a:rPr>
              <a:t> = </a:t>
            </a:r>
            <a:r>
              <a:rPr lang="en" sz="2000" u="none" strike="noStrike" cap="none" dirty="0" err="1">
                <a:solidFill>
                  <a:srgbClr val="00F900"/>
                </a:solidFill>
                <a:latin typeface="Arial" charset="0"/>
                <a:ea typeface="Arial" charset="0"/>
                <a:cs typeface="Arial" charset="0"/>
                <a:sym typeface="Cabin"/>
              </a:rPr>
              <a:t>self.x</a:t>
            </a:r>
            <a:r>
              <a:rPr lang="en" sz="2000" u="none" strike="noStrike" cap="none" dirty="0">
                <a:solidFill>
                  <a:srgbClr val="00F900"/>
                </a:solidFill>
                <a:latin typeface="Arial" charset="0"/>
                <a:ea typeface="Arial" charset="0"/>
                <a:cs typeface="Arial" charset="0"/>
                <a:sym typeface="Cabin"/>
              </a:rPr>
              <a:t> + 1</a:t>
            </a:r>
          </a:p>
          <a:p>
            <a:pPr marL="0" marR="0" lvl="0" indent="0" algn="l" rtl="0">
              <a:lnSpc>
                <a:spcPct val="100000"/>
              </a:lnSpc>
              <a:spcBef>
                <a:spcPts val="0"/>
              </a:spcBef>
              <a:spcAft>
                <a:spcPts val="0"/>
              </a:spcAft>
              <a:buClr>
                <a:srgbClr val="00F900"/>
              </a:buClr>
              <a:buSzPct val="25000"/>
              <a:buFont typeface="Cabin"/>
              <a:buNone/>
            </a:pPr>
            <a:r>
              <a:rPr lang="en" sz="2000" u="none" strike="noStrike" cap="none" dirty="0">
                <a:solidFill>
                  <a:srgbClr val="00F900"/>
                </a:solidFill>
                <a:latin typeface="Arial" charset="0"/>
                <a:ea typeface="Arial" charset="0"/>
                <a:cs typeface="Arial" charset="0"/>
                <a:sym typeface="Cabin"/>
              </a:rPr>
              <a:t>      print</a:t>
            </a:r>
            <a:r>
              <a:rPr lang="en-US" sz="2000" u="none" strike="noStrike" cap="none" dirty="0">
                <a:solidFill>
                  <a:srgbClr val="00F900"/>
                </a:solidFill>
                <a:latin typeface="Arial" charset="0"/>
                <a:ea typeface="Arial" charset="0"/>
                <a:cs typeface="Arial" charset="0"/>
                <a:sym typeface="Cabin"/>
              </a:rPr>
              <a:t>(</a:t>
            </a:r>
            <a:r>
              <a:rPr lang="en" sz="2000" u="none" strike="noStrike" cap="none" dirty="0">
                <a:solidFill>
                  <a:srgbClr val="00F900"/>
                </a:solidFill>
                <a:latin typeface="Arial" charset="0"/>
                <a:ea typeface="Arial" charset="0"/>
                <a:cs typeface="Arial" charset="0"/>
                <a:sym typeface="Cabin"/>
              </a:rPr>
              <a:t>"</a:t>
            </a:r>
            <a:r>
              <a:rPr lang="el-GR" sz="2000" u="none" strike="noStrike" cap="none" dirty="0">
                <a:solidFill>
                  <a:srgbClr val="00F900"/>
                </a:solidFill>
                <a:latin typeface="Arial" charset="0"/>
                <a:ea typeface="Arial" charset="0"/>
                <a:cs typeface="Arial" charset="0"/>
                <a:sym typeface="Cabin"/>
              </a:rPr>
              <a:t>Μέχρι στιγμής</a:t>
            </a:r>
            <a:r>
              <a:rPr lang="en" sz="2000" u="none" strike="noStrike" cap="none" dirty="0">
                <a:solidFill>
                  <a:srgbClr val="00F900"/>
                </a:solidFill>
                <a:latin typeface="Arial" charset="0"/>
                <a:ea typeface="Arial" charset="0"/>
                <a:cs typeface="Arial" charset="0"/>
                <a:sym typeface="Cabin"/>
              </a:rPr>
              <a:t>",self.x</a:t>
            </a:r>
            <a:r>
              <a:rPr lang="en-US" sz="2000" u="none" strike="noStrike" cap="none" dirty="0">
                <a:solidFill>
                  <a:srgbClr val="00F900"/>
                </a:solidFill>
                <a:latin typeface="Arial" charset="0"/>
                <a:ea typeface="Arial" charset="0"/>
                <a:cs typeface="Arial" charset="0"/>
                <a:sym typeface="Cabin"/>
              </a:rPr>
              <a:t>)</a:t>
            </a:r>
            <a:endParaRPr lang="en" sz="2000" u="none" strike="noStrike" cap="none" dirty="0">
              <a:solidFill>
                <a:srgbClr val="00F9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FF"/>
              </a:buClr>
              <a:buFont typeface="Cabin"/>
              <a:buNone/>
            </a:pPr>
            <a:endParaRPr sz="20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9300"/>
              </a:buClr>
              <a:buSzPct val="25000"/>
              <a:buFont typeface="Cabin"/>
              <a:buNone/>
            </a:pPr>
            <a:r>
              <a:rPr lang="en" sz="2000" dirty="0">
                <a:solidFill>
                  <a:srgbClr val="FF9300"/>
                </a:solidFill>
                <a:latin typeface="Arial" charset="0"/>
                <a:ea typeface="Arial" charset="0"/>
                <a:cs typeface="Arial" charset="0"/>
                <a:sym typeface="Cabin"/>
              </a:rPr>
              <a:t> </a:t>
            </a:r>
            <a:r>
              <a:rPr lang="en" sz="2000" u="none" strike="noStrike" cap="none" dirty="0">
                <a:solidFill>
                  <a:srgbClr val="FF9300"/>
                </a:solidFill>
                <a:latin typeface="Arial" charset="0"/>
                <a:ea typeface="Arial" charset="0"/>
                <a:cs typeface="Arial" charset="0"/>
                <a:sym typeface="Cabin"/>
              </a:rPr>
              <a:t>an = </a:t>
            </a:r>
            <a:r>
              <a:rPr lang="en" sz="2000" u="none" strike="noStrike" cap="none" dirty="0" err="1">
                <a:solidFill>
                  <a:srgbClr val="FF9300"/>
                </a:solidFill>
                <a:latin typeface="Arial" charset="0"/>
                <a:ea typeface="Arial" charset="0"/>
                <a:cs typeface="Arial" charset="0"/>
                <a:sym typeface="Cabin"/>
              </a:rPr>
              <a:t>PartyAnimal</a:t>
            </a:r>
            <a:r>
              <a:rPr lang="en" sz="2000" u="none" strike="noStrike" cap="none" dirty="0">
                <a:solidFill>
                  <a:srgbClr val="FF93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FFFF"/>
              </a:buClr>
              <a:buFont typeface="Cabin"/>
              <a:buNone/>
            </a:pPr>
            <a:endParaRPr sz="2000" u="none" strike="noStrike" cap="none" dirty="0">
              <a:solidFill>
                <a:srgbClr val="FF93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40FF"/>
              </a:buClr>
              <a:buSzPct val="25000"/>
              <a:buFont typeface="Cabin"/>
              <a:buNone/>
            </a:pPr>
            <a:r>
              <a:rPr lang="en" sz="2000" dirty="0">
                <a:solidFill>
                  <a:srgbClr val="FF40FF"/>
                </a:solidFill>
                <a:latin typeface="Arial" charset="0"/>
                <a:ea typeface="Arial" charset="0"/>
                <a:cs typeface="Arial" charset="0"/>
                <a:sym typeface="Cabin"/>
              </a:rPr>
              <a:t> </a:t>
            </a:r>
            <a:r>
              <a:rPr lang="en" sz="2000" u="none" strike="noStrike" cap="none" dirty="0" err="1">
                <a:solidFill>
                  <a:srgbClr val="FF40FF"/>
                </a:solidFill>
                <a:latin typeface="Arial" charset="0"/>
                <a:ea typeface="Arial" charset="0"/>
                <a:cs typeface="Arial" charset="0"/>
                <a:sym typeface="Cabin"/>
              </a:rPr>
              <a:t>an.party</a:t>
            </a:r>
            <a:r>
              <a:rPr lang="en" sz="2000" u="none" strike="noStrike" cap="none" dirty="0">
                <a:solidFill>
                  <a:srgbClr val="FF40FF"/>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40FF"/>
              </a:buClr>
              <a:buSzPct val="25000"/>
              <a:buFont typeface="Cabin"/>
              <a:buNone/>
            </a:pPr>
            <a:r>
              <a:rPr lang="en" sz="2000" dirty="0">
                <a:solidFill>
                  <a:srgbClr val="FF40FF"/>
                </a:solidFill>
                <a:latin typeface="Arial" charset="0"/>
                <a:ea typeface="Arial" charset="0"/>
                <a:cs typeface="Arial" charset="0"/>
                <a:sym typeface="Cabin"/>
              </a:rPr>
              <a:t> </a:t>
            </a:r>
            <a:r>
              <a:rPr lang="en" sz="2000" u="none" strike="noStrike" cap="none" dirty="0" err="1">
                <a:solidFill>
                  <a:srgbClr val="FF40FF"/>
                </a:solidFill>
                <a:latin typeface="Arial" charset="0"/>
                <a:ea typeface="Arial" charset="0"/>
                <a:cs typeface="Arial" charset="0"/>
                <a:sym typeface="Cabin"/>
              </a:rPr>
              <a:t>an.party</a:t>
            </a:r>
            <a:r>
              <a:rPr lang="en" sz="2000" u="none" strike="noStrike" cap="none" dirty="0">
                <a:solidFill>
                  <a:srgbClr val="FF40FF"/>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40FF"/>
              </a:buClr>
              <a:buSzPct val="25000"/>
              <a:buFont typeface="Cabin"/>
              <a:buNone/>
            </a:pPr>
            <a:r>
              <a:rPr lang="en" sz="2000" dirty="0">
                <a:solidFill>
                  <a:srgbClr val="FF40FF"/>
                </a:solidFill>
                <a:latin typeface="Arial" charset="0"/>
                <a:ea typeface="Arial" charset="0"/>
                <a:cs typeface="Arial" charset="0"/>
                <a:sym typeface="Cabin"/>
              </a:rPr>
              <a:t> </a:t>
            </a:r>
            <a:r>
              <a:rPr lang="en" sz="2000" u="none" strike="noStrike" cap="none" dirty="0" err="1">
                <a:solidFill>
                  <a:srgbClr val="FF40FF"/>
                </a:solidFill>
                <a:latin typeface="Arial" charset="0"/>
                <a:ea typeface="Arial" charset="0"/>
                <a:cs typeface="Arial" charset="0"/>
                <a:sym typeface="Cabin"/>
              </a:rPr>
              <a:t>an.party</a:t>
            </a:r>
            <a:r>
              <a:rPr lang="en" sz="2000" u="none" strike="noStrike" cap="none" dirty="0">
                <a:solidFill>
                  <a:srgbClr val="FF40FF"/>
                </a:solidFill>
                <a:latin typeface="Arial" charset="0"/>
                <a:ea typeface="Arial" charset="0"/>
                <a:cs typeface="Arial" charset="0"/>
                <a:sym typeface="Cabin"/>
              </a:rPr>
              <a:t>()</a:t>
            </a:r>
          </a:p>
        </p:txBody>
      </p:sp>
      <p:sp>
        <p:nvSpPr>
          <p:cNvPr id="341" name="Shape 341"/>
          <p:cNvSpPr/>
          <p:nvPr/>
        </p:nvSpPr>
        <p:spPr>
          <a:xfrm>
            <a:off x="6161048" y="359722"/>
            <a:ext cx="2750238" cy="1036767"/>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FDFF"/>
              </a:buClr>
              <a:buSzPct val="25000"/>
              <a:buFont typeface="Cabin"/>
              <a:buNone/>
            </a:pPr>
            <a:r>
              <a:rPr lang="el-GR" sz="2000" u="none" strike="noStrike" cap="none" dirty="0">
                <a:solidFill>
                  <a:srgbClr val="00FDFF"/>
                </a:solidFill>
                <a:latin typeface="Arial" charset="0"/>
                <a:ea typeface="Arial" charset="0"/>
                <a:cs typeface="Arial" charset="0"/>
                <a:sym typeface="Cabin"/>
              </a:rPr>
              <a:t>Αυτό είναι το πρότυπο για την κατασκευή  του αντικειμένου </a:t>
            </a:r>
            <a:r>
              <a:rPr lang="en" sz="2000" u="none" strike="noStrike" cap="none" dirty="0">
                <a:solidFill>
                  <a:srgbClr val="00FDFF"/>
                </a:solidFill>
                <a:latin typeface="Arial" charset="0"/>
                <a:ea typeface="Arial" charset="0"/>
                <a:cs typeface="Arial" charset="0"/>
                <a:sym typeface="Cabin"/>
              </a:rPr>
              <a:t>PartyAnimal</a:t>
            </a:r>
          </a:p>
        </p:txBody>
      </p:sp>
      <p:sp>
        <p:nvSpPr>
          <p:cNvPr id="342" name="Shape 342"/>
          <p:cNvSpPr/>
          <p:nvPr/>
        </p:nvSpPr>
        <p:spPr>
          <a:xfrm>
            <a:off x="75933" y="532603"/>
            <a:ext cx="2639786" cy="666205"/>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000" u="none" strike="noStrike" cap="none" dirty="0">
                <a:solidFill>
                  <a:srgbClr val="FFFFFF"/>
                </a:solidFill>
                <a:latin typeface="Arial" charset="0"/>
                <a:ea typeface="Arial" charset="0"/>
                <a:cs typeface="Arial" charset="0"/>
                <a:sym typeface="Cabin"/>
              </a:rPr>
              <a:t>class </a:t>
            </a:r>
            <a:r>
              <a:rPr lang="el-GR" sz="2000" u="none" strike="noStrike" cap="none" dirty="0">
                <a:solidFill>
                  <a:srgbClr val="FFFFFF"/>
                </a:solidFill>
                <a:latin typeface="Arial" charset="0"/>
                <a:ea typeface="Arial" charset="0"/>
                <a:cs typeface="Arial" charset="0"/>
                <a:sym typeface="Cabin"/>
              </a:rPr>
              <a:t>είναι μια δεσμευμένη λέξη</a:t>
            </a:r>
            <a:endParaRPr lang="en" sz="2000" u="none" strike="noStrike" cap="none" dirty="0">
              <a:solidFill>
                <a:srgbClr val="FFFFFF"/>
              </a:solidFill>
              <a:latin typeface="Arial" charset="0"/>
              <a:ea typeface="Arial" charset="0"/>
              <a:cs typeface="Arial" charset="0"/>
              <a:sym typeface="Cabin"/>
            </a:endParaRPr>
          </a:p>
        </p:txBody>
      </p:sp>
      <p:sp>
        <p:nvSpPr>
          <p:cNvPr id="343" name="Shape 343"/>
          <p:cNvSpPr/>
          <p:nvPr/>
        </p:nvSpPr>
        <p:spPr>
          <a:xfrm>
            <a:off x="6259019" y="1592035"/>
            <a:ext cx="2541815" cy="979714"/>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B00"/>
              </a:buClr>
              <a:buSzPct val="25000"/>
              <a:buFont typeface="Cabin"/>
              <a:buNone/>
            </a:pPr>
            <a:r>
              <a:rPr lang="el-GR" sz="2000" u="none" strike="noStrike" cap="none" dirty="0">
                <a:solidFill>
                  <a:srgbClr val="FFFB00"/>
                </a:solidFill>
                <a:latin typeface="Arial" charset="0"/>
                <a:ea typeface="Arial" charset="0"/>
                <a:cs typeface="Arial" charset="0"/>
                <a:sym typeface="Cabin"/>
              </a:rPr>
              <a:t>Κάθε αντικείμενο </a:t>
            </a:r>
            <a:r>
              <a:rPr lang="el-GR" sz="2000" u="none" strike="noStrike" cap="none" dirty="0" err="1">
                <a:solidFill>
                  <a:srgbClr val="FFFB00"/>
                </a:solidFill>
                <a:latin typeface="Arial" charset="0"/>
                <a:ea typeface="Arial" charset="0"/>
                <a:cs typeface="Arial" charset="0"/>
                <a:sym typeface="Cabin"/>
              </a:rPr>
              <a:t>PartyAnimal</a:t>
            </a:r>
            <a:r>
              <a:rPr lang="el-GR" sz="2000" u="none" strike="noStrike" cap="none" dirty="0">
                <a:solidFill>
                  <a:srgbClr val="FFFB00"/>
                </a:solidFill>
                <a:latin typeface="Arial" charset="0"/>
                <a:ea typeface="Arial" charset="0"/>
                <a:cs typeface="Arial" charset="0"/>
                <a:sym typeface="Cabin"/>
              </a:rPr>
              <a:t> έχει λίγα δεδομένα</a:t>
            </a:r>
            <a:endParaRPr lang="en" sz="2000" u="none" strike="noStrike" cap="none" dirty="0">
              <a:solidFill>
                <a:srgbClr val="FFFB00"/>
              </a:solidFill>
              <a:latin typeface="Arial" charset="0"/>
              <a:ea typeface="Arial" charset="0"/>
              <a:cs typeface="Arial" charset="0"/>
              <a:sym typeface="Cabin"/>
            </a:endParaRPr>
          </a:p>
        </p:txBody>
      </p:sp>
      <p:sp>
        <p:nvSpPr>
          <p:cNvPr id="344" name="Shape 344"/>
          <p:cNvSpPr/>
          <p:nvPr/>
        </p:nvSpPr>
        <p:spPr>
          <a:xfrm>
            <a:off x="75933" y="1768384"/>
            <a:ext cx="2639786" cy="979714"/>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F900"/>
              </a:buClr>
              <a:buSzPct val="25000"/>
              <a:buFont typeface="Cabin"/>
              <a:buNone/>
            </a:pPr>
            <a:r>
              <a:rPr lang="el-GR" sz="2000" u="none" strike="noStrike" cap="none" dirty="0">
                <a:solidFill>
                  <a:srgbClr val="00F900"/>
                </a:solidFill>
                <a:latin typeface="Arial" charset="0"/>
                <a:ea typeface="Arial" charset="0"/>
                <a:cs typeface="Arial" charset="0"/>
                <a:sym typeface="Cabin"/>
              </a:rPr>
              <a:t>Κάθε αντικείμενο</a:t>
            </a:r>
            <a:r>
              <a:rPr lang="en" sz="2000" u="none" strike="noStrike" cap="none" dirty="0">
                <a:solidFill>
                  <a:srgbClr val="00F900"/>
                </a:solidFill>
                <a:latin typeface="Arial" charset="0"/>
                <a:ea typeface="Arial" charset="0"/>
                <a:cs typeface="Arial" charset="0"/>
                <a:sym typeface="Cabin"/>
              </a:rPr>
              <a:t> PartyAnimal </a:t>
            </a:r>
            <a:r>
              <a:rPr lang="el-GR" sz="2000" u="none" strike="noStrike" cap="none" dirty="0">
                <a:solidFill>
                  <a:srgbClr val="00F900"/>
                </a:solidFill>
                <a:latin typeface="Arial" charset="0"/>
                <a:ea typeface="Arial" charset="0"/>
                <a:cs typeface="Arial" charset="0"/>
                <a:sym typeface="Cabin"/>
              </a:rPr>
              <a:t>έχει λίγο κώδικα</a:t>
            </a:r>
            <a:endParaRPr lang="en" sz="2000" u="none" strike="noStrike" cap="none" dirty="0">
              <a:solidFill>
                <a:srgbClr val="00F900"/>
              </a:solidFill>
              <a:latin typeface="Arial" charset="0"/>
              <a:ea typeface="Arial" charset="0"/>
              <a:cs typeface="Arial" charset="0"/>
              <a:sym typeface="Cabin"/>
            </a:endParaRPr>
          </a:p>
        </p:txBody>
      </p:sp>
      <p:sp>
        <p:nvSpPr>
          <p:cNvPr id="345" name="Shape 345"/>
          <p:cNvSpPr/>
          <p:nvPr/>
        </p:nvSpPr>
        <p:spPr>
          <a:xfrm>
            <a:off x="6161048" y="2866036"/>
            <a:ext cx="2639786" cy="894937"/>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9300"/>
              </a:buClr>
              <a:buSzPct val="25000"/>
              <a:buFont typeface="Cabin"/>
              <a:buNone/>
            </a:pPr>
            <a:r>
              <a:rPr lang="el-GR" sz="2000" u="none" strike="noStrike" cap="none" dirty="0">
                <a:solidFill>
                  <a:srgbClr val="FF9300"/>
                </a:solidFill>
                <a:latin typeface="Arial" charset="0"/>
                <a:ea typeface="Arial" charset="0"/>
                <a:cs typeface="Arial" charset="0"/>
                <a:sym typeface="Cabin"/>
              </a:rPr>
              <a:t>Κατασκευάζει ένα αντικείμενο</a:t>
            </a:r>
            <a:r>
              <a:rPr lang="en" sz="2000" u="none" strike="noStrike" cap="none" dirty="0">
                <a:solidFill>
                  <a:srgbClr val="FF9300"/>
                </a:solidFill>
                <a:latin typeface="Arial" charset="0"/>
                <a:ea typeface="Arial" charset="0"/>
                <a:cs typeface="Arial" charset="0"/>
                <a:sym typeface="Cabin"/>
              </a:rPr>
              <a:t> PartyAnimal </a:t>
            </a:r>
            <a:r>
              <a:rPr lang="el-GR" sz="2000" u="none" strike="noStrike" cap="none" dirty="0">
                <a:solidFill>
                  <a:srgbClr val="FF9300"/>
                </a:solidFill>
                <a:latin typeface="Arial" charset="0"/>
                <a:ea typeface="Arial" charset="0"/>
                <a:cs typeface="Arial" charset="0"/>
                <a:sym typeface="Cabin"/>
              </a:rPr>
              <a:t>και το αποθηκεύει στο</a:t>
            </a:r>
            <a:r>
              <a:rPr lang="en-US" sz="2000" u="none" strike="noStrike" cap="none" dirty="0">
                <a:solidFill>
                  <a:srgbClr val="FF9300"/>
                </a:solidFill>
                <a:latin typeface="Arial" charset="0"/>
                <a:ea typeface="Arial" charset="0"/>
                <a:cs typeface="Arial" charset="0"/>
                <a:sym typeface="Cabin"/>
              </a:rPr>
              <a:t> an</a:t>
            </a:r>
            <a:endParaRPr lang="en" sz="2000" u="none" strike="noStrike" cap="none" dirty="0">
              <a:solidFill>
                <a:srgbClr val="FF9300"/>
              </a:solidFill>
              <a:latin typeface="Arial" charset="0"/>
              <a:ea typeface="Arial" charset="0"/>
              <a:cs typeface="Arial" charset="0"/>
              <a:sym typeface="Cabin"/>
            </a:endParaRPr>
          </a:p>
        </p:txBody>
      </p:sp>
      <p:sp>
        <p:nvSpPr>
          <p:cNvPr id="346" name="Shape 346"/>
          <p:cNvSpPr/>
          <p:nvPr/>
        </p:nvSpPr>
        <p:spPr>
          <a:xfrm>
            <a:off x="250105" y="3693523"/>
            <a:ext cx="2046514" cy="979714"/>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40FF"/>
              </a:buClr>
              <a:buSzPct val="25000"/>
              <a:buFont typeface="Cabin"/>
              <a:buNone/>
            </a:pPr>
            <a:r>
              <a:rPr lang="el-GR" sz="2000" u="none" strike="noStrike" cap="none" dirty="0">
                <a:solidFill>
                  <a:srgbClr val="FF40FF"/>
                </a:solidFill>
                <a:latin typeface="Arial" charset="0"/>
                <a:ea typeface="Arial" charset="0"/>
                <a:cs typeface="Arial" charset="0"/>
                <a:sym typeface="Cabin"/>
              </a:rPr>
              <a:t>Λέει στο αντικείμενο</a:t>
            </a:r>
            <a:r>
              <a:rPr lang="en" sz="2000" u="none" strike="noStrike" cap="none" dirty="0">
                <a:solidFill>
                  <a:srgbClr val="FF40FF"/>
                </a:solidFill>
                <a:latin typeface="Arial" charset="0"/>
                <a:ea typeface="Arial" charset="0"/>
                <a:cs typeface="Arial" charset="0"/>
                <a:sym typeface="Cabin"/>
              </a:rPr>
              <a:t> </a:t>
            </a:r>
            <a:r>
              <a:rPr lang="en-US" sz="2000" u="none" strike="noStrike" cap="none" dirty="0">
                <a:solidFill>
                  <a:srgbClr val="FF40FF"/>
                </a:solidFill>
                <a:latin typeface="Arial" charset="0"/>
                <a:ea typeface="Arial" charset="0"/>
                <a:cs typeface="Arial" charset="0"/>
                <a:sym typeface="Cabin"/>
              </a:rPr>
              <a:t>an </a:t>
            </a:r>
            <a:r>
              <a:rPr lang="el-GR" sz="2000" u="none" strike="noStrike" cap="none" dirty="0">
                <a:solidFill>
                  <a:srgbClr val="FF40FF"/>
                </a:solidFill>
                <a:latin typeface="Arial" charset="0"/>
                <a:ea typeface="Arial" charset="0"/>
                <a:cs typeface="Arial" charset="0"/>
                <a:sym typeface="Cabin"/>
              </a:rPr>
              <a:t>να εκτελέσει τον κώδικα</a:t>
            </a:r>
            <a:r>
              <a:rPr lang="en" sz="2000" u="none" strike="noStrike" cap="none" dirty="0">
                <a:solidFill>
                  <a:srgbClr val="FF40FF"/>
                </a:solidFill>
                <a:latin typeface="Arial" charset="0"/>
                <a:ea typeface="Arial" charset="0"/>
                <a:cs typeface="Arial" charset="0"/>
                <a:sym typeface="Cabin"/>
              </a:rPr>
              <a:t> party() </a:t>
            </a:r>
            <a:r>
              <a:rPr lang="el-GR" sz="2000" u="none" strike="noStrike" cap="none" dirty="0">
                <a:solidFill>
                  <a:srgbClr val="FF40FF"/>
                </a:solidFill>
                <a:latin typeface="Arial" charset="0"/>
                <a:ea typeface="Arial" charset="0"/>
                <a:cs typeface="Arial" charset="0"/>
                <a:sym typeface="Cabin"/>
              </a:rPr>
              <a:t>μέσα σε αυτό</a:t>
            </a:r>
            <a:endParaRPr lang="en" sz="2000" u="none" strike="noStrike" cap="none" dirty="0">
              <a:solidFill>
                <a:srgbClr val="FF40FF"/>
              </a:solidFill>
              <a:latin typeface="Arial" charset="0"/>
              <a:ea typeface="Arial" charset="0"/>
              <a:cs typeface="Arial" charset="0"/>
              <a:sym typeface="Cabin"/>
            </a:endParaRPr>
          </a:p>
        </p:txBody>
      </p:sp>
      <p:cxnSp>
        <p:nvCxnSpPr>
          <p:cNvPr id="347" name="Shape 347"/>
          <p:cNvCxnSpPr/>
          <p:nvPr/>
        </p:nvCxnSpPr>
        <p:spPr>
          <a:xfrm>
            <a:off x="4121239" y="1198808"/>
            <a:ext cx="2296800" cy="502200"/>
          </a:xfrm>
          <a:prstGeom prst="straightConnector1">
            <a:avLst/>
          </a:prstGeom>
          <a:noFill/>
          <a:ln w="76200" cap="flat" cmpd="sng">
            <a:solidFill>
              <a:srgbClr val="FFFB00"/>
            </a:solidFill>
            <a:prstDash val="solid"/>
            <a:miter/>
            <a:headEnd type="stealth" w="lg" len="lg"/>
            <a:tailEnd type="none" w="med" len="med"/>
          </a:ln>
        </p:spPr>
      </p:cxnSp>
      <p:sp>
        <p:nvSpPr>
          <p:cNvPr id="349" name="Shape 349"/>
          <p:cNvSpPr/>
          <p:nvPr/>
        </p:nvSpPr>
        <p:spPr>
          <a:xfrm>
            <a:off x="6229735" y="4065492"/>
            <a:ext cx="2750238" cy="37196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FDFF"/>
              </a:buClr>
              <a:buSzPct val="25000"/>
              <a:buFont typeface="Cabin"/>
              <a:buNone/>
            </a:pPr>
            <a:r>
              <a:rPr lang="en" sz="2000" u="none" strike="noStrike" cap="none" dirty="0" err="1">
                <a:solidFill>
                  <a:srgbClr val="00FDFF"/>
                </a:solidFill>
                <a:latin typeface="Arial" charset="0"/>
                <a:ea typeface="Arial" charset="0"/>
                <a:cs typeface="Arial" charset="0"/>
                <a:sym typeface="Cabin"/>
              </a:rPr>
              <a:t>PartyAnimal</a:t>
            </a:r>
            <a:r>
              <a:rPr lang="en" sz="2000" u="none" strike="noStrike" cap="none" dirty="0" err="1">
                <a:solidFill>
                  <a:srgbClr val="FFFFFF"/>
                </a:solidFill>
                <a:latin typeface="Arial" charset="0"/>
                <a:ea typeface="Arial" charset="0"/>
                <a:cs typeface="Arial" charset="0"/>
                <a:sym typeface="Cabin"/>
              </a:rPr>
              <a:t>.</a:t>
            </a:r>
            <a:r>
              <a:rPr lang="en" sz="2000" u="none" strike="noStrike" cap="none" dirty="0" err="1">
                <a:solidFill>
                  <a:srgbClr val="00F900"/>
                </a:solidFill>
                <a:latin typeface="Arial" charset="0"/>
                <a:ea typeface="Arial" charset="0"/>
                <a:cs typeface="Arial" charset="0"/>
                <a:sym typeface="Cabin"/>
              </a:rPr>
              <a:t>party</a:t>
            </a:r>
            <a:r>
              <a:rPr lang="en" sz="2000" u="none" strike="noStrike" cap="none" dirty="0">
                <a:solidFill>
                  <a:srgbClr val="FFFFFF"/>
                </a:solidFill>
                <a:latin typeface="Arial" charset="0"/>
                <a:ea typeface="Arial" charset="0"/>
                <a:cs typeface="Arial" charset="0"/>
                <a:sym typeface="Cabin"/>
              </a:rPr>
              <a:t>(</a:t>
            </a:r>
            <a:r>
              <a:rPr lang="en" sz="2000" u="none" strike="noStrike" cap="none" dirty="0">
                <a:solidFill>
                  <a:srgbClr val="FF40FF"/>
                </a:solidFill>
                <a:latin typeface="Arial" charset="0"/>
                <a:ea typeface="Arial" charset="0"/>
                <a:cs typeface="Arial" charset="0"/>
                <a:sym typeface="Cabin"/>
              </a:rPr>
              <a:t>an</a:t>
            </a:r>
            <a:r>
              <a:rPr lang="en" sz="2000" u="none" strike="noStrike" cap="none" dirty="0">
                <a:solidFill>
                  <a:srgbClr val="FFFFFF"/>
                </a:solidFill>
                <a:latin typeface="Arial" charset="0"/>
                <a:ea typeface="Arial" charset="0"/>
                <a:cs typeface="Arial" charset="0"/>
                <a:sym typeface="Cabin"/>
              </a:rPr>
              <a:t>)</a:t>
            </a:r>
          </a:p>
        </p:txBody>
      </p:sp>
      <p:cxnSp>
        <p:nvCxnSpPr>
          <p:cNvPr id="350" name="Shape 350"/>
          <p:cNvCxnSpPr>
            <a:cxnSpLocks/>
            <a:endCxn id="349" idx="1"/>
          </p:cNvCxnSpPr>
          <p:nvPr/>
        </p:nvCxnSpPr>
        <p:spPr>
          <a:xfrm>
            <a:off x="4121239" y="3982482"/>
            <a:ext cx="2108496" cy="268995"/>
          </a:xfrm>
          <a:prstGeom prst="straightConnector1">
            <a:avLst/>
          </a:prstGeom>
          <a:noFill/>
          <a:ln w="76200" cap="flat" cmpd="sng">
            <a:solidFill>
              <a:srgbClr val="FFFB00"/>
            </a:solidFill>
            <a:prstDash val="solid"/>
            <a:miter/>
            <a:headEnd type="stealth" w="med" len="med"/>
            <a:tailEnd type="stealth" w="med" len="med"/>
          </a:ln>
        </p:spPr>
      </p:cxnSp>
      <p:cxnSp>
        <p:nvCxnSpPr>
          <p:cNvPr id="12" name="Shape 347"/>
          <p:cNvCxnSpPr>
            <a:cxnSpLocks/>
            <a:endCxn id="345" idx="1"/>
          </p:cNvCxnSpPr>
          <p:nvPr/>
        </p:nvCxnSpPr>
        <p:spPr>
          <a:xfrm>
            <a:off x="5108713" y="3121269"/>
            <a:ext cx="1052335" cy="192236"/>
          </a:xfrm>
          <a:prstGeom prst="straightConnector1">
            <a:avLst/>
          </a:prstGeom>
          <a:noFill/>
          <a:ln w="76200" cap="flat" cmpd="sng">
            <a:solidFill>
              <a:srgbClr val="FF9300"/>
            </a:solidFill>
            <a:prstDash val="solid"/>
            <a:miter/>
            <a:headEnd type="stealth" w="lg" len="lg"/>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chemeClr val="accent4"/>
              </a:buClr>
              <a:buSzPct val="25000"/>
              <a:buFont typeface="Cabin"/>
              <a:buNone/>
            </a:pPr>
            <a:r>
              <a:rPr lang="el-GR" sz="4700" u="none" strike="noStrike" cap="none" dirty="0">
                <a:solidFill>
                  <a:srgbClr val="FF0000"/>
                </a:solidFill>
                <a:sym typeface="Cabin"/>
              </a:rPr>
              <a:t>Προειδοποίηση</a:t>
            </a:r>
            <a:endParaRPr lang="en" sz="4700" u="none" strike="noStrike" cap="none" dirty="0">
              <a:solidFill>
                <a:srgbClr val="FF0000"/>
              </a:solidFill>
              <a:sym typeface="Cabin"/>
            </a:endParaRPr>
          </a:p>
        </p:txBody>
      </p:sp>
      <p:sp>
        <p:nvSpPr>
          <p:cNvPr id="150" name="Shape 150"/>
          <p:cNvSpPr txBox="1">
            <a:spLocks noGrp="1"/>
          </p:cNvSpPr>
          <p:nvPr>
            <p:ph type="body" idx="1"/>
          </p:nvPr>
        </p:nvSpPr>
        <p:spPr>
          <a:prstGeom prst="rect">
            <a:avLst/>
          </a:prstGeom>
          <a:noFill/>
          <a:ln>
            <a:noFill/>
          </a:ln>
        </p:spPr>
        <p:txBody>
          <a:bodyPr lIns="21050" tIns="21050" rIns="21050" bIns="21050" anchor="ctr" anchorCtr="0">
            <a:normAutofit fontScale="92500" lnSpcReduction="10000"/>
          </a:bodyPr>
          <a:lstStyle/>
          <a:p>
            <a:pPr marL="457200" marR="0" lvl="0" indent="-374650" algn="l" rtl="0">
              <a:lnSpc>
                <a:spcPct val="100000"/>
              </a:lnSpc>
              <a:spcBef>
                <a:spcPts val="0"/>
              </a:spcBef>
              <a:spcAft>
                <a:spcPts val="0"/>
              </a:spcAft>
              <a:buClr>
                <a:srgbClr val="FFFFFF"/>
              </a:buClr>
              <a:buSzPct val="100000"/>
              <a:buFont typeface="Cabin"/>
            </a:pPr>
            <a:r>
              <a:rPr lang="el-GR" sz="2300" u="none" strike="noStrike" cap="none" dirty="0">
                <a:solidFill>
                  <a:srgbClr val="FFFFFF"/>
                </a:solidFill>
                <a:sym typeface="Cabin"/>
              </a:rPr>
              <a:t>Αυτή η διάλεξη αφορά κυρίως τους ορισμούς και τη μηχανική για τα αντικείμενα</a:t>
            </a:r>
            <a:endParaRPr lang="en" sz="2300" u="none" strike="noStrike" cap="none" dirty="0">
              <a:solidFill>
                <a:srgbClr val="FFFFFF"/>
              </a:solidFill>
              <a:sym typeface="Cabin"/>
            </a:endParaRPr>
          </a:p>
          <a:p>
            <a:pPr marL="457200" marR="0" lvl="0" indent="-374650" algn="l" rtl="0">
              <a:lnSpc>
                <a:spcPct val="100000"/>
              </a:lnSpc>
              <a:spcBef>
                <a:spcPts val="1400"/>
              </a:spcBef>
              <a:spcAft>
                <a:spcPts val="0"/>
              </a:spcAft>
              <a:buClr>
                <a:srgbClr val="FFFFFF"/>
              </a:buClr>
              <a:buSzPct val="100000"/>
              <a:buFont typeface="Cabin"/>
            </a:pPr>
            <a:r>
              <a:rPr lang="el-GR" sz="2300" u="none" strike="noStrike" cap="none" dirty="0">
                <a:solidFill>
                  <a:srgbClr val="FFFFFF"/>
                </a:solidFill>
                <a:sym typeface="Cabin"/>
              </a:rPr>
              <a:t>Αυτή η διάλεξη είναι πολύ περισσότερο για το «πώς λειτουργεί» και λιγότερο για το «πώς το χρησιμοποιείτε»</a:t>
            </a:r>
            <a:endParaRPr lang="en" sz="2300" u="none" strike="noStrike" cap="none" dirty="0">
              <a:solidFill>
                <a:srgbClr val="FFFFFF"/>
              </a:solidFill>
              <a:sym typeface="Cabin"/>
            </a:endParaRPr>
          </a:p>
          <a:p>
            <a:pPr marL="457200" marR="0" lvl="0" indent="-374650" algn="l" rtl="0">
              <a:lnSpc>
                <a:spcPct val="100000"/>
              </a:lnSpc>
              <a:spcBef>
                <a:spcPts val="1400"/>
              </a:spcBef>
              <a:spcAft>
                <a:spcPts val="0"/>
              </a:spcAft>
              <a:buClr>
                <a:srgbClr val="FFFFFF"/>
              </a:buClr>
              <a:buSzPct val="100000"/>
              <a:buFont typeface="Cabin"/>
            </a:pPr>
            <a:r>
              <a:rPr lang="el-GR" sz="2300" u="none" strike="noStrike" cap="none" dirty="0">
                <a:solidFill>
                  <a:srgbClr val="FFFFFF"/>
                </a:solidFill>
                <a:sym typeface="Cabin"/>
              </a:rPr>
              <a:t>Δεν θα έχετε ολόκληρη την εικόνα παρά μόνο όταν όλο αυτό εξεταστεί στο πλαίσιο ενός πραγματικού προβλήματος</a:t>
            </a:r>
            <a:endParaRPr lang="en" sz="2300" u="none" strike="noStrike" cap="none" dirty="0">
              <a:solidFill>
                <a:srgbClr val="FFFFFF"/>
              </a:solidFill>
              <a:sym typeface="Cabin"/>
            </a:endParaRPr>
          </a:p>
          <a:p>
            <a:pPr marL="457200" marR="0" lvl="0" indent="-374650" algn="l" rtl="0">
              <a:lnSpc>
                <a:spcPct val="100000"/>
              </a:lnSpc>
              <a:spcBef>
                <a:spcPts val="1400"/>
              </a:spcBef>
              <a:spcAft>
                <a:spcPts val="0"/>
              </a:spcAft>
              <a:buClr>
                <a:srgbClr val="FFFFFF"/>
              </a:buClr>
              <a:buSzPct val="100000"/>
              <a:buFont typeface="Cabin"/>
            </a:pPr>
            <a:r>
              <a:rPr lang="el-GR" sz="2300" u="none" strike="noStrike" cap="none" dirty="0">
                <a:solidFill>
                  <a:srgbClr val="FFFFFF"/>
                </a:solidFill>
                <a:sym typeface="Cabin"/>
              </a:rPr>
              <a:t>Επομένως, σας παρακαλώ να αναστείλετε την δυσπιστία σας και να μάθετε τις τεχνικές για τις επόμενες 40 περίπου διαφάνειες </a:t>
            </a:r>
            <a:r>
              <a:rPr lang="is-IS" sz="2300" u="none" strike="noStrike" cap="none" dirty="0">
                <a:solidFill>
                  <a:srgbClr val="FFFFFF"/>
                </a:solidFill>
                <a:sym typeface="Cabin"/>
              </a:rPr>
              <a:t>…</a:t>
            </a:r>
            <a:endParaRPr lang="en" sz="2300" u="none" strike="noStrike" cap="none" dirty="0">
              <a:solidFill>
                <a:srgbClr val="FFFFFF"/>
              </a:solidFill>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p:nvPr/>
        </p:nvSpPr>
        <p:spPr>
          <a:xfrm>
            <a:off x="718450" y="480061"/>
            <a:ext cx="4099735" cy="4359028"/>
          </a:xfrm>
          <a:prstGeom prst="rect">
            <a:avLst/>
          </a:prstGeom>
          <a:noFill/>
          <a:ln w="12700" cap="flat" cmpd="sng">
            <a:solidFill>
              <a:srgbClr val="FFFB00"/>
            </a:solidFill>
            <a:prstDash val="solid"/>
            <a:miter/>
            <a:headEnd type="none" w="med" len="med"/>
            <a:tailEnd type="none" w="med" len="med"/>
          </a:ln>
        </p:spPr>
        <p:txBody>
          <a:bodyPr lIns="21050" tIns="21050" rIns="21050" bIns="21050" anchor="ctr" anchorCtr="0">
            <a:noAutofit/>
          </a:bodyPr>
          <a:lstStyle/>
          <a:p>
            <a:pPr marL="0" marR="0" lvl="0" indent="0" algn="l" rtl="0">
              <a:lnSpc>
                <a:spcPct val="100000"/>
              </a:lnSpc>
              <a:spcBef>
                <a:spcPts val="0"/>
              </a:spcBef>
              <a:spcAft>
                <a:spcPts val="0"/>
              </a:spcAft>
              <a:buClr>
                <a:srgbClr val="00FDFF"/>
              </a:buClr>
              <a:buSzPct val="25000"/>
              <a:buFont typeface="Cabin"/>
              <a:buNone/>
            </a:pPr>
            <a:r>
              <a:rPr lang="en" sz="2300" u="none" strike="noStrike" cap="none" dirty="0">
                <a:solidFill>
                  <a:srgbClr val="00FDFF"/>
                </a:solidFill>
                <a:latin typeface="Arial" charset="0"/>
                <a:ea typeface="Arial" charset="0"/>
                <a:cs typeface="Arial" charset="0"/>
                <a:sym typeface="Cabin"/>
              </a:rPr>
              <a:t> class </a:t>
            </a:r>
            <a:r>
              <a:rPr lang="en" sz="2300" u="none" strike="noStrike" cap="none" dirty="0" err="1">
                <a:solidFill>
                  <a:srgbClr val="00FDFF"/>
                </a:solidFill>
                <a:latin typeface="Arial" charset="0"/>
                <a:ea typeface="Arial" charset="0"/>
                <a:cs typeface="Arial" charset="0"/>
                <a:sym typeface="Cabin"/>
              </a:rPr>
              <a:t>PartyAnimal</a:t>
            </a:r>
            <a:r>
              <a:rPr lang="en" sz="2300" u="none" strike="noStrike" cap="none" dirty="0">
                <a:solidFill>
                  <a:srgbClr val="00FDFF"/>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FB00"/>
              </a:buClr>
              <a:buSzPct val="25000"/>
              <a:buFont typeface="Cabin"/>
              <a:buNone/>
            </a:pPr>
            <a:r>
              <a:rPr lang="en" sz="2300" u="none" strike="noStrike" cap="none" dirty="0">
                <a:solidFill>
                  <a:srgbClr val="FFFB00"/>
                </a:solidFill>
                <a:latin typeface="Arial" charset="0"/>
                <a:ea typeface="Arial" charset="0"/>
                <a:cs typeface="Arial" charset="0"/>
                <a:sym typeface="Cabin"/>
              </a:rPr>
              <a:t>   x = 0</a:t>
            </a:r>
          </a:p>
          <a:p>
            <a:pPr marL="0" marR="0" lvl="0" indent="0" algn="l" rtl="0">
              <a:lnSpc>
                <a:spcPct val="100000"/>
              </a:lnSpc>
              <a:spcBef>
                <a:spcPts val="0"/>
              </a:spcBef>
              <a:spcAft>
                <a:spcPts val="0"/>
              </a:spcAft>
              <a:buClr>
                <a:srgbClr val="FFFFFF"/>
              </a:buClr>
              <a:buFont typeface="Cabin"/>
              <a:buNone/>
            </a:pPr>
            <a:endParaRPr sz="23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900"/>
              </a:buClr>
              <a:buSzPct val="25000"/>
              <a:buFont typeface="Cabin"/>
              <a:buNone/>
            </a:pPr>
            <a:r>
              <a:rPr lang="en" sz="2300" u="none" strike="noStrike" cap="none" dirty="0">
                <a:solidFill>
                  <a:srgbClr val="00F900"/>
                </a:solidFill>
                <a:latin typeface="Arial" charset="0"/>
                <a:ea typeface="Arial" charset="0"/>
                <a:cs typeface="Arial" charset="0"/>
                <a:sym typeface="Cabin"/>
              </a:rPr>
              <a:t>   </a:t>
            </a:r>
            <a:r>
              <a:rPr lang="en" sz="2300" u="none" strike="noStrike" cap="none" dirty="0" err="1">
                <a:solidFill>
                  <a:srgbClr val="00F900"/>
                </a:solidFill>
                <a:latin typeface="Arial" charset="0"/>
                <a:ea typeface="Arial" charset="0"/>
                <a:cs typeface="Arial" charset="0"/>
                <a:sym typeface="Cabin"/>
              </a:rPr>
              <a:t>def</a:t>
            </a:r>
            <a:r>
              <a:rPr lang="en" sz="2300" u="none" strike="noStrike" cap="none" dirty="0">
                <a:solidFill>
                  <a:srgbClr val="00F900"/>
                </a:solidFill>
                <a:latin typeface="Arial" charset="0"/>
                <a:ea typeface="Arial" charset="0"/>
                <a:cs typeface="Arial" charset="0"/>
                <a:sym typeface="Cabin"/>
              </a:rPr>
              <a:t> party(</a:t>
            </a:r>
            <a:r>
              <a:rPr lang="en" sz="2300" u="none" strike="noStrike" cap="none" dirty="0">
                <a:solidFill>
                  <a:schemeClr val="bg1"/>
                </a:solidFill>
                <a:latin typeface="Arial" charset="0"/>
                <a:ea typeface="Arial" charset="0"/>
                <a:cs typeface="Arial" charset="0"/>
                <a:sym typeface="Cabin"/>
              </a:rPr>
              <a:t>self</a:t>
            </a:r>
            <a:r>
              <a:rPr lang="en" sz="2300" u="none" strike="noStrike" cap="none" dirty="0">
                <a:solidFill>
                  <a:srgbClr val="00F9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00F900"/>
              </a:buClr>
              <a:buSzPct val="25000"/>
              <a:buFont typeface="Cabin"/>
              <a:buNone/>
            </a:pPr>
            <a:r>
              <a:rPr lang="en" sz="2300" u="none" strike="noStrike" cap="none" dirty="0">
                <a:solidFill>
                  <a:srgbClr val="00F900"/>
                </a:solidFill>
                <a:latin typeface="Arial" charset="0"/>
                <a:ea typeface="Arial" charset="0"/>
                <a:cs typeface="Arial" charset="0"/>
                <a:sym typeface="Cabin"/>
              </a:rPr>
              <a:t>     </a:t>
            </a:r>
            <a:r>
              <a:rPr lang="en" sz="2300" u="none" strike="noStrike" cap="none" dirty="0" err="1">
                <a:solidFill>
                  <a:schemeClr val="bg1"/>
                </a:solidFill>
                <a:latin typeface="Arial" charset="0"/>
                <a:ea typeface="Arial" charset="0"/>
                <a:cs typeface="Arial" charset="0"/>
                <a:sym typeface="Cabin"/>
              </a:rPr>
              <a:t>self</a:t>
            </a:r>
            <a:r>
              <a:rPr lang="en" sz="2300" u="none" strike="noStrike" cap="none" dirty="0" err="1">
                <a:solidFill>
                  <a:srgbClr val="00F900"/>
                </a:solidFill>
                <a:latin typeface="Arial" charset="0"/>
                <a:ea typeface="Arial" charset="0"/>
                <a:cs typeface="Arial" charset="0"/>
                <a:sym typeface="Cabin"/>
              </a:rPr>
              <a:t>.</a:t>
            </a:r>
            <a:r>
              <a:rPr lang="en" sz="2300" u="none" strike="noStrike" cap="none" dirty="0" err="1">
                <a:solidFill>
                  <a:srgbClr val="FFFF00"/>
                </a:solidFill>
                <a:latin typeface="Arial" charset="0"/>
                <a:ea typeface="Arial" charset="0"/>
                <a:cs typeface="Arial" charset="0"/>
                <a:sym typeface="Cabin"/>
              </a:rPr>
              <a:t>x</a:t>
            </a:r>
            <a:r>
              <a:rPr lang="en" sz="2300" u="none" strike="noStrike" cap="none" dirty="0">
                <a:solidFill>
                  <a:srgbClr val="00F900"/>
                </a:solidFill>
                <a:latin typeface="Arial" charset="0"/>
                <a:ea typeface="Arial" charset="0"/>
                <a:cs typeface="Arial" charset="0"/>
                <a:sym typeface="Cabin"/>
              </a:rPr>
              <a:t> = </a:t>
            </a:r>
            <a:r>
              <a:rPr lang="en" sz="2300" u="none" strike="noStrike" cap="none" dirty="0" err="1">
                <a:solidFill>
                  <a:schemeClr val="bg1"/>
                </a:solidFill>
                <a:latin typeface="Arial" charset="0"/>
                <a:ea typeface="Arial" charset="0"/>
                <a:cs typeface="Arial" charset="0"/>
                <a:sym typeface="Cabin"/>
              </a:rPr>
              <a:t>self</a:t>
            </a:r>
            <a:r>
              <a:rPr lang="en" sz="2300" u="none" strike="noStrike" cap="none" dirty="0" err="1">
                <a:solidFill>
                  <a:srgbClr val="00F900"/>
                </a:solidFill>
                <a:latin typeface="Arial" charset="0"/>
                <a:ea typeface="Arial" charset="0"/>
                <a:cs typeface="Arial" charset="0"/>
                <a:sym typeface="Cabin"/>
              </a:rPr>
              <a:t>.</a:t>
            </a:r>
            <a:r>
              <a:rPr lang="en" sz="2300" u="none" strike="noStrike" cap="none" dirty="0" err="1">
                <a:solidFill>
                  <a:srgbClr val="FFFF00"/>
                </a:solidFill>
                <a:latin typeface="Arial" charset="0"/>
                <a:ea typeface="Arial" charset="0"/>
                <a:cs typeface="Arial" charset="0"/>
                <a:sym typeface="Cabin"/>
              </a:rPr>
              <a:t>x</a:t>
            </a:r>
            <a:r>
              <a:rPr lang="en" sz="2300" u="none" strike="noStrike" cap="none" dirty="0">
                <a:solidFill>
                  <a:srgbClr val="00F900"/>
                </a:solidFill>
                <a:latin typeface="Arial" charset="0"/>
                <a:ea typeface="Arial" charset="0"/>
                <a:cs typeface="Arial" charset="0"/>
                <a:sym typeface="Cabin"/>
              </a:rPr>
              <a:t> + 1</a:t>
            </a:r>
          </a:p>
          <a:p>
            <a:pPr marL="0" marR="0" lvl="0" indent="0" algn="l" rtl="0">
              <a:lnSpc>
                <a:spcPct val="100000"/>
              </a:lnSpc>
              <a:spcBef>
                <a:spcPts val="0"/>
              </a:spcBef>
              <a:spcAft>
                <a:spcPts val="0"/>
              </a:spcAft>
              <a:buClr>
                <a:srgbClr val="00F900"/>
              </a:buClr>
              <a:buSzPct val="25000"/>
              <a:buFont typeface="Cabin"/>
              <a:buNone/>
            </a:pPr>
            <a:r>
              <a:rPr lang="en" sz="2300" u="none" strike="noStrike" cap="none" dirty="0">
                <a:solidFill>
                  <a:srgbClr val="00F900"/>
                </a:solidFill>
                <a:latin typeface="Arial" charset="0"/>
                <a:ea typeface="Arial" charset="0"/>
                <a:cs typeface="Arial" charset="0"/>
                <a:sym typeface="Cabin"/>
              </a:rPr>
              <a:t>     print</a:t>
            </a:r>
            <a:r>
              <a:rPr lang="en-US" sz="2300" u="none" strike="noStrike" cap="none" dirty="0">
                <a:solidFill>
                  <a:srgbClr val="00F900"/>
                </a:solidFill>
                <a:latin typeface="Arial" charset="0"/>
                <a:ea typeface="Arial" charset="0"/>
                <a:cs typeface="Arial" charset="0"/>
                <a:sym typeface="Cabin"/>
              </a:rPr>
              <a:t>(</a:t>
            </a:r>
            <a:r>
              <a:rPr lang="en" sz="2300" u="none" strike="noStrike" cap="none" dirty="0">
                <a:solidFill>
                  <a:srgbClr val="00F900"/>
                </a:solidFill>
                <a:latin typeface="Arial" charset="0"/>
                <a:ea typeface="Arial" charset="0"/>
                <a:cs typeface="Arial" charset="0"/>
                <a:sym typeface="Cabin"/>
              </a:rPr>
              <a:t>"</a:t>
            </a:r>
            <a:r>
              <a:rPr lang="el-GR" sz="2400" u="none" strike="noStrike" cap="none" dirty="0">
                <a:solidFill>
                  <a:srgbClr val="00F900"/>
                </a:solidFill>
                <a:latin typeface="Arial" charset="0"/>
                <a:ea typeface="Arial" charset="0"/>
                <a:cs typeface="Arial" charset="0"/>
                <a:sym typeface="Cabin"/>
              </a:rPr>
              <a:t>Μέχρι στιγμής</a:t>
            </a:r>
            <a:r>
              <a:rPr lang="en" sz="2300" u="none" strike="noStrike" cap="none" dirty="0">
                <a:solidFill>
                  <a:srgbClr val="00F900"/>
                </a:solidFill>
                <a:latin typeface="Arial" charset="0"/>
                <a:ea typeface="Arial" charset="0"/>
                <a:cs typeface="Arial" charset="0"/>
                <a:sym typeface="Cabin"/>
              </a:rPr>
              <a:t>",</a:t>
            </a:r>
            <a:r>
              <a:rPr lang="en" sz="2300" u="none" strike="noStrike" cap="none" dirty="0">
                <a:solidFill>
                  <a:schemeClr val="bg1"/>
                </a:solidFill>
                <a:latin typeface="Arial" charset="0"/>
                <a:ea typeface="Arial" charset="0"/>
                <a:cs typeface="Arial" charset="0"/>
                <a:sym typeface="Cabin"/>
              </a:rPr>
              <a:t>self</a:t>
            </a:r>
            <a:r>
              <a:rPr lang="en" sz="2300" u="none" strike="noStrike" cap="none" dirty="0">
                <a:solidFill>
                  <a:srgbClr val="00F900"/>
                </a:solidFill>
                <a:latin typeface="Arial" charset="0"/>
                <a:ea typeface="Arial" charset="0"/>
                <a:cs typeface="Arial" charset="0"/>
                <a:sym typeface="Cabin"/>
              </a:rPr>
              <a:t>.</a:t>
            </a:r>
            <a:r>
              <a:rPr lang="en" sz="2300" u="none" strike="noStrike" cap="none" dirty="0">
                <a:solidFill>
                  <a:srgbClr val="FFFF00"/>
                </a:solidFill>
                <a:latin typeface="Arial" charset="0"/>
                <a:ea typeface="Arial" charset="0"/>
                <a:cs typeface="Arial" charset="0"/>
                <a:sym typeface="Cabin"/>
              </a:rPr>
              <a:t>x</a:t>
            </a:r>
            <a:r>
              <a:rPr lang="en-US" sz="2300" u="none" strike="noStrike" cap="none" dirty="0">
                <a:solidFill>
                  <a:srgbClr val="00F900"/>
                </a:solidFill>
                <a:latin typeface="Arial" charset="0"/>
                <a:ea typeface="Arial" charset="0"/>
                <a:cs typeface="Arial" charset="0"/>
                <a:sym typeface="Cabin"/>
              </a:rPr>
              <a:t>)</a:t>
            </a:r>
            <a:endParaRPr lang="en" sz="2300" u="none" strike="noStrike" cap="none" dirty="0">
              <a:solidFill>
                <a:srgbClr val="00F9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FF"/>
              </a:buClr>
              <a:buFont typeface="Cabin"/>
              <a:buNone/>
            </a:pPr>
            <a:endParaRPr sz="23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9300"/>
              </a:buClr>
              <a:buSzPct val="25000"/>
              <a:buFont typeface="Cabin"/>
              <a:buNone/>
            </a:pPr>
            <a:r>
              <a:rPr lang="en" sz="2300" u="none" strike="noStrike" cap="none" dirty="0">
                <a:solidFill>
                  <a:srgbClr val="FF9300"/>
                </a:solidFill>
                <a:latin typeface="Arial" charset="0"/>
                <a:ea typeface="Arial" charset="0"/>
                <a:cs typeface="Arial" charset="0"/>
                <a:sym typeface="Cabin"/>
              </a:rPr>
              <a:t> an = </a:t>
            </a:r>
            <a:r>
              <a:rPr lang="en" sz="2300" u="none" strike="noStrike" cap="none" dirty="0" err="1">
                <a:solidFill>
                  <a:srgbClr val="FF9300"/>
                </a:solidFill>
                <a:latin typeface="Arial" charset="0"/>
                <a:ea typeface="Arial" charset="0"/>
                <a:cs typeface="Arial" charset="0"/>
                <a:sym typeface="Cabin"/>
              </a:rPr>
              <a:t>PartyAnimal</a:t>
            </a:r>
            <a:r>
              <a:rPr lang="en" sz="2300" u="none" strike="noStrike" cap="none" dirty="0">
                <a:solidFill>
                  <a:srgbClr val="FF93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40FF"/>
              </a:buClr>
              <a:buFont typeface="Cabin"/>
              <a:buNone/>
            </a:pPr>
            <a:endParaRPr sz="2300" u="none" strike="noStrike" cap="none" dirty="0">
              <a:solidFill>
                <a:srgbClr val="FF93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40FF"/>
              </a:buClr>
              <a:buSzPct val="25000"/>
              <a:buFont typeface="Cabin"/>
              <a:buNone/>
            </a:pPr>
            <a:r>
              <a:rPr lang="en" sz="2300" u="none" strike="noStrike" cap="none" dirty="0">
                <a:solidFill>
                  <a:srgbClr val="FF40FF"/>
                </a:solidFill>
                <a:latin typeface="Arial" charset="0"/>
                <a:ea typeface="Arial" charset="0"/>
                <a:cs typeface="Arial" charset="0"/>
                <a:sym typeface="Cabin"/>
              </a:rPr>
              <a:t> </a:t>
            </a:r>
            <a:r>
              <a:rPr lang="en" sz="2300" u="none" strike="noStrike" cap="none" dirty="0" err="1">
                <a:solidFill>
                  <a:srgbClr val="FF40FF"/>
                </a:solidFill>
                <a:latin typeface="Arial" charset="0"/>
                <a:ea typeface="Arial" charset="0"/>
                <a:cs typeface="Arial" charset="0"/>
                <a:sym typeface="Cabin"/>
              </a:rPr>
              <a:t>an.party</a:t>
            </a:r>
            <a:r>
              <a:rPr lang="en" sz="2300" u="none" strike="noStrike" cap="none" dirty="0">
                <a:solidFill>
                  <a:srgbClr val="FF40FF"/>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40FF"/>
              </a:buClr>
              <a:buSzPct val="25000"/>
              <a:buFont typeface="Cabin"/>
              <a:buNone/>
            </a:pPr>
            <a:r>
              <a:rPr lang="en" sz="2300" u="none" strike="noStrike" cap="none" dirty="0">
                <a:solidFill>
                  <a:srgbClr val="FF40FF"/>
                </a:solidFill>
                <a:latin typeface="Arial" charset="0"/>
                <a:ea typeface="Arial" charset="0"/>
                <a:cs typeface="Arial" charset="0"/>
                <a:sym typeface="Cabin"/>
              </a:rPr>
              <a:t> </a:t>
            </a:r>
            <a:r>
              <a:rPr lang="en" sz="2300" u="none" strike="noStrike" cap="none" dirty="0" err="1">
                <a:solidFill>
                  <a:srgbClr val="FF40FF"/>
                </a:solidFill>
                <a:latin typeface="Arial" charset="0"/>
                <a:ea typeface="Arial" charset="0"/>
                <a:cs typeface="Arial" charset="0"/>
                <a:sym typeface="Cabin"/>
              </a:rPr>
              <a:t>an.party</a:t>
            </a:r>
            <a:r>
              <a:rPr lang="en" sz="2300" u="none" strike="noStrike" cap="none" dirty="0">
                <a:solidFill>
                  <a:srgbClr val="FF40FF"/>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40FF"/>
              </a:buClr>
              <a:buSzPct val="25000"/>
              <a:buFont typeface="Cabin"/>
              <a:buNone/>
            </a:pPr>
            <a:r>
              <a:rPr lang="en" sz="2300" u="none" strike="noStrike" cap="none" dirty="0">
                <a:solidFill>
                  <a:srgbClr val="FF40FF"/>
                </a:solidFill>
                <a:latin typeface="Arial" charset="0"/>
                <a:ea typeface="Arial" charset="0"/>
                <a:cs typeface="Arial" charset="0"/>
                <a:sym typeface="Cabin"/>
              </a:rPr>
              <a:t> </a:t>
            </a:r>
            <a:r>
              <a:rPr lang="en" sz="2300" u="none" strike="noStrike" cap="none" dirty="0" err="1">
                <a:solidFill>
                  <a:srgbClr val="FF40FF"/>
                </a:solidFill>
                <a:latin typeface="Arial" charset="0"/>
                <a:ea typeface="Arial" charset="0"/>
                <a:cs typeface="Arial" charset="0"/>
                <a:sym typeface="Cabin"/>
              </a:rPr>
              <a:t>an.party</a:t>
            </a:r>
            <a:r>
              <a:rPr lang="en" sz="2300" u="none" strike="noStrike" cap="none" dirty="0">
                <a:solidFill>
                  <a:srgbClr val="FF40FF"/>
                </a:solidFill>
                <a:latin typeface="Arial" charset="0"/>
                <a:ea typeface="Arial" charset="0"/>
                <a:cs typeface="Arial" charset="0"/>
                <a:sym typeface="Cabin"/>
              </a:rPr>
              <a:t>()</a:t>
            </a:r>
          </a:p>
        </p:txBody>
      </p:sp>
      <p:sp>
        <p:nvSpPr>
          <p:cNvPr id="12" name="Shape 356"/>
          <p:cNvSpPr/>
          <p:nvPr/>
        </p:nvSpPr>
        <p:spPr>
          <a:xfrm>
            <a:off x="5763985" y="602403"/>
            <a:ext cx="3093688" cy="1293300"/>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2300" u="none" strike="noStrike" cap="none" dirty="0">
                <a:solidFill>
                  <a:srgbClr val="FFFFFF"/>
                </a:solidFill>
                <a:latin typeface="Arial" charset="0"/>
                <a:ea typeface="Arial" charset="0"/>
                <a:cs typeface="Arial" charset="0"/>
                <a:sym typeface="Cabin"/>
              </a:rPr>
              <a:t>$</a:t>
            </a:r>
            <a:r>
              <a:rPr lang="en" sz="2400" u="none" strike="noStrike" cap="none" dirty="0">
                <a:solidFill>
                  <a:srgbClr val="FFFFFF"/>
                </a:solidFill>
                <a:latin typeface="Arial" charset="0"/>
                <a:ea typeface="Arial" charset="0"/>
                <a:cs typeface="Arial" charset="0"/>
                <a:sym typeface="Cabin"/>
              </a:rPr>
              <a:t> </a:t>
            </a:r>
            <a:r>
              <a:rPr lang="en" sz="2400" u="none" strike="noStrike" cap="none" dirty="0">
                <a:solidFill>
                  <a:srgbClr val="FFFB00"/>
                </a:solidFill>
                <a:latin typeface="Arial" charset="0"/>
                <a:ea typeface="Arial" charset="0"/>
                <a:cs typeface="Arial" charset="0"/>
                <a:sym typeface="Cabin"/>
              </a:rPr>
              <a:t>python party1.py</a:t>
            </a:r>
            <a:endParaRPr lang="en-US" sz="2400" u="none" strike="noStrike" cap="none" dirty="0">
              <a:solidFill>
                <a:srgbClr val="FFFB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FF"/>
              </a:buClr>
              <a:buSzPct val="25000"/>
              <a:buFont typeface="Cabin"/>
              <a:buNone/>
            </a:pPr>
            <a:endParaRPr lang="en-US" sz="2400" dirty="0">
              <a:solidFill>
                <a:srgbClr val="FFFB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FF"/>
              </a:buClr>
              <a:buSzPct val="25000"/>
              <a:buFont typeface="Cabin"/>
              <a:buNone/>
            </a:pPr>
            <a:endParaRPr lang="en-US" sz="2400" u="none" strike="noStrike" cap="none" dirty="0">
              <a:solidFill>
                <a:srgbClr val="FFFB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FF"/>
              </a:buClr>
              <a:buSzPct val="25000"/>
              <a:buFont typeface="Cabin"/>
              <a:buNone/>
            </a:pPr>
            <a:endParaRPr lang="en" sz="2400" u="none" strike="noStrike" cap="none" dirty="0">
              <a:solidFill>
                <a:srgbClr val="FFFB00"/>
              </a:solidFill>
              <a:latin typeface="Arial" charset="0"/>
              <a:ea typeface="Arial" charset="0"/>
              <a:cs typeface="Arial" charset="0"/>
              <a:sym typeface="Cabin"/>
            </a:endParaRPr>
          </a:p>
        </p:txBody>
      </p:sp>
    </p:spTree>
    <p:extLst>
      <p:ext uri="{BB962C8B-B14F-4D97-AF65-F5344CB8AC3E}">
        <p14:creationId xmlns:p14="http://schemas.microsoft.com/office/powerpoint/2010/main" val="1683441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3" name="Shape 373"/>
          <p:cNvSpPr/>
          <p:nvPr/>
        </p:nvSpPr>
        <p:spPr>
          <a:xfrm>
            <a:off x="5923720" y="2623716"/>
            <a:ext cx="2385393" cy="1543050"/>
          </a:xfrm>
          <a:prstGeom prst="rect">
            <a:avLst/>
          </a:prstGeom>
          <a:noFill/>
          <a:ln w="50800" cap="flat" cmpd="sng">
            <a:solidFill>
              <a:srgbClr val="00F900"/>
            </a:solidFill>
            <a:prstDash val="solid"/>
            <a:miter/>
            <a:headEnd type="none" w="med" len="med"/>
            <a:tailEnd type="none" w="med" len="med"/>
          </a:ln>
        </p:spPr>
        <p:txBody>
          <a:bodyPr lIns="21050" tIns="21050" rIns="21050" bIns="21050" anchor="t" anchorCtr="0">
            <a:noAutofit/>
          </a:bodyPr>
          <a:lstStyle/>
          <a:p>
            <a:pPr marL="0" marR="0" lvl="0" indent="0" algn="l" rtl="0">
              <a:lnSpc>
                <a:spcPct val="100000"/>
              </a:lnSpc>
              <a:spcBef>
                <a:spcPts val="0"/>
              </a:spcBef>
              <a:spcAft>
                <a:spcPts val="0"/>
              </a:spcAft>
              <a:buClr>
                <a:srgbClr val="FFFFFF"/>
              </a:buClr>
              <a:buSzPct val="25000"/>
              <a:buFont typeface="Cabin"/>
              <a:buNone/>
            </a:pPr>
            <a:r>
              <a:rPr lang="en" sz="2500">
                <a:solidFill>
                  <a:srgbClr val="FFFFFF"/>
                </a:solidFill>
                <a:latin typeface="Arial" charset="0"/>
                <a:ea typeface="Arial" charset="0"/>
                <a:cs typeface="Arial" charset="0"/>
                <a:sym typeface="Cabin"/>
              </a:rPr>
              <a:t> </a:t>
            </a:r>
            <a:endParaRPr lang="en" sz="2500" u="none" strike="noStrike" cap="none" dirty="0">
              <a:solidFill>
                <a:srgbClr val="FFFFFF"/>
              </a:solidFill>
              <a:latin typeface="Arial" charset="0"/>
              <a:ea typeface="Arial" charset="0"/>
              <a:cs typeface="Arial" charset="0"/>
              <a:sym typeface="Cabin"/>
            </a:endParaRPr>
          </a:p>
        </p:txBody>
      </p:sp>
      <p:sp>
        <p:nvSpPr>
          <p:cNvPr id="374" name="Shape 374"/>
          <p:cNvSpPr/>
          <p:nvPr/>
        </p:nvSpPr>
        <p:spPr>
          <a:xfrm>
            <a:off x="6629400" y="2824557"/>
            <a:ext cx="1371090" cy="489857"/>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 sz="2900" dirty="0">
                <a:latin typeface="Arial" charset="0"/>
                <a:ea typeface="Arial" charset="0"/>
                <a:cs typeface="Arial" charset="0"/>
                <a:sym typeface="Cabin"/>
              </a:rPr>
              <a:t> </a:t>
            </a:r>
            <a:r>
              <a:rPr lang="en-US" sz="2900" dirty="0">
                <a:latin typeface="Arial" charset="0"/>
                <a:ea typeface="Arial" charset="0"/>
                <a:cs typeface="Arial" charset="0"/>
                <a:sym typeface="Cabin"/>
              </a:rPr>
              <a:t>0</a:t>
            </a:r>
            <a:endParaRPr lang="en" sz="2900" u="none" strike="noStrike" cap="none" dirty="0">
              <a:solidFill>
                <a:srgbClr val="000000"/>
              </a:solidFill>
              <a:latin typeface="Arial" charset="0"/>
              <a:ea typeface="Arial" charset="0"/>
              <a:cs typeface="Arial" charset="0"/>
              <a:sym typeface="Cabin"/>
            </a:endParaRPr>
          </a:p>
        </p:txBody>
      </p:sp>
      <p:sp>
        <p:nvSpPr>
          <p:cNvPr id="375" name="Shape 375"/>
          <p:cNvSpPr/>
          <p:nvPr/>
        </p:nvSpPr>
        <p:spPr>
          <a:xfrm>
            <a:off x="6202017" y="3441777"/>
            <a:ext cx="1798473" cy="489857"/>
          </a:xfrm>
          <a:prstGeom prst="rect">
            <a:avLst/>
          </a:prstGeom>
          <a:solidFill>
            <a:srgbClr val="00F9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 sz="2400">
                <a:latin typeface="Arial" charset="0"/>
                <a:ea typeface="Arial" charset="0"/>
                <a:cs typeface="Arial" charset="0"/>
                <a:sym typeface="Cabin"/>
              </a:rPr>
              <a:t> </a:t>
            </a:r>
            <a:r>
              <a:rPr lang="en" sz="2400" u="none" strike="noStrike" cap="none">
                <a:solidFill>
                  <a:srgbClr val="000000"/>
                </a:solidFill>
                <a:latin typeface="Arial" charset="0"/>
                <a:ea typeface="Arial" charset="0"/>
                <a:cs typeface="Arial" charset="0"/>
                <a:sym typeface="Cabin"/>
              </a:rPr>
              <a:t>party()</a:t>
            </a:r>
          </a:p>
        </p:txBody>
      </p:sp>
      <p:sp>
        <p:nvSpPr>
          <p:cNvPr id="380" name="Shape 380"/>
          <p:cNvSpPr/>
          <p:nvPr/>
        </p:nvSpPr>
        <p:spPr>
          <a:xfrm>
            <a:off x="5171262" y="2503402"/>
            <a:ext cx="544200" cy="830677"/>
          </a:xfrm>
          <a:prstGeom prst="rect">
            <a:avLst/>
          </a:prstGeom>
          <a:noFill/>
          <a:ln>
            <a:noFill/>
          </a:ln>
        </p:spPr>
        <p:txBody>
          <a:bodyPr lIns="21050" tIns="21050" rIns="21050" bIns="21050" anchor="ctr" anchorCtr="0">
            <a:noAutofit/>
          </a:bodyPr>
          <a:lstStyle/>
          <a:p>
            <a:pPr marL="0" marR="0" lvl="0" indent="0" rtl="0">
              <a:lnSpc>
                <a:spcPct val="100000"/>
              </a:lnSpc>
              <a:spcBef>
                <a:spcPts val="0"/>
              </a:spcBef>
              <a:spcAft>
                <a:spcPts val="0"/>
              </a:spcAft>
              <a:buClr>
                <a:srgbClr val="00F900"/>
              </a:buClr>
              <a:buSzPct val="25000"/>
              <a:buFont typeface="Cabin"/>
              <a:buNone/>
            </a:pPr>
            <a:r>
              <a:rPr lang="en-US" sz="2300" dirty="0">
                <a:solidFill>
                  <a:srgbClr val="FF9300"/>
                </a:solidFill>
                <a:latin typeface="Arial" charset="0"/>
                <a:ea typeface="Arial" charset="0"/>
                <a:cs typeface="Arial" charset="0"/>
                <a:sym typeface="Cabin"/>
              </a:rPr>
              <a:t>an</a:t>
            </a:r>
          </a:p>
          <a:p>
            <a:pPr marL="0" marR="0" lvl="0" indent="0" rtl="0">
              <a:lnSpc>
                <a:spcPct val="100000"/>
              </a:lnSpc>
              <a:spcBef>
                <a:spcPts val="0"/>
              </a:spcBef>
              <a:spcAft>
                <a:spcPts val="0"/>
              </a:spcAft>
              <a:buClr>
                <a:srgbClr val="00F900"/>
              </a:buClr>
              <a:buSzPct val="25000"/>
              <a:buFont typeface="Cabin"/>
              <a:buNone/>
            </a:pPr>
            <a:endParaRPr lang="en" sz="2300" u="none" strike="noStrike" cap="none" dirty="0">
              <a:solidFill>
                <a:schemeClr val="bg1"/>
              </a:solidFill>
              <a:latin typeface="Arial" charset="0"/>
              <a:ea typeface="Arial" charset="0"/>
              <a:cs typeface="Arial" charset="0"/>
              <a:sym typeface="Cabin"/>
            </a:endParaRPr>
          </a:p>
        </p:txBody>
      </p:sp>
      <p:sp>
        <p:nvSpPr>
          <p:cNvPr id="11" name="Shape 380"/>
          <p:cNvSpPr/>
          <p:nvPr/>
        </p:nvSpPr>
        <p:spPr>
          <a:xfrm>
            <a:off x="6131935" y="2856028"/>
            <a:ext cx="382604" cy="350617"/>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F900"/>
              </a:buClr>
              <a:buSzPct val="25000"/>
              <a:buFont typeface="Cabin"/>
              <a:buNone/>
            </a:pPr>
            <a:r>
              <a:rPr lang="en-US" sz="2300" dirty="0">
                <a:solidFill>
                  <a:srgbClr val="FFFF00"/>
                </a:solidFill>
                <a:latin typeface="Arial" charset="0"/>
                <a:ea typeface="Arial" charset="0"/>
                <a:cs typeface="Arial" charset="0"/>
                <a:sym typeface="Cabin"/>
              </a:rPr>
              <a:t>x</a:t>
            </a:r>
            <a:endParaRPr lang="en" sz="2300" u="none" strike="noStrike" cap="none" dirty="0">
              <a:solidFill>
                <a:srgbClr val="FFFF00"/>
              </a:solidFill>
              <a:latin typeface="Arial" charset="0"/>
              <a:ea typeface="Arial" charset="0"/>
              <a:cs typeface="Arial" charset="0"/>
              <a:sym typeface="Cabin"/>
            </a:endParaRPr>
          </a:p>
        </p:txBody>
      </p:sp>
      <p:sp>
        <p:nvSpPr>
          <p:cNvPr id="12" name="Shape 356"/>
          <p:cNvSpPr/>
          <p:nvPr/>
        </p:nvSpPr>
        <p:spPr>
          <a:xfrm>
            <a:off x="5763985" y="602403"/>
            <a:ext cx="3093688" cy="1293300"/>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2300" u="none" strike="noStrike" cap="none" dirty="0">
                <a:solidFill>
                  <a:srgbClr val="FFFFFF"/>
                </a:solidFill>
                <a:latin typeface="Arial" charset="0"/>
                <a:ea typeface="Arial" charset="0"/>
                <a:cs typeface="Arial" charset="0"/>
                <a:sym typeface="Cabin"/>
              </a:rPr>
              <a:t>$</a:t>
            </a:r>
            <a:r>
              <a:rPr lang="en" sz="2400" u="none" strike="noStrike" cap="none" dirty="0">
                <a:solidFill>
                  <a:srgbClr val="FFFFFF"/>
                </a:solidFill>
                <a:latin typeface="Arial" charset="0"/>
                <a:ea typeface="Arial" charset="0"/>
                <a:cs typeface="Arial" charset="0"/>
                <a:sym typeface="Cabin"/>
              </a:rPr>
              <a:t> </a:t>
            </a:r>
            <a:r>
              <a:rPr lang="en" sz="2400" u="none" strike="noStrike" cap="none" dirty="0">
                <a:solidFill>
                  <a:srgbClr val="FFFB00"/>
                </a:solidFill>
                <a:latin typeface="Arial" charset="0"/>
                <a:ea typeface="Arial" charset="0"/>
                <a:cs typeface="Arial" charset="0"/>
                <a:sym typeface="Cabin"/>
              </a:rPr>
              <a:t>python party1.py</a:t>
            </a:r>
            <a:endParaRPr lang="en-US" sz="2400" u="none" strike="noStrike" cap="none" dirty="0">
              <a:solidFill>
                <a:srgbClr val="FFFB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FF"/>
              </a:buClr>
              <a:buSzPct val="25000"/>
              <a:buFont typeface="Cabin"/>
              <a:buNone/>
            </a:pPr>
            <a:endParaRPr lang="en-US" sz="2400" dirty="0">
              <a:solidFill>
                <a:srgbClr val="FFFB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FF"/>
              </a:buClr>
              <a:buSzPct val="25000"/>
              <a:buFont typeface="Cabin"/>
              <a:buNone/>
            </a:pPr>
            <a:endParaRPr lang="en" sz="2400" u="none" strike="noStrike" cap="none" dirty="0">
              <a:solidFill>
                <a:srgbClr val="FFFB00"/>
              </a:solidFill>
              <a:latin typeface="Arial" charset="0"/>
              <a:ea typeface="Arial" charset="0"/>
              <a:cs typeface="Arial" charset="0"/>
              <a:sym typeface="Cabin"/>
            </a:endParaRPr>
          </a:p>
        </p:txBody>
      </p:sp>
      <p:sp>
        <p:nvSpPr>
          <p:cNvPr id="9" name="Shape 371">
            <a:extLst>
              <a:ext uri="{FF2B5EF4-FFF2-40B4-BE49-F238E27FC236}">
                <a16:creationId xmlns:a16="http://schemas.microsoft.com/office/drawing/2014/main" id="{58683DDB-03BD-4FE5-B4BE-FB01F9B39B45}"/>
              </a:ext>
            </a:extLst>
          </p:cNvPr>
          <p:cNvSpPr/>
          <p:nvPr/>
        </p:nvSpPr>
        <p:spPr>
          <a:xfrm>
            <a:off x="718450" y="480061"/>
            <a:ext cx="4099735" cy="4359028"/>
          </a:xfrm>
          <a:prstGeom prst="rect">
            <a:avLst/>
          </a:prstGeom>
          <a:noFill/>
          <a:ln w="12700" cap="flat" cmpd="sng">
            <a:solidFill>
              <a:srgbClr val="FFFB00"/>
            </a:solidFill>
            <a:prstDash val="solid"/>
            <a:miter/>
            <a:headEnd type="none" w="med" len="med"/>
            <a:tailEnd type="none" w="med" len="med"/>
          </a:ln>
        </p:spPr>
        <p:txBody>
          <a:bodyPr lIns="21050" tIns="21050" rIns="21050" bIns="21050" anchor="ctr" anchorCtr="0">
            <a:noAutofit/>
          </a:bodyPr>
          <a:lstStyle/>
          <a:p>
            <a:pPr marL="0" marR="0" lvl="0" indent="0" algn="l" rtl="0">
              <a:lnSpc>
                <a:spcPct val="100000"/>
              </a:lnSpc>
              <a:spcBef>
                <a:spcPts val="0"/>
              </a:spcBef>
              <a:spcAft>
                <a:spcPts val="0"/>
              </a:spcAft>
              <a:buClr>
                <a:srgbClr val="00FDFF"/>
              </a:buClr>
              <a:buSzPct val="25000"/>
              <a:buFont typeface="Cabin"/>
              <a:buNone/>
            </a:pPr>
            <a:r>
              <a:rPr lang="en" sz="2300" u="none" strike="noStrike" cap="none" dirty="0">
                <a:solidFill>
                  <a:srgbClr val="00FDFF"/>
                </a:solidFill>
                <a:latin typeface="Arial" charset="0"/>
                <a:ea typeface="Arial" charset="0"/>
                <a:cs typeface="Arial" charset="0"/>
                <a:sym typeface="Cabin"/>
              </a:rPr>
              <a:t> class </a:t>
            </a:r>
            <a:r>
              <a:rPr lang="en" sz="2300" u="none" strike="noStrike" cap="none" dirty="0" err="1">
                <a:solidFill>
                  <a:srgbClr val="00FDFF"/>
                </a:solidFill>
                <a:latin typeface="Arial" charset="0"/>
                <a:ea typeface="Arial" charset="0"/>
                <a:cs typeface="Arial" charset="0"/>
                <a:sym typeface="Cabin"/>
              </a:rPr>
              <a:t>PartyAnimal</a:t>
            </a:r>
            <a:r>
              <a:rPr lang="en" sz="2300" u="none" strike="noStrike" cap="none" dirty="0">
                <a:solidFill>
                  <a:srgbClr val="00FDFF"/>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FB00"/>
              </a:buClr>
              <a:buSzPct val="25000"/>
              <a:buFont typeface="Cabin"/>
              <a:buNone/>
            </a:pPr>
            <a:r>
              <a:rPr lang="en" sz="2300" u="none" strike="noStrike" cap="none" dirty="0">
                <a:solidFill>
                  <a:srgbClr val="FFFB00"/>
                </a:solidFill>
                <a:latin typeface="Arial" charset="0"/>
                <a:ea typeface="Arial" charset="0"/>
                <a:cs typeface="Arial" charset="0"/>
                <a:sym typeface="Cabin"/>
              </a:rPr>
              <a:t>   x = 0</a:t>
            </a:r>
          </a:p>
          <a:p>
            <a:pPr marL="0" marR="0" lvl="0" indent="0" algn="l" rtl="0">
              <a:lnSpc>
                <a:spcPct val="100000"/>
              </a:lnSpc>
              <a:spcBef>
                <a:spcPts val="0"/>
              </a:spcBef>
              <a:spcAft>
                <a:spcPts val="0"/>
              </a:spcAft>
              <a:buClr>
                <a:srgbClr val="FFFFFF"/>
              </a:buClr>
              <a:buFont typeface="Cabin"/>
              <a:buNone/>
            </a:pPr>
            <a:endParaRPr sz="23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900"/>
              </a:buClr>
              <a:buSzPct val="25000"/>
              <a:buFont typeface="Cabin"/>
              <a:buNone/>
            </a:pPr>
            <a:r>
              <a:rPr lang="en" sz="2300" u="none" strike="noStrike" cap="none" dirty="0">
                <a:solidFill>
                  <a:srgbClr val="00F900"/>
                </a:solidFill>
                <a:latin typeface="Arial" charset="0"/>
                <a:ea typeface="Arial" charset="0"/>
                <a:cs typeface="Arial" charset="0"/>
                <a:sym typeface="Cabin"/>
              </a:rPr>
              <a:t>   </a:t>
            </a:r>
            <a:r>
              <a:rPr lang="en" sz="2300" u="none" strike="noStrike" cap="none" dirty="0" err="1">
                <a:solidFill>
                  <a:srgbClr val="00F900"/>
                </a:solidFill>
                <a:latin typeface="Arial" charset="0"/>
                <a:ea typeface="Arial" charset="0"/>
                <a:cs typeface="Arial" charset="0"/>
                <a:sym typeface="Cabin"/>
              </a:rPr>
              <a:t>def</a:t>
            </a:r>
            <a:r>
              <a:rPr lang="en" sz="2300" u="none" strike="noStrike" cap="none" dirty="0">
                <a:solidFill>
                  <a:srgbClr val="00F900"/>
                </a:solidFill>
                <a:latin typeface="Arial" charset="0"/>
                <a:ea typeface="Arial" charset="0"/>
                <a:cs typeface="Arial" charset="0"/>
                <a:sym typeface="Cabin"/>
              </a:rPr>
              <a:t> party(</a:t>
            </a:r>
            <a:r>
              <a:rPr lang="en" sz="2300" u="none" strike="noStrike" cap="none" dirty="0">
                <a:solidFill>
                  <a:schemeClr val="bg1"/>
                </a:solidFill>
                <a:latin typeface="Arial" charset="0"/>
                <a:ea typeface="Arial" charset="0"/>
                <a:cs typeface="Arial" charset="0"/>
                <a:sym typeface="Cabin"/>
              </a:rPr>
              <a:t>self</a:t>
            </a:r>
            <a:r>
              <a:rPr lang="en" sz="2300" u="none" strike="noStrike" cap="none" dirty="0">
                <a:solidFill>
                  <a:srgbClr val="00F9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00F900"/>
              </a:buClr>
              <a:buSzPct val="25000"/>
              <a:buFont typeface="Cabin"/>
              <a:buNone/>
            </a:pPr>
            <a:r>
              <a:rPr lang="en" sz="2300" u="none" strike="noStrike" cap="none" dirty="0">
                <a:solidFill>
                  <a:srgbClr val="00F900"/>
                </a:solidFill>
                <a:latin typeface="Arial" charset="0"/>
                <a:ea typeface="Arial" charset="0"/>
                <a:cs typeface="Arial" charset="0"/>
                <a:sym typeface="Cabin"/>
              </a:rPr>
              <a:t>     </a:t>
            </a:r>
            <a:r>
              <a:rPr lang="en" sz="2300" u="none" strike="noStrike" cap="none" dirty="0" err="1">
                <a:solidFill>
                  <a:schemeClr val="bg1"/>
                </a:solidFill>
                <a:latin typeface="Arial" charset="0"/>
                <a:ea typeface="Arial" charset="0"/>
                <a:cs typeface="Arial" charset="0"/>
                <a:sym typeface="Cabin"/>
              </a:rPr>
              <a:t>self</a:t>
            </a:r>
            <a:r>
              <a:rPr lang="en" sz="2300" u="none" strike="noStrike" cap="none" dirty="0" err="1">
                <a:solidFill>
                  <a:srgbClr val="00F900"/>
                </a:solidFill>
                <a:latin typeface="Arial" charset="0"/>
                <a:ea typeface="Arial" charset="0"/>
                <a:cs typeface="Arial" charset="0"/>
                <a:sym typeface="Cabin"/>
              </a:rPr>
              <a:t>.</a:t>
            </a:r>
            <a:r>
              <a:rPr lang="en" sz="2300" u="none" strike="noStrike" cap="none" dirty="0" err="1">
                <a:solidFill>
                  <a:srgbClr val="FFFF00"/>
                </a:solidFill>
                <a:latin typeface="Arial" charset="0"/>
                <a:ea typeface="Arial" charset="0"/>
                <a:cs typeface="Arial" charset="0"/>
                <a:sym typeface="Cabin"/>
              </a:rPr>
              <a:t>x</a:t>
            </a:r>
            <a:r>
              <a:rPr lang="en" sz="2300" u="none" strike="noStrike" cap="none" dirty="0">
                <a:solidFill>
                  <a:srgbClr val="00F900"/>
                </a:solidFill>
                <a:latin typeface="Arial" charset="0"/>
                <a:ea typeface="Arial" charset="0"/>
                <a:cs typeface="Arial" charset="0"/>
                <a:sym typeface="Cabin"/>
              </a:rPr>
              <a:t> = </a:t>
            </a:r>
            <a:r>
              <a:rPr lang="en" sz="2300" u="none" strike="noStrike" cap="none" dirty="0" err="1">
                <a:solidFill>
                  <a:schemeClr val="bg1"/>
                </a:solidFill>
                <a:latin typeface="Arial" charset="0"/>
                <a:ea typeface="Arial" charset="0"/>
                <a:cs typeface="Arial" charset="0"/>
                <a:sym typeface="Cabin"/>
              </a:rPr>
              <a:t>self</a:t>
            </a:r>
            <a:r>
              <a:rPr lang="en" sz="2300" u="none" strike="noStrike" cap="none" dirty="0" err="1">
                <a:solidFill>
                  <a:srgbClr val="00F900"/>
                </a:solidFill>
                <a:latin typeface="Arial" charset="0"/>
                <a:ea typeface="Arial" charset="0"/>
                <a:cs typeface="Arial" charset="0"/>
                <a:sym typeface="Cabin"/>
              </a:rPr>
              <a:t>.</a:t>
            </a:r>
            <a:r>
              <a:rPr lang="en" sz="2300" u="none" strike="noStrike" cap="none" dirty="0" err="1">
                <a:solidFill>
                  <a:srgbClr val="FFFF00"/>
                </a:solidFill>
                <a:latin typeface="Arial" charset="0"/>
                <a:ea typeface="Arial" charset="0"/>
                <a:cs typeface="Arial" charset="0"/>
                <a:sym typeface="Cabin"/>
              </a:rPr>
              <a:t>x</a:t>
            </a:r>
            <a:r>
              <a:rPr lang="en" sz="2300" u="none" strike="noStrike" cap="none" dirty="0">
                <a:solidFill>
                  <a:srgbClr val="00F900"/>
                </a:solidFill>
                <a:latin typeface="Arial" charset="0"/>
                <a:ea typeface="Arial" charset="0"/>
                <a:cs typeface="Arial" charset="0"/>
                <a:sym typeface="Cabin"/>
              </a:rPr>
              <a:t> + 1</a:t>
            </a:r>
          </a:p>
          <a:p>
            <a:pPr marL="0" marR="0" lvl="0" indent="0" algn="l" rtl="0">
              <a:lnSpc>
                <a:spcPct val="100000"/>
              </a:lnSpc>
              <a:spcBef>
                <a:spcPts val="0"/>
              </a:spcBef>
              <a:spcAft>
                <a:spcPts val="0"/>
              </a:spcAft>
              <a:buClr>
                <a:srgbClr val="00F900"/>
              </a:buClr>
              <a:buSzPct val="25000"/>
              <a:buFont typeface="Cabin"/>
              <a:buNone/>
            </a:pPr>
            <a:r>
              <a:rPr lang="en" sz="2300" u="none" strike="noStrike" cap="none" dirty="0">
                <a:solidFill>
                  <a:srgbClr val="00F900"/>
                </a:solidFill>
                <a:latin typeface="Arial" charset="0"/>
                <a:ea typeface="Arial" charset="0"/>
                <a:cs typeface="Arial" charset="0"/>
                <a:sym typeface="Cabin"/>
              </a:rPr>
              <a:t>     print</a:t>
            </a:r>
            <a:r>
              <a:rPr lang="en-US" sz="2300" u="none" strike="noStrike" cap="none" dirty="0">
                <a:solidFill>
                  <a:srgbClr val="00F900"/>
                </a:solidFill>
                <a:latin typeface="Arial" charset="0"/>
                <a:ea typeface="Arial" charset="0"/>
                <a:cs typeface="Arial" charset="0"/>
                <a:sym typeface="Cabin"/>
              </a:rPr>
              <a:t>(</a:t>
            </a:r>
            <a:r>
              <a:rPr lang="en" sz="2300" u="none" strike="noStrike" cap="none" dirty="0">
                <a:solidFill>
                  <a:srgbClr val="00F900"/>
                </a:solidFill>
                <a:latin typeface="Arial" charset="0"/>
                <a:ea typeface="Arial" charset="0"/>
                <a:cs typeface="Arial" charset="0"/>
                <a:sym typeface="Cabin"/>
              </a:rPr>
              <a:t>"</a:t>
            </a:r>
            <a:r>
              <a:rPr lang="el-GR" sz="2400" u="none" strike="noStrike" cap="none" dirty="0">
                <a:solidFill>
                  <a:srgbClr val="00F900"/>
                </a:solidFill>
                <a:latin typeface="Arial" charset="0"/>
                <a:ea typeface="Arial" charset="0"/>
                <a:cs typeface="Arial" charset="0"/>
                <a:sym typeface="Cabin"/>
              </a:rPr>
              <a:t>Μέχρι στιγμής</a:t>
            </a:r>
            <a:r>
              <a:rPr lang="en" sz="2300" u="none" strike="noStrike" cap="none" dirty="0">
                <a:solidFill>
                  <a:srgbClr val="00F900"/>
                </a:solidFill>
                <a:latin typeface="Arial" charset="0"/>
                <a:ea typeface="Arial" charset="0"/>
                <a:cs typeface="Arial" charset="0"/>
                <a:sym typeface="Cabin"/>
              </a:rPr>
              <a:t>",</a:t>
            </a:r>
            <a:r>
              <a:rPr lang="en" sz="2300" u="none" strike="noStrike" cap="none" dirty="0">
                <a:solidFill>
                  <a:schemeClr val="bg1"/>
                </a:solidFill>
                <a:latin typeface="Arial" charset="0"/>
                <a:ea typeface="Arial" charset="0"/>
                <a:cs typeface="Arial" charset="0"/>
                <a:sym typeface="Cabin"/>
              </a:rPr>
              <a:t>self</a:t>
            </a:r>
            <a:r>
              <a:rPr lang="en" sz="2300" u="none" strike="noStrike" cap="none" dirty="0">
                <a:solidFill>
                  <a:srgbClr val="00F900"/>
                </a:solidFill>
                <a:latin typeface="Arial" charset="0"/>
                <a:ea typeface="Arial" charset="0"/>
                <a:cs typeface="Arial" charset="0"/>
                <a:sym typeface="Cabin"/>
              </a:rPr>
              <a:t>.</a:t>
            </a:r>
            <a:r>
              <a:rPr lang="en" sz="2300" u="none" strike="noStrike" cap="none" dirty="0">
                <a:solidFill>
                  <a:srgbClr val="FFFF00"/>
                </a:solidFill>
                <a:latin typeface="Arial" charset="0"/>
                <a:ea typeface="Arial" charset="0"/>
                <a:cs typeface="Arial" charset="0"/>
                <a:sym typeface="Cabin"/>
              </a:rPr>
              <a:t>x</a:t>
            </a:r>
            <a:r>
              <a:rPr lang="en-US" sz="2300" u="none" strike="noStrike" cap="none" dirty="0">
                <a:solidFill>
                  <a:srgbClr val="00F900"/>
                </a:solidFill>
                <a:latin typeface="Arial" charset="0"/>
                <a:ea typeface="Arial" charset="0"/>
                <a:cs typeface="Arial" charset="0"/>
                <a:sym typeface="Cabin"/>
              </a:rPr>
              <a:t>)</a:t>
            </a:r>
            <a:endParaRPr lang="en" sz="2300" u="none" strike="noStrike" cap="none" dirty="0">
              <a:solidFill>
                <a:srgbClr val="00F9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FF"/>
              </a:buClr>
              <a:buFont typeface="Cabin"/>
              <a:buNone/>
            </a:pPr>
            <a:endParaRPr sz="23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9300"/>
              </a:buClr>
              <a:buSzPct val="25000"/>
              <a:buFont typeface="Cabin"/>
              <a:buNone/>
            </a:pPr>
            <a:r>
              <a:rPr lang="en" sz="2300" u="none" strike="noStrike" cap="none" dirty="0">
                <a:solidFill>
                  <a:srgbClr val="FF9300"/>
                </a:solidFill>
                <a:latin typeface="Arial" charset="0"/>
                <a:ea typeface="Arial" charset="0"/>
                <a:cs typeface="Arial" charset="0"/>
                <a:sym typeface="Cabin"/>
              </a:rPr>
              <a:t> an = </a:t>
            </a:r>
            <a:r>
              <a:rPr lang="en" sz="2300" u="none" strike="noStrike" cap="none" dirty="0" err="1">
                <a:solidFill>
                  <a:srgbClr val="FF9300"/>
                </a:solidFill>
                <a:latin typeface="Arial" charset="0"/>
                <a:ea typeface="Arial" charset="0"/>
                <a:cs typeface="Arial" charset="0"/>
                <a:sym typeface="Cabin"/>
              </a:rPr>
              <a:t>PartyAnimal</a:t>
            </a:r>
            <a:r>
              <a:rPr lang="en" sz="2300" u="none" strike="noStrike" cap="none" dirty="0">
                <a:solidFill>
                  <a:srgbClr val="FF93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40FF"/>
              </a:buClr>
              <a:buFont typeface="Cabin"/>
              <a:buNone/>
            </a:pPr>
            <a:endParaRPr sz="2300" u="none" strike="noStrike" cap="none" dirty="0">
              <a:solidFill>
                <a:srgbClr val="FF93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40FF"/>
              </a:buClr>
              <a:buSzPct val="25000"/>
              <a:buFont typeface="Cabin"/>
              <a:buNone/>
            </a:pPr>
            <a:r>
              <a:rPr lang="en" sz="2300" u="none" strike="noStrike" cap="none" dirty="0">
                <a:solidFill>
                  <a:srgbClr val="FF40FF"/>
                </a:solidFill>
                <a:latin typeface="Arial" charset="0"/>
                <a:ea typeface="Arial" charset="0"/>
                <a:cs typeface="Arial" charset="0"/>
                <a:sym typeface="Cabin"/>
              </a:rPr>
              <a:t> </a:t>
            </a:r>
            <a:r>
              <a:rPr lang="en" sz="2300" u="none" strike="noStrike" cap="none" dirty="0" err="1">
                <a:solidFill>
                  <a:srgbClr val="FF40FF"/>
                </a:solidFill>
                <a:latin typeface="Arial" charset="0"/>
                <a:ea typeface="Arial" charset="0"/>
                <a:cs typeface="Arial" charset="0"/>
                <a:sym typeface="Cabin"/>
              </a:rPr>
              <a:t>an.party</a:t>
            </a:r>
            <a:r>
              <a:rPr lang="en" sz="2300" u="none" strike="noStrike" cap="none" dirty="0">
                <a:solidFill>
                  <a:srgbClr val="FF40FF"/>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40FF"/>
              </a:buClr>
              <a:buSzPct val="25000"/>
              <a:buFont typeface="Cabin"/>
              <a:buNone/>
            </a:pPr>
            <a:r>
              <a:rPr lang="en" sz="2300" u="none" strike="noStrike" cap="none" dirty="0">
                <a:solidFill>
                  <a:srgbClr val="FF40FF"/>
                </a:solidFill>
                <a:latin typeface="Arial" charset="0"/>
                <a:ea typeface="Arial" charset="0"/>
                <a:cs typeface="Arial" charset="0"/>
                <a:sym typeface="Cabin"/>
              </a:rPr>
              <a:t> </a:t>
            </a:r>
            <a:r>
              <a:rPr lang="en" sz="2300" u="none" strike="noStrike" cap="none" dirty="0" err="1">
                <a:solidFill>
                  <a:srgbClr val="FF40FF"/>
                </a:solidFill>
                <a:latin typeface="Arial" charset="0"/>
                <a:ea typeface="Arial" charset="0"/>
                <a:cs typeface="Arial" charset="0"/>
                <a:sym typeface="Cabin"/>
              </a:rPr>
              <a:t>an.party</a:t>
            </a:r>
            <a:r>
              <a:rPr lang="en" sz="2300" u="none" strike="noStrike" cap="none" dirty="0">
                <a:solidFill>
                  <a:srgbClr val="FF40FF"/>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40FF"/>
              </a:buClr>
              <a:buSzPct val="25000"/>
              <a:buFont typeface="Cabin"/>
              <a:buNone/>
            </a:pPr>
            <a:r>
              <a:rPr lang="en" sz="2300" u="none" strike="noStrike" cap="none" dirty="0">
                <a:solidFill>
                  <a:srgbClr val="FF40FF"/>
                </a:solidFill>
                <a:latin typeface="Arial" charset="0"/>
                <a:ea typeface="Arial" charset="0"/>
                <a:cs typeface="Arial" charset="0"/>
                <a:sym typeface="Cabin"/>
              </a:rPr>
              <a:t> </a:t>
            </a:r>
            <a:r>
              <a:rPr lang="en" sz="2300" u="none" strike="noStrike" cap="none" dirty="0" err="1">
                <a:solidFill>
                  <a:srgbClr val="FF40FF"/>
                </a:solidFill>
                <a:latin typeface="Arial" charset="0"/>
                <a:ea typeface="Arial" charset="0"/>
                <a:cs typeface="Arial" charset="0"/>
                <a:sym typeface="Cabin"/>
              </a:rPr>
              <a:t>an.party</a:t>
            </a:r>
            <a:r>
              <a:rPr lang="en" sz="2300" u="none" strike="noStrike" cap="none" dirty="0">
                <a:solidFill>
                  <a:srgbClr val="FF40FF"/>
                </a:solidFill>
                <a:latin typeface="Arial" charset="0"/>
                <a:ea typeface="Arial" charset="0"/>
                <a:cs typeface="Arial" charset="0"/>
                <a:sym typeface="Cabin"/>
              </a:rPr>
              <a:t>()</a:t>
            </a:r>
          </a:p>
        </p:txBody>
      </p:sp>
    </p:spTree>
    <p:extLst>
      <p:ext uri="{BB962C8B-B14F-4D97-AF65-F5344CB8AC3E}">
        <p14:creationId xmlns:p14="http://schemas.microsoft.com/office/powerpoint/2010/main" val="1832557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3" name="Shape 373"/>
          <p:cNvSpPr/>
          <p:nvPr/>
        </p:nvSpPr>
        <p:spPr>
          <a:xfrm>
            <a:off x="5923720" y="2623716"/>
            <a:ext cx="2385393" cy="1543050"/>
          </a:xfrm>
          <a:prstGeom prst="rect">
            <a:avLst/>
          </a:prstGeom>
          <a:noFill/>
          <a:ln w="50800" cap="flat" cmpd="sng">
            <a:solidFill>
              <a:srgbClr val="00F900"/>
            </a:solidFill>
            <a:prstDash val="solid"/>
            <a:miter/>
            <a:headEnd type="none" w="med" len="med"/>
            <a:tailEnd type="none" w="med" len="med"/>
          </a:ln>
        </p:spPr>
        <p:txBody>
          <a:bodyPr lIns="21050" tIns="21050" rIns="21050" bIns="21050" anchor="t" anchorCtr="0">
            <a:noAutofit/>
          </a:bodyPr>
          <a:lstStyle/>
          <a:p>
            <a:pPr marL="0" marR="0" lvl="0" indent="0" algn="l" rtl="0">
              <a:lnSpc>
                <a:spcPct val="100000"/>
              </a:lnSpc>
              <a:spcBef>
                <a:spcPts val="0"/>
              </a:spcBef>
              <a:spcAft>
                <a:spcPts val="0"/>
              </a:spcAft>
              <a:buClr>
                <a:srgbClr val="FFFFFF"/>
              </a:buClr>
              <a:buSzPct val="25000"/>
              <a:buFont typeface="Cabin"/>
              <a:buNone/>
            </a:pPr>
            <a:r>
              <a:rPr lang="en" sz="2500">
                <a:solidFill>
                  <a:srgbClr val="FFFFFF"/>
                </a:solidFill>
                <a:latin typeface="Arial" charset="0"/>
                <a:ea typeface="Arial" charset="0"/>
                <a:cs typeface="Arial" charset="0"/>
                <a:sym typeface="Cabin"/>
              </a:rPr>
              <a:t> </a:t>
            </a:r>
            <a:endParaRPr lang="en" sz="2500" u="none" strike="noStrike" cap="none" dirty="0">
              <a:solidFill>
                <a:srgbClr val="FFFFFF"/>
              </a:solidFill>
              <a:latin typeface="Arial" charset="0"/>
              <a:ea typeface="Arial" charset="0"/>
              <a:cs typeface="Arial" charset="0"/>
              <a:sym typeface="Cabin"/>
            </a:endParaRPr>
          </a:p>
        </p:txBody>
      </p:sp>
      <p:sp>
        <p:nvSpPr>
          <p:cNvPr id="374" name="Shape 374"/>
          <p:cNvSpPr/>
          <p:nvPr/>
        </p:nvSpPr>
        <p:spPr>
          <a:xfrm>
            <a:off x="6629400" y="2824557"/>
            <a:ext cx="1371090" cy="489857"/>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 sz="2900" dirty="0">
                <a:latin typeface="Arial" charset="0"/>
                <a:ea typeface="Arial" charset="0"/>
                <a:cs typeface="Arial" charset="0"/>
                <a:sym typeface="Cabin"/>
              </a:rPr>
              <a:t> </a:t>
            </a:r>
            <a:endParaRPr lang="en" sz="2900" u="none" strike="noStrike" cap="none" dirty="0">
              <a:solidFill>
                <a:srgbClr val="000000"/>
              </a:solidFill>
              <a:latin typeface="Arial" charset="0"/>
              <a:ea typeface="Arial" charset="0"/>
              <a:cs typeface="Arial" charset="0"/>
              <a:sym typeface="Cabin"/>
            </a:endParaRPr>
          </a:p>
        </p:txBody>
      </p:sp>
      <p:sp>
        <p:nvSpPr>
          <p:cNvPr id="375" name="Shape 375"/>
          <p:cNvSpPr/>
          <p:nvPr/>
        </p:nvSpPr>
        <p:spPr>
          <a:xfrm>
            <a:off x="6202017" y="3441777"/>
            <a:ext cx="1798473" cy="489857"/>
          </a:xfrm>
          <a:prstGeom prst="rect">
            <a:avLst/>
          </a:prstGeom>
          <a:solidFill>
            <a:srgbClr val="00F9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 sz="2400">
                <a:latin typeface="Arial" charset="0"/>
                <a:ea typeface="Arial" charset="0"/>
                <a:cs typeface="Arial" charset="0"/>
                <a:sym typeface="Cabin"/>
              </a:rPr>
              <a:t> </a:t>
            </a:r>
            <a:r>
              <a:rPr lang="en" sz="2400" u="none" strike="noStrike" cap="none">
                <a:solidFill>
                  <a:srgbClr val="000000"/>
                </a:solidFill>
                <a:latin typeface="Arial" charset="0"/>
                <a:ea typeface="Arial" charset="0"/>
                <a:cs typeface="Arial" charset="0"/>
                <a:sym typeface="Cabin"/>
              </a:rPr>
              <a:t>party()</a:t>
            </a:r>
          </a:p>
        </p:txBody>
      </p:sp>
      <p:sp>
        <p:nvSpPr>
          <p:cNvPr id="380" name="Shape 380"/>
          <p:cNvSpPr/>
          <p:nvPr/>
        </p:nvSpPr>
        <p:spPr>
          <a:xfrm>
            <a:off x="5171262" y="2503402"/>
            <a:ext cx="544200" cy="830677"/>
          </a:xfrm>
          <a:prstGeom prst="rect">
            <a:avLst/>
          </a:prstGeom>
          <a:noFill/>
          <a:ln>
            <a:noFill/>
          </a:ln>
        </p:spPr>
        <p:txBody>
          <a:bodyPr lIns="21050" tIns="21050" rIns="21050" bIns="21050" anchor="ctr" anchorCtr="0">
            <a:noAutofit/>
          </a:bodyPr>
          <a:lstStyle/>
          <a:p>
            <a:pPr marL="0" marR="0" lvl="0" indent="0" rtl="0">
              <a:lnSpc>
                <a:spcPct val="100000"/>
              </a:lnSpc>
              <a:spcBef>
                <a:spcPts val="0"/>
              </a:spcBef>
              <a:spcAft>
                <a:spcPts val="0"/>
              </a:spcAft>
              <a:buClr>
                <a:srgbClr val="00F900"/>
              </a:buClr>
              <a:buSzPct val="25000"/>
              <a:buFont typeface="Cabin"/>
              <a:buNone/>
            </a:pPr>
            <a:r>
              <a:rPr lang="en-US" sz="2300" dirty="0">
                <a:solidFill>
                  <a:srgbClr val="FF9300"/>
                </a:solidFill>
                <a:latin typeface="Arial" charset="0"/>
                <a:ea typeface="Arial" charset="0"/>
                <a:cs typeface="Arial" charset="0"/>
                <a:sym typeface="Cabin"/>
              </a:rPr>
              <a:t>an</a:t>
            </a:r>
            <a:r>
              <a:rPr lang="en" sz="2300" dirty="0">
                <a:solidFill>
                  <a:srgbClr val="FF9300"/>
                </a:solidFill>
                <a:latin typeface="Arial" charset="0"/>
                <a:ea typeface="Arial" charset="0"/>
                <a:cs typeface="Arial" charset="0"/>
                <a:sym typeface="Cabin"/>
              </a:rPr>
              <a:t> </a:t>
            </a:r>
            <a:r>
              <a:rPr lang="en" sz="2300" u="none" strike="noStrike" cap="none" dirty="0">
                <a:solidFill>
                  <a:schemeClr val="bg1"/>
                </a:solidFill>
                <a:latin typeface="Arial" charset="0"/>
                <a:ea typeface="Arial" charset="0"/>
                <a:cs typeface="Arial" charset="0"/>
                <a:sym typeface="Cabin"/>
              </a:rPr>
              <a:t>self</a:t>
            </a:r>
          </a:p>
        </p:txBody>
      </p:sp>
      <p:sp>
        <p:nvSpPr>
          <p:cNvPr id="11" name="Shape 380"/>
          <p:cNvSpPr/>
          <p:nvPr/>
        </p:nvSpPr>
        <p:spPr>
          <a:xfrm>
            <a:off x="6131935" y="2856028"/>
            <a:ext cx="382604" cy="350617"/>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F900"/>
              </a:buClr>
              <a:buSzPct val="25000"/>
              <a:buFont typeface="Cabin"/>
              <a:buNone/>
            </a:pPr>
            <a:r>
              <a:rPr lang="en-US" sz="2300" dirty="0">
                <a:solidFill>
                  <a:srgbClr val="FFFF00"/>
                </a:solidFill>
                <a:latin typeface="Arial" charset="0"/>
                <a:ea typeface="Arial" charset="0"/>
                <a:cs typeface="Arial" charset="0"/>
                <a:sym typeface="Cabin"/>
              </a:rPr>
              <a:t>x</a:t>
            </a:r>
            <a:endParaRPr lang="en" sz="2300" u="none" strike="noStrike" cap="none" dirty="0">
              <a:solidFill>
                <a:srgbClr val="FFFF00"/>
              </a:solidFill>
              <a:latin typeface="Arial" charset="0"/>
              <a:ea typeface="Arial" charset="0"/>
              <a:cs typeface="Arial" charset="0"/>
              <a:sym typeface="Cabin"/>
            </a:endParaRPr>
          </a:p>
        </p:txBody>
      </p:sp>
      <p:sp>
        <p:nvSpPr>
          <p:cNvPr id="12" name="Shape 356"/>
          <p:cNvSpPr/>
          <p:nvPr/>
        </p:nvSpPr>
        <p:spPr>
          <a:xfrm>
            <a:off x="5763985" y="602403"/>
            <a:ext cx="3093688" cy="1293300"/>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2300" u="none" strike="noStrike" cap="none" dirty="0">
                <a:solidFill>
                  <a:srgbClr val="FFFFFF"/>
                </a:solidFill>
                <a:latin typeface="Arial" charset="0"/>
                <a:ea typeface="Arial" charset="0"/>
                <a:cs typeface="Arial" charset="0"/>
                <a:sym typeface="Cabin"/>
              </a:rPr>
              <a:t>$</a:t>
            </a:r>
            <a:r>
              <a:rPr lang="en" sz="2400" u="none" strike="noStrike" cap="none" dirty="0">
                <a:solidFill>
                  <a:srgbClr val="FFFFFF"/>
                </a:solidFill>
                <a:latin typeface="Arial" charset="0"/>
                <a:ea typeface="Arial" charset="0"/>
                <a:cs typeface="Arial" charset="0"/>
                <a:sym typeface="Cabin"/>
              </a:rPr>
              <a:t> </a:t>
            </a:r>
            <a:r>
              <a:rPr lang="en" sz="2400" u="none" strike="noStrike" cap="none" dirty="0">
                <a:solidFill>
                  <a:srgbClr val="FFFB00"/>
                </a:solidFill>
                <a:latin typeface="Arial" charset="0"/>
                <a:ea typeface="Arial" charset="0"/>
                <a:cs typeface="Arial" charset="0"/>
                <a:sym typeface="Cabin"/>
              </a:rPr>
              <a:t>python party1.py</a:t>
            </a:r>
          </a:p>
          <a:p>
            <a:pPr marL="0" marR="0" lvl="0" indent="0" algn="l" rtl="0">
              <a:lnSpc>
                <a:spcPct val="100000"/>
              </a:lnSpc>
              <a:spcBef>
                <a:spcPts val="0"/>
              </a:spcBef>
              <a:spcAft>
                <a:spcPts val="0"/>
              </a:spcAft>
              <a:buClr>
                <a:srgbClr val="FFFFFF"/>
              </a:buClr>
              <a:buSzPct val="25000"/>
              <a:buFont typeface="Cabin"/>
              <a:buNone/>
            </a:pPr>
            <a:r>
              <a:rPr lang="el-GR" sz="2300" u="none" strike="noStrike" cap="none" dirty="0">
                <a:solidFill>
                  <a:srgbClr val="FFFFFF"/>
                </a:solidFill>
                <a:latin typeface="Arial" charset="0"/>
                <a:ea typeface="Arial" charset="0"/>
                <a:cs typeface="Arial" charset="0"/>
                <a:sym typeface="Cabin"/>
              </a:rPr>
              <a:t>Μέχρι στιγμής</a:t>
            </a:r>
            <a:r>
              <a:rPr lang="en" sz="2300" u="none" strike="noStrike" cap="none" dirty="0">
                <a:solidFill>
                  <a:srgbClr val="FFFFFF"/>
                </a:solidFill>
                <a:latin typeface="Arial" charset="0"/>
                <a:ea typeface="Arial" charset="0"/>
                <a:cs typeface="Arial" charset="0"/>
                <a:sym typeface="Cabin"/>
              </a:rPr>
              <a:t> 1</a:t>
            </a:r>
          </a:p>
          <a:p>
            <a:pPr marL="0" marR="0" lvl="0" indent="0" algn="l" rtl="0">
              <a:lnSpc>
                <a:spcPct val="100000"/>
              </a:lnSpc>
              <a:spcBef>
                <a:spcPts val="0"/>
              </a:spcBef>
              <a:spcAft>
                <a:spcPts val="0"/>
              </a:spcAft>
              <a:buClr>
                <a:srgbClr val="FFFFFF"/>
              </a:buClr>
              <a:buSzPct val="25000"/>
              <a:buFont typeface="Cabin"/>
              <a:buNone/>
            </a:pPr>
            <a:r>
              <a:rPr lang="el-GR" sz="2300" u="none" strike="noStrike" cap="none" dirty="0">
                <a:solidFill>
                  <a:srgbClr val="FFFFFF"/>
                </a:solidFill>
                <a:latin typeface="Arial" charset="0"/>
                <a:ea typeface="Arial" charset="0"/>
                <a:cs typeface="Arial" charset="0"/>
                <a:sym typeface="Cabin"/>
              </a:rPr>
              <a:t>Μέχρι στιγμής </a:t>
            </a:r>
            <a:r>
              <a:rPr lang="en" sz="2300" u="none" strike="noStrike" cap="none" dirty="0">
                <a:solidFill>
                  <a:srgbClr val="FFFFFF"/>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FFFF"/>
              </a:buClr>
              <a:buSzPct val="25000"/>
              <a:buFont typeface="Cabin"/>
              <a:buNone/>
            </a:pPr>
            <a:r>
              <a:rPr lang="el-GR" sz="2300" u="none" strike="noStrike" cap="none" dirty="0">
                <a:solidFill>
                  <a:srgbClr val="FFFFFF"/>
                </a:solidFill>
                <a:latin typeface="Arial" charset="0"/>
                <a:ea typeface="Arial" charset="0"/>
                <a:cs typeface="Arial" charset="0"/>
                <a:sym typeface="Cabin"/>
              </a:rPr>
              <a:t>Μέχρι στιγμής </a:t>
            </a:r>
            <a:r>
              <a:rPr lang="en" sz="2300" u="none" strike="noStrike" cap="none" dirty="0">
                <a:solidFill>
                  <a:srgbClr val="FFFFFF"/>
                </a:solidFill>
                <a:latin typeface="Arial" charset="0"/>
                <a:ea typeface="Arial" charset="0"/>
                <a:cs typeface="Arial" charset="0"/>
                <a:sym typeface="Cabin"/>
              </a:rPr>
              <a:t>3</a:t>
            </a:r>
          </a:p>
        </p:txBody>
      </p:sp>
      <p:sp>
        <p:nvSpPr>
          <p:cNvPr id="9" name="Shape 349"/>
          <p:cNvSpPr/>
          <p:nvPr/>
        </p:nvSpPr>
        <p:spPr>
          <a:xfrm>
            <a:off x="5715462" y="4346846"/>
            <a:ext cx="2750238" cy="37196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FDFF"/>
              </a:buClr>
              <a:buSzPct val="25000"/>
              <a:buFont typeface="Cabin"/>
              <a:buNone/>
            </a:pPr>
            <a:r>
              <a:rPr lang="en" sz="2000" u="none" strike="noStrike" cap="none" dirty="0" err="1">
                <a:solidFill>
                  <a:srgbClr val="00FDFF"/>
                </a:solidFill>
                <a:latin typeface="Arial" charset="0"/>
                <a:ea typeface="Arial" charset="0"/>
                <a:cs typeface="Arial" charset="0"/>
                <a:sym typeface="Cabin"/>
              </a:rPr>
              <a:t>PartyAnimal</a:t>
            </a:r>
            <a:r>
              <a:rPr lang="en" sz="2000" u="none" strike="noStrike" cap="none" dirty="0" err="1">
                <a:solidFill>
                  <a:srgbClr val="FFFFFF"/>
                </a:solidFill>
                <a:latin typeface="Arial" charset="0"/>
                <a:ea typeface="Arial" charset="0"/>
                <a:cs typeface="Arial" charset="0"/>
                <a:sym typeface="Cabin"/>
              </a:rPr>
              <a:t>.</a:t>
            </a:r>
            <a:r>
              <a:rPr lang="en" sz="2000" u="none" strike="noStrike" cap="none" dirty="0" err="1">
                <a:solidFill>
                  <a:srgbClr val="00F900"/>
                </a:solidFill>
                <a:latin typeface="Arial" charset="0"/>
                <a:ea typeface="Arial" charset="0"/>
                <a:cs typeface="Arial" charset="0"/>
                <a:sym typeface="Cabin"/>
              </a:rPr>
              <a:t>party</a:t>
            </a:r>
            <a:r>
              <a:rPr lang="en" sz="2000" u="none" strike="noStrike" cap="none" dirty="0">
                <a:solidFill>
                  <a:srgbClr val="FFFFFF"/>
                </a:solidFill>
                <a:latin typeface="Arial" charset="0"/>
                <a:ea typeface="Arial" charset="0"/>
                <a:cs typeface="Arial" charset="0"/>
                <a:sym typeface="Cabin"/>
              </a:rPr>
              <a:t>(</a:t>
            </a:r>
            <a:r>
              <a:rPr lang="en" sz="2000" u="none" strike="noStrike" cap="none" dirty="0">
                <a:solidFill>
                  <a:srgbClr val="FF40FF"/>
                </a:solidFill>
                <a:latin typeface="Arial" charset="0"/>
                <a:ea typeface="Arial" charset="0"/>
                <a:cs typeface="Arial" charset="0"/>
                <a:sym typeface="Cabin"/>
              </a:rPr>
              <a:t>an</a:t>
            </a:r>
            <a:r>
              <a:rPr lang="en" sz="2000" u="none" strike="noStrike" cap="none" dirty="0">
                <a:solidFill>
                  <a:srgbClr val="FFFFFF"/>
                </a:solidFill>
                <a:latin typeface="Arial" charset="0"/>
                <a:ea typeface="Arial" charset="0"/>
                <a:cs typeface="Arial" charset="0"/>
                <a:sym typeface="Cabin"/>
              </a:rPr>
              <a:t>)</a:t>
            </a:r>
          </a:p>
        </p:txBody>
      </p:sp>
      <p:sp>
        <p:nvSpPr>
          <p:cNvPr id="10" name="Shape 371">
            <a:extLst>
              <a:ext uri="{FF2B5EF4-FFF2-40B4-BE49-F238E27FC236}">
                <a16:creationId xmlns:a16="http://schemas.microsoft.com/office/drawing/2014/main" id="{B67BA0ED-9F16-4FF0-A5AA-31FFE8FF64D7}"/>
              </a:ext>
            </a:extLst>
          </p:cNvPr>
          <p:cNvSpPr/>
          <p:nvPr/>
        </p:nvSpPr>
        <p:spPr>
          <a:xfrm>
            <a:off x="718450" y="480061"/>
            <a:ext cx="4099735" cy="4359028"/>
          </a:xfrm>
          <a:prstGeom prst="rect">
            <a:avLst/>
          </a:prstGeom>
          <a:noFill/>
          <a:ln w="12700" cap="flat" cmpd="sng">
            <a:solidFill>
              <a:srgbClr val="FFFB00"/>
            </a:solidFill>
            <a:prstDash val="solid"/>
            <a:miter/>
            <a:headEnd type="none" w="med" len="med"/>
            <a:tailEnd type="none" w="med" len="med"/>
          </a:ln>
        </p:spPr>
        <p:txBody>
          <a:bodyPr lIns="21050" tIns="21050" rIns="21050" bIns="21050" anchor="ctr" anchorCtr="0">
            <a:noAutofit/>
          </a:bodyPr>
          <a:lstStyle/>
          <a:p>
            <a:pPr marL="0" marR="0" lvl="0" indent="0" algn="l" rtl="0">
              <a:lnSpc>
                <a:spcPct val="100000"/>
              </a:lnSpc>
              <a:spcBef>
                <a:spcPts val="0"/>
              </a:spcBef>
              <a:spcAft>
                <a:spcPts val="0"/>
              </a:spcAft>
              <a:buClr>
                <a:srgbClr val="00FDFF"/>
              </a:buClr>
              <a:buSzPct val="25000"/>
              <a:buFont typeface="Cabin"/>
              <a:buNone/>
            </a:pPr>
            <a:r>
              <a:rPr lang="en" sz="2300" u="none" strike="noStrike" cap="none" dirty="0">
                <a:solidFill>
                  <a:srgbClr val="00FDFF"/>
                </a:solidFill>
                <a:latin typeface="Arial" charset="0"/>
                <a:ea typeface="Arial" charset="0"/>
                <a:cs typeface="Arial" charset="0"/>
                <a:sym typeface="Cabin"/>
              </a:rPr>
              <a:t> class </a:t>
            </a:r>
            <a:r>
              <a:rPr lang="en" sz="2300" u="none" strike="noStrike" cap="none" dirty="0" err="1">
                <a:solidFill>
                  <a:srgbClr val="00FDFF"/>
                </a:solidFill>
                <a:latin typeface="Arial" charset="0"/>
                <a:ea typeface="Arial" charset="0"/>
                <a:cs typeface="Arial" charset="0"/>
                <a:sym typeface="Cabin"/>
              </a:rPr>
              <a:t>PartyAnimal</a:t>
            </a:r>
            <a:r>
              <a:rPr lang="en" sz="2300" u="none" strike="noStrike" cap="none" dirty="0">
                <a:solidFill>
                  <a:srgbClr val="00FDFF"/>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FB00"/>
              </a:buClr>
              <a:buSzPct val="25000"/>
              <a:buFont typeface="Cabin"/>
              <a:buNone/>
            </a:pPr>
            <a:r>
              <a:rPr lang="en" sz="2300" u="none" strike="noStrike" cap="none" dirty="0">
                <a:solidFill>
                  <a:srgbClr val="FFFB00"/>
                </a:solidFill>
                <a:latin typeface="Arial" charset="0"/>
                <a:ea typeface="Arial" charset="0"/>
                <a:cs typeface="Arial" charset="0"/>
                <a:sym typeface="Cabin"/>
              </a:rPr>
              <a:t>   x = 0</a:t>
            </a:r>
          </a:p>
          <a:p>
            <a:pPr marL="0" marR="0" lvl="0" indent="0" algn="l" rtl="0">
              <a:lnSpc>
                <a:spcPct val="100000"/>
              </a:lnSpc>
              <a:spcBef>
                <a:spcPts val="0"/>
              </a:spcBef>
              <a:spcAft>
                <a:spcPts val="0"/>
              </a:spcAft>
              <a:buClr>
                <a:srgbClr val="FFFFFF"/>
              </a:buClr>
              <a:buFont typeface="Cabin"/>
              <a:buNone/>
            </a:pPr>
            <a:endParaRPr sz="23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900"/>
              </a:buClr>
              <a:buSzPct val="25000"/>
              <a:buFont typeface="Cabin"/>
              <a:buNone/>
            </a:pPr>
            <a:r>
              <a:rPr lang="en" sz="2300" u="none" strike="noStrike" cap="none" dirty="0">
                <a:solidFill>
                  <a:srgbClr val="00F900"/>
                </a:solidFill>
                <a:latin typeface="Arial" charset="0"/>
                <a:ea typeface="Arial" charset="0"/>
                <a:cs typeface="Arial" charset="0"/>
                <a:sym typeface="Cabin"/>
              </a:rPr>
              <a:t>   </a:t>
            </a:r>
            <a:r>
              <a:rPr lang="en" sz="2300" u="none" strike="noStrike" cap="none" dirty="0" err="1">
                <a:solidFill>
                  <a:srgbClr val="00F900"/>
                </a:solidFill>
                <a:latin typeface="Arial" charset="0"/>
                <a:ea typeface="Arial" charset="0"/>
                <a:cs typeface="Arial" charset="0"/>
                <a:sym typeface="Cabin"/>
              </a:rPr>
              <a:t>def</a:t>
            </a:r>
            <a:r>
              <a:rPr lang="en" sz="2300" u="none" strike="noStrike" cap="none" dirty="0">
                <a:solidFill>
                  <a:srgbClr val="00F900"/>
                </a:solidFill>
                <a:latin typeface="Arial" charset="0"/>
                <a:ea typeface="Arial" charset="0"/>
                <a:cs typeface="Arial" charset="0"/>
                <a:sym typeface="Cabin"/>
              </a:rPr>
              <a:t> party(</a:t>
            </a:r>
            <a:r>
              <a:rPr lang="en" sz="2300" u="none" strike="noStrike" cap="none" dirty="0">
                <a:solidFill>
                  <a:schemeClr val="bg1"/>
                </a:solidFill>
                <a:latin typeface="Arial" charset="0"/>
                <a:ea typeface="Arial" charset="0"/>
                <a:cs typeface="Arial" charset="0"/>
                <a:sym typeface="Cabin"/>
              </a:rPr>
              <a:t>self</a:t>
            </a:r>
            <a:r>
              <a:rPr lang="en" sz="2300" u="none" strike="noStrike" cap="none" dirty="0">
                <a:solidFill>
                  <a:srgbClr val="00F9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00F900"/>
              </a:buClr>
              <a:buSzPct val="25000"/>
              <a:buFont typeface="Cabin"/>
              <a:buNone/>
            </a:pPr>
            <a:r>
              <a:rPr lang="en" sz="2300" u="none" strike="noStrike" cap="none" dirty="0">
                <a:solidFill>
                  <a:srgbClr val="00F900"/>
                </a:solidFill>
                <a:latin typeface="Arial" charset="0"/>
                <a:ea typeface="Arial" charset="0"/>
                <a:cs typeface="Arial" charset="0"/>
                <a:sym typeface="Cabin"/>
              </a:rPr>
              <a:t>     </a:t>
            </a:r>
            <a:r>
              <a:rPr lang="en" sz="2300" u="none" strike="noStrike" cap="none" dirty="0" err="1">
                <a:solidFill>
                  <a:schemeClr val="bg1"/>
                </a:solidFill>
                <a:latin typeface="Arial" charset="0"/>
                <a:ea typeface="Arial" charset="0"/>
                <a:cs typeface="Arial" charset="0"/>
                <a:sym typeface="Cabin"/>
              </a:rPr>
              <a:t>self</a:t>
            </a:r>
            <a:r>
              <a:rPr lang="en" sz="2300" u="none" strike="noStrike" cap="none" dirty="0" err="1">
                <a:solidFill>
                  <a:srgbClr val="00F900"/>
                </a:solidFill>
                <a:latin typeface="Arial" charset="0"/>
                <a:ea typeface="Arial" charset="0"/>
                <a:cs typeface="Arial" charset="0"/>
                <a:sym typeface="Cabin"/>
              </a:rPr>
              <a:t>.</a:t>
            </a:r>
            <a:r>
              <a:rPr lang="en" sz="2300" u="none" strike="noStrike" cap="none" dirty="0" err="1">
                <a:solidFill>
                  <a:srgbClr val="FFFF00"/>
                </a:solidFill>
                <a:latin typeface="Arial" charset="0"/>
                <a:ea typeface="Arial" charset="0"/>
                <a:cs typeface="Arial" charset="0"/>
                <a:sym typeface="Cabin"/>
              </a:rPr>
              <a:t>x</a:t>
            </a:r>
            <a:r>
              <a:rPr lang="en" sz="2300" u="none" strike="noStrike" cap="none" dirty="0">
                <a:solidFill>
                  <a:srgbClr val="00F900"/>
                </a:solidFill>
                <a:latin typeface="Arial" charset="0"/>
                <a:ea typeface="Arial" charset="0"/>
                <a:cs typeface="Arial" charset="0"/>
                <a:sym typeface="Cabin"/>
              </a:rPr>
              <a:t> = </a:t>
            </a:r>
            <a:r>
              <a:rPr lang="en" sz="2300" u="none" strike="noStrike" cap="none" dirty="0" err="1">
                <a:solidFill>
                  <a:schemeClr val="bg1"/>
                </a:solidFill>
                <a:latin typeface="Arial" charset="0"/>
                <a:ea typeface="Arial" charset="0"/>
                <a:cs typeface="Arial" charset="0"/>
                <a:sym typeface="Cabin"/>
              </a:rPr>
              <a:t>self</a:t>
            </a:r>
            <a:r>
              <a:rPr lang="en" sz="2300" u="none" strike="noStrike" cap="none" dirty="0" err="1">
                <a:solidFill>
                  <a:srgbClr val="00F900"/>
                </a:solidFill>
                <a:latin typeface="Arial" charset="0"/>
                <a:ea typeface="Arial" charset="0"/>
                <a:cs typeface="Arial" charset="0"/>
                <a:sym typeface="Cabin"/>
              </a:rPr>
              <a:t>.</a:t>
            </a:r>
            <a:r>
              <a:rPr lang="en" sz="2300" u="none" strike="noStrike" cap="none" dirty="0" err="1">
                <a:solidFill>
                  <a:srgbClr val="FFFF00"/>
                </a:solidFill>
                <a:latin typeface="Arial" charset="0"/>
                <a:ea typeface="Arial" charset="0"/>
                <a:cs typeface="Arial" charset="0"/>
                <a:sym typeface="Cabin"/>
              </a:rPr>
              <a:t>x</a:t>
            </a:r>
            <a:r>
              <a:rPr lang="en" sz="2300" u="none" strike="noStrike" cap="none" dirty="0">
                <a:solidFill>
                  <a:srgbClr val="00F900"/>
                </a:solidFill>
                <a:latin typeface="Arial" charset="0"/>
                <a:ea typeface="Arial" charset="0"/>
                <a:cs typeface="Arial" charset="0"/>
                <a:sym typeface="Cabin"/>
              </a:rPr>
              <a:t> + 1</a:t>
            </a:r>
          </a:p>
          <a:p>
            <a:pPr marL="0" marR="0" lvl="0" indent="0" algn="l" rtl="0">
              <a:lnSpc>
                <a:spcPct val="100000"/>
              </a:lnSpc>
              <a:spcBef>
                <a:spcPts val="0"/>
              </a:spcBef>
              <a:spcAft>
                <a:spcPts val="0"/>
              </a:spcAft>
              <a:buClr>
                <a:srgbClr val="00F900"/>
              </a:buClr>
              <a:buSzPct val="25000"/>
              <a:buFont typeface="Cabin"/>
              <a:buNone/>
            </a:pPr>
            <a:r>
              <a:rPr lang="en" sz="2300" u="none" strike="noStrike" cap="none" dirty="0">
                <a:solidFill>
                  <a:srgbClr val="00F900"/>
                </a:solidFill>
                <a:latin typeface="Arial" charset="0"/>
                <a:ea typeface="Arial" charset="0"/>
                <a:cs typeface="Arial" charset="0"/>
                <a:sym typeface="Cabin"/>
              </a:rPr>
              <a:t>     print</a:t>
            </a:r>
            <a:r>
              <a:rPr lang="en-US" sz="2300" u="none" strike="noStrike" cap="none" dirty="0">
                <a:solidFill>
                  <a:srgbClr val="00F900"/>
                </a:solidFill>
                <a:latin typeface="Arial" charset="0"/>
                <a:ea typeface="Arial" charset="0"/>
                <a:cs typeface="Arial" charset="0"/>
                <a:sym typeface="Cabin"/>
              </a:rPr>
              <a:t>(</a:t>
            </a:r>
            <a:r>
              <a:rPr lang="en" sz="2300" u="none" strike="noStrike" cap="none" dirty="0">
                <a:solidFill>
                  <a:srgbClr val="00F900"/>
                </a:solidFill>
                <a:latin typeface="Arial" charset="0"/>
                <a:ea typeface="Arial" charset="0"/>
                <a:cs typeface="Arial" charset="0"/>
                <a:sym typeface="Cabin"/>
              </a:rPr>
              <a:t>"</a:t>
            </a:r>
            <a:r>
              <a:rPr lang="el-GR" sz="2400" u="none" strike="noStrike" cap="none" dirty="0">
                <a:solidFill>
                  <a:srgbClr val="00F900"/>
                </a:solidFill>
                <a:latin typeface="Arial" charset="0"/>
                <a:ea typeface="Arial" charset="0"/>
                <a:cs typeface="Arial" charset="0"/>
                <a:sym typeface="Cabin"/>
              </a:rPr>
              <a:t>Μέχρι στιγμής</a:t>
            </a:r>
            <a:r>
              <a:rPr lang="en" sz="2300" u="none" strike="noStrike" cap="none" dirty="0">
                <a:solidFill>
                  <a:srgbClr val="00F900"/>
                </a:solidFill>
                <a:latin typeface="Arial" charset="0"/>
                <a:ea typeface="Arial" charset="0"/>
                <a:cs typeface="Arial" charset="0"/>
                <a:sym typeface="Cabin"/>
              </a:rPr>
              <a:t>",</a:t>
            </a:r>
            <a:r>
              <a:rPr lang="en" sz="2300" u="none" strike="noStrike" cap="none" dirty="0">
                <a:solidFill>
                  <a:schemeClr val="bg1"/>
                </a:solidFill>
                <a:latin typeface="Arial" charset="0"/>
                <a:ea typeface="Arial" charset="0"/>
                <a:cs typeface="Arial" charset="0"/>
                <a:sym typeface="Cabin"/>
              </a:rPr>
              <a:t>self</a:t>
            </a:r>
            <a:r>
              <a:rPr lang="en" sz="2300" u="none" strike="noStrike" cap="none" dirty="0">
                <a:solidFill>
                  <a:srgbClr val="00F900"/>
                </a:solidFill>
                <a:latin typeface="Arial" charset="0"/>
                <a:ea typeface="Arial" charset="0"/>
                <a:cs typeface="Arial" charset="0"/>
                <a:sym typeface="Cabin"/>
              </a:rPr>
              <a:t>.</a:t>
            </a:r>
            <a:r>
              <a:rPr lang="en" sz="2300" u="none" strike="noStrike" cap="none" dirty="0">
                <a:solidFill>
                  <a:srgbClr val="FFFF00"/>
                </a:solidFill>
                <a:latin typeface="Arial" charset="0"/>
                <a:ea typeface="Arial" charset="0"/>
                <a:cs typeface="Arial" charset="0"/>
                <a:sym typeface="Cabin"/>
              </a:rPr>
              <a:t>x</a:t>
            </a:r>
            <a:r>
              <a:rPr lang="en-US" sz="2300" u="none" strike="noStrike" cap="none" dirty="0">
                <a:solidFill>
                  <a:srgbClr val="00F900"/>
                </a:solidFill>
                <a:latin typeface="Arial" charset="0"/>
                <a:ea typeface="Arial" charset="0"/>
                <a:cs typeface="Arial" charset="0"/>
                <a:sym typeface="Cabin"/>
              </a:rPr>
              <a:t>)</a:t>
            </a:r>
            <a:endParaRPr lang="en" sz="2300" u="none" strike="noStrike" cap="none" dirty="0">
              <a:solidFill>
                <a:srgbClr val="00F9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FF"/>
              </a:buClr>
              <a:buFont typeface="Cabin"/>
              <a:buNone/>
            </a:pPr>
            <a:endParaRPr sz="23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9300"/>
              </a:buClr>
              <a:buSzPct val="25000"/>
              <a:buFont typeface="Cabin"/>
              <a:buNone/>
            </a:pPr>
            <a:r>
              <a:rPr lang="en" sz="2300" u="none" strike="noStrike" cap="none" dirty="0">
                <a:solidFill>
                  <a:srgbClr val="FF9300"/>
                </a:solidFill>
                <a:latin typeface="Arial" charset="0"/>
                <a:ea typeface="Arial" charset="0"/>
                <a:cs typeface="Arial" charset="0"/>
                <a:sym typeface="Cabin"/>
              </a:rPr>
              <a:t> an = </a:t>
            </a:r>
            <a:r>
              <a:rPr lang="en" sz="2300" u="none" strike="noStrike" cap="none" dirty="0" err="1">
                <a:solidFill>
                  <a:srgbClr val="FF9300"/>
                </a:solidFill>
                <a:latin typeface="Arial" charset="0"/>
                <a:ea typeface="Arial" charset="0"/>
                <a:cs typeface="Arial" charset="0"/>
                <a:sym typeface="Cabin"/>
              </a:rPr>
              <a:t>PartyAnimal</a:t>
            </a:r>
            <a:r>
              <a:rPr lang="en" sz="2300" u="none" strike="noStrike" cap="none" dirty="0">
                <a:solidFill>
                  <a:srgbClr val="FF93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40FF"/>
              </a:buClr>
              <a:buFont typeface="Cabin"/>
              <a:buNone/>
            </a:pPr>
            <a:endParaRPr sz="2300" u="none" strike="noStrike" cap="none" dirty="0">
              <a:solidFill>
                <a:srgbClr val="FF93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40FF"/>
              </a:buClr>
              <a:buSzPct val="25000"/>
              <a:buFont typeface="Cabin"/>
              <a:buNone/>
            </a:pPr>
            <a:r>
              <a:rPr lang="en" sz="2300" u="none" strike="noStrike" cap="none" dirty="0">
                <a:solidFill>
                  <a:srgbClr val="FF40FF"/>
                </a:solidFill>
                <a:latin typeface="Arial" charset="0"/>
                <a:ea typeface="Arial" charset="0"/>
                <a:cs typeface="Arial" charset="0"/>
                <a:sym typeface="Cabin"/>
              </a:rPr>
              <a:t> </a:t>
            </a:r>
            <a:r>
              <a:rPr lang="en" sz="2300" u="none" strike="noStrike" cap="none" dirty="0" err="1">
                <a:solidFill>
                  <a:srgbClr val="FF40FF"/>
                </a:solidFill>
                <a:latin typeface="Arial" charset="0"/>
                <a:ea typeface="Arial" charset="0"/>
                <a:cs typeface="Arial" charset="0"/>
                <a:sym typeface="Cabin"/>
              </a:rPr>
              <a:t>an.party</a:t>
            </a:r>
            <a:r>
              <a:rPr lang="en" sz="2300" u="none" strike="noStrike" cap="none" dirty="0">
                <a:solidFill>
                  <a:srgbClr val="FF40FF"/>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40FF"/>
              </a:buClr>
              <a:buSzPct val="25000"/>
              <a:buFont typeface="Cabin"/>
              <a:buNone/>
            </a:pPr>
            <a:r>
              <a:rPr lang="en" sz="2300" u="none" strike="noStrike" cap="none" dirty="0">
                <a:solidFill>
                  <a:srgbClr val="FF40FF"/>
                </a:solidFill>
                <a:latin typeface="Arial" charset="0"/>
                <a:ea typeface="Arial" charset="0"/>
                <a:cs typeface="Arial" charset="0"/>
                <a:sym typeface="Cabin"/>
              </a:rPr>
              <a:t> </a:t>
            </a:r>
            <a:r>
              <a:rPr lang="en" sz="2300" u="none" strike="noStrike" cap="none" dirty="0" err="1">
                <a:solidFill>
                  <a:srgbClr val="FF40FF"/>
                </a:solidFill>
                <a:latin typeface="Arial" charset="0"/>
                <a:ea typeface="Arial" charset="0"/>
                <a:cs typeface="Arial" charset="0"/>
                <a:sym typeface="Cabin"/>
              </a:rPr>
              <a:t>an.party</a:t>
            </a:r>
            <a:r>
              <a:rPr lang="en" sz="2300" u="none" strike="noStrike" cap="none" dirty="0">
                <a:solidFill>
                  <a:srgbClr val="FF40FF"/>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40FF"/>
              </a:buClr>
              <a:buSzPct val="25000"/>
              <a:buFont typeface="Cabin"/>
              <a:buNone/>
            </a:pPr>
            <a:r>
              <a:rPr lang="en" sz="2300" u="none" strike="noStrike" cap="none" dirty="0">
                <a:solidFill>
                  <a:srgbClr val="FF40FF"/>
                </a:solidFill>
                <a:latin typeface="Arial" charset="0"/>
                <a:ea typeface="Arial" charset="0"/>
                <a:cs typeface="Arial" charset="0"/>
                <a:sym typeface="Cabin"/>
              </a:rPr>
              <a:t> </a:t>
            </a:r>
            <a:r>
              <a:rPr lang="en" sz="2300" u="none" strike="noStrike" cap="none" dirty="0" err="1">
                <a:solidFill>
                  <a:srgbClr val="FF40FF"/>
                </a:solidFill>
                <a:latin typeface="Arial" charset="0"/>
                <a:ea typeface="Arial" charset="0"/>
                <a:cs typeface="Arial" charset="0"/>
                <a:sym typeface="Cabin"/>
              </a:rPr>
              <a:t>an.party</a:t>
            </a:r>
            <a:r>
              <a:rPr lang="en" sz="2300" u="none" strike="noStrike" cap="none" dirty="0">
                <a:solidFill>
                  <a:srgbClr val="FF40FF"/>
                </a:solidFill>
                <a:latin typeface="Arial" charset="0"/>
                <a:ea typeface="Arial" charset="0"/>
                <a:cs typeface="Arial" charset="0"/>
                <a:sym typeface="Cabin"/>
              </a:rPr>
              <a:t>()</a:t>
            </a:r>
          </a:p>
        </p:txBody>
      </p:sp>
    </p:spTree>
    <p:extLst>
      <p:ext uri="{BB962C8B-B14F-4D97-AF65-F5344CB8AC3E}">
        <p14:creationId xmlns:p14="http://schemas.microsoft.com/office/powerpoint/2010/main" val="888551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495667" y="864394"/>
            <a:ext cx="8152667" cy="1735931"/>
          </a:xfrm>
          <a:prstGeom prst="rect">
            <a:avLst/>
          </a:prstGeom>
          <a:noFill/>
          <a:ln>
            <a:noFill/>
          </a:ln>
        </p:spPr>
        <p:txBody>
          <a:bodyPr lIns="21050" tIns="21050" rIns="21050" bIns="21050" anchor="b" anchorCtr="0">
            <a:noAutofit/>
          </a:bodyPr>
          <a:lstStyle/>
          <a:p>
            <a:pPr marL="0" marR="0" lvl="0" indent="0" algn="ctr" rtl="0">
              <a:lnSpc>
                <a:spcPct val="100000"/>
              </a:lnSpc>
              <a:spcBef>
                <a:spcPts val="0"/>
              </a:spcBef>
              <a:spcAft>
                <a:spcPts val="0"/>
              </a:spcAft>
              <a:buClr>
                <a:schemeClr val="accent3"/>
              </a:buClr>
              <a:buSzPct val="25000"/>
              <a:buFont typeface="Cabin"/>
              <a:buNone/>
            </a:pPr>
            <a:r>
              <a:rPr lang="el-GR" sz="4700" u="none" strike="noStrike" cap="none" dirty="0">
                <a:solidFill>
                  <a:srgbClr val="FFD966"/>
                </a:solidFill>
                <a:latin typeface="Arial" charset="0"/>
                <a:ea typeface="Arial" charset="0"/>
                <a:cs typeface="Arial" charset="0"/>
                <a:sym typeface="Cabin"/>
              </a:rPr>
              <a:t>Παίζοντας με τα </a:t>
            </a:r>
            <a:r>
              <a:rPr lang="en" sz="4700" u="none" strike="noStrike" cap="none" dirty="0">
                <a:solidFill>
                  <a:srgbClr val="FFD966"/>
                </a:solidFill>
                <a:latin typeface="Arial" charset="0"/>
                <a:ea typeface="Arial" charset="0"/>
                <a:cs typeface="Arial" charset="0"/>
                <a:sym typeface="Cabin"/>
              </a:rPr>
              <a:t>dir() </a:t>
            </a:r>
            <a:r>
              <a:rPr lang="el-GR" sz="4700" u="none" strike="noStrike" cap="none" dirty="0">
                <a:solidFill>
                  <a:srgbClr val="FFD966"/>
                </a:solidFill>
                <a:latin typeface="Arial" charset="0"/>
                <a:ea typeface="Arial" charset="0"/>
                <a:cs typeface="Arial" charset="0"/>
                <a:sym typeface="Cabin"/>
              </a:rPr>
              <a:t>και</a:t>
            </a:r>
            <a:r>
              <a:rPr lang="en" sz="4700" u="none" strike="noStrike" cap="none" dirty="0">
                <a:solidFill>
                  <a:srgbClr val="FFD966"/>
                </a:solidFill>
                <a:latin typeface="Arial" charset="0"/>
                <a:ea typeface="Arial" charset="0"/>
                <a:cs typeface="Arial" charset="0"/>
                <a:sym typeface="Cabin"/>
              </a:rPr>
              <a:t> type()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xfrm>
            <a:off x="650081" y="243987"/>
            <a:ext cx="7836750" cy="1000069"/>
          </a:xfrm>
          <a:prstGeom prst="rect">
            <a:avLst/>
          </a:prstGeom>
          <a:noFill/>
          <a:ln>
            <a:noFill/>
          </a:ln>
        </p:spPr>
        <p:txBody>
          <a:bodyPr lIns="15775" tIns="15775" rIns="15775" bIns="15775" anchor="ctr" anchorCtr="0">
            <a:noAutofit/>
          </a:bodyPr>
          <a:lstStyle/>
          <a:p>
            <a:pPr marL="0" marR="0" lvl="0" indent="0" algn="ctr" rtl="0">
              <a:lnSpc>
                <a:spcPct val="100000"/>
              </a:lnSpc>
              <a:spcBef>
                <a:spcPts val="0"/>
              </a:spcBef>
              <a:spcAft>
                <a:spcPts val="0"/>
              </a:spcAft>
              <a:buClr>
                <a:schemeClr val="accent4"/>
              </a:buClr>
              <a:buSzPct val="25000"/>
              <a:buFont typeface="Cabin"/>
              <a:buNone/>
            </a:pPr>
            <a:r>
              <a:rPr lang="el-GR" sz="4100" u="none" strike="noStrike" cap="none" dirty="0">
                <a:solidFill>
                  <a:srgbClr val="FFD966"/>
                </a:solidFill>
                <a:sym typeface="Cabin"/>
              </a:rPr>
              <a:t>Ένας </a:t>
            </a:r>
            <a:r>
              <a:rPr lang="el-GR" sz="4100" dirty="0">
                <a:solidFill>
                  <a:srgbClr val="FFD966"/>
                </a:solidFill>
                <a:sym typeface="Cabin"/>
              </a:rPr>
              <a:t>Σ</a:t>
            </a:r>
            <a:r>
              <a:rPr lang="el-GR" sz="4100" u="none" strike="noStrike" cap="none" dirty="0">
                <a:solidFill>
                  <a:srgbClr val="FFD966"/>
                </a:solidFill>
                <a:sym typeface="Cabin"/>
              </a:rPr>
              <a:t>παστικός Τρόπος για να Βρείτε Δυνατότητες</a:t>
            </a:r>
            <a:endParaRPr lang="en" sz="4100" u="none" strike="noStrike" cap="none" dirty="0">
              <a:solidFill>
                <a:srgbClr val="FFD966"/>
              </a:solidFill>
              <a:sym typeface="Cabin"/>
            </a:endParaRPr>
          </a:p>
        </p:txBody>
      </p:sp>
      <p:sp>
        <p:nvSpPr>
          <p:cNvPr id="400" name="Shape 400"/>
          <p:cNvSpPr txBox="1">
            <a:spLocks noGrp="1"/>
          </p:cNvSpPr>
          <p:nvPr>
            <p:ph type="body" idx="1"/>
          </p:nvPr>
        </p:nvSpPr>
        <p:spPr>
          <a:xfrm>
            <a:off x="650081" y="1490114"/>
            <a:ext cx="4377619" cy="3207599"/>
          </a:xfrm>
          <a:prstGeom prst="rect">
            <a:avLst/>
          </a:prstGeom>
          <a:noFill/>
          <a:ln>
            <a:noFill/>
          </a:ln>
        </p:spPr>
        <p:txBody>
          <a:bodyPr lIns="15775" tIns="15775" rIns="15775" bIns="15775" anchor="ctr" anchorCtr="0">
            <a:noAutofit/>
          </a:bodyPr>
          <a:lstStyle/>
          <a:p>
            <a:pPr marL="457200" marR="0" lvl="0" indent="-355600" algn="l" rtl="0">
              <a:lnSpc>
                <a:spcPct val="100000"/>
              </a:lnSpc>
              <a:spcBef>
                <a:spcPts val="1000"/>
              </a:spcBef>
              <a:spcAft>
                <a:spcPts val="0"/>
              </a:spcAft>
              <a:buSzPct val="100000"/>
              <a:buFont typeface="Cabin"/>
            </a:pPr>
            <a:r>
              <a:rPr lang="el-GR" sz="2000" u="none" strike="noStrike" cap="none" dirty="0">
                <a:solidFill>
                  <a:srgbClr val="FFFFFF"/>
                </a:solidFill>
                <a:sym typeface="Cabin"/>
              </a:rPr>
              <a:t>Η εντολή</a:t>
            </a:r>
            <a:r>
              <a:rPr lang="en" sz="2000" u="none" strike="noStrike" cap="none" dirty="0">
                <a:solidFill>
                  <a:srgbClr val="FFFFFF"/>
                </a:solidFill>
                <a:sym typeface="Cabin"/>
              </a:rPr>
              <a:t> </a:t>
            </a:r>
            <a:r>
              <a:rPr lang="en" sz="2000" u="none" strike="noStrike" cap="none" dirty="0">
                <a:solidFill>
                  <a:srgbClr val="DE6A10"/>
                </a:solidFill>
                <a:sym typeface="Cabin"/>
              </a:rPr>
              <a:t>dir()</a:t>
            </a:r>
            <a:r>
              <a:rPr lang="en" sz="2000" u="none" strike="noStrike" cap="none" dirty="0">
                <a:solidFill>
                  <a:srgbClr val="FFFFFF"/>
                </a:solidFill>
                <a:sym typeface="Cabin"/>
              </a:rPr>
              <a:t> </a:t>
            </a:r>
            <a:r>
              <a:rPr lang="el-GR" sz="2000" u="none" strike="noStrike" cap="none" dirty="0">
                <a:solidFill>
                  <a:srgbClr val="FFFFFF"/>
                </a:solidFill>
                <a:sym typeface="Cabin"/>
              </a:rPr>
              <a:t>απαριθμεί τις δυνατότητες</a:t>
            </a:r>
            <a:endParaRPr lang="en" sz="2000" u="none" strike="noStrike" cap="none" dirty="0">
              <a:solidFill>
                <a:srgbClr val="FFFFFF"/>
              </a:solidFill>
              <a:sym typeface="Cabin"/>
            </a:endParaRPr>
          </a:p>
          <a:p>
            <a:pPr marL="457200" marR="0" lvl="0" indent="-355600" algn="l" rtl="0">
              <a:lnSpc>
                <a:spcPct val="100000"/>
              </a:lnSpc>
              <a:spcBef>
                <a:spcPts val="1000"/>
              </a:spcBef>
              <a:spcAft>
                <a:spcPts val="0"/>
              </a:spcAft>
              <a:buClr>
                <a:srgbClr val="00FDFF"/>
              </a:buClr>
              <a:buSzPct val="100000"/>
              <a:buFont typeface="Cabin"/>
            </a:pPr>
            <a:r>
              <a:rPr lang="el-GR" sz="2000" u="none" strike="noStrike" cap="none" dirty="0">
                <a:solidFill>
                  <a:srgbClr val="00FDFF"/>
                </a:solidFill>
                <a:sym typeface="Cabin"/>
              </a:rPr>
              <a:t>Αγνοήστε αυτά με κάτω παύλα - αυτά χρησιμοποιούνται από την ίδια την </a:t>
            </a:r>
            <a:r>
              <a:rPr lang="el-GR" sz="2000" u="none" strike="noStrike" cap="none" dirty="0" err="1">
                <a:solidFill>
                  <a:srgbClr val="00FDFF"/>
                </a:solidFill>
                <a:sym typeface="Cabin"/>
              </a:rPr>
              <a:t>Python</a:t>
            </a:r>
            <a:endParaRPr lang="en" sz="2000" u="none" strike="noStrike" cap="none" dirty="0">
              <a:solidFill>
                <a:srgbClr val="00FDFF"/>
              </a:solidFill>
              <a:sym typeface="Cabin"/>
            </a:endParaRPr>
          </a:p>
          <a:p>
            <a:pPr marL="457200" marR="0" lvl="0" indent="-355600" algn="l" rtl="0">
              <a:lnSpc>
                <a:spcPct val="100000"/>
              </a:lnSpc>
              <a:spcBef>
                <a:spcPts val="1000"/>
              </a:spcBef>
              <a:spcAft>
                <a:spcPts val="0"/>
              </a:spcAft>
              <a:buClr>
                <a:srgbClr val="00F900"/>
              </a:buClr>
              <a:buSzPct val="100000"/>
              <a:buFont typeface="Cabin"/>
            </a:pPr>
            <a:r>
              <a:rPr lang="el-GR" sz="2000" u="none" strike="noStrike" cap="none" dirty="0">
                <a:solidFill>
                  <a:srgbClr val="00F900"/>
                </a:solidFill>
                <a:sym typeface="Cabin"/>
              </a:rPr>
              <a:t>Οι υπόλοιπες είναι πραγματικές λειτουργίες που μπορεί να εκτελέσει το αντικείμενο</a:t>
            </a:r>
            <a:endParaRPr lang="en" sz="2000" u="none" strike="noStrike" cap="none" dirty="0">
              <a:solidFill>
                <a:srgbClr val="00F900"/>
              </a:solidFill>
              <a:sym typeface="Cabin"/>
            </a:endParaRPr>
          </a:p>
          <a:p>
            <a:pPr marL="457200" marR="0" lvl="0" indent="-355600" algn="l" rtl="0">
              <a:lnSpc>
                <a:spcPct val="100000"/>
              </a:lnSpc>
              <a:spcBef>
                <a:spcPts val="1000"/>
              </a:spcBef>
              <a:spcAft>
                <a:spcPts val="0"/>
              </a:spcAft>
              <a:buClr>
                <a:srgbClr val="FFFFFF"/>
              </a:buClr>
              <a:buSzPct val="100000"/>
              <a:buFont typeface="Cabin"/>
            </a:pPr>
            <a:r>
              <a:rPr lang="el-GR" sz="2000" u="none" strike="noStrike" cap="none" dirty="0">
                <a:solidFill>
                  <a:srgbClr val="FFFFFF"/>
                </a:solidFill>
                <a:sym typeface="Cabin"/>
              </a:rPr>
              <a:t>Είναι σαν τον </a:t>
            </a:r>
            <a:r>
              <a:rPr lang="en" sz="2000" u="none" strike="noStrike" cap="none" dirty="0">
                <a:solidFill>
                  <a:srgbClr val="FFFFFF"/>
                </a:solidFill>
                <a:sym typeface="Cabin"/>
              </a:rPr>
              <a:t>type() </a:t>
            </a:r>
            <a:r>
              <a:rPr lang="el-GR" sz="2000" u="none" strike="noStrike" cap="none" dirty="0">
                <a:solidFill>
                  <a:srgbClr val="FFFFFF"/>
                </a:solidFill>
                <a:sym typeface="Cabin"/>
              </a:rPr>
              <a:t>- μας λέει κάτι * για * μια μεταβλητή</a:t>
            </a:r>
            <a:endParaRPr lang="en" sz="2000" u="none" strike="noStrike" cap="none" dirty="0">
              <a:solidFill>
                <a:srgbClr val="FFFFFF"/>
              </a:solidFill>
              <a:sym typeface="Cabin"/>
            </a:endParaRPr>
          </a:p>
        </p:txBody>
      </p:sp>
      <p:sp>
        <p:nvSpPr>
          <p:cNvPr id="401" name="Shape 401"/>
          <p:cNvSpPr/>
          <p:nvPr/>
        </p:nvSpPr>
        <p:spPr>
          <a:xfrm>
            <a:off x="5221664" y="1490114"/>
            <a:ext cx="3810000" cy="3181954"/>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Font typeface="Cabin"/>
              <a:buNone/>
            </a:pPr>
            <a:r>
              <a:rPr lang="en" sz="1600" i="0" u="none" strike="noStrike" cap="none" dirty="0">
                <a:solidFill>
                  <a:srgbClr val="FFFFFF"/>
                </a:solidFill>
                <a:latin typeface="Courier"/>
                <a:ea typeface="Courier New"/>
                <a:cs typeface="Courier"/>
                <a:sym typeface="Courier New"/>
              </a:rPr>
              <a:t>&gt;&gt;&gt; </a:t>
            </a:r>
            <a:r>
              <a:rPr lang="en-US" sz="1600" i="0" u="none" strike="noStrike" cap="none" dirty="0">
                <a:solidFill>
                  <a:srgbClr val="FFFB00"/>
                </a:solidFill>
                <a:latin typeface="Courier"/>
                <a:ea typeface="Courier New"/>
                <a:cs typeface="Courier"/>
                <a:sym typeface="Courier New"/>
              </a:rPr>
              <a:t>y</a:t>
            </a:r>
            <a:r>
              <a:rPr lang="en" sz="1600" i="0" u="none" strike="noStrike" cap="none" dirty="0">
                <a:solidFill>
                  <a:srgbClr val="FFFB00"/>
                </a:solidFill>
                <a:latin typeface="Courier"/>
                <a:ea typeface="Courier New"/>
                <a:cs typeface="Courier"/>
                <a:sym typeface="Courier New"/>
              </a:rPr>
              <a:t> = list()</a:t>
            </a:r>
          </a:p>
          <a:p>
            <a:pPr marL="0" marR="0" lvl="0" indent="0" algn="l" rtl="0">
              <a:lnSpc>
                <a:spcPct val="100000"/>
              </a:lnSpc>
              <a:spcBef>
                <a:spcPts val="0"/>
              </a:spcBef>
              <a:spcAft>
                <a:spcPts val="0"/>
              </a:spcAft>
              <a:buClr>
                <a:srgbClr val="FFFFFF"/>
              </a:buClr>
              <a:buFont typeface="Cabin"/>
              <a:buNone/>
            </a:pPr>
            <a:r>
              <a:rPr lang="en" sz="1600" i="0" u="none" strike="noStrike" cap="none" dirty="0">
                <a:solidFill>
                  <a:srgbClr val="FFFFFF"/>
                </a:solidFill>
                <a:latin typeface="Courier"/>
                <a:ea typeface="Courier New"/>
                <a:cs typeface="Courier"/>
                <a:sym typeface="Courier New"/>
              </a:rPr>
              <a:t>&gt;&gt;&gt;</a:t>
            </a:r>
            <a:r>
              <a:rPr lang="en" sz="1600" i="0" u="none" strike="noStrike" cap="none" dirty="0">
                <a:solidFill>
                  <a:srgbClr val="FFFB00"/>
                </a:solidFill>
                <a:latin typeface="Courier"/>
                <a:ea typeface="Courier New"/>
                <a:cs typeface="Courier"/>
                <a:sym typeface="Courier New"/>
              </a:rPr>
              <a:t> type(</a:t>
            </a:r>
            <a:r>
              <a:rPr lang="en-US" sz="1600" i="0" u="none" strike="noStrike" cap="none" dirty="0">
                <a:solidFill>
                  <a:srgbClr val="FFFB00"/>
                </a:solidFill>
                <a:latin typeface="Courier"/>
                <a:ea typeface="Courier New"/>
                <a:cs typeface="Courier"/>
                <a:sym typeface="Courier New"/>
              </a:rPr>
              <a:t>y</a:t>
            </a:r>
            <a:r>
              <a:rPr lang="en" sz="1600" i="0" u="none" strike="noStrike" cap="none" dirty="0">
                <a:solidFill>
                  <a:srgbClr val="FFFB00"/>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Font typeface="Cabin"/>
              <a:buNone/>
            </a:pPr>
            <a:r>
              <a:rPr lang="en" sz="1600" i="0" u="none" strike="noStrike" cap="none" dirty="0">
                <a:solidFill>
                  <a:srgbClr val="FFFFFF"/>
                </a:solidFill>
                <a:latin typeface="Courier"/>
                <a:ea typeface="Courier New"/>
                <a:cs typeface="Courier"/>
                <a:sym typeface="Courier New"/>
              </a:rPr>
              <a:t>&lt;</a:t>
            </a:r>
            <a:r>
              <a:rPr lang="en-US" sz="1600" i="0" u="none" strike="noStrike" cap="none" dirty="0">
                <a:solidFill>
                  <a:srgbClr val="FFFFFF"/>
                </a:solidFill>
                <a:latin typeface="Courier"/>
                <a:ea typeface="Courier New"/>
                <a:cs typeface="Courier"/>
                <a:sym typeface="Courier New"/>
              </a:rPr>
              <a:t>class </a:t>
            </a:r>
            <a:r>
              <a:rPr lang="en" sz="1600" i="0" u="none" strike="noStrike" cap="none" dirty="0">
                <a:solidFill>
                  <a:srgbClr val="FFFFFF"/>
                </a:solidFill>
                <a:latin typeface="Courier"/>
                <a:ea typeface="Courier New"/>
                <a:cs typeface="Courier"/>
                <a:sym typeface="Courier New"/>
              </a:rPr>
              <a:t>'list'&gt;</a:t>
            </a:r>
          </a:p>
          <a:p>
            <a:pPr marL="0" marR="0" lvl="0" indent="0" algn="l" rtl="0">
              <a:lnSpc>
                <a:spcPct val="100000"/>
              </a:lnSpc>
              <a:spcBef>
                <a:spcPts val="0"/>
              </a:spcBef>
              <a:spcAft>
                <a:spcPts val="0"/>
              </a:spcAft>
              <a:buClr>
                <a:srgbClr val="FFFFFF"/>
              </a:buClr>
              <a:buFont typeface="Cabin"/>
              <a:buNone/>
            </a:pPr>
            <a:r>
              <a:rPr lang="en" sz="1600" i="0" u="none" strike="noStrike" cap="none" dirty="0">
                <a:solidFill>
                  <a:srgbClr val="FFFFFF"/>
                </a:solidFill>
                <a:latin typeface="Courier"/>
                <a:ea typeface="Courier New"/>
                <a:cs typeface="Courier"/>
                <a:sym typeface="Courier New"/>
              </a:rPr>
              <a:t>&gt;&gt;&gt; </a:t>
            </a:r>
            <a:r>
              <a:rPr lang="en" sz="1600" i="0" u="none" strike="noStrike" cap="none" dirty="0" err="1">
                <a:solidFill>
                  <a:srgbClr val="DE6A10"/>
                </a:solidFill>
                <a:latin typeface="Courier"/>
                <a:ea typeface="Courier New"/>
                <a:cs typeface="Courier"/>
                <a:sym typeface="Courier New"/>
              </a:rPr>
              <a:t>dir</a:t>
            </a:r>
            <a:r>
              <a:rPr lang="en" sz="1600" i="0" u="none" strike="noStrike" cap="none" dirty="0">
                <a:solidFill>
                  <a:srgbClr val="DE6A10"/>
                </a:solidFill>
                <a:latin typeface="Courier"/>
                <a:ea typeface="Courier New"/>
                <a:cs typeface="Courier"/>
                <a:sym typeface="Courier New"/>
              </a:rPr>
              <a:t>(</a:t>
            </a:r>
            <a:r>
              <a:rPr lang="en-US" sz="1600" i="0" u="none" strike="noStrike" cap="none">
                <a:solidFill>
                  <a:srgbClr val="DE6A10"/>
                </a:solidFill>
                <a:latin typeface="Courier"/>
                <a:ea typeface="Courier New"/>
                <a:cs typeface="Courier"/>
                <a:sym typeface="Courier New"/>
              </a:rPr>
              <a:t>y</a:t>
            </a:r>
            <a:r>
              <a:rPr lang="en" sz="1600" i="0" u="none" strike="noStrike" cap="none">
                <a:solidFill>
                  <a:srgbClr val="DE6A10"/>
                </a:solidFill>
                <a:latin typeface="Courier"/>
                <a:ea typeface="Courier New"/>
                <a:cs typeface="Courier"/>
                <a:sym typeface="Courier New"/>
              </a:rPr>
              <a:t>)</a:t>
            </a:r>
            <a:endParaRPr lang="en" sz="1600" i="0" u="none" strike="noStrike" cap="none" dirty="0">
              <a:solidFill>
                <a:srgbClr val="DE6A10"/>
              </a:solidFill>
              <a:latin typeface="Courier"/>
              <a:ea typeface="Courier New"/>
              <a:cs typeface="Courier"/>
              <a:sym typeface="Courier New"/>
            </a:endParaRPr>
          </a:p>
          <a:p>
            <a:pPr>
              <a:buClr>
                <a:srgbClr val="FFFFFF"/>
              </a:buClr>
            </a:pPr>
            <a:r>
              <a:rPr lang="en" sz="1600" dirty="0">
                <a:solidFill>
                  <a:srgbClr val="FFFFFF"/>
                </a:solidFill>
                <a:latin typeface="Courier"/>
                <a:ea typeface="Courier New"/>
                <a:cs typeface="Courier"/>
                <a:sym typeface="Courier New"/>
              </a:rPr>
              <a:t>[</a:t>
            </a:r>
            <a:r>
              <a:rPr lang="en" sz="1600" dirty="0">
                <a:solidFill>
                  <a:srgbClr val="00FDFF"/>
                </a:solidFill>
                <a:latin typeface="Courier"/>
                <a:ea typeface="Courier New"/>
                <a:cs typeface="Courier"/>
                <a:sym typeface="Courier New"/>
              </a:rPr>
              <a:t>'__add__', '__class__', '__contains__', '__</a:t>
            </a:r>
            <a:r>
              <a:rPr lang="en" sz="1600" dirty="0" err="1">
                <a:solidFill>
                  <a:srgbClr val="00FDFF"/>
                </a:solidFill>
                <a:latin typeface="Courier"/>
                <a:ea typeface="Courier New"/>
                <a:cs typeface="Courier"/>
                <a:sym typeface="Courier New"/>
              </a:rPr>
              <a:t>delattr</a:t>
            </a:r>
            <a:r>
              <a:rPr lang="en" sz="1600" dirty="0">
                <a:solidFill>
                  <a:srgbClr val="00FDFF"/>
                </a:solidFill>
                <a:latin typeface="Courier"/>
                <a:ea typeface="Courier New"/>
                <a:cs typeface="Courier"/>
                <a:sym typeface="Courier New"/>
              </a:rPr>
              <a:t>__', '__</a:t>
            </a:r>
            <a:r>
              <a:rPr lang="en" sz="1600" dirty="0" err="1">
                <a:solidFill>
                  <a:srgbClr val="00FDFF"/>
                </a:solidFill>
                <a:latin typeface="Courier"/>
                <a:ea typeface="Courier New"/>
                <a:cs typeface="Courier"/>
                <a:sym typeface="Courier New"/>
              </a:rPr>
              <a:t>delitem</a:t>
            </a:r>
            <a:r>
              <a:rPr lang="en" sz="1600" dirty="0">
                <a:solidFill>
                  <a:srgbClr val="00FDFF"/>
                </a:solidFill>
                <a:latin typeface="Courier"/>
                <a:ea typeface="Courier New"/>
                <a:cs typeface="Courier"/>
                <a:sym typeface="Courier New"/>
              </a:rPr>
              <a:t>__', '__</a:t>
            </a:r>
            <a:r>
              <a:rPr lang="en" sz="1600" dirty="0" err="1">
                <a:solidFill>
                  <a:srgbClr val="00FDFF"/>
                </a:solidFill>
                <a:latin typeface="Courier"/>
                <a:ea typeface="Courier New"/>
                <a:cs typeface="Courier"/>
                <a:sym typeface="Courier New"/>
              </a:rPr>
              <a:t>delslice</a:t>
            </a:r>
            <a:r>
              <a:rPr lang="en" sz="1600" dirty="0">
                <a:solidFill>
                  <a:srgbClr val="00FDFF"/>
                </a:solidFill>
                <a:latin typeface="Courier"/>
                <a:ea typeface="Courier New"/>
                <a:cs typeface="Courier"/>
                <a:sym typeface="Courier New"/>
              </a:rPr>
              <a:t>__', '__doc__', </a:t>
            </a:r>
            <a:r>
              <a:rPr lang="is-IS" sz="1600" dirty="0">
                <a:solidFill>
                  <a:srgbClr val="00FDFF"/>
                </a:solidFill>
                <a:latin typeface="Courier"/>
                <a:ea typeface="Courier New"/>
                <a:cs typeface="Courier"/>
                <a:sym typeface="Courier New"/>
              </a:rPr>
              <a:t>… </a:t>
            </a:r>
            <a:r>
              <a:rPr lang="en" sz="1600" dirty="0">
                <a:solidFill>
                  <a:srgbClr val="00FDFF"/>
                </a:solidFill>
                <a:latin typeface="Courier"/>
                <a:ea typeface="Courier New"/>
                <a:cs typeface="Courier"/>
                <a:sym typeface="Courier New"/>
              </a:rPr>
              <a:t>'__</a:t>
            </a:r>
            <a:r>
              <a:rPr lang="en" sz="1600" dirty="0" err="1">
                <a:solidFill>
                  <a:srgbClr val="00FDFF"/>
                </a:solidFill>
                <a:latin typeface="Courier"/>
                <a:ea typeface="Courier New"/>
                <a:cs typeface="Courier"/>
                <a:sym typeface="Courier New"/>
              </a:rPr>
              <a:t>setitem</a:t>
            </a:r>
            <a:r>
              <a:rPr lang="en" sz="1600" dirty="0">
                <a:solidFill>
                  <a:srgbClr val="00FDFF"/>
                </a:solidFill>
                <a:latin typeface="Courier"/>
                <a:ea typeface="Courier New"/>
                <a:cs typeface="Courier"/>
                <a:sym typeface="Courier New"/>
              </a:rPr>
              <a:t>__', '__</a:t>
            </a:r>
            <a:r>
              <a:rPr lang="en" sz="1600" dirty="0" err="1">
                <a:solidFill>
                  <a:srgbClr val="00FDFF"/>
                </a:solidFill>
                <a:latin typeface="Courier"/>
                <a:ea typeface="Courier New"/>
                <a:cs typeface="Courier"/>
                <a:sym typeface="Courier New"/>
              </a:rPr>
              <a:t>setslice</a:t>
            </a:r>
            <a:r>
              <a:rPr lang="en" sz="1600" dirty="0">
                <a:solidFill>
                  <a:srgbClr val="00FDFF"/>
                </a:solidFill>
                <a:latin typeface="Courier"/>
                <a:ea typeface="Courier New"/>
                <a:cs typeface="Courier"/>
                <a:sym typeface="Courier New"/>
              </a:rPr>
              <a:t>__', '__</a:t>
            </a:r>
            <a:r>
              <a:rPr lang="en" sz="1600" dirty="0" err="1">
                <a:solidFill>
                  <a:srgbClr val="00FDFF"/>
                </a:solidFill>
                <a:latin typeface="Courier"/>
                <a:ea typeface="Courier New"/>
                <a:cs typeface="Courier"/>
                <a:sym typeface="Courier New"/>
              </a:rPr>
              <a:t>str</a:t>
            </a:r>
            <a:r>
              <a:rPr lang="en" sz="1600" dirty="0">
                <a:solidFill>
                  <a:srgbClr val="00FDFF"/>
                </a:solidFill>
                <a:latin typeface="Courier"/>
                <a:ea typeface="Courier New"/>
                <a:cs typeface="Courier"/>
                <a:sym typeface="Courier New"/>
              </a:rPr>
              <a:t>__', </a:t>
            </a:r>
            <a:r>
              <a:rPr lang="en" sz="1600" dirty="0">
                <a:solidFill>
                  <a:srgbClr val="00F900"/>
                </a:solidFill>
                <a:latin typeface="Courier"/>
                <a:ea typeface="Courier New"/>
                <a:cs typeface="Courier"/>
                <a:sym typeface="Courier New"/>
              </a:rPr>
              <a:t>'append', </a:t>
            </a:r>
            <a:r>
              <a:rPr lang="en-US" sz="1600" dirty="0">
                <a:solidFill>
                  <a:srgbClr val="00F900"/>
                </a:solidFill>
                <a:latin typeface="Courier"/>
                <a:ea typeface="Courier New"/>
                <a:cs typeface="Courier"/>
                <a:sym typeface="Courier New"/>
              </a:rPr>
              <a:t>'clear', 'copy', </a:t>
            </a:r>
            <a:r>
              <a:rPr lang="en" sz="1600" dirty="0">
                <a:solidFill>
                  <a:srgbClr val="00F900"/>
                </a:solidFill>
                <a:latin typeface="Courier"/>
                <a:ea typeface="Courier New"/>
                <a:cs typeface="Courier"/>
                <a:sym typeface="Courier New"/>
              </a:rPr>
              <a:t>'count', 'extend', 'index', 'insert', 'pop', 'remove', 'reverse', 'sort'</a:t>
            </a:r>
            <a:r>
              <a:rPr lang="en" sz="1600"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Font typeface="Cabin"/>
              <a:buNone/>
            </a:pPr>
            <a:r>
              <a:rPr lang="en" sz="1600" i="0" u="none" strike="noStrike" cap="none" dirty="0">
                <a:solidFill>
                  <a:srgbClr val="FFFFFF"/>
                </a:solidFill>
                <a:latin typeface="Courier"/>
                <a:ea typeface="Courier New"/>
                <a:cs typeface="Courier"/>
                <a:sym typeface="Courier New"/>
              </a:rPr>
              <a:t>&gt;&gt;&gt;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p:nvPr/>
        </p:nvSpPr>
        <p:spPr>
          <a:xfrm>
            <a:off x="261491" y="489932"/>
            <a:ext cx="4761824" cy="3566099"/>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1800" i="0" u="none" strike="noStrike" cap="none" dirty="0">
                <a:solidFill>
                  <a:srgbClr val="FFFFFF"/>
                </a:solidFill>
                <a:latin typeface="Courier"/>
                <a:ea typeface="Courier New"/>
                <a:cs typeface="Courier"/>
                <a:sym typeface="Courier New"/>
              </a:rPr>
              <a:t>class </a:t>
            </a:r>
            <a:r>
              <a:rPr lang="en" sz="1800" i="0" u="none" strike="noStrike" cap="none" dirty="0" err="1">
                <a:solidFill>
                  <a:srgbClr val="FFFFFF"/>
                </a:solidFill>
                <a:latin typeface="Courier"/>
                <a:ea typeface="Courier New"/>
                <a:cs typeface="Courier"/>
                <a:sym typeface="Courier New"/>
              </a:rPr>
              <a:t>PartyAnimal</a:t>
            </a:r>
            <a:r>
              <a:rPr lang="en" sz="18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800" i="0" u="none" strike="noStrike" cap="none" dirty="0">
                <a:solidFill>
                  <a:srgbClr val="FFFFFF"/>
                </a:solidFill>
                <a:latin typeface="Courier"/>
                <a:ea typeface="Courier New"/>
                <a:cs typeface="Courier"/>
                <a:sym typeface="Courier New"/>
              </a:rPr>
              <a:t>   x = 0</a:t>
            </a:r>
          </a:p>
          <a:p>
            <a:pPr marL="0" marR="0" lvl="0" indent="0" algn="l" rtl="0">
              <a:lnSpc>
                <a:spcPct val="100000"/>
              </a:lnSpc>
              <a:spcBef>
                <a:spcPts val="0"/>
              </a:spcBef>
              <a:spcAft>
                <a:spcPts val="0"/>
              </a:spcAft>
              <a:buClr>
                <a:srgbClr val="FFFFFF"/>
              </a:buClr>
              <a:buFont typeface="Cabin"/>
              <a:buNone/>
            </a:pPr>
            <a:endParaRPr sz="18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800" i="0" u="none" strike="noStrike" cap="none" dirty="0">
                <a:solidFill>
                  <a:srgbClr val="FFFFFF"/>
                </a:solidFill>
                <a:latin typeface="Courier"/>
                <a:ea typeface="Courier New"/>
                <a:cs typeface="Courier"/>
                <a:sym typeface="Courier New"/>
              </a:rPr>
              <a:t>   </a:t>
            </a:r>
            <a:r>
              <a:rPr lang="en" sz="1800" i="0" u="none" strike="noStrike" cap="none" dirty="0" err="1">
                <a:solidFill>
                  <a:srgbClr val="FFFFFF"/>
                </a:solidFill>
                <a:latin typeface="Courier"/>
                <a:ea typeface="Courier New"/>
                <a:cs typeface="Courier"/>
                <a:sym typeface="Courier New"/>
              </a:rPr>
              <a:t>def</a:t>
            </a:r>
            <a:r>
              <a:rPr lang="en" sz="1800" i="0" u="none" strike="noStrike" cap="none" dirty="0">
                <a:solidFill>
                  <a:srgbClr val="FFFFFF"/>
                </a:solidFill>
                <a:latin typeface="Courier"/>
                <a:ea typeface="Courier New"/>
                <a:cs typeface="Courier"/>
                <a:sym typeface="Courier New"/>
              </a:rPr>
              <a:t> party(self) :</a:t>
            </a:r>
          </a:p>
          <a:p>
            <a:pPr marL="0" marR="0" lvl="0" indent="0" algn="l" rtl="0">
              <a:lnSpc>
                <a:spcPct val="100000"/>
              </a:lnSpc>
              <a:spcBef>
                <a:spcPts val="0"/>
              </a:spcBef>
              <a:spcAft>
                <a:spcPts val="0"/>
              </a:spcAft>
              <a:buClr>
                <a:srgbClr val="FFFFFF"/>
              </a:buClr>
              <a:buSzPct val="25000"/>
              <a:buFont typeface="Cabin"/>
              <a:buNone/>
            </a:pPr>
            <a:r>
              <a:rPr lang="en" sz="1800" i="0" u="none" strike="noStrike" cap="none" dirty="0">
                <a:solidFill>
                  <a:srgbClr val="FFFFFF"/>
                </a:solidFill>
                <a:latin typeface="Courier"/>
                <a:ea typeface="Courier New"/>
                <a:cs typeface="Courier"/>
                <a:sym typeface="Courier New"/>
              </a:rPr>
              <a:t>     </a:t>
            </a:r>
            <a:r>
              <a:rPr lang="en" sz="1800" i="0" u="none" strike="noStrike" cap="none" dirty="0" err="1">
                <a:solidFill>
                  <a:srgbClr val="FFFFFF"/>
                </a:solidFill>
                <a:latin typeface="Courier"/>
                <a:ea typeface="Courier New"/>
                <a:cs typeface="Courier"/>
                <a:sym typeface="Courier New"/>
              </a:rPr>
              <a:t>self.x</a:t>
            </a:r>
            <a:r>
              <a:rPr lang="en" sz="1800" i="0" u="none" strike="noStrike" cap="none" dirty="0">
                <a:solidFill>
                  <a:srgbClr val="FFFFFF"/>
                </a:solidFill>
                <a:latin typeface="Courier"/>
                <a:ea typeface="Courier New"/>
                <a:cs typeface="Courier"/>
                <a:sym typeface="Courier New"/>
              </a:rPr>
              <a:t> = </a:t>
            </a:r>
            <a:r>
              <a:rPr lang="en" sz="1800" i="0" u="none" strike="noStrike" cap="none" dirty="0" err="1">
                <a:solidFill>
                  <a:srgbClr val="FFFFFF"/>
                </a:solidFill>
                <a:latin typeface="Courier"/>
                <a:ea typeface="Courier New"/>
                <a:cs typeface="Courier"/>
                <a:sym typeface="Courier New"/>
              </a:rPr>
              <a:t>self.x</a:t>
            </a:r>
            <a:r>
              <a:rPr lang="en" sz="1800" i="0" u="none" strike="noStrike" cap="none" dirty="0">
                <a:solidFill>
                  <a:srgbClr val="FFFFFF"/>
                </a:solidFill>
                <a:latin typeface="Courier"/>
                <a:ea typeface="Courier New"/>
                <a:cs typeface="Courier"/>
                <a:sym typeface="Courier New"/>
              </a:rPr>
              <a:t> + 1</a:t>
            </a:r>
          </a:p>
          <a:p>
            <a:pPr marL="0" marR="0" lvl="0" indent="0" algn="l" rtl="0">
              <a:lnSpc>
                <a:spcPct val="100000"/>
              </a:lnSpc>
              <a:spcBef>
                <a:spcPts val="0"/>
              </a:spcBef>
              <a:spcAft>
                <a:spcPts val="0"/>
              </a:spcAft>
              <a:buClr>
                <a:srgbClr val="FFFFFF"/>
              </a:buClr>
              <a:buSzPct val="25000"/>
              <a:buFont typeface="Cabin"/>
              <a:buNone/>
            </a:pPr>
            <a:r>
              <a:rPr lang="en" sz="1800" i="0" u="none" strike="noStrike" cap="none" dirty="0">
                <a:solidFill>
                  <a:srgbClr val="FFFFFF"/>
                </a:solidFill>
                <a:latin typeface="Courier"/>
                <a:ea typeface="Courier New"/>
                <a:cs typeface="Courier"/>
                <a:sym typeface="Courier New"/>
              </a:rPr>
              <a:t>     print</a:t>
            </a:r>
            <a:r>
              <a:rPr lang="en-US" sz="1800" i="0" u="none" strike="noStrike" cap="none" dirty="0">
                <a:solidFill>
                  <a:srgbClr val="FFFFFF"/>
                </a:solidFill>
                <a:latin typeface="Courier"/>
                <a:ea typeface="Courier New"/>
                <a:cs typeface="Courier"/>
                <a:sym typeface="Courier New"/>
              </a:rPr>
              <a:t>(</a:t>
            </a:r>
            <a:r>
              <a:rPr lang="en" sz="1800" i="0" u="none" strike="noStrike" cap="none" dirty="0">
                <a:solidFill>
                  <a:srgbClr val="FFFFFF"/>
                </a:solidFill>
                <a:latin typeface="Courier"/>
                <a:ea typeface="Courier New"/>
                <a:cs typeface="Courier"/>
                <a:sym typeface="Courier New"/>
              </a:rPr>
              <a:t>"</a:t>
            </a:r>
            <a:r>
              <a:rPr lang="el-GR" sz="1800" i="0" u="none" strike="noStrike" cap="none" dirty="0">
                <a:solidFill>
                  <a:srgbClr val="FFFFFF"/>
                </a:solidFill>
                <a:latin typeface="Courier"/>
                <a:ea typeface="Courier New"/>
                <a:cs typeface="Courier"/>
                <a:sym typeface="Courier New"/>
              </a:rPr>
              <a:t>Μέχρι στιγμής</a:t>
            </a:r>
            <a:r>
              <a:rPr lang="en" sz="1800" i="0" u="none" strike="noStrike" cap="none" dirty="0">
                <a:solidFill>
                  <a:srgbClr val="FFFFFF"/>
                </a:solidFill>
                <a:latin typeface="Courier"/>
                <a:ea typeface="Courier New"/>
                <a:cs typeface="Courier"/>
                <a:sym typeface="Courier New"/>
              </a:rPr>
              <a:t>",self.x</a:t>
            </a:r>
            <a:r>
              <a:rPr lang="en-US" sz="1800" i="0" u="none" strike="noStrike" cap="none" dirty="0">
                <a:solidFill>
                  <a:srgbClr val="FFFFFF"/>
                </a:solidFill>
                <a:latin typeface="Courier"/>
                <a:ea typeface="Courier New"/>
                <a:cs typeface="Courier"/>
                <a:sym typeface="Courier New"/>
              </a:rPr>
              <a:t>)</a:t>
            </a:r>
            <a:endParaRPr lang="en" sz="18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Font typeface="Cabin"/>
              <a:buNone/>
            </a:pPr>
            <a:endParaRPr sz="18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800" i="0" u="none" strike="noStrike" cap="none" dirty="0">
                <a:solidFill>
                  <a:srgbClr val="FFFFFF"/>
                </a:solidFill>
                <a:latin typeface="Courier"/>
                <a:ea typeface="Courier New"/>
                <a:cs typeface="Courier"/>
                <a:sym typeface="Courier New"/>
              </a:rPr>
              <a:t>an = </a:t>
            </a:r>
            <a:r>
              <a:rPr lang="en" sz="1800" i="0" u="none" strike="noStrike" cap="none" dirty="0" err="1">
                <a:solidFill>
                  <a:srgbClr val="FFFFFF"/>
                </a:solidFill>
                <a:latin typeface="Courier"/>
                <a:ea typeface="Courier New"/>
                <a:cs typeface="Courier"/>
                <a:sym typeface="Courier New"/>
              </a:rPr>
              <a:t>PartyAnimal</a:t>
            </a:r>
            <a:r>
              <a:rPr lang="en" sz="18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Font typeface="Cabin"/>
              <a:buNone/>
            </a:pPr>
            <a:endParaRPr sz="18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00F900"/>
              </a:buClr>
              <a:buSzPct val="25000"/>
              <a:buFont typeface="Cabin"/>
              <a:buNone/>
            </a:pPr>
            <a:r>
              <a:rPr lang="en" sz="1800" i="0" u="none" strike="noStrike" cap="none" dirty="0">
                <a:solidFill>
                  <a:srgbClr val="00F900"/>
                </a:solidFill>
                <a:latin typeface="Courier"/>
                <a:ea typeface="Courier New"/>
                <a:cs typeface="Courier"/>
                <a:sym typeface="Courier New"/>
              </a:rPr>
              <a:t>print</a:t>
            </a:r>
            <a:r>
              <a:rPr lang="en-US" sz="1800" i="0" u="none" strike="noStrike" cap="none" dirty="0">
                <a:solidFill>
                  <a:srgbClr val="00F900"/>
                </a:solidFill>
                <a:latin typeface="Courier"/>
                <a:ea typeface="Courier New"/>
                <a:cs typeface="Courier"/>
                <a:sym typeface="Courier New"/>
              </a:rPr>
              <a:t>(</a:t>
            </a:r>
            <a:r>
              <a:rPr lang="en" sz="1800" i="0" u="none" strike="noStrike" cap="none" dirty="0">
                <a:solidFill>
                  <a:srgbClr val="00F900"/>
                </a:solidFill>
                <a:latin typeface="Courier"/>
                <a:ea typeface="Courier New"/>
                <a:cs typeface="Courier"/>
                <a:sym typeface="Courier New"/>
              </a:rPr>
              <a:t>"Type", type(an)</a:t>
            </a:r>
            <a:r>
              <a:rPr lang="en-US" sz="1800" i="0" u="none" strike="noStrike" cap="none" dirty="0">
                <a:solidFill>
                  <a:srgbClr val="00F900"/>
                </a:solidFill>
                <a:latin typeface="Courier"/>
                <a:ea typeface="Courier New"/>
                <a:cs typeface="Courier"/>
                <a:sym typeface="Courier New"/>
              </a:rPr>
              <a:t>)</a:t>
            </a:r>
            <a:endParaRPr lang="en" sz="1800" i="0" u="none" strike="noStrike" cap="none" dirty="0">
              <a:solidFill>
                <a:srgbClr val="00F900"/>
              </a:solidFill>
              <a:latin typeface="Courier"/>
              <a:ea typeface="Courier New"/>
              <a:cs typeface="Courier"/>
              <a:sym typeface="Courier New"/>
            </a:endParaRPr>
          </a:p>
          <a:p>
            <a:pPr marL="0" marR="0" lvl="0" indent="0" algn="l" rtl="0">
              <a:lnSpc>
                <a:spcPct val="100000"/>
              </a:lnSpc>
              <a:spcBef>
                <a:spcPts val="0"/>
              </a:spcBef>
              <a:spcAft>
                <a:spcPts val="0"/>
              </a:spcAft>
              <a:buClr>
                <a:srgbClr val="FF40FF"/>
              </a:buClr>
              <a:buSzPct val="25000"/>
              <a:buFont typeface="Cabin"/>
              <a:buNone/>
            </a:pPr>
            <a:r>
              <a:rPr lang="en" sz="1800" i="0" u="none" strike="noStrike" cap="none" dirty="0">
                <a:solidFill>
                  <a:srgbClr val="FF40FF"/>
                </a:solidFill>
                <a:latin typeface="Courier"/>
                <a:ea typeface="Courier New"/>
                <a:cs typeface="Courier"/>
                <a:sym typeface="Courier New"/>
              </a:rPr>
              <a:t>print</a:t>
            </a:r>
            <a:r>
              <a:rPr lang="en-US" sz="1800" i="0" u="none" strike="noStrike" cap="none" dirty="0">
                <a:solidFill>
                  <a:srgbClr val="FF40FF"/>
                </a:solidFill>
                <a:latin typeface="Courier"/>
                <a:ea typeface="Courier New"/>
                <a:cs typeface="Courier"/>
                <a:sym typeface="Courier New"/>
              </a:rPr>
              <a:t>(</a:t>
            </a:r>
            <a:r>
              <a:rPr lang="en" sz="1800" i="0" u="none" strike="noStrike" cap="none" dirty="0">
                <a:solidFill>
                  <a:srgbClr val="FF40FF"/>
                </a:solidFill>
                <a:latin typeface="Courier"/>
                <a:ea typeface="Courier New"/>
                <a:cs typeface="Courier"/>
                <a:sym typeface="Courier New"/>
              </a:rPr>
              <a:t>"Dir ", </a:t>
            </a:r>
            <a:r>
              <a:rPr lang="en" sz="1800" i="0" u="none" strike="noStrike" cap="none" dirty="0" err="1">
                <a:solidFill>
                  <a:srgbClr val="FF40FF"/>
                </a:solidFill>
                <a:latin typeface="Courier"/>
                <a:ea typeface="Courier New"/>
                <a:cs typeface="Courier"/>
                <a:sym typeface="Courier New"/>
              </a:rPr>
              <a:t>dir</a:t>
            </a:r>
            <a:r>
              <a:rPr lang="en" sz="1800" i="0" u="none" strike="noStrike" cap="none" dirty="0">
                <a:solidFill>
                  <a:srgbClr val="FF40FF"/>
                </a:solidFill>
                <a:latin typeface="Courier"/>
                <a:ea typeface="Courier New"/>
                <a:cs typeface="Courier"/>
                <a:sym typeface="Courier New"/>
              </a:rPr>
              <a:t>(an)</a:t>
            </a:r>
            <a:r>
              <a:rPr lang="en-US" sz="1800" i="0" u="none" strike="noStrike" cap="none" dirty="0">
                <a:solidFill>
                  <a:srgbClr val="FF40FF"/>
                </a:solidFill>
                <a:latin typeface="Courier"/>
                <a:ea typeface="Courier New"/>
                <a:cs typeface="Courier"/>
                <a:sym typeface="Courier New"/>
              </a:rPr>
              <a:t>)</a:t>
            </a:r>
            <a:endParaRPr lang="en" sz="1800" i="0" u="none" strike="noStrike" cap="none" dirty="0">
              <a:solidFill>
                <a:srgbClr val="FF40FF"/>
              </a:solidFill>
              <a:latin typeface="Courier"/>
              <a:ea typeface="Courier New"/>
              <a:cs typeface="Courier"/>
              <a:sym typeface="Courier New"/>
            </a:endParaRPr>
          </a:p>
        </p:txBody>
      </p:sp>
      <p:sp>
        <p:nvSpPr>
          <p:cNvPr id="413" name="Shape 413"/>
          <p:cNvSpPr/>
          <p:nvPr/>
        </p:nvSpPr>
        <p:spPr>
          <a:xfrm>
            <a:off x="4291076" y="2721517"/>
            <a:ext cx="4622028" cy="1508700"/>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a:solidFill>
                  <a:srgbClr val="FFFB00"/>
                </a:solidFill>
                <a:latin typeface="Courier"/>
                <a:ea typeface="Courier New"/>
                <a:cs typeface="Courier"/>
                <a:sym typeface="Courier New"/>
              </a:rPr>
              <a:t>python party</a:t>
            </a:r>
            <a:r>
              <a:rPr lang="en-US" sz="1600" i="0" u="none" strike="noStrike" cap="none" dirty="0">
                <a:solidFill>
                  <a:srgbClr val="FFFB00"/>
                </a:solidFill>
                <a:latin typeface="Courier"/>
                <a:ea typeface="Courier New"/>
                <a:cs typeface="Courier"/>
                <a:sym typeface="Courier New"/>
              </a:rPr>
              <a:t>3</a:t>
            </a:r>
            <a:r>
              <a:rPr lang="en" sz="1600" i="0" u="none" strike="noStrike" cap="none" dirty="0">
                <a:solidFill>
                  <a:srgbClr val="FFFB00"/>
                </a:solidFill>
                <a:latin typeface="Courier"/>
                <a:ea typeface="Courier New"/>
                <a:cs typeface="Courier"/>
                <a:sym typeface="Courier New"/>
              </a:rPr>
              <a:t>.</a:t>
            </a:r>
            <a:r>
              <a:rPr lang="en" sz="1600" i="0" u="none" strike="noStrike" cap="none" dirty="0" err="1">
                <a:solidFill>
                  <a:srgbClr val="FFFB00"/>
                </a:solidFill>
                <a:latin typeface="Courier"/>
                <a:ea typeface="Courier New"/>
                <a:cs typeface="Courier"/>
                <a:sym typeface="Courier New"/>
              </a:rPr>
              <a:t>py</a:t>
            </a:r>
            <a:endParaRPr lang="en" sz="1600" i="0" u="none" strike="noStrike" cap="none" dirty="0">
              <a:solidFill>
                <a:srgbClr val="FFFB00"/>
              </a:solidFill>
              <a:latin typeface="Courier"/>
              <a:ea typeface="Courier New"/>
              <a:cs typeface="Courier"/>
              <a:sym typeface="Courier New"/>
            </a:endParaRPr>
          </a:p>
          <a:p>
            <a:pPr lvl="0">
              <a:buClr>
                <a:srgbClr val="00F900"/>
              </a:buClr>
              <a:buSzPct val="25000"/>
            </a:pPr>
            <a:r>
              <a:rPr lang="en" sz="1600" dirty="0">
                <a:solidFill>
                  <a:srgbClr val="00F900"/>
                </a:solidFill>
                <a:latin typeface="Courier"/>
                <a:ea typeface="Courier New"/>
                <a:cs typeface="Courier"/>
                <a:sym typeface="Courier New"/>
              </a:rPr>
              <a:t>Type &lt;class '__main__.</a:t>
            </a:r>
            <a:r>
              <a:rPr lang="en" sz="1600" dirty="0" err="1">
                <a:solidFill>
                  <a:srgbClr val="00F900"/>
                </a:solidFill>
                <a:latin typeface="Courier"/>
                <a:ea typeface="Courier New"/>
                <a:cs typeface="Courier"/>
                <a:sym typeface="Courier New"/>
              </a:rPr>
              <a:t>PartyAnimal</a:t>
            </a:r>
            <a:r>
              <a:rPr lang="en" sz="1600" dirty="0">
                <a:solidFill>
                  <a:srgbClr val="00F900"/>
                </a:solidFill>
                <a:latin typeface="Courier"/>
                <a:ea typeface="Courier New"/>
                <a:cs typeface="Courier"/>
                <a:sym typeface="Courier New"/>
              </a:rPr>
              <a:t>'&gt;</a:t>
            </a:r>
            <a:endParaRPr lang="en-US" sz="1600" dirty="0">
              <a:solidFill>
                <a:srgbClr val="00F900"/>
              </a:solidFill>
              <a:latin typeface="Courier"/>
              <a:ea typeface="Courier New"/>
              <a:cs typeface="Courier"/>
              <a:sym typeface="Courier New"/>
            </a:endParaRPr>
          </a:p>
          <a:p>
            <a:pPr lvl="0">
              <a:buClr>
                <a:srgbClr val="00F900"/>
              </a:buClr>
              <a:buSzPct val="25000"/>
            </a:pPr>
            <a:r>
              <a:rPr lang="en-US" sz="1600" dirty="0">
                <a:solidFill>
                  <a:srgbClr val="FF40FF"/>
                </a:solidFill>
                <a:latin typeface="Courier"/>
                <a:ea typeface="Courier New"/>
                <a:cs typeface="Courier"/>
                <a:sym typeface="Courier New"/>
              </a:rPr>
              <a:t>Dir  ['__class__', </a:t>
            </a:r>
            <a:r>
              <a:rPr lang="en-US" sz="1600" i="0" u="none" strike="noStrike" cap="none" dirty="0">
                <a:solidFill>
                  <a:srgbClr val="FF40FF"/>
                </a:solidFill>
                <a:latin typeface="Courier"/>
                <a:ea typeface="Courier New"/>
                <a:cs typeface="Courier"/>
                <a:sym typeface="Courier New"/>
              </a:rPr>
              <a:t>...</a:t>
            </a:r>
            <a:r>
              <a:rPr lang="en" sz="1600" i="0" u="none" strike="noStrike" cap="none" dirty="0">
                <a:solidFill>
                  <a:srgbClr val="FF40FF"/>
                </a:solidFill>
                <a:latin typeface="Courier"/>
                <a:ea typeface="Courier New"/>
                <a:cs typeface="Courier"/>
                <a:sym typeface="Courier New"/>
              </a:rPr>
              <a:t> 'party', 'x']</a:t>
            </a:r>
          </a:p>
        </p:txBody>
      </p:sp>
      <p:sp>
        <p:nvSpPr>
          <p:cNvPr id="414" name="Shape 414"/>
          <p:cNvSpPr/>
          <p:nvPr/>
        </p:nvSpPr>
        <p:spPr>
          <a:xfrm>
            <a:off x="5023315" y="903515"/>
            <a:ext cx="2950029" cy="920931"/>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B00"/>
              </a:buClr>
              <a:buSzPct val="25000"/>
              <a:buFont typeface="Cabin"/>
              <a:buNone/>
            </a:pPr>
            <a:r>
              <a:rPr lang="el-GR" sz="2200" u="none" strike="noStrike" cap="none" dirty="0">
                <a:solidFill>
                  <a:srgbClr val="FFFB00"/>
                </a:solidFill>
                <a:latin typeface="Arial" charset="0"/>
                <a:ea typeface="Arial" charset="0"/>
                <a:cs typeface="Arial" charset="0"/>
                <a:sym typeface="Cabin"/>
              </a:rPr>
              <a:t>Μπορούμε να χρησιμοποιήσουμε το</a:t>
            </a:r>
            <a:r>
              <a:rPr lang="en" sz="2200" u="none" strike="noStrike" cap="none" dirty="0">
                <a:solidFill>
                  <a:srgbClr val="FFFB00"/>
                </a:solidFill>
                <a:latin typeface="Arial" charset="0"/>
                <a:ea typeface="Arial" charset="0"/>
                <a:cs typeface="Arial" charset="0"/>
                <a:sym typeface="Cabin"/>
              </a:rPr>
              <a:t> </a:t>
            </a:r>
            <a:r>
              <a:rPr lang="en" sz="2200" u="none" strike="noStrike" cap="none" dirty="0">
                <a:solidFill>
                  <a:srgbClr val="FF40FF"/>
                </a:solidFill>
                <a:latin typeface="Arial" charset="0"/>
                <a:ea typeface="Arial" charset="0"/>
                <a:cs typeface="Arial" charset="0"/>
                <a:sym typeface="Cabin"/>
              </a:rPr>
              <a:t>dir</a:t>
            </a:r>
            <a:r>
              <a:rPr lang="en" sz="2200" u="none" strike="noStrike" cap="none" dirty="0">
                <a:solidFill>
                  <a:srgbClr val="FFFB00"/>
                </a:solidFill>
                <a:latin typeface="Arial" charset="0"/>
                <a:ea typeface="Arial" charset="0"/>
                <a:cs typeface="Arial" charset="0"/>
                <a:sym typeface="Cabin"/>
              </a:rPr>
              <a:t>() </a:t>
            </a:r>
            <a:r>
              <a:rPr lang="el-GR" sz="2200" u="none" strike="noStrike" cap="none" dirty="0">
                <a:solidFill>
                  <a:srgbClr val="FFFB00"/>
                </a:solidFill>
                <a:latin typeface="Arial" charset="0"/>
                <a:ea typeface="Arial" charset="0"/>
                <a:cs typeface="Arial" charset="0"/>
                <a:sym typeface="Cabin"/>
              </a:rPr>
              <a:t>για να βρούμε τις «δυνατότητες» της </a:t>
            </a:r>
            <a:r>
              <a:rPr lang="el-GR" sz="2200" u="none" strike="noStrike" cap="none" dirty="0" err="1">
                <a:solidFill>
                  <a:srgbClr val="FFFB00"/>
                </a:solidFill>
                <a:latin typeface="Arial" charset="0"/>
                <a:ea typeface="Arial" charset="0"/>
                <a:cs typeface="Arial" charset="0"/>
                <a:sym typeface="Cabin"/>
              </a:rPr>
              <a:t>νεοδημιουργημένης</a:t>
            </a:r>
            <a:r>
              <a:rPr lang="el-GR" sz="2200" u="none" strike="noStrike" cap="none" dirty="0">
                <a:solidFill>
                  <a:srgbClr val="FFFB00"/>
                </a:solidFill>
                <a:latin typeface="Arial" charset="0"/>
                <a:ea typeface="Arial" charset="0"/>
                <a:cs typeface="Arial" charset="0"/>
                <a:sym typeface="Cabin"/>
              </a:rPr>
              <a:t> κλάσης μας</a:t>
            </a:r>
            <a:r>
              <a:rPr lang="en" sz="2200" u="none" strike="noStrike" cap="none" dirty="0">
                <a:solidFill>
                  <a:srgbClr val="FFFB00"/>
                </a:solidFill>
                <a:latin typeface="Arial" charset="0"/>
                <a:ea typeface="Arial" charset="0"/>
                <a:cs typeface="Arial" charset="0"/>
                <a:sym typeface="Cabin"/>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a:xfrm>
            <a:off x="653625" y="272427"/>
            <a:ext cx="7836750" cy="1000069"/>
          </a:xfrm>
          <a:prstGeom prst="rect">
            <a:avLst/>
          </a:prstGeom>
          <a:noFill/>
          <a:ln>
            <a:noFill/>
          </a:ln>
        </p:spPr>
        <p:txBody>
          <a:bodyPr lIns="15775" tIns="15775" rIns="15775" bIns="15775" anchor="ctr" anchorCtr="0">
            <a:noAutofit/>
          </a:bodyPr>
          <a:lstStyle/>
          <a:p>
            <a:pPr marL="0" marR="0" lvl="0" indent="0" algn="ctr" rtl="0">
              <a:lnSpc>
                <a:spcPct val="100000"/>
              </a:lnSpc>
              <a:spcBef>
                <a:spcPts val="0"/>
              </a:spcBef>
              <a:spcAft>
                <a:spcPts val="0"/>
              </a:spcAft>
              <a:buClr>
                <a:schemeClr val="accent4"/>
              </a:buClr>
              <a:buSzPct val="25000"/>
              <a:buFont typeface="Cabin"/>
              <a:buNone/>
            </a:pPr>
            <a:r>
              <a:rPr lang="el-GR" sz="4600" u="none" strike="noStrike" cap="none" dirty="0">
                <a:solidFill>
                  <a:srgbClr val="FFD966"/>
                </a:solidFill>
                <a:sym typeface="Cabin"/>
              </a:rPr>
              <a:t>Δοκιμάστε το </a:t>
            </a:r>
            <a:r>
              <a:rPr lang="el-GR" sz="4600" u="none" strike="noStrike" cap="none" dirty="0" err="1">
                <a:solidFill>
                  <a:srgbClr val="FFD966"/>
                </a:solidFill>
                <a:sym typeface="Cabin"/>
              </a:rPr>
              <a:t>dir</a:t>
            </a:r>
            <a:r>
              <a:rPr lang="el-GR" sz="4600" u="none" strike="noStrike" cap="none" dirty="0">
                <a:solidFill>
                  <a:srgbClr val="FFD966"/>
                </a:solidFill>
                <a:sym typeface="Cabin"/>
              </a:rPr>
              <a:t>() με μια Συμβολοσειρά</a:t>
            </a:r>
            <a:endParaRPr lang="en" sz="4600" u="none" strike="noStrike" cap="none" dirty="0">
              <a:solidFill>
                <a:srgbClr val="FFD966"/>
              </a:solidFill>
              <a:sym typeface="Cabin"/>
            </a:endParaRPr>
          </a:p>
        </p:txBody>
      </p:sp>
      <p:sp>
        <p:nvSpPr>
          <p:cNvPr id="407" name="Shape 407"/>
          <p:cNvSpPr/>
          <p:nvPr/>
        </p:nvSpPr>
        <p:spPr>
          <a:xfrm>
            <a:off x="472287" y="1400219"/>
            <a:ext cx="7913429" cy="3459864"/>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Font typeface="Cabin"/>
              <a:buNone/>
            </a:pPr>
            <a:r>
              <a:rPr lang="en" sz="1600" i="0" u="none" strike="noStrike" cap="none" dirty="0">
                <a:solidFill>
                  <a:srgbClr val="FFFFFF"/>
                </a:solidFill>
                <a:latin typeface="Courier"/>
                <a:ea typeface="Courier New"/>
                <a:cs typeface="Courier"/>
                <a:sym typeface="Courier New"/>
              </a:rPr>
              <a:t>&gt;&gt;&gt;</a:t>
            </a:r>
            <a:r>
              <a:rPr lang="en" sz="1600" i="0" u="none" strike="noStrike" cap="none" dirty="0">
                <a:solidFill>
                  <a:srgbClr val="FFFB00"/>
                </a:solidFill>
                <a:latin typeface="Courier"/>
                <a:ea typeface="Courier New"/>
                <a:cs typeface="Courier"/>
                <a:sym typeface="Courier New"/>
              </a:rPr>
              <a:t> </a:t>
            </a:r>
            <a:r>
              <a:rPr lang="en-US" sz="1600" i="0" u="none" strike="noStrike" cap="none" dirty="0">
                <a:solidFill>
                  <a:srgbClr val="FFFB00"/>
                </a:solidFill>
                <a:latin typeface="Courier"/>
                <a:ea typeface="Courier New"/>
                <a:cs typeface="Courier"/>
                <a:sym typeface="Courier New"/>
              </a:rPr>
              <a:t>x</a:t>
            </a:r>
            <a:r>
              <a:rPr lang="en" sz="1600" i="0" u="none" strike="noStrike" cap="none" dirty="0">
                <a:solidFill>
                  <a:srgbClr val="FFFB00"/>
                </a:solidFill>
                <a:latin typeface="Courier"/>
                <a:ea typeface="Courier New"/>
                <a:cs typeface="Courier"/>
                <a:sym typeface="Courier New"/>
              </a:rPr>
              <a:t> = </a:t>
            </a:r>
            <a:r>
              <a:rPr lang="en-US" sz="1600" i="0" u="none" strike="noStrike" cap="none" dirty="0">
                <a:solidFill>
                  <a:srgbClr val="FFFB00"/>
                </a:solidFill>
                <a:latin typeface="Courier"/>
                <a:ea typeface="Courier New"/>
                <a:cs typeface="Courier"/>
                <a:sym typeface="Courier New"/>
              </a:rPr>
              <a:t>'</a:t>
            </a:r>
            <a:r>
              <a:rPr lang="el-GR" sz="1600" i="0" u="none" strike="noStrike" cap="none" dirty="0">
                <a:solidFill>
                  <a:srgbClr val="FFFB00"/>
                </a:solidFill>
                <a:latin typeface="Courier"/>
                <a:ea typeface="Courier New"/>
                <a:cs typeface="Courier"/>
                <a:sym typeface="Courier New"/>
              </a:rPr>
              <a:t>Γειά σας</a:t>
            </a:r>
            <a:r>
              <a:rPr lang="en-US" sz="1600" i="0" u="none" strike="noStrike" cap="none" dirty="0">
                <a:solidFill>
                  <a:srgbClr val="FFFB00"/>
                </a:solidFill>
                <a:latin typeface="Courier"/>
                <a:ea typeface="Courier New"/>
                <a:cs typeface="Courier"/>
                <a:sym typeface="Courier New"/>
              </a:rPr>
              <a:t>'</a:t>
            </a:r>
            <a:endParaRPr lang="en" sz="1600" i="0" u="none" strike="noStrike" cap="none" dirty="0">
              <a:solidFill>
                <a:srgbClr val="FFFB00"/>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Font typeface="Cabin"/>
              <a:buNone/>
            </a:pPr>
            <a:r>
              <a:rPr lang="en" sz="1600" i="0" u="none" strike="noStrike" cap="none" dirty="0">
                <a:solidFill>
                  <a:srgbClr val="FFFFFF"/>
                </a:solidFill>
                <a:latin typeface="Courier"/>
                <a:ea typeface="Courier New"/>
                <a:cs typeface="Courier"/>
                <a:sym typeface="Courier New"/>
              </a:rPr>
              <a:t>&gt;&gt;&gt; </a:t>
            </a:r>
            <a:r>
              <a:rPr lang="en" sz="1600" i="0" u="none" strike="noStrike" cap="none" dirty="0" err="1">
                <a:solidFill>
                  <a:srgbClr val="FFFB00"/>
                </a:solidFill>
                <a:latin typeface="Courier"/>
                <a:ea typeface="Courier New"/>
                <a:cs typeface="Courier"/>
                <a:sym typeface="Courier New"/>
              </a:rPr>
              <a:t>dir</a:t>
            </a:r>
            <a:r>
              <a:rPr lang="en" sz="1600" i="0" u="none" strike="noStrike" cap="none" dirty="0">
                <a:solidFill>
                  <a:srgbClr val="FFFB00"/>
                </a:solidFill>
                <a:latin typeface="Courier"/>
                <a:ea typeface="Courier New"/>
                <a:cs typeface="Courier"/>
                <a:sym typeface="Courier New"/>
              </a:rPr>
              <a:t>(</a:t>
            </a:r>
            <a:r>
              <a:rPr lang="en-US" sz="1600" i="0" u="none" strike="noStrike" cap="none" dirty="0">
                <a:solidFill>
                  <a:srgbClr val="FFFB00"/>
                </a:solidFill>
                <a:latin typeface="Courier"/>
                <a:ea typeface="Courier New"/>
                <a:cs typeface="Courier"/>
                <a:sym typeface="Courier New"/>
              </a:rPr>
              <a:t>x</a:t>
            </a:r>
            <a:r>
              <a:rPr lang="en" sz="1600" i="0" u="none" strike="noStrike" cap="none" dirty="0">
                <a:solidFill>
                  <a:srgbClr val="FFFB00"/>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Font typeface="Cabin"/>
              <a:buNone/>
            </a:pPr>
            <a:r>
              <a:rPr lang="en" sz="1600" i="0" u="none" strike="noStrike" cap="none" dirty="0">
                <a:solidFill>
                  <a:srgbClr val="FFFFFF"/>
                </a:solidFill>
                <a:latin typeface="Courier"/>
                <a:ea typeface="Courier New"/>
                <a:cs typeface="Courier"/>
                <a:sym typeface="Courier New"/>
              </a:rPr>
              <a:t>['__add__', '__class__', '__contains__', '__</a:t>
            </a:r>
            <a:r>
              <a:rPr lang="en" sz="1600" i="0" u="none" strike="noStrike" cap="none" dirty="0" err="1">
                <a:solidFill>
                  <a:srgbClr val="FFFFFF"/>
                </a:solidFill>
                <a:latin typeface="Courier"/>
                <a:ea typeface="Courier New"/>
                <a:cs typeface="Courier"/>
                <a:sym typeface="Courier New"/>
              </a:rPr>
              <a:t>delattr</a:t>
            </a:r>
            <a:r>
              <a:rPr lang="en" sz="1600" i="0" u="none" strike="noStrike" cap="none" dirty="0">
                <a:solidFill>
                  <a:srgbClr val="FFFFFF"/>
                </a:solidFill>
                <a:latin typeface="Courier"/>
                <a:ea typeface="Courier New"/>
                <a:cs typeface="Courier"/>
                <a:sym typeface="Courier New"/>
              </a:rPr>
              <a:t>__', '__doc__', '__</a:t>
            </a:r>
            <a:r>
              <a:rPr lang="en" sz="1600" i="0" u="none" strike="noStrike" cap="none" dirty="0" err="1">
                <a:solidFill>
                  <a:srgbClr val="FFFFFF"/>
                </a:solidFill>
                <a:latin typeface="Courier"/>
                <a:ea typeface="Courier New"/>
                <a:cs typeface="Courier"/>
                <a:sym typeface="Courier New"/>
              </a:rPr>
              <a:t>eq</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ge</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getattribute</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getitem</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getnewargs</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getslice</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gt</a:t>
            </a:r>
            <a:r>
              <a:rPr lang="en" sz="1600" i="0" u="none" strike="noStrike" cap="none" dirty="0">
                <a:solidFill>
                  <a:srgbClr val="FFFFFF"/>
                </a:solidFill>
                <a:latin typeface="Courier"/>
                <a:ea typeface="Courier New"/>
                <a:cs typeface="Courier"/>
                <a:sym typeface="Courier New"/>
              </a:rPr>
              <a:t>__', '__hash__', '__</a:t>
            </a:r>
            <a:r>
              <a:rPr lang="en" sz="1600" i="0" u="none" strike="noStrike" cap="none" dirty="0" err="1">
                <a:solidFill>
                  <a:srgbClr val="FFFFFF"/>
                </a:solidFill>
                <a:latin typeface="Courier"/>
                <a:ea typeface="Courier New"/>
                <a:cs typeface="Courier"/>
                <a:sym typeface="Courier New"/>
              </a:rPr>
              <a:t>init</a:t>
            </a:r>
            <a:r>
              <a:rPr lang="en" sz="1600" i="0" u="none" strike="noStrike" cap="none" dirty="0">
                <a:solidFill>
                  <a:srgbClr val="FFFFFF"/>
                </a:solidFill>
                <a:latin typeface="Courier"/>
                <a:ea typeface="Courier New"/>
                <a:cs typeface="Courier"/>
                <a:sym typeface="Courier New"/>
              </a:rPr>
              <a:t>__', '__le__', '__</a:t>
            </a:r>
            <a:r>
              <a:rPr lang="en" sz="1600" i="0" u="none" strike="noStrike" cap="none" dirty="0" err="1">
                <a:solidFill>
                  <a:srgbClr val="FFFFFF"/>
                </a:solidFill>
                <a:latin typeface="Courier"/>
                <a:ea typeface="Courier New"/>
                <a:cs typeface="Courier"/>
                <a:sym typeface="Courier New"/>
              </a:rPr>
              <a:t>len</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lt</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repr</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rmod</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rmul</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setattr</a:t>
            </a:r>
            <a:r>
              <a:rPr lang="en" sz="1600" i="0" u="none" strike="noStrike" cap="none" dirty="0">
                <a:solidFill>
                  <a:srgbClr val="FFFFFF"/>
                </a:solidFill>
                <a:latin typeface="Courier"/>
                <a:ea typeface="Courier New"/>
                <a:cs typeface="Courier"/>
                <a:sym typeface="Courier New"/>
              </a:rPr>
              <a:t>__', '__</a:t>
            </a:r>
            <a:r>
              <a:rPr lang="en" sz="1600" i="0" u="none" strike="noStrike" cap="none" dirty="0" err="1">
                <a:solidFill>
                  <a:srgbClr val="FFFFFF"/>
                </a:solidFill>
                <a:latin typeface="Courier"/>
                <a:ea typeface="Courier New"/>
                <a:cs typeface="Courier"/>
                <a:sym typeface="Courier New"/>
              </a:rPr>
              <a:t>str</a:t>
            </a:r>
            <a:r>
              <a:rPr lang="en" sz="1600" i="0" u="none" strike="noStrike" cap="none" dirty="0">
                <a:solidFill>
                  <a:srgbClr val="FFFFFF"/>
                </a:solidFill>
                <a:latin typeface="Courier"/>
                <a:ea typeface="Courier New"/>
                <a:cs typeface="Courier"/>
                <a:sym typeface="Courier New"/>
              </a:rPr>
              <a:t>__', 'capitalize', 'center', 'count', 'decode', 'encode', '</a:t>
            </a:r>
            <a:r>
              <a:rPr lang="en" sz="1600" i="0" u="none" strike="noStrike" cap="none" dirty="0" err="1">
                <a:solidFill>
                  <a:srgbClr val="FFFFFF"/>
                </a:solidFill>
                <a:latin typeface="Courier"/>
                <a:ea typeface="Courier New"/>
                <a:cs typeface="Courier"/>
                <a:sym typeface="Courier New"/>
              </a:rPr>
              <a:t>endswith</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expandtabs</a:t>
            </a:r>
            <a:r>
              <a:rPr lang="en" sz="1600" i="0" u="none" strike="noStrike" cap="none" dirty="0">
                <a:solidFill>
                  <a:srgbClr val="FFFFFF"/>
                </a:solidFill>
                <a:latin typeface="Courier"/>
                <a:ea typeface="Courier New"/>
                <a:cs typeface="Courier"/>
                <a:sym typeface="Courier New"/>
              </a:rPr>
              <a:t>', 'find', 'index', '</a:t>
            </a:r>
            <a:r>
              <a:rPr lang="en" sz="1600" i="0" u="none" strike="noStrike" cap="none" dirty="0" err="1">
                <a:solidFill>
                  <a:srgbClr val="FFFFFF"/>
                </a:solidFill>
                <a:latin typeface="Courier"/>
                <a:ea typeface="Courier New"/>
                <a:cs typeface="Courier"/>
                <a:sym typeface="Courier New"/>
              </a:rPr>
              <a:t>isalnum</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isalpha</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isdigit</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islower</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isspace</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istitle</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isupper</a:t>
            </a:r>
            <a:r>
              <a:rPr lang="en" sz="1600" i="0" u="none" strike="noStrike" cap="none" dirty="0">
                <a:solidFill>
                  <a:srgbClr val="FFFFFF"/>
                </a:solidFill>
                <a:latin typeface="Courier"/>
                <a:ea typeface="Courier New"/>
                <a:cs typeface="Courier"/>
                <a:sym typeface="Courier New"/>
              </a:rPr>
              <a:t>', 'join', '</a:t>
            </a:r>
            <a:r>
              <a:rPr lang="en" sz="1600" i="0" u="none" strike="noStrike" cap="none" dirty="0" err="1">
                <a:solidFill>
                  <a:srgbClr val="FFFFFF"/>
                </a:solidFill>
                <a:latin typeface="Courier"/>
                <a:ea typeface="Courier New"/>
                <a:cs typeface="Courier"/>
                <a:sym typeface="Courier New"/>
              </a:rPr>
              <a:t>ljust</a:t>
            </a:r>
            <a:r>
              <a:rPr lang="en" sz="1600" i="0" u="none" strike="noStrike" cap="none" dirty="0">
                <a:solidFill>
                  <a:srgbClr val="FFFFFF"/>
                </a:solidFill>
                <a:latin typeface="Courier"/>
                <a:ea typeface="Courier New"/>
                <a:cs typeface="Courier"/>
                <a:sym typeface="Courier New"/>
              </a:rPr>
              <a:t>', 'lower', '</a:t>
            </a:r>
            <a:r>
              <a:rPr lang="en" sz="1600" i="0" u="none" strike="noStrike" cap="none" dirty="0" err="1">
                <a:solidFill>
                  <a:srgbClr val="FFFFFF"/>
                </a:solidFill>
                <a:latin typeface="Courier"/>
                <a:ea typeface="Courier New"/>
                <a:cs typeface="Courier"/>
                <a:sym typeface="Courier New"/>
              </a:rPr>
              <a:t>lstrip</a:t>
            </a:r>
            <a:r>
              <a:rPr lang="en" sz="1600" i="0" u="none" strike="noStrike" cap="none" dirty="0">
                <a:solidFill>
                  <a:srgbClr val="FFFFFF"/>
                </a:solidFill>
                <a:latin typeface="Courier"/>
                <a:ea typeface="Courier New"/>
                <a:cs typeface="Courier"/>
                <a:sym typeface="Courier New"/>
              </a:rPr>
              <a:t>', 'partition', 'replace', '</a:t>
            </a:r>
            <a:r>
              <a:rPr lang="en" sz="1600" i="0" u="none" strike="noStrike" cap="none" dirty="0" err="1">
                <a:solidFill>
                  <a:srgbClr val="FFFFFF"/>
                </a:solidFill>
                <a:latin typeface="Courier"/>
                <a:ea typeface="Courier New"/>
                <a:cs typeface="Courier"/>
                <a:sym typeface="Courier New"/>
              </a:rPr>
              <a:t>rfind</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rindex</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rjust</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rpartition</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rsplit</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rstrip</a:t>
            </a:r>
            <a:r>
              <a:rPr lang="en" sz="1600" i="0" u="none" strike="noStrike" cap="none" dirty="0">
                <a:solidFill>
                  <a:srgbClr val="FFFFFF"/>
                </a:solidFill>
                <a:latin typeface="Courier"/>
                <a:ea typeface="Courier New"/>
                <a:cs typeface="Courier"/>
                <a:sym typeface="Courier New"/>
              </a:rPr>
              <a:t>', 'split', '</a:t>
            </a:r>
            <a:r>
              <a:rPr lang="en" sz="1600" i="0" u="none" strike="noStrike" cap="none" dirty="0" err="1">
                <a:solidFill>
                  <a:srgbClr val="FFFFFF"/>
                </a:solidFill>
                <a:latin typeface="Courier"/>
                <a:ea typeface="Courier New"/>
                <a:cs typeface="Courier"/>
                <a:sym typeface="Courier New"/>
              </a:rPr>
              <a:t>splitlines</a:t>
            </a: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startswith</a:t>
            </a:r>
            <a:r>
              <a:rPr lang="en" sz="1600" i="0" u="none" strike="noStrike" cap="none" dirty="0">
                <a:solidFill>
                  <a:srgbClr val="FFFFFF"/>
                </a:solidFill>
                <a:latin typeface="Courier"/>
                <a:ea typeface="Courier New"/>
                <a:cs typeface="Courier"/>
                <a:sym typeface="Courier New"/>
              </a:rPr>
              <a:t>', 'strip', '</a:t>
            </a:r>
            <a:r>
              <a:rPr lang="en" sz="1600" i="0" u="none" strike="noStrike" cap="none" dirty="0" err="1">
                <a:solidFill>
                  <a:srgbClr val="FFFFFF"/>
                </a:solidFill>
                <a:latin typeface="Courier"/>
                <a:ea typeface="Courier New"/>
                <a:cs typeface="Courier"/>
                <a:sym typeface="Courier New"/>
              </a:rPr>
              <a:t>swapcase</a:t>
            </a:r>
            <a:r>
              <a:rPr lang="en" sz="1600" i="0" u="none" strike="noStrike" cap="none" dirty="0">
                <a:solidFill>
                  <a:srgbClr val="FFFFFF"/>
                </a:solidFill>
                <a:latin typeface="Courier"/>
                <a:ea typeface="Courier New"/>
                <a:cs typeface="Courier"/>
                <a:sym typeface="Courier New"/>
              </a:rPr>
              <a:t>', 'title', 'translate', 'upper', '</a:t>
            </a:r>
            <a:r>
              <a:rPr lang="en" sz="1600" i="0" u="none" strike="noStrike" cap="none" dirty="0" err="1">
                <a:solidFill>
                  <a:srgbClr val="FFFFFF"/>
                </a:solidFill>
                <a:latin typeface="Courier"/>
                <a:ea typeface="Courier New"/>
                <a:cs typeface="Courier"/>
                <a:sym typeface="Courier New"/>
              </a:rPr>
              <a:t>zfill</a:t>
            </a:r>
            <a:r>
              <a:rPr lang="en" sz="1600" i="0" u="none" strike="noStrike" cap="none" dirty="0">
                <a:solidFill>
                  <a:srgbClr val="FFFFFF"/>
                </a:solidFill>
                <a:latin typeface="Courier"/>
                <a:ea typeface="Courier New"/>
                <a:cs typeface="Courier"/>
                <a:sym typeface="Courier New"/>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title"/>
          </p:nvPr>
        </p:nvSpPr>
        <p:spPr>
          <a:prstGeom prst="rect">
            <a:avLst/>
          </a:prstGeom>
          <a:noFill/>
          <a:ln>
            <a:noFill/>
          </a:ln>
        </p:spPr>
        <p:txBody>
          <a:bodyPr lIns="21050" tIns="21050" rIns="21050" bIns="21050" anchor="b" anchorCtr="0">
            <a:noAutofit/>
          </a:bodyPr>
          <a:lstStyle/>
          <a:p>
            <a:pPr marL="0" marR="0" lvl="0" indent="0" algn="ctr" rtl="0">
              <a:lnSpc>
                <a:spcPct val="100000"/>
              </a:lnSpc>
              <a:spcBef>
                <a:spcPts val="0"/>
              </a:spcBef>
              <a:spcAft>
                <a:spcPts val="0"/>
              </a:spcAft>
              <a:buClr>
                <a:schemeClr val="accent3"/>
              </a:buClr>
              <a:buSzPct val="25000"/>
              <a:buFont typeface="Cabin"/>
              <a:buNone/>
            </a:pPr>
            <a:r>
              <a:rPr lang="el-GR" sz="4700" u="none" strike="noStrike" cap="none" dirty="0">
                <a:solidFill>
                  <a:srgbClr val="FFD966"/>
                </a:solidFill>
                <a:latin typeface="Arial" charset="0"/>
                <a:ea typeface="Arial" charset="0"/>
                <a:cs typeface="Arial" charset="0"/>
                <a:sym typeface="Cabin"/>
              </a:rPr>
              <a:t>Κύκλος Ζωής Αντικειμένων</a:t>
            </a:r>
            <a:endParaRPr lang="en" sz="4700" u="none" strike="noStrike" cap="none" dirty="0">
              <a:solidFill>
                <a:srgbClr val="FFD966"/>
              </a:solidFill>
              <a:latin typeface="Arial" charset="0"/>
              <a:ea typeface="Arial" charset="0"/>
              <a:cs typeface="Arial" charset="0"/>
              <a:sym typeface="Cabin"/>
            </a:endParaRPr>
          </a:p>
        </p:txBody>
      </p:sp>
      <p:sp>
        <p:nvSpPr>
          <p:cNvPr id="420" name="Shape 420"/>
          <p:cNvSpPr txBox="1">
            <a:spLocks noGrp="1"/>
          </p:cNvSpPr>
          <p:nvPr>
            <p:ph type="body" idx="1"/>
          </p:nvPr>
        </p:nvSpPr>
        <p:spPr>
          <a:prstGeom prst="rect">
            <a:avLst/>
          </a:prstGeom>
          <a:noFill/>
          <a:ln>
            <a:noFill/>
          </a:ln>
        </p:spPr>
        <p:txBody>
          <a:bodyPr lIns="21050" tIns="21050" rIns="21050" bIns="21050" anchor="t"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000" u="none" strike="noStrike" cap="none">
                <a:solidFill>
                  <a:srgbClr val="FFFFFF"/>
                </a:solidFill>
                <a:latin typeface="Arial" charset="0"/>
                <a:ea typeface="Arial" charset="0"/>
                <a:cs typeface="Arial" charset="0"/>
                <a:sym typeface="Cabin"/>
              </a:rPr>
              <a:t>http://en.wikipedia.org/wiki/Constructor_(computer_science)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Shape 425"/>
          <p:cNvSpPr txBox="1">
            <a:spLocks noGrp="1"/>
          </p:cNvSpPr>
          <p:nvPr>
            <p:ph type="title"/>
          </p:nvPr>
        </p:nvSpPr>
        <p:spPr>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chemeClr val="accent3"/>
              </a:buClr>
              <a:buSzPct val="25000"/>
              <a:buFont typeface="Cabin"/>
              <a:buNone/>
            </a:pPr>
            <a:r>
              <a:rPr lang="el-GR" sz="4700" u="none" strike="noStrike" cap="none" dirty="0">
                <a:solidFill>
                  <a:srgbClr val="FFD966"/>
                </a:solidFill>
                <a:sym typeface="Cabin"/>
              </a:rPr>
              <a:t>Κύκλος Ζωής Αντικειμένων</a:t>
            </a:r>
            <a:endParaRPr lang="en" sz="4700" u="none" strike="noStrike" cap="none" dirty="0">
              <a:solidFill>
                <a:srgbClr val="FFD966"/>
              </a:solidFill>
              <a:sym typeface="Cabin"/>
            </a:endParaRPr>
          </a:p>
        </p:txBody>
      </p:sp>
      <p:sp>
        <p:nvSpPr>
          <p:cNvPr id="426" name="Shape 426"/>
          <p:cNvSpPr txBox="1">
            <a:spLocks noGrp="1"/>
          </p:cNvSpPr>
          <p:nvPr>
            <p:ph type="body" idx="1"/>
          </p:nvPr>
        </p:nvSpPr>
        <p:spPr>
          <a:prstGeom prst="rect">
            <a:avLst/>
          </a:prstGeom>
          <a:noFill/>
          <a:ln>
            <a:noFill/>
          </a:ln>
        </p:spPr>
        <p:txBody>
          <a:bodyPr lIns="21050" tIns="21050" rIns="21050" bIns="21050" anchor="ctr" anchorCtr="0">
            <a:normAutofit fontScale="92500" lnSpcReduction="10000"/>
          </a:bodyPr>
          <a:lstStyle/>
          <a:p>
            <a:pPr marL="457200" marR="0" lvl="0" indent="-381000" algn="l" rtl="0">
              <a:lnSpc>
                <a:spcPct val="100000"/>
              </a:lnSpc>
              <a:spcBef>
                <a:spcPts val="0"/>
              </a:spcBef>
              <a:spcAft>
                <a:spcPts val="0"/>
              </a:spcAft>
              <a:buClr>
                <a:srgbClr val="FFFFFF"/>
              </a:buClr>
              <a:buSzPct val="100000"/>
              <a:buFont typeface="Cabin"/>
            </a:pPr>
            <a:r>
              <a:rPr lang="el-GR" sz="2400" u="none" strike="noStrike" cap="none" dirty="0">
                <a:solidFill>
                  <a:srgbClr val="FFFFFF"/>
                </a:solidFill>
                <a:sym typeface="Cabin"/>
              </a:rPr>
              <a:t>Τα αντικείμενα δημιουργούνται, χρησιμοποιούνται και απορρίπτονται</a:t>
            </a:r>
            <a:endParaRPr lang="en" sz="2400" u="none" strike="noStrike" cap="none" dirty="0">
              <a:solidFill>
                <a:srgbClr val="FFFFFF"/>
              </a:solidFill>
              <a:sym typeface="Cabin"/>
            </a:endParaRPr>
          </a:p>
          <a:p>
            <a:pPr marL="457200" marR="0" lvl="0" indent="-381000" algn="l" rtl="0">
              <a:lnSpc>
                <a:spcPct val="100000"/>
              </a:lnSpc>
              <a:spcBef>
                <a:spcPts val="1400"/>
              </a:spcBef>
              <a:spcAft>
                <a:spcPts val="0"/>
              </a:spcAft>
              <a:buClr>
                <a:srgbClr val="FFFFFF"/>
              </a:buClr>
              <a:buSzPct val="100000"/>
              <a:buFont typeface="Cabin"/>
            </a:pPr>
            <a:r>
              <a:rPr lang="el-GR" sz="2400" u="none" strike="noStrike" cap="none" dirty="0">
                <a:solidFill>
                  <a:srgbClr val="FFFFFF"/>
                </a:solidFill>
                <a:sym typeface="Cabin"/>
              </a:rPr>
              <a:t>Έχουμε ειδικά μπλοκ κώδικα (μεθόδους) που καλούνται</a:t>
            </a:r>
            <a:endParaRPr lang="en" sz="2400" u="none" strike="noStrike" cap="none" dirty="0">
              <a:solidFill>
                <a:srgbClr val="FFFFFF"/>
              </a:solidFill>
              <a:sym typeface="Cabin"/>
            </a:endParaRPr>
          </a:p>
          <a:p>
            <a:pPr marL="533400" marR="0" lvl="1" indent="0" algn="l" rtl="0">
              <a:lnSpc>
                <a:spcPct val="100000"/>
              </a:lnSpc>
              <a:spcBef>
                <a:spcPts val="1400"/>
              </a:spcBef>
              <a:spcAft>
                <a:spcPts val="0"/>
              </a:spcAft>
              <a:buClr>
                <a:srgbClr val="FFFFFF"/>
              </a:buClr>
              <a:buSzPct val="100000"/>
              <a:buNone/>
            </a:pPr>
            <a:r>
              <a:rPr lang="en-US" sz="2400" u="none" strike="noStrike" cap="none" dirty="0">
                <a:solidFill>
                  <a:srgbClr val="FFFFFF"/>
                </a:solidFill>
                <a:latin typeface="Arial" charset="0"/>
                <a:ea typeface="Arial" charset="0"/>
                <a:cs typeface="Arial" charset="0"/>
                <a:sym typeface="Cabin"/>
              </a:rPr>
              <a:t>- </a:t>
            </a:r>
            <a:r>
              <a:rPr lang="el-GR" sz="2400" u="none" strike="noStrike" cap="none" dirty="0">
                <a:solidFill>
                  <a:srgbClr val="FFFFFF"/>
                </a:solidFill>
                <a:latin typeface="Arial" charset="0"/>
                <a:ea typeface="Arial" charset="0"/>
                <a:cs typeface="Arial" charset="0"/>
                <a:sym typeface="Cabin"/>
              </a:rPr>
              <a:t>Τη στιγμή της δημιουργίας (κατασκευαστής)</a:t>
            </a:r>
            <a:endParaRPr lang="en" sz="2400" u="none" strike="noStrike" cap="none" dirty="0">
              <a:solidFill>
                <a:srgbClr val="FFFFFF"/>
              </a:solidFill>
              <a:latin typeface="Arial" charset="0"/>
              <a:ea typeface="Arial" charset="0"/>
              <a:cs typeface="Arial" charset="0"/>
              <a:sym typeface="Cabin"/>
            </a:endParaRPr>
          </a:p>
          <a:p>
            <a:pPr marL="533400" marR="0" lvl="1" indent="0" algn="l" rtl="0">
              <a:lnSpc>
                <a:spcPct val="100000"/>
              </a:lnSpc>
              <a:spcBef>
                <a:spcPts val="1400"/>
              </a:spcBef>
              <a:spcAft>
                <a:spcPts val="0"/>
              </a:spcAft>
              <a:buClr>
                <a:srgbClr val="FFFFFF"/>
              </a:buClr>
              <a:buSzPct val="100000"/>
              <a:buNone/>
            </a:pPr>
            <a:r>
              <a:rPr lang="en-US" sz="2400" u="none" strike="noStrike" cap="none" dirty="0">
                <a:solidFill>
                  <a:srgbClr val="FFFFFF"/>
                </a:solidFill>
                <a:latin typeface="Arial" charset="0"/>
                <a:ea typeface="Arial" charset="0"/>
                <a:cs typeface="Arial" charset="0"/>
                <a:sym typeface="Cabin"/>
              </a:rPr>
              <a:t>- </a:t>
            </a:r>
            <a:r>
              <a:rPr lang="el-GR" sz="2400" u="none" strike="noStrike" cap="none" dirty="0">
                <a:solidFill>
                  <a:srgbClr val="FFFFFF"/>
                </a:solidFill>
                <a:latin typeface="Arial" charset="0"/>
                <a:ea typeface="Arial" charset="0"/>
                <a:cs typeface="Arial" charset="0"/>
                <a:sym typeface="Cabin"/>
              </a:rPr>
              <a:t>Τη στιγμή της καταστροφής (καταστροφέας)</a:t>
            </a:r>
            <a:endParaRPr lang="en" sz="2400" u="none" strike="noStrike" cap="none" dirty="0">
              <a:solidFill>
                <a:srgbClr val="FFFFFF"/>
              </a:solidFill>
              <a:latin typeface="Arial" charset="0"/>
              <a:ea typeface="Arial" charset="0"/>
              <a:cs typeface="Arial" charset="0"/>
              <a:sym typeface="Cabin"/>
            </a:endParaRPr>
          </a:p>
          <a:p>
            <a:pPr marL="457200" marR="0" lvl="0" indent="-381000" algn="l" rtl="0">
              <a:lnSpc>
                <a:spcPct val="100000"/>
              </a:lnSpc>
              <a:spcBef>
                <a:spcPts val="1400"/>
              </a:spcBef>
              <a:spcAft>
                <a:spcPts val="0"/>
              </a:spcAft>
              <a:buClr>
                <a:srgbClr val="FFFFFF"/>
              </a:buClr>
              <a:buSzPct val="100000"/>
              <a:buFont typeface="Cabin"/>
            </a:pPr>
            <a:r>
              <a:rPr lang="el-GR" sz="2400" u="none" strike="noStrike" cap="none" dirty="0">
                <a:solidFill>
                  <a:srgbClr val="FFFFFF"/>
                </a:solidFill>
                <a:sym typeface="Cabin"/>
              </a:rPr>
              <a:t>Οι κατασκευαστές χρησιμοποιούνται πολύ</a:t>
            </a:r>
            <a:endParaRPr lang="en" sz="2400" u="none" strike="noStrike" cap="none" dirty="0">
              <a:solidFill>
                <a:srgbClr val="FFFFFF"/>
              </a:solidFill>
              <a:sym typeface="Cabin"/>
            </a:endParaRPr>
          </a:p>
          <a:p>
            <a:pPr marL="457200" marR="0" lvl="0" indent="-381000" algn="l" rtl="0">
              <a:lnSpc>
                <a:spcPct val="100000"/>
              </a:lnSpc>
              <a:spcBef>
                <a:spcPts val="1400"/>
              </a:spcBef>
              <a:spcAft>
                <a:spcPts val="0"/>
              </a:spcAft>
              <a:buClr>
                <a:srgbClr val="FFFFFF"/>
              </a:buClr>
              <a:buSzPct val="100000"/>
              <a:buFont typeface="Cabin"/>
            </a:pPr>
            <a:r>
              <a:rPr lang="el-GR" sz="2400" u="none" strike="noStrike" cap="none" dirty="0">
                <a:solidFill>
                  <a:srgbClr val="FFFFFF"/>
                </a:solidFill>
                <a:sym typeface="Cabin"/>
              </a:rPr>
              <a:t>Οι καταστροφείς χρησιμοποιούνται σπάνια</a:t>
            </a:r>
            <a:endParaRPr lang="en" sz="2400" u="none" strike="noStrike" cap="none" dirty="0">
              <a:solidFill>
                <a:srgbClr val="FFFFFF"/>
              </a:solidFill>
              <a:sym typeface="Cabi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txBox="1">
            <a:spLocks noGrp="1"/>
          </p:cNvSpPr>
          <p:nvPr>
            <p:ph type="title"/>
          </p:nvPr>
        </p:nvSpPr>
        <p:spPr>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chemeClr val="accent3"/>
              </a:buClr>
              <a:buSzPct val="25000"/>
              <a:buFont typeface="Cabin"/>
              <a:buNone/>
            </a:pPr>
            <a:r>
              <a:rPr lang="el-GR" sz="4700" u="none" strike="noStrike" cap="none" dirty="0">
                <a:solidFill>
                  <a:srgbClr val="FFD966"/>
                </a:solidFill>
                <a:sym typeface="Cabin"/>
              </a:rPr>
              <a:t>Κατασκευαστής</a:t>
            </a:r>
            <a:endParaRPr lang="en" sz="4700" u="none" strike="noStrike" cap="none" dirty="0">
              <a:solidFill>
                <a:srgbClr val="FFD966"/>
              </a:solidFill>
              <a:sym typeface="Cabin"/>
            </a:endParaRPr>
          </a:p>
        </p:txBody>
      </p:sp>
      <p:sp>
        <p:nvSpPr>
          <p:cNvPr id="432" name="Shape 432"/>
          <p:cNvSpPr txBox="1">
            <a:spLocks noGrp="1"/>
          </p:cNvSpPr>
          <p:nvPr>
            <p:ph type="body" idx="1"/>
          </p:nvPr>
        </p:nvSpPr>
        <p:spPr>
          <a:xfrm>
            <a:off x="650081" y="1648019"/>
            <a:ext cx="7836750" cy="3024049"/>
          </a:xfrm>
          <a:prstGeom prst="rect">
            <a:avLst/>
          </a:prstGeom>
          <a:noFill/>
          <a:ln>
            <a:noFill/>
          </a:ln>
        </p:spPr>
        <p:txBody>
          <a:bodyPr lIns="21050" tIns="21050" rIns="21050" bIns="21050" anchor="t" anchorCtr="0">
            <a:noAutofit/>
          </a:bodyPr>
          <a:lstStyle/>
          <a:p>
            <a:pPr marL="317500" marR="0" lvl="0" indent="0" algn="l" rtl="0">
              <a:lnSpc>
                <a:spcPct val="100000"/>
              </a:lnSpc>
              <a:spcBef>
                <a:spcPts val="0"/>
              </a:spcBef>
              <a:spcAft>
                <a:spcPts val="0"/>
              </a:spcAft>
              <a:buClr>
                <a:srgbClr val="FFFFFF"/>
              </a:buClr>
              <a:buSzPct val="173913"/>
              <a:buNone/>
            </a:pPr>
            <a:r>
              <a:rPr lang="el-GR" sz="2300" u="none" strike="noStrike" cap="none" dirty="0">
                <a:solidFill>
                  <a:srgbClr val="FFFFFF"/>
                </a:solidFill>
                <a:sym typeface="Cabin"/>
              </a:rPr>
              <a:t>Ο πρωταρχικός σκοπός του κατασκευαστή είναι να δημιουργήσει ορισμένες μεταβλητές</a:t>
            </a:r>
            <a:r>
              <a:rPr lang="en-US" sz="2300" u="none" strike="noStrike" cap="none" dirty="0">
                <a:solidFill>
                  <a:srgbClr val="FFFFFF"/>
                </a:solidFill>
                <a:sym typeface="Cabin"/>
              </a:rPr>
              <a:t> </a:t>
            </a:r>
            <a:r>
              <a:rPr lang="el-GR" sz="2300" u="none" strike="noStrike" cap="none" dirty="0">
                <a:solidFill>
                  <a:srgbClr val="FFFFFF"/>
                </a:solidFill>
                <a:sym typeface="Cabin"/>
              </a:rPr>
              <a:t>στιγμιότυπου ώστε να έχουν τις κατάλληλες αρχικές τιμές όταν δημιουργείται το αντικείμενο</a:t>
            </a:r>
            <a:endParaRPr lang="en" sz="2300" u="none" strike="noStrike" cap="none" dirty="0">
              <a:solidFill>
                <a:srgbClr val="FFFFFF"/>
              </a:solidFill>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6" name="Rectangle 5"/>
          <p:cNvSpPr/>
          <p:nvPr/>
        </p:nvSpPr>
        <p:spPr>
          <a:xfrm>
            <a:off x="2497029" y="4759748"/>
            <a:ext cx="4301177" cy="307777"/>
          </a:xfrm>
          <a:prstGeom prst="rect">
            <a:avLst/>
          </a:prstGeom>
        </p:spPr>
        <p:txBody>
          <a:bodyPr wrap="none">
            <a:spAutoFit/>
          </a:bodyPr>
          <a:lstStyle/>
          <a:p>
            <a:r>
              <a:rPr lang="en-US" dirty="0">
                <a:solidFill>
                  <a:srgbClr val="FFFF00"/>
                </a:solidFill>
              </a:rPr>
              <a:t>https://</a:t>
            </a:r>
            <a:r>
              <a:rPr lang="en-US" dirty="0" err="1">
                <a:solidFill>
                  <a:srgbClr val="FFFF00"/>
                </a:solidFill>
              </a:rPr>
              <a:t>docs.python.org</a:t>
            </a:r>
            <a:r>
              <a:rPr lang="en-US" dirty="0">
                <a:solidFill>
                  <a:srgbClr val="FFFF00"/>
                </a:solidFill>
              </a:rPr>
              <a:t>/3/tutorial/</a:t>
            </a:r>
            <a:r>
              <a:rPr lang="en-US" dirty="0" err="1">
                <a:solidFill>
                  <a:srgbClr val="FFFF00"/>
                </a:solidFill>
              </a:rPr>
              <a:t>datastructures.html</a:t>
            </a:r>
            <a:endParaRPr lang="en-US" dirty="0">
              <a:solidFill>
                <a:srgbClr val="FFFF00"/>
              </a:solidFill>
            </a:endParaRPr>
          </a:p>
        </p:txBody>
      </p:sp>
      <p:sp>
        <p:nvSpPr>
          <p:cNvPr id="2" name="TextBox 1">
            <a:extLst>
              <a:ext uri="{FF2B5EF4-FFF2-40B4-BE49-F238E27FC236}">
                <a16:creationId xmlns:a16="http://schemas.microsoft.com/office/drawing/2014/main" id="{C3884523-EEAB-4FE0-8F0A-CD56E88D2CBC}"/>
              </a:ext>
            </a:extLst>
          </p:cNvPr>
          <p:cNvSpPr txBox="1"/>
          <p:nvPr/>
        </p:nvSpPr>
        <p:spPr>
          <a:xfrm>
            <a:off x="307731" y="175800"/>
            <a:ext cx="8528538" cy="4616648"/>
          </a:xfrm>
          <a:prstGeom prst="rect">
            <a:avLst/>
          </a:prstGeom>
          <a:solidFill>
            <a:schemeClr val="bg1"/>
          </a:solidFill>
        </p:spPr>
        <p:txBody>
          <a:bodyPr wrap="square" rtlCol="0">
            <a:spAutoFit/>
          </a:bodyPr>
          <a:lstStyle/>
          <a:p>
            <a:r>
              <a:rPr lang="el-GR" sz="1600" b="1" dirty="0">
                <a:solidFill>
                  <a:schemeClr val="bg2">
                    <a:lumMod val="95000"/>
                    <a:lumOff val="5000"/>
                  </a:schemeClr>
                </a:solidFill>
              </a:rPr>
              <a:t>5. Δομές Δεδομένων</a:t>
            </a:r>
          </a:p>
          <a:p>
            <a:r>
              <a:rPr lang="el-GR" sz="1100" dirty="0">
                <a:solidFill>
                  <a:schemeClr val="bg2">
                    <a:lumMod val="95000"/>
                    <a:lumOff val="5000"/>
                  </a:schemeClr>
                </a:solidFill>
              </a:rPr>
              <a:t>Αυτό το κεφάλαιο περιγράφει μερικά πράγματα για τα οποία έχετε μάθει ήδη με περισσότερες λεπτομέρειες και προσθέτει επίσης μερικά νέα πράγματα.</a:t>
            </a:r>
          </a:p>
          <a:p>
            <a:endParaRPr lang="el-GR" sz="1100" dirty="0">
              <a:solidFill>
                <a:schemeClr val="bg2">
                  <a:lumMod val="95000"/>
                  <a:lumOff val="5000"/>
                </a:schemeClr>
              </a:solidFill>
            </a:endParaRPr>
          </a:p>
          <a:p>
            <a:r>
              <a:rPr lang="el-GR" b="1" dirty="0">
                <a:solidFill>
                  <a:schemeClr val="bg2">
                    <a:lumMod val="95000"/>
                    <a:lumOff val="5000"/>
                  </a:schemeClr>
                </a:solidFill>
              </a:rPr>
              <a:t>5.1 Περισσότερα για Λίστες</a:t>
            </a:r>
          </a:p>
          <a:p>
            <a:r>
              <a:rPr lang="el-GR" sz="1100" dirty="0">
                <a:solidFill>
                  <a:schemeClr val="bg2">
                    <a:lumMod val="95000"/>
                    <a:lumOff val="5000"/>
                  </a:schemeClr>
                </a:solidFill>
              </a:rPr>
              <a:t>Ο τύπος δεδομένων λίστας έχει μερικές ακόμη μεθόδους. Ακολουθούν όλες οι μέθοδοι </a:t>
            </a:r>
            <a:r>
              <a:rPr lang="el-GR" sz="1100" dirty="0">
                <a:solidFill>
                  <a:schemeClr val="bg2">
                    <a:lumMod val="95000"/>
                    <a:lumOff val="5000"/>
                  </a:schemeClr>
                </a:solidFill>
                <a:highlight>
                  <a:srgbClr val="FFFF00"/>
                </a:highlight>
              </a:rPr>
              <a:t>αντικειμένων</a:t>
            </a:r>
            <a:r>
              <a:rPr lang="el-GR" sz="1100" dirty="0">
                <a:solidFill>
                  <a:schemeClr val="bg2">
                    <a:lumMod val="95000"/>
                    <a:lumOff val="5000"/>
                  </a:schemeClr>
                </a:solidFill>
              </a:rPr>
              <a:t> λίστας:</a:t>
            </a:r>
          </a:p>
          <a:p>
            <a:endParaRPr lang="el-GR" sz="1100" dirty="0">
              <a:solidFill>
                <a:schemeClr val="bg2">
                  <a:lumMod val="95000"/>
                  <a:lumOff val="5000"/>
                </a:schemeClr>
              </a:solidFill>
            </a:endParaRPr>
          </a:p>
          <a:p>
            <a:r>
              <a:rPr lang="el-GR" sz="1100" dirty="0" err="1">
                <a:solidFill>
                  <a:schemeClr val="bg2">
                    <a:lumMod val="95000"/>
                    <a:lumOff val="5000"/>
                  </a:schemeClr>
                </a:solidFill>
              </a:rPr>
              <a:t>list.</a:t>
            </a:r>
            <a:r>
              <a:rPr lang="el-GR" sz="1100" b="1" dirty="0" err="1">
                <a:solidFill>
                  <a:schemeClr val="bg2">
                    <a:lumMod val="95000"/>
                    <a:lumOff val="5000"/>
                  </a:schemeClr>
                </a:solidFill>
              </a:rPr>
              <a:t>append</a:t>
            </a:r>
            <a:r>
              <a:rPr lang="el-GR" sz="1100" dirty="0">
                <a:solidFill>
                  <a:schemeClr val="bg2">
                    <a:lumMod val="95000"/>
                    <a:lumOff val="5000"/>
                  </a:schemeClr>
                </a:solidFill>
              </a:rPr>
              <a:t> (x)</a:t>
            </a:r>
          </a:p>
          <a:p>
            <a:r>
              <a:rPr lang="el-GR" sz="1100" dirty="0">
                <a:solidFill>
                  <a:schemeClr val="bg2">
                    <a:lumMod val="95000"/>
                    <a:lumOff val="5000"/>
                  </a:schemeClr>
                </a:solidFill>
              </a:rPr>
              <a:t>Προσθέτει ένα στοιχείο στο τέλος της λίστας. Ισοδύναμο με </a:t>
            </a:r>
            <a:r>
              <a:rPr lang="en-US" sz="1100" dirty="0">
                <a:solidFill>
                  <a:schemeClr val="bg2">
                    <a:lumMod val="95000"/>
                    <a:lumOff val="5000"/>
                  </a:schemeClr>
                </a:solidFill>
                <a:highlight>
                  <a:srgbClr val="C0C0C0"/>
                </a:highlight>
              </a:rPr>
              <a:t>a</a:t>
            </a:r>
            <a:r>
              <a:rPr lang="el-GR" sz="1100" dirty="0">
                <a:solidFill>
                  <a:schemeClr val="bg2">
                    <a:lumMod val="95000"/>
                    <a:lumOff val="5000"/>
                  </a:schemeClr>
                </a:solidFill>
                <a:highlight>
                  <a:srgbClr val="C0C0C0"/>
                </a:highlight>
              </a:rPr>
              <a:t>[</a:t>
            </a:r>
            <a:r>
              <a:rPr lang="el-GR" sz="1100" dirty="0" err="1">
                <a:solidFill>
                  <a:schemeClr val="bg2">
                    <a:lumMod val="95000"/>
                    <a:lumOff val="5000"/>
                  </a:schemeClr>
                </a:solidFill>
                <a:highlight>
                  <a:srgbClr val="C0C0C0"/>
                </a:highlight>
              </a:rPr>
              <a:t>len</a:t>
            </a:r>
            <a:r>
              <a:rPr lang="el-GR" sz="1100" dirty="0">
                <a:solidFill>
                  <a:schemeClr val="bg2">
                    <a:lumMod val="95000"/>
                    <a:lumOff val="5000"/>
                  </a:schemeClr>
                </a:solidFill>
                <a:highlight>
                  <a:srgbClr val="C0C0C0"/>
                </a:highlight>
              </a:rPr>
              <a:t> (a):] = [x]</a:t>
            </a:r>
            <a:r>
              <a:rPr lang="el-GR" sz="1100" dirty="0">
                <a:solidFill>
                  <a:schemeClr val="bg2">
                    <a:lumMod val="95000"/>
                    <a:lumOff val="5000"/>
                  </a:schemeClr>
                </a:solidFill>
              </a:rPr>
              <a:t>.</a:t>
            </a:r>
          </a:p>
          <a:p>
            <a:endParaRPr lang="el-GR" sz="1100" dirty="0">
              <a:solidFill>
                <a:schemeClr val="bg2">
                  <a:lumMod val="95000"/>
                  <a:lumOff val="5000"/>
                </a:schemeClr>
              </a:solidFill>
            </a:endParaRPr>
          </a:p>
          <a:p>
            <a:r>
              <a:rPr lang="el-GR" sz="1100" dirty="0" err="1">
                <a:solidFill>
                  <a:schemeClr val="bg2">
                    <a:lumMod val="95000"/>
                    <a:lumOff val="5000"/>
                  </a:schemeClr>
                </a:solidFill>
              </a:rPr>
              <a:t>list.</a:t>
            </a:r>
            <a:r>
              <a:rPr lang="el-GR" sz="1100" b="1" dirty="0" err="1">
                <a:solidFill>
                  <a:schemeClr val="bg2">
                    <a:lumMod val="95000"/>
                    <a:lumOff val="5000"/>
                  </a:schemeClr>
                </a:solidFill>
              </a:rPr>
              <a:t>extend</a:t>
            </a:r>
            <a:r>
              <a:rPr lang="el-GR" sz="1100" dirty="0">
                <a:solidFill>
                  <a:schemeClr val="bg2">
                    <a:lumMod val="95000"/>
                    <a:lumOff val="5000"/>
                  </a:schemeClr>
                </a:solidFill>
              </a:rPr>
              <a:t> (</a:t>
            </a:r>
            <a:r>
              <a:rPr lang="en-US" sz="1100" dirty="0">
                <a:solidFill>
                  <a:schemeClr val="bg2">
                    <a:lumMod val="95000"/>
                    <a:lumOff val="5000"/>
                  </a:schemeClr>
                </a:solidFill>
              </a:rPr>
              <a:t>L</a:t>
            </a:r>
            <a:r>
              <a:rPr lang="el-GR" sz="1100" dirty="0">
                <a:solidFill>
                  <a:schemeClr val="bg2">
                    <a:lumMod val="95000"/>
                    <a:lumOff val="5000"/>
                  </a:schemeClr>
                </a:solidFill>
              </a:rPr>
              <a:t>)</a:t>
            </a:r>
          </a:p>
          <a:p>
            <a:r>
              <a:rPr lang="el-GR" sz="1100" dirty="0">
                <a:solidFill>
                  <a:schemeClr val="bg2">
                    <a:lumMod val="95000"/>
                    <a:lumOff val="5000"/>
                  </a:schemeClr>
                </a:solidFill>
              </a:rPr>
              <a:t>Επεκτείνει τη λίστα προσθέτοντας όλα τα στοιχεία τις δοθείσας λίστας. Ισοδύναμο με </a:t>
            </a:r>
            <a:r>
              <a:rPr lang="en-US" sz="1100" dirty="0">
                <a:solidFill>
                  <a:schemeClr val="bg2">
                    <a:lumMod val="95000"/>
                    <a:lumOff val="5000"/>
                  </a:schemeClr>
                </a:solidFill>
                <a:highlight>
                  <a:srgbClr val="C0C0C0"/>
                </a:highlight>
              </a:rPr>
              <a:t>a</a:t>
            </a:r>
            <a:r>
              <a:rPr lang="el-GR" sz="1100" dirty="0">
                <a:solidFill>
                  <a:schemeClr val="bg2">
                    <a:lumMod val="95000"/>
                    <a:lumOff val="5000"/>
                  </a:schemeClr>
                </a:solidFill>
                <a:highlight>
                  <a:srgbClr val="C0C0C0"/>
                </a:highlight>
              </a:rPr>
              <a:t>[</a:t>
            </a:r>
            <a:r>
              <a:rPr lang="el-GR" sz="1100" dirty="0" err="1">
                <a:solidFill>
                  <a:schemeClr val="bg2">
                    <a:lumMod val="95000"/>
                    <a:lumOff val="5000"/>
                  </a:schemeClr>
                </a:solidFill>
                <a:highlight>
                  <a:srgbClr val="C0C0C0"/>
                </a:highlight>
              </a:rPr>
              <a:t>len</a:t>
            </a:r>
            <a:r>
              <a:rPr lang="el-GR" sz="1100" dirty="0">
                <a:solidFill>
                  <a:schemeClr val="bg2">
                    <a:lumMod val="95000"/>
                    <a:lumOff val="5000"/>
                  </a:schemeClr>
                </a:solidFill>
                <a:highlight>
                  <a:srgbClr val="C0C0C0"/>
                </a:highlight>
              </a:rPr>
              <a:t> (a):] = </a:t>
            </a:r>
            <a:r>
              <a:rPr lang="en-US" sz="1100" dirty="0">
                <a:solidFill>
                  <a:schemeClr val="bg2">
                    <a:lumMod val="95000"/>
                    <a:lumOff val="5000"/>
                  </a:schemeClr>
                </a:solidFill>
                <a:highlight>
                  <a:srgbClr val="C0C0C0"/>
                </a:highlight>
              </a:rPr>
              <a:t>L</a:t>
            </a:r>
            <a:r>
              <a:rPr lang="el-GR" sz="1100" dirty="0">
                <a:solidFill>
                  <a:schemeClr val="bg2">
                    <a:lumMod val="95000"/>
                    <a:lumOff val="5000"/>
                  </a:schemeClr>
                </a:solidFill>
              </a:rPr>
              <a:t>.</a:t>
            </a:r>
          </a:p>
          <a:p>
            <a:endParaRPr lang="el-GR" sz="1100" dirty="0">
              <a:solidFill>
                <a:schemeClr val="bg2">
                  <a:lumMod val="95000"/>
                  <a:lumOff val="5000"/>
                </a:schemeClr>
              </a:solidFill>
            </a:endParaRPr>
          </a:p>
          <a:p>
            <a:r>
              <a:rPr lang="el-GR" sz="1100" dirty="0" err="1">
                <a:solidFill>
                  <a:schemeClr val="bg2">
                    <a:lumMod val="95000"/>
                    <a:lumOff val="5000"/>
                  </a:schemeClr>
                </a:solidFill>
              </a:rPr>
              <a:t>list.</a:t>
            </a:r>
            <a:r>
              <a:rPr lang="el-GR" sz="1100" b="1" dirty="0" err="1">
                <a:solidFill>
                  <a:schemeClr val="bg2">
                    <a:lumMod val="95000"/>
                    <a:lumOff val="5000"/>
                  </a:schemeClr>
                </a:solidFill>
              </a:rPr>
              <a:t>insert</a:t>
            </a:r>
            <a:r>
              <a:rPr lang="el-GR" sz="1100" dirty="0">
                <a:solidFill>
                  <a:schemeClr val="bg2">
                    <a:lumMod val="95000"/>
                    <a:lumOff val="5000"/>
                  </a:schemeClr>
                </a:solidFill>
              </a:rPr>
              <a:t> (i, x)</a:t>
            </a:r>
          </a:p>
          <a:p>
            <a:r>
              <a:rPr lang="el-GR" sz="1100" dirty="0">
                <a:solidFill>
                  <a:schemeClr val="bg2">
                    <a:lumMod val="95000"/>
                    <a:lumOff val="5000"/>
                  </a:schemeClr>
                </a:solidFill>
              </a:rPr>
              <a:t>Τοποθετεί ένα στοιχείο σε μια δεδομένη θέση. Το πρώτο όρισμα είναι ο δείκτης του στοιχείου πριν από το οποίο πρέπει να εισαχθεί, οπότε το </a:t>
            </a:r>
            <a:r>
              <a:rPr lang="el-GR" sz="1100" dirty="0" err="1">
                <a:solidFill>
                  <a:schemeClr val="bg2">
                    <a:lumMod val="95000"/>
                    <a:lumOff val="5000"/>
                  </a:schemeClr>
                </a:solidFill>
                <a:highlight>
                  <a:srgbClr val="C0C0C0"/>
                </a:highlight>
              </a:rPr>
              <a:t>a.insert</a:t>
            </a:r>
            <a:r>
              <a:rPr lang="el-GR" sz="1100" dirty="0">
                <a:solidFill>
                  <a:schemeClr val="bg2">
                    <a:lumMod val="95000"/>
                    <a:lumOff val="5000"/>
                  </a:schemeClr>
                </a:solidFill>
                <a:highlight>
                  <a:srgbClr val="C0C0C0"/>
                </a:highlight>
              </a:rPr>
              <a:t> (0, x)</a:t>
            </a:r>
            <a:r>
              <a:rPr lang="el-GR" sz="1100" dirty="0">
                <a:solidFill>
                  <a:schemeClr val="bg2">
                    <a:lumMod val="95000"/>
                    <a:lumOff val="5000"/>
                  </a:schemeClr>
                </a:solidFill>
              </a:rPr>
              <a:t> εισάγει στην αρχή της λίστας και το </a:t>
            </a:r>
            <a:r>
              <a:rPr lang="el-GR" sz="1100" dirty="0" err="1">
                <a:solidFill>
                  <a:schemeClr val="bg2">
                    <a:lumMod val="95000"/>
                    <a:lumOff val="5000"/>
                  </a:schemeClr>
                </a:solidFill>
                <a:highlight>
                  <a:srgbClr val="C0C0C0"/>
                </a:highlight>
              </a:rPr>
              <a:t>a.insert</a:t>
            </a:r>
            <a:r>
              <a:rPr lang="el-GR" sz="1100" dirty="0">
                <a:solidFill>
                  <a:schemeClr val="bg2">
                    <a:lumMod val="95000"/>
                    <a:lumOff val="5000"/>
                  </a:schemeClr>
                </a:solidFill>
                <a:highlight>
                  <a:srgbClr val="C0C0C0"/>
                </a:highlight>
              </a:rPr>
              <a:t> (</a:t>
            </a:r>
            <a:r>
              <a:rPr lang="el-GR" sz="1100" dirty="0" err="1">
                <a:solidFill>
                  <a:schemeClr val="bg2">
                    <a:lumMod val="95000"/>
                    <a:lumOff val="5000"/>
                  </a:schemeClr>
                </a:solidFill>
                <a:highlight>
                  <a:srgbClr val="C0C0C0"/>
                </a:highlight>
              </a:rPr>
              <a:t>len</a:t>
            </a:r>
            <a:r>
              <a:rPr lang="el-GR" sz="1100" dirty="0">
                <a:solidFill>
                  <a:schemeClr val="bg2">
                    <a:lumMod val="95000"/>
                    <a:lumOff val="5000"/>
                  </a:schemeClr>
                </a:solidFill>
                <a:highlight>
                  <a:srgbClr val="C0C0C0"/>
                </a:highlight>
              </a:rPr>
              <a:t> (a), x)</a:t>
            </a:r>
            <a:r>
              <a:rPr lang="el-GR" sz="1100" dirty="0">
                <a:solidFill>
                  <a:schemeClr val="bg2">
                    <a:lumMod val="95000"/>
                    <a:lumOff val="5000"/>
                  </a:schemeClr>
                </a:solidFill>
              </a:rPr>
              <a:t> ισοδυναμεί με </a:t>
            </a:r>
            <a:r>
              <a:rPr lang="el-GR" sz="1100" dirty="0" err="1">
                <a:solidFill>
                  <a:schemeClr val="bg2">
                    <a:lumMod val="95000"/>
                    <a:lumOff val="5000"/>
                  </a:schemeClr>
                </a:solidFill>
                <a:highlight>
                  <a:srgbClr val="C0C0C0"/>
                </a:highlight>
              </a:rPr>
              <a:t>a.append</a:t>
            </a:r>
            <a:r>
              <a:rPr lang="el-GR" sz="1100" dirty="0">
                <a:solidFill>
                  <a:schemeClr val="bg2">
                    <a:lumMod val="95000"/>
                    <a:lumOff val="5000"/>
                  </a:schemeClr>
                </a:solidFill>
                <a:highlight>
                  <a:srgbClr val="C0C0C0"/>
                </a:highlight>
              </a:rPr>
              <a:t> ( </a:t>
            </a:r>
            <a:r>
              <a:rPr lang="en-US" sz="1100" dirty="0">
                <a:solidFill>
                  <a:schemeClr val="bg2">
                    <a:lumMod val="95000"/>
                    <a:lumOff val="5000"/>
                  </a:schemeClr>
                </a:solidFill>
                <a:highlight>
                  <a:srgbClr val="C0C0C0"/>
                </a:highlight>
              </a:rPr>
              <a:t>x</a:t>
            </a:r>
            <a:r>
              <a:rPr lang="el-GR" sz="1100" dirty="0">
                <a:solidFill>
                  <a:schemeClr val="bg2">
                    <a:lumMod val="95000"/>
                    <a:lumOff val="5000"/>
                  </a:schemeClr>
                </a:solidFill>
                <a:highlight>
                  <a:srgbClr val="C0C0C0"/>
                </a:highlight>
              </a:rPr>
              <a:t>)</a:t>
            </a:r>
            <a:r>
              <a:rPr lang="el-GR" sz="1100" dirty="0">
                <a:solidFill>
                  <a:schemeClr val="bg2">
                    <a:lumMod val="95000"/>
                    <a:lumOff val="5000"/>
                  </a:schemeClr>
                </a:solidFill>
              </a:rPr>
              <a:t>.</a:t>
            </a:r>
          </a:p>
          <a:p>
            <a:endParaRPr lang="el-GR" sz="1100" dirty="0">
              <a:solidFill>
                <a:schemeClr val="bg2">
                  <a:lumMod val="95000"/>
                  <a:lumOff val="5000"/>
                </a:schemeClr>
              </a:solidFill>
            </a:endParaRPr>
          </a:p>
          <a:p>
            <a:r>
              <a:rPr lang="el-GR" sz="1100" dirty="0" err="1">
                <a:solidFill>
                  <a:schemeClr val="bg2">
                    <a:lumMod val="95000"/>
                    <a:lumOff val="5000"/>
                  </a:schemeClr>
                </a:solidFill>
              </a:rPr>
              <a:t>list</a:t>
            </a:r>
            <a:r>
              <a:rPr lang="el-GR" sz="1100" dirty="0">
                <a:solidFill>
                  <a:schemeClr val="bg2">
                    <a:lumMod val="95000"/>
                    <a:lumOff val="5000"/>
                  </a:schemeClr>
                </a:solidFill>
              </a:rPr>
              <a:t>.</a:t>
            </a:r>
            <a:r>
              <a:rPr lang="en-US" sz="1100" b="1" dirty="0">
                <a:solidFill>
                  <a:schemeClr val="bg2">
                    <a:lumMod val="95000"/>
                    <a:lumOff val="5000"/>
                  </a:schemeClr>
                </a:solidFill>
              </a:rPr>
              <a:t>remove</a:t>
            </a:r>
            <a:r>
              <a:rPr lang="el-GR" sz="1100" dirty="0">
                <a:solidFill>
                  <a:schemeClr val="bg2">
                    <a:lumMod val="95000"/>
                    <a:lumOff val="5000"/>
                  </a:schemeClr>
                </a:solidFill>
              </a:rPr>
              <a:t> (x)</a:t>
            </a:r>
          </a:p>
          <a:p>
            <a:r>
              <a:rPr lang="el-GR" sz="1100" dirty="0">
                <a:solidFill>
                  <a:schemeClr val="bg2">
                    <a:lumMod val="95000"/>
                    <a:lumOff val="5000"/>
                  </a:schemeClr>
                </a:solidFill>
              </a:rPr>
              <a:t>Αφαιρεί το πρώτο στοιχείο από τη λίστα, του οποίου η τιμή είναι ίση με x. Προκαλεί σφάλμα εάν δεν υπάρχει τέτοιο στοιχείο.</a:t>
            </a:r>
          </a:p>
          <a:p>
            <a:endParaRPr lang="el-GR" sz="1100" dirty="0">
              <a:solidFill>
                <a:schemeClr val="bg2">
                  <a:lumMod val="95000"/>
                  <a:lumOff val="5000"/>
                </a:schemeClr>
              </a:solidFill>
            </a:endParaRPr>
          </a:p>
          <a:p>
            <a:r>
              <a:rPr lang="el-GR" sz="1100" dirty="0" err="1">
                <a:solidFill>
                  <a:schemeClr val="bg2">
                    <a:lumMod val="95000"/>
                    <a:lumOff val="5000"/>
                  </a:schemeClr>
                </a:solidFill>
              </a:rPr>
              <a:t>list.</a:t>
            </a:r>
            <a:r>
              <a:rPr lang="el-GR" sz="1100" b="1" dirty="0" err="1">
                <a:solidFill>
                  <a:schemeClr val="bg2">
                    <a:lumMod val="95000"/>
                    <a:lumOff val="5000"/>
                  </a:schemeClr>
                </a:solidFill>
              </a:rPr>
              <a:t>pop</a:t>
            </a:r>
            <a:r>
              <a:rPr lang="el-GR" sz="1100" dirty="0">
                <a:solidFill>
                  <a:schemeClr val="bg2">
                    <a:lumMod val="95000"/>
                    <a:lumOff val="5000"/>
                  </a:schemeClr>
                </a:solidFill>
              </a:rPr>
              <a:t> ([i])</a:t>
            </a:r>
          </a:p>
          <a:p>
            <a:r>
              <a:rPr lang="el-GR" sz="1100" dirty="0">
                <a:solidFill>
                  <a:schemeClr val="bg2">
                    <a:lumMod val="95000"/>
                    <a:lumOff val="5000"/>
                  </a:schemeClr>
                </a:solidFill>
              </a:rPr>
              <a:t>Αφαιρεί το στοιχείο στη δεδομένη θέση της λίστας και το επιστρέφει. Εάν δεν έχει καθοριστεί δείκτης, το </a:t>
            </a:r>
            <a:r>
              <a:rPr lang="el-GR" sz="1100" dirty="0" err="1">
                <a:solidFill>
                  <a:schemeClr val="bg2">
                    <a:lumMod val="95000"/>
                    <a:lumOff val="5000"/>
                  </a:schemeClr>
                </a:solidFill>
                <a:highlight>
                  <a:srgbClr val="C0C0C0"/>
                </a:highlight>
              </a:rPr>
              <a:t>a.pop</a:t>
            </a:r>
            <a:r>
              <a:rPr lang="el-GR" sz="1100" dirty="0">
                <a:solidFill>
                  <a:schemeClr val="bg2">
                    <a:lumMod val="95000"/>
                    <a:lumOff val="5000"/>
                  </a:schemeClr>
                </a:solidFill>
                <a:highlight>
                  <a:srgbClr val="C0C0C0"/>
                </a:highlight>
              </a:rPr>
              <a:t> ()</a:t>
            </a:r>
            <a:r>
              <a:rPr lang="el-GR" sz="1100" dirty="0">
                <a:solidFill>
                  <a:schemeClr val="bg2">
                    <a:lumMod val="95000"/>
                    <a:lumOff val="5000"/>
                  </a:schemeClr>
                </a:solidFill>
              </a:rPr>
              <a:t> αφαιρεί και επιστρέφει το τελευταίο στοιχείο στη λίστα. (Οι αγκύλες γύρω από το i στην σύνταξη της μεθόδου υποδηλώνουν ότι η παράμετρος είναι προαιρετική και όχι ότι πρέπει να πληκτρολογείτε αγκύλες σε αυτήν τη θέση. Αυτή τη σημείωση θα τη βλέπετε συχνά στην αναφορά βιβλιοθηκών </a:t>
            </a:r>
            <a:r>
              <a:rPr lang="el-GR" sz="1100" dirty="0" err="1">
                <a:solidFill>
                  <a:schemeClr val="bg2">
                    <a:lumMod val="95000"/>
                    <a:lumOff val="5000"/>
                  </a:schemeClr>
                </a:solidFill>
              </a:rPr>
              <a:t>Python</a:t>
            </a:r>
            <a:r>
              <a:rPr lang="el-GR" sz="1100" dirty="0">
                <a:solidFill>
                  <a:schemeClr val="bg2">
                    <a:lumMod val="95000"/>
                    <a:lumOff val="5000"/>
                  </a:schemeClr>
                </a:solidFill>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p:nvPr/>
        </p:nvSpPr>
        <p:spPr>
          <a:xfrm>
            <a:off x="713014" y="452582"/>
            <a:ext cx="4071422" cy="4355016"/>
          </a:xfrm>
          <a:prstGeom prst="rect">
            <a:avLst/>
          </a:prstGeom>
          <a:noFill/>
          <a:ln>
            <a:noFill/>
          </a:ln>
        </p:spPr>
        <p:txBody>
          <a:bodyPr lIns="21050" tIns="21050" rIns="21050" bIns="21050" anchor="ctr" anchorCtr="0">
            <a:noAutofit/>
          </a:bodyPr>
          <a:lstStyle/>
          <a:p>
            <a:r>
              <a:rPr lang="en-US" dirty="0">
                <a:solidFill>
                  <a:schemeClr val="bg1"/>
                </a:solidFill>
                <a:latin typeface="Courier" charset="0"/>
                <a:ea typeface="Courier" charset="0"/>
                <a:cs typeface="Courier" charset="0"/>
              </a:rPr>
              <a:t>class </a:t>
            </a:r>
            <a:r>
              <a:rPr lang="en-US" dirty="0" err="1">
                <a:solidFill>
                  <a:schemeClr val="bg1"/>
                </a:solidFill>
                <a:latin typeface="Courier" charset="0"/>
                <a:ea typeface="Courier" charset="0"/>
                <a:cs typeface="Courier" charset="0"/>
              </a:rPr>
              <a:t>PartyAnimal</a:t>
            </a:r>
            <a:r>
              <a:rPr lang="en-US" dirty="0">
                <a:solidFill>
                  <a:schemeClr val="bg1"/>
                </a:solidFill>
                <a:latin typeface="Courier" charset="0"/>
                <a:ea typeface="Courier" charset="0"/>
                <a:cs typeface="Courier" charset="0"/>
              </a:rPr>
              <a:t>:</a:t>
            </a:r>
          </a:p>
          <a:p>
            <a:r>
              <a:rPr lang="de-DE" dirty="0">
                <a:solidFill>
                  <a:schemeClr val="bg1"/>
                </a:solidFill>
                <a:latin typeface="Courier" charset="0"/>
                <a:ea typeface="Courier" charset="0"/>
                <a:cs typeface="Courier" charset="0"/>
              </a:rPr>
              <a:t>   x = 0</a:t>
            </a:r>
          </a:p>
          <a:p>
            <a:endParaRPr lang="de-DE" dirty="0">
              <a:solidFill>
                <a:schemeClr val="bg1"/>
              </a:solidFill>
              <a:latin typeface="Courier" charset="0"/>
              <a:ea typeface="Courier" charset="0"/>
              <a:cs typeface="Courier" charset="0"/>
            </a:endParaRPr>
          </a:p>
          <a:p>
            <a:r>
              <a:rPr lang="en-US" dirty="0">
                <a:solidFill>
                  <a:schemeClr val="bg1"/>
                </a:solidFill>
                <a:latin typeface="Courier" charset="0"/>
                <a:ea typeface="Courier" charset="0"/>
                <a:cs typeface="Courier" charset="0"/>
              </a:rPr>
              <a:t>   </a:t>
            </a:r>
            <a:r>
              <a:rPr lang="en-US" dirty="0" err="1">
                <a:solidFill>
                  <a:schemeClr val="bg1"/>
                </a:solidFill>
                <a:latin typeface="Courier" charset="0"/>
                <a:ea typeface="Courier" charset="0"/>
                <a:cs typeface="Courier" charset="0"/>
              </a:rPr>
              <a:t>def</a:t>
            </a:r>
            <a:r>
              <a:rPr lang="en-US" dirty="0">
                <a:solidFill>
                  <a:schemeClr val="bg1"/>
                </a:solidFill>
                <a:latin typeface="Courier" charset="0"/>
                <a:ea typeface="Courier" charset="0"/>
                <a:cs typeface="Courier" charset="0"/>
              </a:rPr>
              <a:t> __</a:t>
            </a:r>
            <a:r>
              <a:rPr lang="en-US" dirty="0" err="1">
                <a:solidFill>
                  <a:schemeClr val="bg1"/>
                </a:solidFill>
                <a:latin typeface="Courier" charset="0"/>
                <a:ea typeface="Courier" charset="0"/>
                <a:cs typeface="Courier" charset="0"/>
              </a:rPr>
              <a:t>init</a:t>
            </a:r>
            <a:r>
              <a:rPr lang="en-US" dirty="0">
                <a:solidFill>
                  <a:schemeClr val="bg1"/>
                </a:solidFill>
                <a:latin typeface="Courier" charset="0"/>
                <a:ea typeface="Courier" charset="0"/>
                <a:cs typeface="Courier" charset="0"/>
              </a:rPr>
              <a:t>__(self):</a:t>
            </a:r>
          </a:p>
          <a:p>
            <a:r>
              <a:rPr lang="en-US" dirty="0">
                <a:solidFill>
                  <a:srgbClr val="FF40FF"/>
                </a:solidFill>
                <a:latin typeface="Courier" charset="0"/>
                <a:ea typeface="Courier" charset="0"/>
                <a:cs typeface="Courier" charset="0"/>
              </a:rPr>
              <a:t>     print('</a:t>
            </a:r>
            <a:r>
              <a:rPr lang="el-GR" dirty="0">
                <a:solidFill>
                  <a:srgbClr val="FF40FF"/>
                </a:solidFill>
                <a:latin typeface="Courier" charset="0"/>
                <a:ea typeface="Courier" charset="0"/>
                <a:cs typeface="Courier" charset="0"/>
              </a:rPr>
              <a:t>Κατασκευάστηκα</a:t>
            </a:r>
            <a:r>
              <a:rPr lang="en-US" dirty="0">
                <a:solidFill>
                  <a:srgbClr val="FF40FF"/>
                </a:solidFill>
                <a:latin typeface="Courier" charset="0"/>
                <a:ea typeface="Courier" charset="0"/>
                <a:cs typeface="Courier" charset="0"/>
              </a:rPr>
              <a:t>')</a:t>
            </a:r>
          </a:p>
          <a:p>
            <a:endParaRPr lang="en-US" dirty="0">
              <a:solidFill>
                <a:schemeClr val="bg1"/>
              </a:solidFill>
              <a:latin typeface="Courier" charset="0"/>
              <a:ea typeface="Courier" charset="0"/>
              <a:cs typeface="Courier" charset="0"/>
            </a:endParaRPr>
          </a:p>
          <a:p>
            <a:r>
              <a:rPr lang="en-US" dirty="0">
                <a:solidFill>
                  <a:schemeClr val="bg1"/>
                </a:solidFill>
                <a:latin typeface="Courier" charset="0"/>
                <a:ea typeface="Courier" charset="0"/>
                <a:cs typeface="Courier" charset="0"/>
              </a:rPr>
              <a:t>   </a:t>
            </a:r>
            <a:r>
              <a:rPr lang="en-US" dirty="0" err="1">
                <a:solidFill>
                  <a:schemeClr val="bg1"/>
                </a:solidFill>
                <a:latin typeface="Courier" charset="0"/>
                <a:ea typeface="Courier" charset="0"/>
                <a:cs typeface="Courier" charset="0"/>
              </a:rPr>
              <a:t>def</a:t>
            </a:r>
            <a:r>
              <a:rPr lang="en-US" dirty="0">
                <a:solidFill>
                  <a:schemeClr val="bg1"/>
                </a:solidFill>
                <a:latin typeface="Courier" charset="0"/>
                <a:ea typeface="Courier" charset="0"/>
                <a:cs typeface="Courier" charset="0"/>
              </a:rPr>
              <a:t> party(self) :</a:t>
            </a:r>
          </a:p>
          <a:p>
            <a:r>
              <a:rPr lang="it-IT" dirty="0">
                <a:solidFill>
                  <a:schemeClr val="bg1"/>
                </a:solidFill>
                <a:latin typeface="Courier" charset="0"/>
                <a:ea typeface="Courier" charset="0"/>
                <a:cs typeface="Courier" charset="0"/>
              </a:rPr>
              <a:t>     </a:t>
            </a:r>
            <a:r>
              <a:rPr lang="it-IT" dirty="0" err="1">
                <a:solidFill>
                  <a:schemeClr val="bg1"/>
                </a:solidFill>
                <a:latin typeface="Courier" charset="0"/>
                <a:ea typeface="Courier" charset="0"/>
                <a:cs typeface="Courier" charset="0"/>
              </a:rPr>
              <a:t>self.x</a:t>
            </a:r>
            <a:r>
              <a:rPr lang="it-IT" dirty="0">
                <a:solidFill>
                  <a:schemeClr val="bg1"/>
                </a:solidFill>
                <a:latin typeface="Courier" charset="0"/>
                <a:ea typeface="Courier" charset="0"/>
                <a:cs typeface="Courier" charset="0"/>
              </a:rPr>
              <a:t> = </a:t>
            </a:r>
            <a:r>
              <a:rPr lang="it-IT" dirty="0" err="1">
                <a:solidFill>
                  <a:schemeClr val="bg1"/>
                </a:solidFill>
                <a:latin typeface="Courier" charset="0"/>
                <a:ea typeface="Courier" charset="0"/>
                <a:cs typeface="Courier" charset="0"/>
              </a:rPr>
              <a:t>self.x</a:t>
            </a:r>
            <a:r>
              <a:rPr lang="it-IT" dirty="0">
                <a:solidFill>
                  <a:schemeClr val="bg1"/>
                </a:solidFill>
                <a:latin typeface="Courier" charset="0"/>
                <a:ea typeface="Courier" charset="0"/>
                <a:cs typeface="Courier" charset="0"/>
              </a:rPr>
              <a:t> + 1</a:t>
            </a:r>
          </a:p>
          <a:p>
            <a:r>
              <a:rPr lang="it-IT" dirty="0">
                <a:solidFill>
                  <a:srgbClr val="FFFF00"/>
                </a:solidFill>
                <a:latin typeface="Courier" charset="0"/>
                <a:ea typeface="Courier" charset="0"/>
                <a:cs typeface="Courier" charset="0"/>
              </a:rPr>
              <a:t>     print('</a:t>
            </a:r>
            <a:r>
              <a:rPr lang="el-GR" dirty="0">
                <a:solidFill>
                  <a:srgbClr val="FFFF00"/>
                </a:solidFill>
                <a:latin typeface="Courier" charset="0"/>
                <a:ea typeface="Courier" charset="0"/>
                <a:cs typeface="Courier" charset="0"/>
              </a:rPr>
              <a:t>Μέχρι στιγμής</a:t>
            </a:r>
            <a:r>
              <a:rPr lang="it-IT" dirty="0">
                <a:solidFill>
                  <a:srgbClr val="FFFF00"/>
                </a:solidFill>
                <a:latin typeface="Courier" charset="0"/>
                <a:ea typeface="Courier" charset="0"/>
                <a:cs typeface="Courier" charset="0"/>
              </a:rPr>
              <a:t>',self.x)</a:t>
            </a:r>
          </a:p>
          <a:p>
            <a:endParaRPr lang="it-IT" dirty="0">
              <a:solidFill>
                <a:schemeClr val="bg1"/>
              </a:solidFill>
              <a:latin typeface="Courier" charset="0"/>
              <a:ea typeface="Courier" charset="0"/>
              <a:cs typeface="Courier" charset="0"/>
            </a:endParaRPr>
          </a:p>
          <a:p>
            <a:r>
              <a:rPr lang="en-US" dirty="0">
                <a:solidFill>
                  <a:schemeClr val="bg1"/>
                </a:solidFill>
                <a:latin typeface="Courier" charset="0"/>
                <a:ea typeface="Courier" charset="0"/>
                <a:cs typeface="Courier" charset="0"/>
              </a:rPr>
              <a:t>   </a:t>
            </a:r>
            <a:r>
              <a:rPr lang="en-US" dirty="0" err="1">
                <a:solidFill>
                  <a:schemeClr val="bg1"/>
                </a:solidFill>
                <a:latin typeface="Courier" charset="0"/>
                <a:ea typeface="Courier" charset="0"/>
                <a:cs typeface="Courier" charset="0"/>
              </a:rPr>
              <a:t>def</a:t>
            </a:r>
            <a:r>
              <a:rPr lang="en-US" dirty="0">
                <a:solidFill>
                  <a:schemeClr val="bg1"/>
                </a:solidFill>
                <a:latin typeface="Courier" charset="0"/>
                <a:ea typeface="Courier" charset="0"/>
                <a:cs typeface="Courier" charset="0"/>
              </a:rPr>
              <a:t> __del__(self):</a:t>
            </a:r>
          </a:p>
          <a:p>
            <a:r>
              <a:rPr lang="en-US" dirty="0">
                <a:solidFill>
                  <a:srgbClr val="00FA00"/>
                </a:solidFill>
                <a:latin typeface="Courier" charset="0"/>
                <a:ea typeface="Courier" charset="0"/>
                <a:cs typeface="Courier" charset="0"/>
              </a:rPr>
              <a:t>     print('</a:t>
            </a:r>
            <a:r>
              <a:rPr lang="el-GR" dirty="0">
                <a:solidFill>
                  <a:srgbClr val="00FA00"/>
                </a:solidFill>
                <a:latin typeface="Courier" charset="0"/>
                <a:ea typeface="Courier" charset="0"/>
                <a:cs typeface="Courier" charset="0"/>
              </a:rPr>
              <a:t>Καταστράφηκα</a:t>
            </a:r>
            <a:r>
              <a:rPr lang="en-US" dirty="0">
                <a:solidFill>
                  <a:srgbClr val="00FA00"/>
                </a:solidFill>
                <a:latin typeface="Courier" charset="0"/>
                <a:ea typeface="Courier" charset="0"/>
                <a:cs typeface="Courier" charset="0"/>
              </a:rPr>
              <a:t>', </a:t>
            </a:r>
            <a:r>
              <a:rPr lang="en-US" dirty="0" err="1">
                <a:solidFill>
                  <a:srgbClr val="00FA00"/>
                </a:solidFill>
                <a:latin typeface="Courier" charset="0"/>
                <a:ea typeface="Courier" charset="0"/>
                <a:cs typeface="Courier" charset="0"/>
              </a:rPr>
              <a:t>self.x</a:t>
            </a:r>
            <a:r>
              <a:rPr lang="en-US" dirty="0">
                <a:solidFill>
                  <a:srgbClr val="00FA00"/>
                </a:solidFill>
                <a:latin typeface="Courier" charset="0"/>
                <a:ea typeface="Courier" charset="0"/>
                <a:cs typeface="Courier" charset="0"/>
              </a:rPr>
              <a:t>)</a:t>
            </a:r>
          </a:p>
          <a:p>
            <a:endParaRPr lang="en-US" dirty="0">
              <a:solidFill>
                <a:schemeClr val="bg1"/>
              </a:solidFill>
              <a:latin typeface="Courier" charset="0"/>
              <a:ea typeface="Courier" charset="0"/>
              <a:cs typeface="Courier" charset="0"/>
            </a:endParaRPr>
          </a:p>
          <a:p>
            <a:r>
              <a:rPr lang="en-US" dirty="0">
                <a:solidFill>
                  <a:schemeClr val="bg1"/>
                </a:solidFill>
                <a:latin typeface="Courier" charset="0"/>
                <a:ea typeface="Courier" charset="0"/>
                <a:cs typeface="Courier" charset="0"/>
              </a:rPr>
              <a:t>an = </a:t>
            </a:r>
            <a:r>
              <a:rPr lang="en-US" dirty="0" err="1">
                <a:solidFill>
                  <a:schemeClr val="bg1"/>
                </a:solidFill>
                <a:latin typeface="Courier" charset="0"/>
                <a:ea typeface="Courier" charset="0"/>
                <a:cs typeface="Courier" charset="0"/>
              </a:rPr>
              <a:t>PartyAnimal</a:t>
            </a:r>
            <a:r>
              <a:rPr lang="en-US" dirty="0">
                <a:solidFill>
                  <a:schemeClr val="bg1"/>
                </a:solidFill>
                <a:latin typeface="Courier" charset="0"/>
                <a:ea typeface="Courier" charset="0"/>
                <a:cs typeface="Courier" charset="0"/>
              </a:rPr>
              <a:t>()</a:t>
            </a:r>
          </a:p>
          <a:p>
            <a:r>
              <a:rPr lang="en-US" dirty="0" err="1">
                <a:solidFill>
                  <a:schemeClr val="bg1"/>
                </a:solidFill>
                <a:latin typeface="Courier" charset="0"/>
                <a:ea typeface="Courier" charset="0"/>
                <a:cs typeface="Courier" charset="0"/>
              </a:rPr>
              <a:t>an.party</a:t>
            </a:r>
            <a:r>
              <a:rPr lang="en-US" dirty="0">
                <a:solidFill>
                  <a:schemeClr val="bg1"/>
                </a:solidFill>
                <a:latin typeface="Courier" charset="0"/>
                <a:ea typeface="Courier" charset="0"/>
                <a:cs typeface="Courier" charset="0"/>
              </a:rPr>
              <a:t>()</a:t>
            </a:r>
          </a:p>
          <a:p>
            <a:r>
              <a:rPr lang="en-US" dirty="0" err="1">
                <a:solidFill>
                  <a:schemeClr val="bg1"/>
                </a:solidFill>
                <a:latin typeface="Courier" charset="0"/>
                <a:ea typeface="Courier" charset="0"/>
                <a:cs typeface="Courier" charset="0"/>
              </a:rPr>
              <a:t>an.party</a:t>
            </a:r>
            <a:r>
              <a:rPr lang="en-US" dirty="0">
                <a:solidFill>
                  <a:schemeClr val="bg1"/>
                </a:solidFill>
                <a:latin typeface="Courier" charset="0"/>
                <a:ea typeface="Courier" charset="0"/>
                <a:cs typeface="Courier" charset="0"/>
              </a:rPr>
              <a:t>()</a:t>
            </a:r>
          </a:p>
          <a:p>
            <a:r>
              <a:rPr lang="is-IS" dirty="0">
                <a:solidFill>
                  <a:srgbClr val="FF9300"/>
                </a:solidFill>
                <a:latin typeface="Courier" charset="0"/>
                <a:ea typeface="Courier" charset="0"/>
                <a:cs typeface="Courier" charset="0"/>
              </a:rPr>
              <a:t>an = 42</a:t>
            </a:r>
          </a:p>
          <a:p>
            <a:r>
              <a:rPr lang="en-US" dirty="0">
                <a:solidFill>
                  <a:srgbClr val="FF9300"/>
                </a:solidFill>
                <a:latin typeface="Courier" charset="0"/>
                <a:ea typeface="Courier" charset="0"/>
                <a:cs typeface="Courier" charset="0"/>
              </a:rPr>
              <a:t>print('</a:t>
            </a:r>
            <a:r>
              <a:rPr lang="el-GR" dirty="0">
                <a:solidFill>
                  <a:srgbClr val="FF9300"/>
                </a:solidFill>
                <a:latin typeface="Courier" charset="0"/>
                <a:ea typeface="Courier" charset="0"/>
                <a:cs typeface="Courier" charset="0"/>
              </a:rPr>
              <a:t>το </a:t>
            </a:r>
            <a:r>
              <a:rPr lang="en-US" dirty="0">
                <a:solidFill>
                  <a:srgbClr val="FF9300"/>
                </a:solidFill>
                <a:latin typeface="Courier" charset="0"/>
                <a:ea typeface="Courier" charset="0"/>
                <a:cs typeface="Courier" charset="0"/>
              </a:rPr>
              <a:t>an </a:t>
            </a:r>
            <a:r>
              <a:rPr lang="el-GR" dirty="0">
                <a:solidFill>
                  <a:srgbClr val="FF9300"/>
                </a:solidFill>
                <a:latin typeface="Courier" charset="0"/>
                <a:ea typeface="Courier" charset="0"/>
                <a:cs typeface="Courier" charset="0"/>
              </a:rPr>
              <a:t>περιέχει το</a:t>
            </a:r>
            <a:r>
              <a:rPr lang="en-US" dirty="0">
                <a:solidFill>
                  <a:srgbClr val="FF9300"/>
                </a:solidFill>
                <a:latin typeface="Courier" charset="0"/>
                <a:ea typeface="Courier" charset="0"/>
                <a:cs typeface="Courier" charset="0"/>
              </a:rPr>
              <a:t>',an)</a:t>
            </a:r>
            <a:endParaRPr lang="en" u="none" strike="noStrike" cap="none" dirty="0">
              <a:solidFill>
                <a:srgbClr val="FF9300"/>
              </a:solidFill>
              <a:latin typeface="Courier" charset="0"/>
              <a:ea typeface="Courier" charset="0"/>
              <a:cs typeface="Courier" charset="0"/>
              <a:sym typeface="Courier New"/>
            </a:endParaRPr>
          </a:p>
        </p:txBody>
      </p:sp>
      <p:sp>
        <p:nvSpPr>
          <p:cNvPr id="438" name="Shape 438"/>
          <p:cNvSpPr/>
          <p:nvPr/>
        </p:nvSpPr>
        <p:spPr>
          <a:xfrm>
            <a:off x="5497780" y="797344"/>
            <a:ext cx="2541261" cy="2233748"/>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Font typeface="Cabin"/>
              <a:buNone/>
            </a:pPr>
            <a:r>
              <a:rPr lang="en" sz="1600" u="none" strike="noStrike" cap="none" dirty="0">
                <a:solidFill>
                  <a:schemeClr val="bg1"/>
                </a:solidFill>
                <a:latin typeface="Courier" charset="0"/>
                <a:ea typeface="Courier" charset="0"/>
                <a:cs typeface="Courier" charset="0"/>
                <a:sym typeface="Courier New"/>
              </a:rPr>
              <a:t>$ python party</a:t>
            </a:r>
            <a:r>
              <a:rPr lang="en-US" sz="1600" u="none" strike="noStrike" cap="none" dirty="0">
                <a:solidFill>
                  <a:schemeClr val="bg1"/>
                </a:solidFill>
                <a:latin typeface="Courier" charset="0"/>
                <a:ea typeface="Courier" charset="0"/>
                <a:cs typeface="Courier" charset="0"/>
                <a:sym typeface="Courier New"/>
              </a:rPr>
              <a:t>4</a:t>
            </a:r>
            <a:r>
              <a:rPr lang="en" sz="1600" u="none" strike="noStrike" cap="none" dirty="0">
                <a:solidFill>
                  <a:schemeClr val="bg1"/>
                </a:solidFill>
                <a:latin typeface="Courier" charset="0"/>
                <a:ea typeface="Courier" charset="0"/>
                <a:cs typeface="Courier" charset="0"/>
                <a:sym typeface="Courier New"/>
              </a:rPr>
              <a:t>.</a:t>
            </a:r>
            <a:r>
              <a:rPr lang="en" sz="1600" u="none" strike="noStrike" cap="none" dirty="0" err="1">
                <a:solidFill>
                  <a:schemeClr val="bg1"/>
                </a:solidFill>
                <a:latin typeface="Courier" charset="0"/>
                <a:ea typeface="Courier" charset="0"/>
                <a:cs typeface="Courier" charset="0"/>
                <a:sym typeface="Courier New"/>
              </a:rPr>
              <a:t>py</a:t>
            </a:r>
            <a:r>
              <a:rPr lang="en" sz="1600" u="none" strike="noStrike" cap="none" dirty="0">
                <a:solidFill>
                  <a:schemeClr val="bg1"/>
                </a:solidFill>
                <a:latin typeface="Courier" charset="0"/>
                <a:ea typeface="Courier" charset="0"/>
                <a:cs typeface="Courier" charset="0"/>
                <a:sym typeface="Courier New"/>
              </a:rPr>
              <a:t> </a:t>
            </a:r>
          </a:p>
          <a:p>
            <a:r>
              <a:rPr lang="el-GR" sz="1600" dirty="0">
                <a:solidFill>
                  <a:srgbClr val="FF40FF"/>
                </a:solidFill>
                <a:latin typeface="Courier" charset="0"/>
                <a:ea typeface="Courier" charset="0"/>
                <a:cs typeface="Courier" charset="0"/>
              </a:rPr>
              <a:t>Κατασκευάστηκα</a:t>
            </a:r>
            <a:endParaRPr lang="en-US" sz="1600" dirty="0">
              <a:solidFill>
                <a:srgbClr val="FF40FF"/>
              </a:solidFill>
              <a:latin typeface="Courier" charset="0"/>
              <a:ea typeface="Courier" charset="0"/>
              <a:cs typeface="Courier" charset="0"/>
            </a:endParaRPr>
          </a:p>
          <a:p>
            <a:r>
              <a:rPr lang="el-GR" sz="1600" dirty="0">
                <a:solidFill>
                  <a:srgbClr val="FFFF00"/>
                </a:solidFill>
                <a:latin typeface="Courier" charset="0"/>
                <a:ea typeface="Courier" charset="0"/>
                <a:cs typeface="Courier" charset="0"/>
              </a:rPr>
              <a:t>Μέχρι στιγμής </a:t>
            </a:r>
            <a:r>
              <a:rPr lang="en-US" sz="1600" dirty="0">
                <a:solidFill>
                  <a:srgbClr val="FFFF00"/>
                </a:solidFill>
                <a:latin typeface="Courier" charset="0"/>
                <a:ea typeface="Courier" charset="0"/>
                <a:cs typeface="Courier" charset="0"/>
              </a:rPr>
              <a:t>1</a:t>
            </a:r>
          </a:p>
          <a:p>
            <a:r>
              <a:rPr lang="el-GR" sz="1600" dirty="0">
                <a:solidFill>
                  <a:srgbClr val="FFFF00"/>
                </a:solidFill>
                <a:latin typeface="Courier" charset="0"/>
                <a:ea typeface="Courier" charset="0"/>
                <a:cs typeface="Courier" charset="0"/>
              </a:rPr>
              <a:t>Μέχρι στιγμής </a:t>
            </a:r>
            <a:r>
              <a:rPr lang="en-US" sz="1600" dirty="0">
                <a:solidFill>
                  <a:srgbClr val="FFFF00"/>
                </a:solidFill>
                <a:latin typeface="Courier" charset="0"/>
                <a:ea typeface="Courier" charset="0"/>
                <a:cs typeface="Courier" charset="0"/>
              </a:rPr>
              <a:t>2</a:t>
            </a:r>
          </a:p>
          <a:p>
            <a:r>
              <a:rPr lang="el-GR" sz="1600" dirty="0">
                <a:solidFill>
                  <a:srgbClr val="00FA00"/>
                </a:solidFill>
                <a:latin typeface="Courier" charset="0"/>
                <a:ea typeface="Courier" charset="0"/>
                <a:cs typeface="Courier" charset="0"/>
              </a:rPr>
              <a:t>Καταστράφηκα </a:t>
            </a:r>
            <a:r>
              <a:rPr lang="en-US" sz="1600" dirty="0">
                <a:solidFill>
                  <a:srgbClr val="00FA00"/>
                </a:solidFill>
                <a:latin typeface="Courier" charset="0"/>
                <a:ea typeface="Courier" charset="0"/>
                <a:cs typeface="Courier" charset="0"/>
              </a:rPr>
              <a:t>2</a:t>
            </a:r>
          </a:p>
          <a:p>
            <a:r>
              <a:rPr lang="el-GR" sz="1600" dirty="0">
                <a:solidFill>
                  <a:srgbClr val="FF9300"/>
                </a:solidFill>
                <a:latin typeface="Courier" charset="0"/>
                <a:ea typeface="Courier" charset="0"/>
                <a:cs typeface="Courier" charset="0"/>
              </a:rPr>
              <a:t>το </a:t>
            </a:r>
            <a:r>
              <a:rPr lang="en-US" sz="1600" dirty="0">
                <a:solidFill>
                  <a:srgbClr val="FF9300"/>
                </a:solidFill>
                <a:latin typeface="Courier" charset="0"/>
                <a:ea typeface="Courier" charset="0"/>
                <a:cs typeface="Courier" charset="0"/>
              </a:rPr>
              <a:t>an </a:t>
            </a:r>
            <a:r>
              <a:rPr lang="el-GR" sz="1600" dirty="0">
                <a:solidFill>
                  <a:srgbClr val="FF9300"/>
                </a:solidFill>
                <a:latin typeface="Courier" charset="0"/>
                <a:ea typeface="Courier" charset="0"/>
                <a:cs typeface="Courier" charset="0"/>
              </a:rPr>
              <a:t>περιέχει το </a:t>
            </a:r>
            <a:r>
              <a:rPr lang="en-US" sz="1600" dirty="0">
                <a:solidFill>
                  <a:srgbClr val="FF9300"/>
                </a:solidFill>
                <a:latin typeface="Courier" charset="0"/>
                <a:ea typeface="Courier" charset="0"/>
                <a:cs typeface="Courier" charset="0"/>
              </a:rPr>
              <a:t>42</a:t>
            </a:r>
            <a:endParaRPr lang="en" sz="1600" u="none" strike="noStrike" cap="none" dirty="0">
              <a:solidFill>
                <a:srgbClr val="FF9300"/>
              </a:solidFill>
              <a:latin typeface="Courier" charset="0"/>
              <a:ea typeface="Courier" charset="0"/>
              <a:cs typeface="Courier" charset="0"/>
              <a:sym typeface="Courier New"/>
            </a:endParaRPr>
          </a:p>
        </p:txBody>
      </p:sp>
      <p:sp>
        <p:nvSpPr>
          <p:cNvPr id="439" name="Shape 439"/>
          <p:cNvSpPr/>
          <p:nvPr/>
        </p:nvSpPr>
        <p:spPr>
          <a:xfrm>
            <a:off x="4967654" y="3169375"/>
            <a:ext cx="3848370" cy="1411861"/>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B00"/>
              </a:buClr>
              <a:buSzPct val="25000"/>
              <a:buFont typeface="Cabin"/>
              <a:buNone/>
            </a:pPr>
            <a:r>
              <a:rPr lang="el-GR" sz="1800" u="none" strike="noStrike" cap="none" dirty="0">
                <a:solidFill>
                  <a:srgbClr val="FFFB00"/>
                </a:solidFill>
                <a:latin typeface="Arial" charset="0"/>
                <a:ea typeface="Arial" charset="0"/>
                <a:cs typeface="Arial" charset="0"/>
                <a:sym typeface="Cabin"/>
              </a:rPr>
              <a:t>Ο κατασκευαστής και ο καταστροφέας είναι προαιρετικοί. Ο κατασκευαστής χρησιμοποιείται συνήθως για τη ρύθμιση μεταβλητών. Ο καταστροφέας χρησιμοποιείται σπάνια.</a:t>
            </a:r>
            <a:endParaRPr lang="en" sz="1800" u="none" strike="noStrike" cap="none" dirty="0">
              <a:solidFill>
                <a:srgbClr val="FFFB00"/>
              </a:solidFill>
              <a:latin typeface="Arial" charset="0"/>
              <a:ea typeface="Arial" charset="0"/>
              <a:cs typeface="Arial" charset="0"/>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Shape 444"/>
          <p:cNvSpPr txBox="1">
            <a:spLocks noGrp="1"/>
          </p:cNvSpPr>
          <p:nvPr>
            <p:ph type="title"/>
          </p:nvPr>
        </p:nvSpPr>
        <p:spPr>
          <a:xfrm>
            <a:off x="650081" y="428625"/>
            <a:ext cx="7406324" cy="100006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chemeClr val="accent3"/>
              </a:buClr>
              <a:buSzPct val="25000"/>
              <a:buFont typeface="Cabin"/>
              <a:buNone/>
            </a:pPr>
            <a:r>
              <a:rPr lang="el-GR" sz="4700" u="none" strike="noStrike" cap="none" dirty="0">
                <a:solidFill>
                  <a:srgbClr val="FFD966"/>
                </a:solidFill>
                <a:sym typeface="Cabin"/>
              </a:rPr>
              <a:t>Κατασκευαστής</a:t>
            </a:r>
            <a:endParaRPr lang="en" sz="4700" u="none" strike="noStrike" cap="none" dirty="0">
              <a:solidFill>
                <a:srgbClr val="FFD966"/>
              </a:solidFill>
              <a:sym typeface="Cabin"/>
            </a:endParaRPr>
          </a:p>
        </p:txBody>
      </p:sp>
      <p:sp>
        <p:nvSpPr>
          <p:cNvPr id="445" name="Shape 445"/>
          <p:cNvSpPr txBox="1">
            <a:spLocks noGrp="1"/>
          </p:cNvSpPr>
          <p:nvPr>
            <p:ph type="body" idx="1"/>
          </p:nvPr>
        </p:nvSpPr>
        <p:spPr>
          <a:xfrm>
            <a:off x="650081" y="1665288"/>
            <a:ext cx="7836750" cy="3006780"/>
          </a:xfrm>
          <a:prstGeom prst="rect">
            <a:avLst/>
          </a:prstGeom>
          <a:noFill/>
          <a:ln>
            <a:noFill/>
          </a:ln>
        </p:spPr>
        <p:txBody>
          <a:bodyPr lIns="21050" tIns="21050" rIns="21050" bIns="21050" anchor="t" anchorCtr="0">
            <a:noAutofit/>
          </a:bodyPr>
          <a:lstStyle/>
          <a:p>
            <a:pPr marL="317500" marR="0" lvl="0" indent="0" algn="l" rtl="0">
              <a:lnSpc>
                <a:spcPct val="100000"/>
              </a:lnSpc>
              <a:spcBef>
                <a:spcPts val="0"/>
              </a:spcBef>
              <a:spcAft>
                <a:spcPts val="0"/>
              </a:spcAft>
              <a:buClr>
                <a:srgbClr val="FFFFFF"/>
              </a:buClr>
              <a:buSzPct val="173913"/>
              <a:buNone/>
            </a:pPr>
            <a:r>
              <a:rPr lang="el-GR" sz="2300" u="none" strike="noStrike" cap="none" dirty="0">
                <a:solidFill>
                  <a:srgbClr val="FFFFFF"/>
                </a:solidFill>
                <a:sym typeface="Cabin"/>
              </a:rPr>
              <a:t>Στον </a:t>
            </a:r>
            <a:r>
              <a:rPr lang="el-GR" sz="2300" dirty="0">
                <a:solidFill>
                  <a:srgbClr val="00FDFF"/>
                </a:solidFill>
                <a:sym typeface="Cabin"/>
              </a:rPr>
              <a:t>αντικειμενοστραφή προγραμματισμό</a:t>
            </a:r>
            <a:r>
              <a:rPr lang="el-GR" sz="2300" u="none" strike="noStrike" cap="none" dirty="0">
                <a:solidFill>
                  <a:srgbClr val="FFFFFF"/>
                </a:solidFill>
                <a:sym typeface="Cabin"/>
              </a:rPr>
              <a:t>, ένας </a:t>
            </a:r>
            <a:r>
              <a:rPr lang="el-GR" sz="2300" dirty="0">
                <a:solidFill>
                  <a:srgbClr val="FFFF00"/>
                </a:solidFill>
                <a:sym typeface="Cabin"/>
              </a:rPr>
              <a:t>κατασκευαστής</a:t>
            </a:r>
            <a:r>
              <a:rPr lang="el-GR" sz="2300" u="none" strike="noStrike" cap="none" dirty="0">
                <a:solidFill>
                  <a:srgbClr val="FFFFFF"/>
                </a:solidFill>
                <a:sym typeface="Cabin"/>
              </a:rPr>
              <a:t> σε μια κλάση είναι ένα ειδικό μπλοκ δηλώσεων που καλείται όταν δημιουργείται ένα αντικείμενο</a:t>
            </a:r>
            <a:endParaRPr lang="en" sz="2300" u="none" strike="noStrike" cap="none" dirty="0">
              <a:solidFill>
                <a:srgbClr val="00FDFF"/>
              </a:solidFill>
              <a:sym typeface="Cabin"/>
            </a:endParaRPr>
          </a:p>
        </p:txBody>
      </p:sp>
      <p:sp>
        <p:nvSpPr>
          <p:cNvPr id="447" name="Shape 447"/>
          <p:cNvSpPr/>
          <p:nvPr/>
        </p:nvSpPr>
        <p:spPr>
          <a:xfrm>
            <a:off x="1080506" y="4109363"/>
            <a:ext cx="6975899" cy="308699"/>
          </a:xfrm>
          <a:prstGeom prst="rect">
            <a:avLst/>
          </a:prstGeom>
          <a:noFill/>
          <a:ln>
            <a:noFill/>
          </a:ln>
        </p:spPr>
        <p:txBody>
          <a:bodyPr lIns="21050" tIns="21050" rIns="21050" bIns="21050" anchor="ctr" anchorCtr="0">
            <a:noAutofit/>
          </a:bodyPr>
          <a:lstStyle/>
          <a:p>
            <a:pPr marL="0" marR="0" lvl="1" indent="0" algn="ctr" rtl="0">
              <a:lnSpc>
                <a:spcPct val="100000"/>
              </a:lnSpc>
              <a:spcBef>
                <a:spcPts val="0"/>
              </a:spcBef>
              <a:spcAft>
                <a:spcPts val="0"/>
              </a:spcAft>
              <a:buClr>
                <a:srgbClr val="FFFFFF"/>
              </a:buClr>
              <a:buSzPct val="25000"/>
              <a:buFont typeface="Cabin"/>
              <a:buNone/>
            </a:pPr>
            <a:r>
              <a:rPr lang="en" sz="2000" u="none" strike="noStrike" cap="none" dirty="0">
                <a:solidFill>
                  <a:srgbClr val="FFFFFF"/>
                </a:solidFill>
                <a:latin typeface="Arial" charset="0"/>
                <a:ea typeface="Arial" charset="0"/>
                <a:cs typeface="Arial" charset="0"/>
                <a:sym typeface="Cabin"/>
              </a:rPr>
              <a:t>http://</a:t>
            </a:r>
            <a:r>
              <a:rPr lang="en" sz="2000" u="none" strike="noStrike" cap="none" dirty="0" err="1">
                <a:solidFill>
                  <a:srgbClr val="FFFFFF"/>
                </a:solidFill>
                <a:latin typeface="Arial" charset="0"/>
                <a:ea typeface="Arial" charset="0"/>
                <a:cs typeface="Arial" charset="0"/>
                <a:sym typeface="Cabin"/>
              </a:rPr>
              <a:t>en.wikipedia.org</a:t>
            </a:r>
            <a:r>
              <a:rPr lang="en" sz="2000" u="none" strike="noStrike" cap="none" dirty="0">
                <a:solidFill>
                  <a:srgbClr val="FFFFFF"/>
                </a:solidFill>
                <a:latin typeface="Arial" charset="0"/>
                <a:ea typeface="Arial" charset="0"/>
                <a:cs typeface="Arial" charset="0"/>
                <a:sym typeface="Cabin"/>
              </a:rPr>
              <a:t>/wiki/Constructor_(</a:t>
            </a:r>
            <a:r>
              <a:rPr lang="en" sz="2000" u="none" strike="noStrike" cap="none" dirty="0" err="1">
                <a:solidFill>
                  <a:srgbClr val="FFFFFF"/>
                </a:solidFill>
                <a:latin typeface="Arial" charset="0"/>
                <a:ea typeface="Arial" charset="0"/>
                <a:cs typeface="Arial" charset="0"/>
                <a:sym typeface="Cabin"/>
              </a:rPr>
              <a:t>computer_science</a:t>
            </a:r>
            <a:r>
              <a:rPr lang="en" sz="2000" u="none" strike="noStrike" cap="none" dirty="0">
                <a:solidFill>
                  <a:srgbClr val="FFFFFF"/>
                </a:solidFill>
                <a:latin typeface="Arial" charset="0"/>
                <a:ea typeface="Arial" charset="0"/>
                <a:cs typeface="Arial" charset="0"/>
                <a:sym typeface="Cabin"/>
              </a:rPr>
              <a:t>)</a:t>
            </a:r>
          </a:p>
        </p:txBody>
      </p:sp>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519793"/>
            <a:ext cx="1498600" cy="998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title"/>
          </p:nvPr>
        </p:nvSpPr>
        <p:spPr>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l-GR" sz="4700" u="none" strike="noStrike" cap="none" dirty="0">
                <a:solidFill>
                  <a:srgbClr val="FFFFFF"/>
                </a:solidFill>
                <a:sym typeface="Cabin"/>
              </a:rPr>
              <a:t>Πολλά</a:t>
            </a:r>
            <a:r>
              <a:rPr lang="en" sz="4700" u="none" strike="noStrike" cap="none" dirty="0">
                <a:solidFill>
                  <a:srgbClr val="FFFFFF"/>
                </a:solidFill>
                <a:sym typeface="Cabin"/>
              </a:rPr>
              <a:t> </a:t>
            </a:r>
            <a:r>
              <a:rPr lang="el-GR" sz="4700" u="none" strike="noStrike" cap="none" dirty="0">
                <a:solidFill>
                  <a:srgbClr val="FF9300"/>
                </a:solidFill>
                <a:sym typeface="Cabin"/>
              </a:rPr>
              <a:t>Στιγμιότυπα</a:t>
            </a:r>
            <a:endParaRPr lang="en" sz="4700" u="none" strike="noStrike" cap="none" dirty="0">
              <a:solidFill>
                <a:srgbClr val="FF9300"/>
              </a:solidFill>
              <a:sym typeface="Cabin"/>
            </a:endParaRPr>
          </a:p>
        </p:txBody>
      </p:sp>
      <p:sp>
        <p:nvSpPr>
          <p:cNvPr id="453" name="Shape 453"/>
          <p:cNvSpPr txBox="1">
            <a:spLocks noGrp="1"/>
          </p:cNvSpPr>
          <p:nvPr>
            <p:ph type="body" idx="1"/>
          </p:nvPr>
        </p:nvSpPr>
        <p:spPr>
          <a:xfrm>
            <a:off x="356089" y="1423254"/>
            <a:ext cx="8431822" cy="3207599"/>
          </a:xfrm>
          <a:prstGeom prst="rect">
            <a:avLst/>
          </a:prstGeom>
          <a:noFill/>
          <a:ln>
            <a:noFill/>
          </a:ln>
        </p:spPr>
        <p:txBody>
          <a:bodyPr lIns="21050" tIns="21050" rIns="21050" bIns="21050" anchor="ctr" anchorCtr="0">
            <a:noAutofit/>
          </a:bodyPr>
          <a:lstStyle/>
          <a:p>
            <a:pPr marL="457200" marR="0" lvl="0" indent="-374650" algn="l" rtl="0">
              <a:lnSpc>
                <a:spcPct val="115000"/>
              </a:lnSpc>
              <a:spcBef>
                <a:spcPts val="0"/>
              </a:spcBef>
              <a:spcAft>
                <a:spcPts val="0"/>
              </a:spcAft>
              <a:buSzPct val="100000"/>
              <a:buFont typeface="Cabin"/>
            </a:pPr>
            <a:r>
              <a:rPr lang="el-GR" sz="2300" u="none" strike="noStrike" cap="none" dirty="0">
                <a:solidFill>
                  <a:srgbClr val="FFFFFF"/>
                </a:solidFill>
                <a:sym typeface="Cabin"/>
              </a:rPr>
              <a:t>Μπορούμε να δημιουργήσουμε </a:t>
            </a:r>
            <a:r>
              <a:rPr lang="el-GR" sz="2300" dirty="0">
                <a:solidFill>
                  <a:srgbClr val="FF9300"/>
                </a:solidFill>
                <a:sym typeface="Cabin"/>
              </a:rPr>
              <a:t>πολλά αντικείμενα </a:t>
            </a:r>
            <a:r>
              <a:rPr lang="el-GR" sz="2300" u="none" strike="noStrike" cap="none" dirty="0">
                <a:solidFill>
                  <a:srgbClr val="FFFFFF"/>
                </a:solidFill>
                <a:sym typeface="Cabin"/>
              </a:rPr>
              <a:t>- η κλάση είναι το πρότυπο για το αντικείμενο</a:t>
            </a:r>
            <a:endParaRPr lang="en" sz="2300" u="none" strike="noStrike" cap="none" dirty="0">
              <a:solidFill>
                <a:srgbClr val="FFFFFF"/>
              </a:solidFill>
              <a:sym typeface="Cabin"/>
            </a:endParaRPr>
          </a:p>
          <a:p>
            <a:pPr marL="457200" marR="0" lvl="0" indent="-374650" algn="l" rtl="0">
              <a:lnSpc>
                <a:spcPct val="115000"/>
              </a:lnSpc>
              <a:spcBef>
                <a:spcPts val="1400"/>
              </a:spcBef>
              <a:spcAft>
                <a:spcPts val="0"/>
              </a:spcAft>
              <a:buSzPct val="100000"/>
              <a:buFont typeface="Cabin"/>
            </a:pPr>
            <a:r>
              <a:rPr lang="el-GR" sz="2300" u="none" strike="noStrike" cap="none" dirty="0">
                <a:solidFill>
                  <a:srgbClr val="FFFFFF"/>
                </a:solidFill>
                <a:sym typeface="Cabin"/>
              </a:rPr>
              <a:t>Μπορούμε να αποθηκεύσουμε κάθε </a:t>
            </a:r>
            <a:r>
              <a:rPr lang="el-GR" sz="2300" dirty="0">
                <a:solidFill>
                  <a:srgbClr val="FF9300"/>
                </a:solidFill>
                <a:sym typeface="Cabin"/>
              </a:rPr>
              <a:t>ξεχωριστό αντικείμενο</a:t>
            </a:r>
            <a:r>
              <a:rPr lang="el-GR" sz="2300" u="none" strike="noStrike" cap="none" dirty="0">
                <a:solidFill>
                  <a:srgbClr val="FFFFFF"/>
                </a:solidFill>
                <a:sym typeface="Cabin"/>
              </a:rPr>
              <a:t> στη δική του μεταβλητή</a:t>
            </a:r>
            <a:endParaRPr lang="en" sz="2300" u="none" strike="noStrike" cap="none" dirty="0">
              <a:solidFill>
                <a:srgbClr val="FFFFFF"/>
              </a:solidFill>
              <a:sym typeface="Cabin"/>
            </a:endParaRPr>
          </a:p>
          <a:p>
            <a:pPr marL="457200" marR="0" lvl="0" indent="-374650" algn="l" rtl="0">
              <a:lnSpc>
                <a:spcPct val="115000"/>
              </a:lnSpc>
              <a:spcBef>
                <a:spcPts val="1400"/>
              </a:spcBef>
              <a:spcAft>
                <a:spcPts val="0"/>
              </a:spcAft>
              <a:buSzPct val="100000"/>
              <a:buFont typeface="Cabin"/>
            </a:pPr>
            <a:r>
              <a:rPr lang="el-GR" sz="2300" u="none" strike="noStrike" cap="none" dirty="0">
                <a:solidFill>
                  <a:srgbClr val="FFFFFF"/>
                </a:solidFill>
                <a:sym typeface="Cabin"/>
              </a:rPr>
              <a:t>Αυτό το ονομάζουμε πολλαπλά </a:t>
            </a:r>
            <a:r>
              <a:rPr lang="el-GR" sz="2300" dirty="0">
                <a:solidFill>
                  <a:srgbClr val="FF9300"/>
                </a:solidFill>
                <a:sym typeface="Cabin"/>
              </a:rPr>
              <a:t>στιγμιότυπα</a:t>
            </a:r>
            <a:r>
              <a:rPr lang="el-GR" sz="2300" u="none" strike="noStrike" cap="none" dirty="0">
                <a:solidFill>
                  <a:srgbClr val="FFFFFF"/>
                </a:solidFill>
                <a:sym typeface="Cabin"/>
              </a:rPr>
              <a:t> της ίδιας κλάσης</a:t>
            </a:r>
            <a:endParaRPr lang="en" sz="2300" u="none" strike="noStrike" cap="none" dirty="0">
              <a:solidFill>
                <a:srgbClr val="FFFFFF"/>
              </a:solidFill>
              <a:sym typeface="Cabin"/>
            </a:endParaRPr>
          </a:p>
          <a:p>
            <a:pPr marL="457200" marR="0" lvl="0" indent="-374650" algn="l" rtl="0">
              <a:lnSpc>
                <a:spcPct val="115000"/>
              </a:lnSpc>
              <a:spcBef>
                <a:spcPts val="1400"/>
              </a:spcBef>
              <a:spcAft>
                <a:spcPts val="0"/>
              </a:spcAft>
              <a:buSzPct val="100000"/>
              <a:buFont typeface="Cabin"/>
            </a:pPr>
            <a:r>
              <a:rPr lang="el-GR" sz="2300" u="none" strike="noStrike" cap="none" dirty="0">
                <a:solidFill>
                  <a:srgbClr val="FFFFFF"/>
                </a:solidFill>
                <a:sym typeface="Cabin"/>
              </a:rPr>
              <a:t>Κάθε </a:t>
            </a:r>
            <a:r>
              <a:rPr lang="el-GR" sz="2300" dirty="0">
                <a:solidFill>
                  <a:srgbClr val="FF9300"/>
                </a:solidFill>
                <a:sym typeface="Cabin"/>
              </a:rPr>
              <a:t>στιγμιότυπο</a:t>
            </a:r>
            <a:r>
              <a:rPr lang="el-GR" sz="2300" u="none" strike="noStrike" cap="none" dirty="0">
                <a:solidFill>
                  <a:srgbClr val="FFFFFF"/>
                </a:solidFill>
                <a:sym typeface="Cabin"/>
              </a:rPr>
              <a:t> έχει το δικό της αντίγραφο των </a:t>
            </a:r>
            <a:r>
              <a:rPr lang="el-GR" sz="2300" dirty="0">
                <a:solidFill>
                  <a:srgbClr val="FFFB00"/>
                </a:solidFill>
                <a:sym typeface="Cabin"/>
              </a:rPr>
              <a:t>μεταβλητών στιγμιότυπου</a:t>
            </a:r>
            <a:endParaRPr lang="en" sz="2300" u="none" strike="noStrike" cap="none" dirty="0">
              <a:solidFill>
                <a:srgbClr val="FFFB00"/>
              </a:solidFill>
              <a:sym typeface="Cabi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9" name="Shape 459"/>
          <p:cNvSpPr/>
          <p:nvPr/>
        </p:nvSpPr>
        <p:spPr>
          <a:xfrm>
            <a:off x="5169877" y="247402"/>
            <a:ext cx="3832309" cy="2233748"/>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40FF"/>
              </a:buClr>
              <a:buSzPct val="25000"/>
              <a:buFont typeface="Cabin"/>
              <a:buNone/>
            </a:pPr>
            <a:r>
              <a:rPr lang="el-GR" sz="2000" u="none" strike="noStrike" cap="none" dirty="0">
                <a:solidFill>
                  <a:srgbClr val="FFFFFF"/>
                </a:solidFill>
                <a:latin typeface="Arial" charset="0"/>
                <a:ea typeface="Arial" charset="0"/>
                <a:cs typeface="Arial" charset="0"/>
                <a:sym typeface="Cabin"/>
              </a:rPr>
              <a:t>Οι </a:t>
            </a:r>
            <a:r>
              <a:rPr lang="el-GR" sz="2000" dirty="0">
                <a:solidFill>
                  <a:srgbClr val="FF40FF"/>
                </a:solidFill>
                <a:latin typeface="Arial" charset="0"/>
                <a:cs typeface="Arial" charset="0"/>
                <a:sym typeface="Cabin"/>
              </a:rPr>
              <a:t>κατασκευαστές</a:t>
            </a:r>
            <a:r>
              <a:rPr lang="el-GR" sz="2000" u="none" strike="noStrike" cap="none" dirty="0">
                <a:solidFill>
                  <a:srgbClr val="FFFFFF"/>
                </a:solidFill>
                <a:latin typeface="Arial" charset="0"/>
                <a:ea typeface="Arial" charset="0"/>
                <a:cs typeface="Arial" charset="0"/>
                <a:sym typeface="Cabin"/>
              </a:rPr>
              <a:t> μπορούν να έχουν πρόσθετες </a:t>
            </a:r>
            <a:r>
              <a:rPr lang="el-GR" sz="2000" dirty="0">
                <a:solidFill>
                  <a:srgbClr val="00F900"/>
                </a:solidFill>
                <a:latin typeface="Arial" charset="0"/>
                <a:cs typeface="Arial" charset="0"/>
                <a:sym typeface="Cabin"/>
              </a:rPr>
              <a:t>παραμέτρους</a:t>
            </a:r>
            <a:r>
              <a:rPr lang="el-GR" sz="2000" u="none" strike="noStrike" cap="none" dirty="0">
                <a:solidFill>
                  <a:srgbClr val="FFFFFF"/>
                </a:solidFill>
                <a:latin typeface="Arial" charset="0"/>
                <a:ea typeface="Arial" charset="0"/>
                <a:cs typeface="Arial" charset="0"/>
                <a:sym typeface="Cabin"/>
              </a:rPr>
              <a:t>. Αυτές μπορούν να χρησιμοποιηθούν για τη ρύθμιση </a:t>
            </a:r>
            <a:r>
              <a:rPr lang="el-GR" sz="2000" dirty="0">
                <a:solidFill>
                  <a:srgbClr val="FF9300"/>
                </a:solidFill>
                <a:latin typeface="Arial" charset="0"/>
                <a:cs typeface="Arial" charset="0"/>
                <a:sym typeface="Cabin"/>
              </a:rPr>
              <a:t>μεταβλητών στιγμιότυπου </a:t>
            </a:r>
            <a:r>
              <a:rPr lang="el-GR" sz="2000" u="none" strike="noStrike" cap="none" dirty="0">
                <a:solidFill>
                  <a:srgbClr val="FFFFFF"/>
                </a:solidFill>
                <a:latin typeface="Arial" charset="0"/>
                <a:ea typeface="Arial" charset="0"/>
                <a:cs typeface="Arial" charset="0"/>
                <a:sym typeface="Cabin"/>
              </a:rPr>
              <a:t>για το συγκεκριμένο στιγμιότυπο της κλάσης (δηλαδή, για το συγκεκριμένο αντικείμενο).</a:t>
            </a:r>
            <a:endParaRPr lang="en" sz="2000" u="none" strike="noStrike" cap="none" dirty="0">
              <a:solidFill>
                <a:srgbClr val="FFFFFF"/>
              </a:solidFill>
              <a:latin typeface="Arial" charset="0"/>
              <a:ea typeface="Arial" charset="0"/>
              <a:cs typeface="Arial" charset="0"/>
              <a:sym typeface="Cabin"/>
            </a:endParaRPr>
          </a:p>
        </p:txBody>
      </p:sp>
      <p:sp>
        <p:nvSpPr>
          <p:cNvPr id="4" name="TextBox 3"/>
          <p:cNvSpPr txBox="1"/>
          <p:nvPr/>
        </p:nvSpPr>
        <p:spPr>
          <a:xfrm>
            <a:off x="7672489" y="4331855"/>
            <a:ext cx="1151277" cy="307777"/>
          </a:xfrm>
          <a:prstGeom prst="rect">
            <a:avLst/>
          </a:prstGeom>
          <a:noFill/>
        </p:spPr>
        <p:txBody>
          <a:bodyPr wrap="none" rtlCol="0">
            <a:spAutoFit/>
          </a:bodyPr>
          <a:lstStyle/>
          <a:p>
            <a:r>
              <a:rPr lang="en-US" dirty="0">
                <a:solidFill>
                  <a:schemeClr val="bg1"/>
                </a:solidFill>
                <a:latin typeface="Courier" charset="0"/>
                <a:ea typeface="Courier" charset="0"/>
                <a:cs typeface="Courier" charset="0"/>
              </a:rPr>
              <a:t>party5.py</a:t>
            </a:r>
          </a:p>
        </p:txBody>
      </p:sp>
      <p:sp>
        <p:nvSpPr>
          <p:cNvPr id="5" name="Shape 464"/>
          <p:cNvSpPr/>
          <p:nvPr/>
        </p:nvSpPr>
        <p:spPr>
          <a:xfrm>
            <a:off x="553999" y="171450"/>
            <a:ext cx="5635199" cy="4619400"/>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class </a:t>
            </a:r>
            <a:r>
              <a:rPr lang="en" sz="1600" i="0" u="none" strike="noStrike" cap="none" dirty="0" err="1">
                <a:solidFill>
                  <a:srgbClr val="FFFFFF"/>
                </a:solidFill>
                <a:latin typeface="Courier"/>
                <a:ea typeface="Courier New"/>
                <a:cs typeface="Courier"/>
                <a:sym typeface="Courier New"/>
              </a:rPr>
              <a:t>PartyAnimal</a:t>
            </a:r>
            <a:r>
              <a:rPr lang="en"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x = 0</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a:solidFill>
                  <a:srgbClr val="FF9300"/>
                </a:solidFill>
                <a:latin typeface="Courier"/>
                <a:ea typeface="Courier New"/>
                <a:cs typeface="Courier"/>
                <a:sym typeface="Courier New"/>
              </a:rPr>
              <a:t>name</a:t>
            </a:r>
            <a:r>
              <a:rPr lang="en" sz="1600" i="0" u="none" strike="noStrike" cap="none" dirty="0">
                <a:solidFill>
                  <a:srgbClr val="FFFFFF"/>
                </a:solidFill>
                <a:latin typeface="Courier"/>
                <a:ea typeface="Courier New"/>
                <a:cs typeface="Courier"/>
                <a:sym typeface="Courier New"/>
              </a:rPr>
              <a:t> = ""</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40FF"/>
                </a:solidFill>
                <a:latin typeface="Courier"/>
                <a:ea typeface="Courier New"/>
                <a:cs typeface="Courier"/>
                <a:sym typeface="Courier New"/>
              </a:rPr>
              <a:t>def</a:t>
            </a:r>
            <a:r>
              <a:rPr lang="en" sz="1600" i="0" u="none" strike="noStrike" cap="none" dirty="0">
                <a:solidFill>
                  <a:srgbClr val="FF40FF"/>
                </a:solidFill>
                <a:latin typeface="Courier"/>
                <a:ea typeface="Courier New"/>
                <a:cs typeface="Courier"/>
                <a:sym typeface="Courier New"/>
              </a:rPr>
              <a:t> __</a:t>
            </a:r>
            <a:r>
              <a:rPr lang="en" sz="1600" i="0" u="none" strike="noStrike" cap="none" dirty="0" err="1">
                <a:solidFill>
                  <a:srgbClr val="FF40FF"/>
                </a:solidFill>
                <a:latin typeface="Courier"/>
                <a:ea typeface="Courier New"/>
                <a:cs typeface="Courier"/>
                <a:sym typeface="Courier New"/>
              </a:rPr>
              <a:t>init</a:t>
            </a:r>
            <a:r>
              <a:rPr lang="en" sz="1600" i="0" u="none" strike="noStrike" cap="none" dirty="0">
                <a:solidFill>
                  <a:srgbClr val="FF40FF"/>
                </a:solidFill>
                <a:latin typeface="Courier"/>
                <a:ea typeface="Courier New"/>
                <a:cs typeface="Courier"/>
                <a:sym typeface="Courier New"/>
              </a:rPr>
              <a:t>__</a:t>
            </a:r>
            <a:r>
              <a:rPr lang="en" sz="1600" i="0" u="none" strike="noStrike" cap="none" dirty="0">
                <a:solidFill>
                  <a:srgbClr val="FFFFFF"/>
                </a:solidFill>
                <a:latin typeface="Courier"/>
                <a:ea typeface="Courier New"/>
                <a:cs typeface="Courier"/>
                <a:sym typeface="Courier New"/>
              </a:rPr>
              <a:t>(self, </a:t>
            </a:r>
            <a:r>
              <a:rPr lang="en" sz="1600" i="0" u="none" strike="noStrike" cap="none" dirty="0">
                <a:solidFill>
                  <a:srgbClr val="00F900"/>
                </a:solidFill>
                <a:latin typeface="Courier"/>
                <a:ea typeface="Courier New"/>
                <a:cs typeface="Courier"/>
                <a:sym typeface="Courier New"/>
              </a:rPr>
              <a:t>z</a:t>
            </a:r>
            <a:r>
              <a:rPr lang="en"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9300"/>
                </a:solidFill>
                <a:latin typeface="Courier"/>
                <a:ea typeface="Courier New"/>
                <a:cs typeface="Courier"/>
                <a:sym typeface="Courier New"/>
              </a:rPr>
              <a:t>self.name</a:t>
            </a:r>
            <a:r>
              <a:rPr lang="en" sz="1600" i="0" u="none" strike="noStrike" cap="none" dirty="0">
                <a:solidFill>
                  <a:srgbClr val="FFFFFF"/>
                </a:solidFill>
                <a:latin typeface="Courier"/>
                <a:ea typeface="Courier New"/>
                <a:cs typeface="Courier"/>
                <a:sym typeface="Courier New"/>
              </a:rPr>
              <a:t> = </a:t>
            </a:r>
            <a:r>
              <a:rPr lang="en" sz="1600" i="0" u="none" strike="noStrike" cap="none" dirty="0">
                <a:solidFill>
                  <a:srgbClr val="00F900"/>
                </a:solidFill>
                <a:latin typeface="Courier"/>
                <a:ea typeface="Courier New"/>
                <a:cs typeface="Courier"/>
                <a:sym typeface="Courier New"/>
              </a:rPr>
              <a:t>z</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print</a:t>
            </a:r>
            <a:r>
              <a:rPr lang="en-US" sz="1600" i="0" u="none" strike="noStrike" cap="none" dirty="0">
                <a:solidFill>
                  <a:srgbClr val="FFFFFF"/>
                </a:solidFill>
                <a:latin typeface="Courier"/>
                <a:ea typeface="Courier New"/>
                <a:cs typeface="Courier"/>
                <a:sym typeface="Courier New"/>
              </a:rPr>
              <a:t>(</a:t>
            </a:r>
            <a:r>
              <a:rPr lang="en" sz="1600" i="0" u="none" strike="noStrike" cap="none" dirty="0">
                <a:solidFill>
                  <a:srgbClr val="FF9300"/>
                </a:solidFill>
                <a:latin typeface="Courier"/>
                <a:ea typeface="Courier New"/>
                <a:cs typeface="Courier"/>
                <a:sym typeface="Courier New"/>
              </a:rPr>
              <a:t>self.name</a:t>
            </a:r>
            <a:r>
              <a:rPr lang="en" sz="1600" i="0" u="none" strike="noStrike" cap="none" dirty="0">
                <a:solidFill>
                  <a:srgbClr val="FFFFFF"/>
                </a:solidFill>
                <a:latin typeface="Courier"/>
                <a:ea typeface="Courier New"/>
                <a:cs typeface="Courier"/>
                <a:sym typeface="Courier New"/>
              </a:rPr>
              <a:t>,"</a:t>
            </a:r>
            <a:r>
              <a:rPr lang="el-GR" sz="1600" i="0" u="none" strike="noStrike" cap="none" dirty="0">
                <a:solidFill>
                  <a:srgbClr val="FFFFFF"/>
                </a:solidFill>
                <a:latin typeface="Courier"/>
                <a:ea typeface="Courier New"/>
                <a:cs typeface="Courier"/>
                <a:sym typeface="Courier New"/>
              </a:rPr>
              <a:t>Κατασκευάστηκε</a:t>
            </a:r>
            <a:r>
              <a:rPr lang="en" sz="1600" i="0" u="none" strike="noStrike" cap="none" dirty="0">
                <a:solidFill>
                  <a:srgbClr val="FFFFFF"/>
                </a:solidFill>
                <a:latin typeface="Courier"/>
                <a:ea typeface="Courier New"/>
                <a:cs typeface="Courier"/>
                <a:sym typeface="Courier New"/>
              </a:rPr>
              <a:t>"</a:t>
            </a:r>
            <a:r>
              <a:rPr lang="en-US" sz="1600" i="0" u="none" strike="noStrike" cap="none"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def</a:t>
            </a:r>
            <a:r>
              <a:rPr lang="en" sz="1600" i="0" u="none" strike="noStrike" cap="none" dirty="0">
                <a:solidFill>
                  <a:srgbClr val="FFFFFF"/>
                </a:solidFill>
                <a:latin typeface="Courier"/>
                <a:ea typeface="Courier New"/>
                <a:cs typeface="Courier"/>
                <a:sym typeface="Courier New"/>
              </a:rPr>
              <a:t> party(self) :</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self.x</a:t>
            </a:r>
            <a:r>
              <a:rPr lang="en" sz="1600" i="0" u="none" strike="noStrike" cap="none" dirty="0">
                <a:solidFill>
                  <a:srgbClr val="FFFFFF"/>
                </a:solidFill>
                <a:latin typeface="Courier"/>
                <a:ea typeface="Courier New"/>
                <a:cs typeface="Courier"/>
                <a:sym typeface="Courier New"/>
              </a:rPr>
              <a:t> = </a:t>
            </a:r>
            <a:r>
              <a:rPr lang="en" sz="1600" i="0" u="none" strike="noStrike" cap="none" dirty="0" err="1">
                <a:solidFill>
                  <a:srgbClr val="FFFFFF"/>
                </a:solidFill>
                <a:latin typeface="Courier"/>
                <a:ea typeface="Courier New"/>
                <a:cs typeface="Courier"/>
                <a:sym typeface="Courier New"/>
              </a:rPr>
              <a:t>self.x</a:t>
            </a:r>
            <a:r>
              <a:rPr lang="en" sz="1600" i="0" u="none" strike="noStrike" cap="none" dirty="0">
                <a:solidFill>
                  <a:srgbClr val="FFFFFF"/>
                </a:solidFill>
                <a:latin typeface="Courier"/>
                <a:ea typeface="Courier New"/>
                <a:cs typeface="Courier"/>
                <a:sym typeface="Courier New"/>
              </a:rPr>
              <a:t> + 1</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print</a:t>
            </a:r>
            <a:r>
              <a:rPr lang="en-US" sz="1600" i="0" u="none" strike="noStrike" cap="none" dirty="0">
                <a:solidFill>
                  <a:srgbClr val="FFFFFF"/>
                </a:solidFill>
                <a:latin typeface="Courier"/>
                <a:ea typeface="Courier New"/>
                <a:cs typeface="Courier"/>
                <a:sym typeface="Courier New"/>
              </a:rPr>
              <a:t>(</a:t>
            </a:r>
            <a:r>
              <a:rPr lang="en" sz="1600" i="0" u="none" strike="noStrike" cap="none" dirty="0">
                <a:solidFill>
                  <a:srgbClr val="FF9300"/>
                </a:solidFill>
                <a:latin typeface="Courier"/>
                <a:ea typeface="Courier New"/>
                <a:cs typeface="Courier"/>
                <a:sym typeface="Courier New"/>
              </a:rPr>
              <a:t>self.name</a:t>
            </a:r>
            <a:r>
              <a:rPr lang="en" sz="1600" i="0" u="none" strike="noStrike" cap="none" dirty="0">
                <a:solidFill>
                  <a:srgbClr val="FFFFFF"/>
                </a:solidFill>
                <a:latin typeface="Courier"/>
                <a:ea typeface="Courier New"/>
                <a:cs typeface="Courier"/>
                <a:sym typeface="Courier New"/>
              </a:rPr>
              <a:t>,"</a:t>
            </a:r>
            <a:r>
              <a:rPr lang="el-GR" sz="1600" i="0" u="none" strike="noStrike" cap="none" dirty="0">
                <a:solidFill>
                  <a:srgbClr val="FFFFFF"/>
                </a:solidFill>
                <a:latin typeface="Courier"/>
                <a:ea typeface="Courier New"/>
                <a:cs typeface="Courier"/>
                <a:sym typeface="Courier New"/>
              </a:rPr>
              <a:t>πλήθος </a:t>
            </a:r>
            <a:r>
              <a:rPr lang="en" sz="1600" i="0" u="none" strike="noStrike" cap="none" dirty="0">
                <a:solidFill>
                  <a:srgbClr val="FFFFFF"/>
                </a:solidFill>
                <a:latin typeface="Courier"/>
                <a:ea typeface="Courier New"/>
                <a:cs typeface="Courier"/>
                <a:sym typeface="Courier New"/>
              </a:rPr>
              <a:t>party",self.x</a:t>
            </a:r>
            <a:r>
              <a:rPr lang="en-US" sz="1600" i="0" u="none" strike="noStrike" cap="none"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s = </a:t>
            </a:r>
            <a:r>
              <a:rPr lang="en" sz="1600" i="0" u="none" strike="noStrike" cap="none" dirty="0" err="1">
                <a:solidFill>
                  <a:srgbClr val="FFFFFF"/>
                </a:solidFill>
                <a:latin typeface="Courier"/>
                <a:ea typeface="Courier New"/>
                <a:cs typeface="Courier"/>
                <a:sym typeface="Courier New"/>
              </a:rPr>
              <a:t>PartyAnimal</a:t>
            </a:r>
            <a:r>
              <a:rPr lang="en" sz="1600" i="0" u="none" strike="noStrike" cap="none" dirty="0">
                <a:solidFill>
                  <a:srgbClr val="FFFFFF"/>
                </a:solidFill>
                <a:latin typeface="Courier"/>
                <a:ea typeface="Courier New"/>
                <a:cs typeface="Courier"/>
                <a:sym typeface="Courier New"/>
              </a:rPr>
              <a:t>(</a:t>
            </a:r>
            <a:r>
              <a:rPr lang="en" sz="1600" i="0" u="none" strike="noStrike" cap="none" dirty="0">
                <a:solidFill>
                  <a:srgbClr val="00F900"/>
                </a:solidFill>
                <a:latin typeface="Courier"/>
                <a:ea typeface="Courier New"/>
                <a:cs typeface="Courier"/>
                <a:sym typeface="Courier New"/>
              </a:rPr>
              <a:t>"Sally"</a:t>
            </a:r>
            <a:r>
              <a:rPr lang="en" sz="1600" i="0" u="none" strike="noStrike" cap="none" dirty="0">
                <a:solidFill>
                  <a:srgbClr val="FFFFFF"/>
                </a:solidFill>
                <a:latin typeface="Courier"/>
                <a:ea typeface="Courier New"/>
                <a:cs typeface="Courier"/>
                <a:sym typeface="Courier New"/>
              </a:rPr>
              <a:t>)</a:t>
            </a: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j = </a:t>
            </a:r>
            <a:r>
              <a:rPr lang="en" sz="1600" i="0" u="none" strike="noStrike" cap="none" dirty="0" err="1">
                <a:solidFill>
                  <a:srgbClr val="FFFFFF"/>
                </a:solidFill>
                <a:latin typeface="Courier"/>
                <a:ea typeface="Courier New"/>
                <a:cs typeface="Courier"/>
                <a:sym typeface="Courier New"/>
              </a:rPr>
              <a:t>PartyAnimal</a:t>
            </a:r>
            <a:r>
              <a:rPr lang="en" sz="1600" i="0" u="none" strike="noStrike" cap="none" dirty="0">
                <a:solidFill>
                  <a:srgbClr val="FFFFFF"/>
                </a:solidFill>
                <a:latin typeface="Courier"/>
                <a:ea typeface="Courier New"/>
                <a:cs typeface="Courier"/>
                <a:sym typeface="Courier New"/>
              </a:rPr>
              <a:t>(</a:t>
            </a:r>
            <a:r>
              <a:rPr lang="en" sz="1600" i="0" u="none" strike="noStrike" cap="none" dirty="0">
                <a:solidFill>
                  <a:srgbClr val="00F900"/>
                </a:solidFill>
                <a:latin typeface="Courier"/>
                <a:ea typeface="Courier New"/>
                <a:cs typeface="Courier"/>
                <a:sym typeface="Courier New"/>
              </a:rPr>
              <a:t>"Jim"</a:t>
            </a:r>
            <a:r>
              <a:rPr lang="en" sz="1600" i="0" u="none" strike="noStrike" cap="none" dirty="0">
                <a:solidFill>
                  <a:srgbClr val="FFFFFF"/>
                </a:solidFill>
                <a:latin typeface="Courier"/>
                <a:ea typeface="Courier New"/>
                <a:cs typeface="Courier"/>
                <a:sym typeface="Courier New"/>
              </a:rPr>
              <a:t>)</a:t>
            </a:r>
            <a:endParaRPr lang="en-US"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endParaRPr lang="en-US" sz="1600" dirty="0">
              <a:solidFill>
                <a:srgbClr val="FFFFFF"/>
              </a:solidFill>
              <a:latin typeface="Courier"/>
              <a:ea typeface="Courier New"/>
              <a:cs typeface="Courier"/>
              <a:sym typeface="Courier New"/>
            </a:endParaRPr>
          </a:p>
          <a:p>
            <a:pPr>
              <a:buClr>
                <a:srgbClr val="FFFFFF"/>
              </a:buClr>
              <a:buSzPct val="25000"/>
            </a:pPr>
            <a:r>
              <a:rPr lang="en" sz="1600" dirty="0" err="1">
                <a:solidFill>
                  <a:srgbClr val="FFFFFF"/>
                </a:solidFill>
                <a:latin typeface="Courier"/>
                <a:ea typeface="Courier New"/>
                <a:cs typeface="Courier"/>
                <a:sym typeface="Courier New"/>
              </a:rPr>
              <a:t>s.party</a:t>
            </a:r>
            <a:r>
              <a:rPr lang="en" sz="1600"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err="1">
                <a:solidFill>
                  <a:srgbClr val="FFFFFF"/>
                </a:solidFill>
                <a:latin typeface="Courier"/>
                <a:ea typeface="Courier New"/>
                <a:cs typeface="Courier"/>
                <a:sym typeface="Courier New"/>
              </a:rPr>
              <a:t>j.party</a:t>
            </a:r>
            <a:r>
              <a:rPr lang="en"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err="1">
                <a:solidFill>
                  <a:srgbClr val="FFFFFF"/>
                </a:solidFill>
                <a:latin typeface="Courier"/>
                <a:ea typeface="Courier New"/>
                <a:cs typeface="Courier"/>
                <a:sym typeface="Courier New"/>
              </a:rPr>
              <a:t>s.party</a:t>
            </a:r>
            <a:r>
              <a:rPr lang="en" sz="1600" i="0" u="none" strike="noStrike" cap="none" dirty="0">
                <a:solidFill>
                  <a:srgbClr val="FFFFFF"/>
                </a:solidFill>
                <a:latin typeface="Courier"/>
                <a:ea typeface="Courier New"/>
                <a:cs typeface="Courier"/>
                <a:sym typeface="Courier New"/>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p:nvPr/>
        </p:nvSpPr>
        <p:spPr>
          <a:xfrm>
            <a:off x="553999" y="171450"/>
            <a:ext cx="5635199" cy="4619400"/>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class </a:t>
            </a:r>
            <a:r>
              <a:rPr lang="en" sz="1600" i="0" u="none" strike="noStrike" cap="none" dirty="0" err="1">
                <a:solidFill>
                  <a:srgbClr val="FFFFFF"/>
                </a:solidFill>
                <a:latin typeface="Courier"/>
                <a:ea typeface="Courier New"/>
                <a:cs typeface="Courier"/>
                <a:sym typeface="Courier New"/>
              </a:rPr>
              <a:t>PartyAnimal</a:t>
            </a:r>
            <a:r>
              <a:rPr lang="en"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x = 0</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a:solidFill>
                  <a:srgbClr val="FF9300"/>
                </a:solidFill>
                <a:latin typeface="Courier"/>
                <a:ea typeface="Courier New"/>
                <a:cs typeface="Courier"/>
                <a:sym typeface="Courier New"/>
              </a:rPr>
              <a:t>name</a:t>
            </a:r>
            <a:r>
              <a:rPr lang="en" sz="1600" i="0" u="none" strike="noStrike" cap="none" dirty="0">
                <a:solidFill>
                  <a:srgbClr val="FFFFFF"/>
                </a:solidFill>
                <a:latin typeface="Courier"/>
                <a:ea typeface="Courier New"/>
                <a:cs typeface="Courier"/>
                <a:sym typeface="Courier New"/>
              </a:rPr>
              <a:t> = ""</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40FF"/>
                </a:solidFill>
                <a:latin typeface="Courier"/>
                <a:ea typeface="Courier New"/>
                <a:cs typeface="Courier"/>
                <a:sym typeface="Courier New"/>
              </a:rPr>
              <a:t>def</a:t>
            </a:r>
            <a:r>
              <a:rPr lang="en" sz="1600" i="0" u="none" strike="noStrike" cap="none" dirty="0">
                <a:solidFill>
                  <a:srgbClr val="FF40FF"/>
                </a:solidFill>
                <a:latin typeface="Courier"/>
                <a:ea typeface="Courier New"/>
                <a:cs typeface="Courier"/>
                <a:sym typeface="Courier New"/>
              </a:rPr>
              <a:t> __</a:t>
            </a:r>
            <a:r>
              <a:rPr lang="en" sz="1600" i="0" u="none" strike="noStrike" cap="none" dirty="0" err="1">
                <a:solidFill>
                  <a:srgbClr val="FF40FF"/>
                </a:solidFill>
                <a:latin typeface="Courier"/>
                <a:ea typeface="Courier New"/>
                <a:cs typeface="Courier"/>
                <a:sym typeface="Courier New"/>
              </a:rPr>
              <a:t>init</a:t>
            </a:r>
            <a:r>
              <a:rPr lang="en" sz="1600" i="0" u="none" strike="noStrike" cap="none" dirty="0">
                <a:solidFill>
                  <a:srgbClr val="FF40FF"/>
                </a:solidFill>
                <a:latin typeface="Courier"/>
                <a:ea typeface="Courier New"/>
                <a:cs typeface="Courier"/>
                <a:sym typeface="Courier New"/>
              </a:rPr>
              <a:t>__</a:t>
            </a:r>
            <a:r>
              <a:rPr lang="en" sz="1600" i="0" u="none" strike="noStrike" cap="none" dirty="0">
                <a:solidFill>
                  <a:srgbClr val="FFFFFF"/>
                </a:solidFill>
                <a:latin typeface="Courier"/>
                <a:ea typeface="Courier New"/>
                <a:cs typeface="Courier"/>
                <a:sym typeface="Courier New"/>
              </a:rPr>
              <a:t>(self, </a:t>
            </a:r>
            <a:r>
              <a:rPr lang="en" sz="1600" i="0" u="none" strike="noStrike" cap="none" dirty="0">
                <a:solidFill>
                  <a:srgbClr val="00F900"/>
                </a:solidFill>
                <a:latin typeface="Courier"/>
                <a:ea typeface="Courier New"/>
                <a:cs typeface="Courier"/>
                <a:sym typeface="Courier New"/>
              </a:rPr>
              <a:t>z</a:t>
            </a:r>
            <a:r>
              <a:rPr lang="en"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9300"/>
                </a:solidFill>
                <a:latin typeface="Courier"/>
                <a:ea typeface="Courier New"/>
                <a:cs typeface="Courier"/>
                <a:sym typeface="Courier New"/>
              </a:rPr>
              <a:t>self.name</a:t>
            </a:r>
            <a:r>
              <a:rPr lang="en" sz="1600" i="0" u="none" strike="noStrike" cap="none" dirty="0">
                <a:solidFill>
                  <a:srgbClr val="FFFFFF"/>
                </a:solidFill>
                <a:latin typeface="Courier"/>
                <a:ea typeface="Courier New"/>
                <a:cs typeface="Courier"/>
                <a:sym typeface="Courier New"/>
              </a:rPr>
              <a:t> = </a:t>
            </a:r>
            <a:r>
              <a:rPr lang="en" sz="1600" i="0" u="none" strike="noStrike" cap="none" dirty="0">
                <a:solidFill>
                  <a:srgbClr val="00F900"/>
                </a:solidFill>
                <a:latin typeface="Courier"/>
                <a:ea typeface="Courier New"/>
                <a:cs typeface="Courier"/>
                <a:sym typeface="Courier New"/>
              </a:rPr>
              <a:t>z</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print</a:t>
            </a:r>
            <a:r>
              <a:rPr lang="en-US" sz="1600" i="0" u="none" strike="noStrike" cap="none" dirty="0">
                <a:solidFill>
                  <a:srgbClr val="FFFFFF"/>
                </a:solidFill>
                <a:latin typeface="Courier"/>
                <a:ea typeface="Courier New"/>
                <a:cs typeface="Courier"/>
                <a:sym typeface="Courier New"/>
              </a:rPr>
              <a:t>(</a:t>
            </a:r>
            <a:r>
              <a:rPr lang="en" sz="1600" i="0" u="none" strike="noStrike" cap="none" dirty="0">
                <a:solidFill>
                  <a:srgbClr val="FF9300"/>
                </a:solidFill>
                <a:latin typeface="Courier"/>
                <a:ea typeface="Courier New"/>
                <a:cs typeface="Courier"/>
                <a:sym typeface="Courier New"/>
              </a:rPr>
              <a:t>self.name</a:t>
            </a:r>
            <a:r>
              <a:rPr lang="en" sz="1600" i="0" u="none" strike="noStrike" cap="none" dirty="0">
                <a:solidFill>
                  <a:srgbClr val="FFFFFF"/>
                </a:solidFill>
                <a:latin typeface="Courier"/>
                <a:ea typeface="Courier New"/>
                <a:cs typeface="Courier"/>
                <a:sym typeface="Courier New"/>
              </a:rPr>
              <a:t>,"</a:t>
            </a:r>
            <a:r>
              <a:rPr lang="el-GR" sz="1600" i="0" u="none" strike="noStrike" cap="none" dirty="0">
                <a:solidFill>
                  <a:srgbClr val="FFFFFF"/>
                </a:solidFill>
                <a:latin typeface="Courier"/>
                <a:ea typeface="Courier New"/>
                <a:cs typeface="Courier"/>
                <a:sym typeface="Courier New"/>
              </a:rPr>
              <a:t>Κατασκευάστηκε</a:t>
            </a:r>
            <a:r>
              <a:rPr lang="en" sz="1600" i="0" u="none" strike="noStrike" cap="none" dirty="0">
                <a:solidFill>
                  <a:srgbClr val="FFFFFF"/>
                </a:solidFill>
                <a:latin typeface="Courier"/>
                <a:ea typeface="Courier New"/>
                <a:cs typeface="Courier"/>
                <a:sym typeface="Courier New"/>
              </a:rPr>
              <a:t>"</a:t>
            </a:r>
            <a:r>
              <a:rPr lang="en-US" sz="1600" i="0" u="none" strike="noStrike" cap="none"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def</a:t>
            </a:r>
            <a:r>
              <a:rPr lang="en" sz="1600" i="0" u="none" strike="noStrike" cap="none" dirty="0">
                <a:solidFill>
                  <a:srgbClr val="FFFFFF"/>
                </a:solidFill>
                <a:latin typeface="Courier"/>
                <a:ea typeface="Courier New"/>
                <a:cs typeface="Courier"/>
                <a:sym typeface="Courier New"/>
              </a:rPr>
              <a:t> party(self) :</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self.x</a:t>
            </a:r>
            <a:r>
              <a:rPr lang="en" sz="1600" i="0" u="none" strike="noStrike" cap="none" dirty="0">
                <a:solidFill>
                  <a:srgbClr val="FFFFFF"/>
                </a:solidFill>
                <a:latin typeface="Courier"/>
                <a:ea typeface="Courier New"/>
                <a:cs typeface="Courier"/>
                <a:sym typeface="Courier New"/>
              </a:rPr>
              <a:t> = </a:t>
            </a:r>
            <a:r>
              <a:rPr lang="en" sz="1600" i="0" u="none" strike="noStrike" cap="none" dirty="0" err="1">
                <a:solidFill>
                  <a:srgbClr val="FFFFFF"/>
                </a:solidFill>
                <a:latin typeface="Courier"/>
                <a:ea typeface="Courier New"/>
                <a:cs typeface="Courier"/>
                <a:sym typeface="Courier New"/>
              </a:rPr>
              <a:t>self.x</a:t>
            </a:r>
            <a:r>
              <a:rPr lang="en" sz="1600" i="0" u="none" strike="noStrike" cap="none" dirty="0">
                <a:solidFill>
                  <a:srgbClr val="FFFFFF"/>
                </a:solidFill>
                <a:latin typeface="Courier"/>
                <a:ea typeface="Courier New"/>
                <a:cs typeface="Courier"/>
                <a:sym typeface="Courier New"/>
              </a:rPr>
              <a:t> + 1</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print</a:t>
            </a:r>
            <a:r>
              <a:rPr lang="en-US" sz="1600" i="0" u="none" strike="noStrike" cap="none" dirty="0">
                <a:solidFill>
                  <a:srgbClr val="FFFFFF"/>
                </a:solidFill>
                <a:latin typeface="Courier"/>
                <a:ea typeface="Courier New"/>
                <a:cs typeface="Courier"/>
                <a:sym typeface="Courier New"/>
              </a:rPr>
              <a:t>(</a:t>
            </a:r>
            <a:r>
              <a:rPr lang="en" sz="1600" i="0" u="none" strike="noStrike" cap="none" dirty="0">
                <a:solidFill>
                  <a:srgbClr val="FF9300"/>
                </a:solidFill>
                <a:latin typeface="Courier"/>
                <a:ea typeface="Courier New"/>
                <a:cs typeface="Courier"/>
                <a:sym typeface="Courier New"/>
              </a:rPr>
              <a:t>self.name</a:t>
            </a:r>
            <a:r>
              <a:rPr lang="en" sz="1600" i="0" u="none" strike="noStrike" cap="none" dirty="0">
                <a:solidFill>
                  <a:srgbClr val="FFFFFF"/>
                </a:solidFill>
                <a:latin typeface="Courier"/>
                <a:ea typeface="Courier New"/>
                <a:cs typeface="Courier"/>
                <a:sym typeface="Courier New"/>
              </a:rPr>
              <a:t>,"</a:t>
            </a:r>
            <a:r>
              <a:rPr lang="el-GR" sz="1600" i="0" u="none" strike="noStrike" cap="none" dirty="0">
                <a:solidFill>
                  <a:srgbClr val="FFFFFF"/>
                </a:solidFill>
                <a:latin typeface="Courier"/>
                <a:ea typeface="Courier New"/>
                <a:cs typeface="Courier"/>
                <a:sym typeface="Courier New"/>
              </a:rPr>
              <a:t>πλήθος </a:t>
            </a:r>
            <a:r>
              <a:rPr lang="en-US" sz="1600" i="0" u="none" strike="noStrike" cap="none" dirty="0">
                <a:solidFill>
                  <a:srgbClr val="FFFFFF"/>
                </a:solidFill>
                <a:latin typeface="Courier"/>
                <a:ea typeface="Courier New"/>
                <a:cs typeface="Courier"/>
                <a:sym typeface="Courier New"/>
              </a:rPr>
              <a:t>party</a:t>
            </a:r>
            <a:r>
              <a:rPr lang="en" sz="1600" i="0" u="none" strike="noStrike" cap="none" dirty="0">
                <a:solidFill>
                  <a:srgbClr val="FFFFFF"/>
                </a:solidFill>
                <a:latin typeface="Courier"/>
                <a:ea typeface="Courier New"/>
                <a:cs typeface="Courier"/>
                <a:sym typeface="Courier New"/>
              </a:rPr>
              <a:t>",self.x</a:t>
            </a:r>
            <a:r>
              <a:rPr lang="en-US" sz="1600" i="0" u="none" strike="noStrike" cap="none"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s = </a:t>
            </a:r>
            <a:r>
              <a:rPr lang="en" sz="1600" i="0" u="none" strike="noStrike" cap="none" dirty="0" err="1">
                <a:solidFill>
                  <a:srgbClr val="FFFFFF"/>
                </a:solidFill>
                <a:latin typeface="Courier"/>
                <a:ea typeface="Courier New"/>
                <a:cs typeface="Courier"/>
                <a:sym typeface="Courier New"/>
              </a:rPr>
              <a:t>PartyAnimal</a:t>
            </a:r>
            <a:r>
              <a:rPr lang="en" sz="1600" i="0" u="none" strike="noStrike" cap="none" dirty="0">
                <a:solidFill>
                  <a:srgbClr val="FFFFFF"/>
                </a:solidFill>
                <a:latin typeface="Courier"/>
                <a:ea typeface="Courier New"/>
                <a:cs typeface="Courier"/>
                <a:sym typeface="Courier New"/>
              </a:rPr>
              <a:t>(</a:t>
            </a:r>
            <a:r>
              <a:rPr lang="en" sz="1600" i="0" u="none" strike="noStrike" cap="none" dirty="0">
                <a:solidFill>
                  <a:srgbClr val="00F900"/>
                </a:solidFill>
                <a:latin typeface="Courier"/>
                <a:ea typeface="Courier New"/>
                <a:cs typeface="Courier"/>
                <a:sym typeface="Courier New"/>
              </a:rPr>
              <a:t>"Sally"</a:t>
            </a:r>
            <a:r>
              <a:rPr lang="en" sz="1600" i="0" u="none" strike="noStrike" cap="none" dirty="0">
                <a:solidFill>
                  <a:srgbClr val="FFFFFF"/>
                </a:solidFill>
                <a:latin typeface="Courier"/>
                <a:ea typeface="Courier New"/>
                <a:cs typeface="Courier"/>
                <a:sym typeface="Courier New"/>
              </a:rPr>
              <a:t>)</a:t>
            </a: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j = </a:t>
            </a:r>
            <a:r>
              <a:rPr lang="en" sz="1600" i="0" u="none" strike="noStrike" cap="none" dirty="0" err="1">
                <a:solidFill>
                  <a:srgbClr val="FFFFFF"/>
                </a:solidFill>
                <a:latin typeface="Courier"/>
                <a:ea typeface="Courier New"/>
                <a:cs typeface="Courier"/>
                <a:sym typeface="Courier New"/>
              </a:rPr>
              <a:t>PartyAnimal</a:t>
            </a:r>
            <a:r>
              <a:rPr lang="en" sz="1600" i="0" u="none" strike="noStrike" cap="none" dirty="0">
                <a:solidFill>
                  <a:srgbClr val="FFFFFF"/>
                </a:solidFill>
                <a:latin typeface="Courier"/>
                <a:ea typeface="Courier New"/>
                <a:cs typeface="Courier"/>
                <a:sym typeface="Courier New"/>
              </a:rPr>
              <a:t>(</a:t>
            </a:r>
            <a:r>
              <a:rPr lang="en" sz="1600" i="0" u="none" strike="noStrike" cap="none" dirty="0">
                <a:solidFill>
                  <a:srgbClr val="00F900"/>
                </a:solidFill>
                <a:latin typeface="Courier"/>
                <a:ea typeface="Courier New"/>
                <a:cs typeface="Courier"/>
                <a:sym typeface="Courier New"/>
              </a:rPr>
              <a:t>"Jim"</a:t>
            </a:r>
            <a:r>
              <a:rPr lang="en" sz="1600" i="0" u="none" strike="noStrike" cap="none" dirty="0">
                <a:solidFill>
                  <a:srgbClr val="FFFFFF"/>
                </a:solidFill>
                <a:latin typeface="Courier"/>
                <a:ea typeface="Courier New"/>
                <a:cs typeface="Courier"/>
                <a:sym typeface="Courier New"/>
              </a:rPr>
              <a:t>)</a:t>
            </a:r>
            <a:endParaRPr lang="en-US"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endParaRPr lang="en-US" sz="1600" i="0" u="none" strike="noStrike" cap="none" dirty="0">
              <a:solidFill>
                <a:srgbClr val="FFFFFF"/>
              </a:solidFill>
              <a:latin typeface="Courier"/>
              <a:ea typeface="Courier New"/>
              <a:cs typeface="Courier"/>
              <a:sym typeface="Courier New"/>
            </a:endParaRPr>
          </a:p>
          <a:p>
            <a:pPr>
              <a:buClr>
                <a:srgbClr val="FFFFFF"/>
              </a:buClr>
              <a:buSzPct val="25000"/>
            </a:pPr>
            <a:r>
              <a:rPr lang="en" sz="1600" dirty="0" err="1">
                <a:solidFill>
                  <a:srgbClr val="FFFFFF"/>
                </a:solidFill>
                <a:latin typeface="Courier"/>
                <a:ea typeface="Courier New"/>
                <a:cs typeface="Courier"/>
                <a:sym typeface="Courier New"/>
              </a:rPr>
              <a:t>s.party</a:t>
            </a:r>
            <a:r>
              <a:rPr lang="en" sz="1600"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err="1">
                <a:solidFill>
                  <a:srgbClr val="FFFFFF"/>
                </a:solidFill>
                <a:latin typeface="Courier"/>
                <a:ea typeface="Courier New"/>
                <a:cs typeface="Courier"/>
                <a:sym typeface="Courier New"/>
              </a:rPr>
              <a:t>j.party</a:t>
            </a:r>
            <a:r>
              <a:rPr lang="en"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err="1">
                <a:solidFill>
                  <a:srgbClr val="FFFFFF"/>
                </a:solidFill>
                <a:latin typeface="Courier"/>
                <a:ea typeface="Courier New"/>
                <a:cs typeface="Courier"/>
                <a:sym typeface="Courier New"/>
              </a:rPr>
              <a:t>s.party</a:t>
            </a:r>
            <a:r>
              <a:rPr lang="en" sz="1600" i="0" u="none" strike="noStrike" cap="none" dirty="0">
                <a:solidFill>
                  <a:srgbClr val="FFFFFF"/>
                </a:solidFill>
                <a:latin typeface="Courier"/>
                <a:ea typeface="Courier New"/>
                <a:cs typeface="Courier"/>
                <a:sym typeface="Courier New"/>
              </a:rPr>
              <a:t>()</a:t>
            </a:r>
          </a:p>
        </p:txBody>
      </p:sp>
    </p:spTree>
    <p:extLst>
      <p:ext uri="{BB962C8B-B14F-4D97-AF65-F5344CB8AC3E}">
        <p14:creationId xmlns:p14="http://schemas.microsoft.com/office/powerpoint/2010/main" val="152641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p:nvPr/>
        </p:nvSpPr>
        <p:spPr>
          <a:xfrm>
            <a:off x="553999" y="171450"/>
            <a:ext cx="5635199" cy="4619400"/>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class </a:t>
            </a:r>
            <a:r>
              <a:rPr lang="en" sz="1600" i="0" u="none" strike="noStrike" cap="none" dirty="0" err="1">
                <a:solidFill>
                  <a:srgbClr val="FFFFFF"/>
                </a:solidFill>
                <a:latin typeface="Courier"/>
                <a:ea typeface="Courier New"/>
                <a:cs typeface="Courier"/>
                <a:sym typeface="Courier New"/>
              </a:rPr>
              <a:t>PartyAnimal</a:t>
            </a:r>
            <a:r>
              <a:rPr lang="en"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x = 0</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a:solidFill>
                  <a:srgbClr val="FF9300"/>
                </a:solidFill>
                <a:latin typeface="Courier"/>
                <a:ea typeface="Courier New"/>
                <a:cs typeface="Courier"/>
                <a:sym typeface="Courier New"/>
              </a:rPr>
              <a:t>name</a:t>
            </a:r>
            <a:r>
              <a:rPr lang="en" sz="1600" i="0" u="none" strike="noStrike" cap="none" dirty="0">
                <a:solidFill>
                  <a:srgbClr val="FFFFFF"/>
                </a:solidFill>
                <a:latin typeface="Courier"/>
                <a:ea typeface="Courier New"/>
                <a:cs typeface="Courier"/>
                <a:sym typeface="Courier New"/>
              </a:rPr>
              <a:t> = ""</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40FF"/>
                </a:solidFill>
                <a:latin typeface="Courier"/>
                <a:ea typeface="Courier New"/>
                <a:cs typeface="Courier"/>
                <a:sym typeface="Courier New"/>
              </a:rPr>
              <a:t>def</a:t>
            </a:r>
            <a:r>
              <a:rPr lang="en" sz="1600" i="0" u="none" strike="noStrike" cap="none" dirty="0">
                <a:solidFill>
                  <a:srgbClr val="FF40FF"/>
                </a:solidFill>
                <a:latin typeface="Courier"/>
                <a:ea typeface="Courier New"/>
                <a:cs typeface="Courier"/>
                <a:sym typeface="Courier New"/>
              </a:rPr>
              <a:t> __</a:t>
            </a:r>
            <a:r>
              <a:rPr lang="en" sz="1600" i="0" u="none" strike="noStrike" cap="none" dirty="0" err="1">
                <a:solidFill>
                  <a:srgbClr val="FF40FF"/>
                </a:solidFill>
                <a:latin typeface="Courier"/>
                <a:ea typeface="Courier New"/>
                <a:cs typeface="Courier"/>
                <a:sym typeface="Courier New"/>
              </a:rPr>
              <a:t>init</a:t>
            </a:r>
            <a:r>
              <a:rPr lang="en" sz="1600" i="0" u="none" strike="noStrike" cap="none" dirty="0">
                <a:solidFill>
                  <a:srgbClr val="FF40FF"/>
                </a:solidFill>
                <a:latin typeface="Courier"/>
                <a:ea typeface="Courier New"/>
                <a:cs typeface="Courier"/>
                <a:sym typeface="Courier New"/>
              </a:rPr>
              <a:t>__</a:t>
            </a:r>
            <a:r>
              <a:rPr lang="en" sz="1600" i="0" u="none" strike="noStrike" cap="none" dirty="0">
                <a:solidFill>
                  <a:srgbClr val="FFFFFF"/>
                </a:solidFill>
                <a:latin typeface="Courier"/>
                <a:ea typeface="Courier New"/>
                <a:cs typeface="Courier"/>
                <a:sym typeface="Courier New"/>
              </a:rPr>
              <a:t>(self, </a:t>
            </a:r>
            <a:r>
              <a:rPr lang="en" sz="1600" i="0" u="none" strike="noStrike" cap="none" dirty="0">
                <a:solidFill>
                  <a:srgbClr val="00F900"/>
                </a:solidFill>
                <a:latin typeface="Courier"/>
                <a:ea typeface="Courier New"/>
                <a:cs typeface="Courier"/>
                <a:sym typeface="Courier New"/>
              </a:rPr>
              <a:t>z</a:t>
            </a:r>
            <a:r>
              <a:rPr lang="en"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9300"/>
                </a:solidFill>
                <a:latin typeface="Courier"/>
                <a:ea typeface="Courier New"/>
                <a:cs typeface="Courier"/>
                <a:sym typeface="Courier New"/>
              </a:rPr>
              <a:t>self.name</a:t>
            </a:r>
            <a:r>
              <a:rPr lang="en" sz="1600" i="0" u="none" strike="noStrike" cap="none" dirty="0">
                <a:solidFill>
                  <a:srgbClr val="FFFFFF"/>
                </a:solidFill>
                <a:latin typeface="Courier"/>
                <a:ea typeface="Courier New"/>
                <a:cs typeface="Courier"/>
                <a:sym typeface="Courier New"/>
              </a:rPr>
              <a:t> = </a:t>
            </a:r>
            <a:r>
              <a:rPr lang="en" sz="1600" i="0" u="none" strike="noStrike" cap="none" dirty="0">
                <a:solidFill>
                  <a:srgbClr val="00F900"/>
                </a:solidFill>
                <a:latin typeface="Courier"/>
                <a:ea typeface="Courier New"/>
                <a:cs typeface="Courier"/>
                <a:sym typeface="Courier New"/>
              </a:rPr>
              <a:t>z</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print</a:t>
            </a:r>
            <a:r>
              <a:rPr lang="en-US" sz="1600" i="0" u="none" strike="noStrike" cap="none" dirty="0">
                <a:solidFill>
                  <a:srgbClr val="FFFFFF"/>
                </a:solidFill>
                <a:latin typeface="Courier"/>
                <a:ea typeface="Courier New"/>
                <a:cs typeface="Courier"/>
                <a:sym typeface="Courier New"/>
              </a:rPr>
              <a:t>(</a:t>
            </a:r>
            <a:r>
              <a:rPr lang="en" sz="1600" i="0" u="none" strike="noStrike" cap="none" dirty="0">
                <a:solidFill>
                  <a:srgbClr val="FF9300"/>
                </a:solidFill>
                <a:latin typeface="Courier"/>
                <a:ea typeface="Courier New"/>
                <a:cs typeface="Courier"/>
                <a:sym typeface="Courier New"/>
              </a:rPr>
              <a:t>self.name</a:t>
            </a:r>
            <a:r>
              <a:rPr lang="en" sz="1600" i="0" u="none" strike="noStrike" cap="none" dirty="0">
                <a:solidFill>
                  <a:srgbClr val="FFFFFF"/>
                </a:solidFill>
                <a:latin typeface="Courier"/>
                <a:ea typeface="Courier New"/>
                <a:cs typeface="Courier"/>
                <a:sym typeface="Courier New"/>
              </a:rPr>
              <a:t>,"</a:t>
            </a:r>
            <a:r>
              <a:rPr lang="el-GR" sz="1600" i="0" u="none" strike="noStrike" cap="none" dirty="0">
                <a:solidFill>
                  <a:srgbClr val="FFFFFF"/>
                </a:solidFill>
                <a:latin typeface="Courier"/>
                <a:ea typeface="Courier New"/>
                <a:cs typeface="Courier"/>
                <a:sym typeface="Courier New"/>
              </a:rPr>
              <a:t>Κατασκευάστηκε</a:t>
            </a:r>
            <a:r>
              <a:rPr lang="en" sz="1600" i="0" u="none" strike="noStrike" cap="none" dirty="0">
                <a:solidFill>
                  <a:srgbClr val="FFFFFF"/>
                </a:solidFill>
                <a:latin typeface="Courier"/>
                <a:ea typeface="Courier New"/>
                <a:cs typeface="Courier"/>
                <a:sym typeface="Courier New"/>
              </a:rPr>
              <a:t>"</a:t>
            </a:r>
            <a:r>
              <a:rPr lang="en-US" sz="1600" i="0" u="none" strike="noStrike" cap="none"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def</a:t>
            </a:r>
            <a:r>
              <a:rPr lang="en" sz="1600" i="0" u="none" strike="noStrike" cap="none" dirty="0">
                <a:solidFill>
                  <a:srgbClr val="FFFFFF"/>
                </a:solidFill>
                <a:latin typeface="Courier"/>
                <a:ea typeface="Courier New"/>
                <a:cs typeface="Courier"/>
                <a:sym typeface="Courier New"/>
              </a:rPr>
              <a:t> party(self) :</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self.x</a:t>
            </a:r>
            <a:r>
              <a:rPr lang="en" sz="1600" i="0" u="none" strike="noStrike" cap="none" dirty="0">
                <a:solidFill>
                  <a:srgbClr val="FFFFFF"/>
                </a:solidFill>
                <a:latin typeface="Courier"/>
                <a:ea typeface="Courier New"/>
                <a:cs typeface="Courier"/>
                <a:sym typeface="Courier New"/>
              </a:rPr>
              <a:t> = </a:t>
            </a:r>
            <a:r>
              <a:rPr lang="en" sz="1600" i="0" u="none" strike="noStrike" cap="none" dirty="0" err="1">
                <a:solidFill>
                  <a:srgbClr val="FFFFFF"/>
                </a:solidFill>
                <a:latin typeface="Courier"/>
                <a:ea typeface="Courier New"/>
                <a:cs typeface="Courier"/>
                <a:sym typeface="Courier New"/>
              </a:rPr>
              <a:t>self.x</a:t>
            </a:r>
            <a:r>
              <a:rPr lang="en" sz="1600" i="0" u="none" strike="noStrike" cap="none" dirty="0">
                <a:solidFill>
                  <a:srgbClr val="FFFFFF"/>
                </a:solidFill>
                <a:latin typeface="Courier"/>
                <a:ea typeface="Courier New"/>
                <a:cs typeface="Courier"/>
                <a:sym typeface="Courier New"/>
              </a:rPr>
              <a:t> + 1</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print</a:t>
            </a:r>
            <a:r>
              <a:rPr lang="en-US" sz="1600" i="0" u="none" strike="noStrike" cap="none" dirty="0">
                <a:solidFill>
                  <a:srgbClr val="FFFFFF"/>
                </a:solidFill>
                <a:latin typeface="Courier"/>
                <a:ea typeface="Courier New"/>
                <a:cs typeface="Courier"/>
                <a:sym typeface="Courier New"/>
              </a:rPr>
              <a:t>(</a:t>
            </a:r>
            <a:r>
              <a:rPr lang="en" sz="1600" i="0" u="none" strike="noStrike" cap="none" dirty="0">
                <a:solidFill>
                  <a:srgbClr val="FF9300"/>
                </a:solidFill>
                <a:latin typeface="Courier"/>
                <a:ea typeface="Courier New"/>
                <a:cs typeface="Courier"/>
                <a:sym typeface="Courier New"/>
              </a:rPr>
              <a:t>self.name</a:t>
            </a:r>
            <a:r>
              <a:rPr lang="en" sz="1600" i="0" u="none" strike="noStrike" cap="none" dirty="0">
                <a:solidFill>
                  <a:srgbClr val="FFFFFF"/>
                </a:solidFill>
                <a:latin typeface="Courier"/>
                <a:ea typeface="Courier New"/>
                <a:cs typeface="Courier"/>
                <a:sym typeface="Courier New"/>
              </a:rPr>
              <a:t>,"</a:t>
            </a:r>
            <a:r>
              <a:rPr lang="el-GR" sz="1600" i="0" u="none" strike="noStrike" cap="none" dirty="0">
                <a:solidFill>
                  <a:srgbClr val="FFFFFF"/>
                </a:solidFill>
                <a:latin typeface="Courier"/>
                <a:ea typeface="Courier New"/>
                <a:cs typeface="Courier"/>
                <a:sym typeface="Courier New"/>
              </a:rPr>
              <a:t>πλήθος </a:t>
            </a:r>
            <a:r>
              <a:rPr lang="en-US" sz="1600" i="0" u="none" strike="noStrike" cap="none" dirty="0">
                <a:solidFill>
                  <a:srgbClr val="FFFFFF"/>
                </a:solidFill>
                <a:latin typeface="Courier"/>
                <a:ea typeface="Courier New"/>
                <a:cs typeface="Courier"/>
                <a:sym typeface="Courier New"/>
              </a:rPr>
              <a:t>party</a:t>
            </a:r>
            <a:r>
              <a:rPr lang="en" sz="1600" i="0" u="none" strike="noStrike" cap="none" dirty="0">
                <a:solidFill>
                  <a:srgbClr val="FFFFFF"/>
                </a:solidFill>
                <a:latin typeface="Courier"/>
                <a:ea typeface="Courier New"/>
                <a:cs typeface="Courier"/>
                <a:sym typeface="Courier New"/>
              </a:rPr>
              <a:t>",self.x</a:t>
            </a:r>
            <a:r>
              <a:rPr lang="en-US" sz="1600" i="0" u="none" strike="noStrike" cap="none"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s = </a:t>
            </a:r>
            <a:r>
              <a:rPr lang="en" sz="1600" i="0" u="none" strike="noStrike" cap="none" dirty="0" err="1">
                <a:solidFill>
                  <a:srgbClr val="FFFFFF"/>
                </a:solidFill>
                <a:latin typeface="Courier"/>
                <a:ea typeface="Courier New"/>
                <a:cs typeface="Courier"/>
                <a:sym typeface="Courier New"/>
              </a:rPr>
              <a:t>PartyAnimal</a:t>
            </a:r>
            <a:r>
              <a:rPr lang="en" sz="1600" i="0" u="none" strike="noStrike" cap="none" dirty="0">
                <a:solidFill>
                  <a:srgbClr val="FFFFFF"/>
                </a:solidFill>
                <a:latin typeface="Courier"/>
                <a:ea typeface="Courier New"/>
                <a:cs typeface="Courier"/>
                <a:sym typeface="Courier New"/>
              </a:rPr>
              <a:t>(</a:t>
            </a:r>
            <a:r>
              <a:rPr lang="en" sz="1600" i="0" u="none" strike="noStrike" cap="none" dirty="0">
                <a:solidFill>
                  <a:srgbClr val="00F900"/>
                </a:solidFill>
                <a:latin typeface="Courier"/>
                <a:ea typeface="Courier New"/>
                <a:cs typeface="Courier"/>
                <a:sym typeface="Courier New"/>
              </a:rPr>
              <a:t>"Sally"</a:t>
            </a:r>
            <a:r>
              <a:rPr lang="en" sz="1600" i="0" u="none" strike="noStrike" cap="none" dirty="0">
                <a:solidFill>
                  <a:srgbClr val="FFFFFF"/>
                </a:solidFill>
                <a:latin typeface="Courier"/>
                <a:ea typeface="Courier New"/>
                <a:cs typeface="Courier"/>
                <a:sym typeface="Courier New"/>
              </a:rPr>
              <a:t>)</a:t>
            </a: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j = </a:t>
            </a:r>
            <a:r>
              <a:rPr lang="en" sz="1600" i="0" u="none" strike="noStrike" cap="none" dirty="0" err="1">
                <a:solidFill>
                  <a:srgbClr val="FFFFFF"/>
                </a:solidFill>
                <a:latin typeface="Courier"/>
                <a:ea typeface="Courier New"/>
                <a:cs typeface="Courier"/>
                <a:sym typeface="Courier New"/>
              </a:rPr>
              <a:t>PartyAnimal</a:t>
            </a:r>
            <a:r>
              <a:rPr lang="en" sz="1600" i="0" u="none" strike="noStrike" cap="none" dirty="0">
                <a:solidFill>
                  <a:srgbClr val="FFFFFF"/>
                </a:solidFill>
                <a:latin typeface="Courier"/>
                <a:ea typeface="Courier New"/>
                <a:cs typeface="Courier"/>
                <a:sym typeface="Courier New"/>
              </a:rPr>
              <a:t>(</a:t>
            </a:r>
            <a:r>
              <a:rPr lang="en" sz="1600" i="0" u="none" strike="noStrike" cap="none" dirty="0">
                <a:solidFill>
                  <a:srgbClr val="00F900"/>
                </a:solidFill>
                <a:latin typeface="Courier"/>
                <a:ea typeface="Courier New"/>
                <a:cs typeface="Courier"/>
                <a:sym typeface="Courier New"/>
              </a:rPr>
              <a:t>"Jim"</a:t>
            </a:r>
            <a:r>
              <a:rPr lang="en" sz="1600" i="0" u="none" strike="noStrike" cap="none" dirty="0">
                <a:solidFill>
                  <a:srgbClr val="FFFFFF"/>
                </a:solidFill>
                <a:latin typeface="Courier"/>
                <a:ea typeface="Courier New"/>
                <a:cs typeface="Courier"/>
                <a:sym typeface="Courier New"/>
              </a:rPr>
              <a:t>)</a:t>
            </a:r>
            <a:endParaRPr lang="en-US"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endParaRPr lang="en-US" sz="1600" i="0" u="none" strike="noStrike" cap="none" dirty="0">
              <a:solidFill>
                <a:srgbClr val="FFFFFF"/>
              </a:solidFill>
              <a:latin typeface="Courier"/>
              <a:ea typeface="Courier New"/>
              <a:cs typeface="Courier"/>
              <a:sym typeface="Courier New"/>
            </a:endParaRPr>
          </a:p>
          <a:p>
            <a:pPr>
              <a:buClr>
                <a:srgbClr val="FFFFFF"/>
              </a:buClr>
              <a:buSzPct val="25000"/>
            </a:pPr>
            <a:r>
              <a:rPr lang="en" sz="1600" dirty="0" err="1">
                <a:solidFill>
                  <a:srgbClr val="FFFFFF"/>
                </a:solidFill>
                <a:latin typeface="Courier"/>
                <a:ea typeface="Courier New"/>
                <a:cs typeface="Courier"/>
                <a:sym typeface="Courier New"/>
              </a:rPr>
              <a:t>s.party</a:t>
            </a:r>
            <a:r>
              <a:rPr lang="en" sz="1600"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err="1">
                <a:solidFill>
                  <a:srgbClr val="FFFFFF"/>
                </a:solidFill>
                <a:latin typeface="Courier"/>
                <a:ea typeface="Courier New"/>
                <a:cs typeface="Courier"/>
                <a:sym typeface="Courier New"/>
              </a:rPr>
              <a:t>j.party</a:t>
            </a:r>
            <a:r>
              <a:rPr lang="en"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err="1">
                <a:solidFill>
                  <a:srgbClr val="FFFFFF"/>
                </a:solidFill>
                <a:latin typeface="Courier"/>
                <a:ea typeface="Courier New"/>
                <a:cs typeface="Courier"/>
                <a:sym typeface="Courier New"/>
              </a:rPr>
              <a:t>s.party</a:t>
            </a:r>
            <a:r>
              <a:rPr lang="en" sz="1600" i="0" u="none" strike="noStrike" cap="none" dirty="0">
                <a:solidFill>
                  <a:srgbClr val="FFFFFF"/>
                </a:solidFill>
                <a:latin typeface="Courier"/>
                <a:ea typeface="Courier New"/>
                <a:cs typeface="Courier"/>
                <a:sym typeface="Courier New"/>
              </a:rPr>
              <a:t>()</a:t>
            </a:r>
          </a:p>
        </p:txBody>
      </p:sp>
      <p:grpSp>
        <p:nvGrpSpPr>
          <p:cNvPr id="467" name="Shape 467"/>
          <p:cNvGrpSpPr/>
          <p:nvPr/>
        </p:nvGrpSpPr>
        <p:grpSpPr>
          <a:xfrm>
            <a:off x="6324599" y="773974"/>
            <a:ext cx="2668930" cy="1543050"/>
            <a:chOff x="0" y="0"/>
            <a:chExt cx="4762499" cy="4000500"/>
          </a:xfrm>
        </p:grpSpPr>
        <p:sp>
          <p:nvSpPr>
            <p:cNvPr id="468" name="Shape 468"/>
            <p:cNvSpPr/>
            <p:nvPr/>
          </p:nvSpPr>
          <p:spPr>
            <a:xfrm>
              <a:off x="0" y="0"/>
              <a:ext cx="4762499" cy="4000500"/>
            </a:xfrm>
            <a:prstGeom prst="rect">
              <a:avLst/>
            </a:prstGeom>
            <a:noFill/>
            <a:ln w="50800" cap="flat" cmpd="sng">
              <a:solidFill>
                <a:srgbClr val="00F900"/>
              </a:solidFill>
              <a:prstDash val="solid"/>
              <a:miter/>
              <a:headEnd type="none" w="med" len="med"/>
              <a:tailEnd type="none" w="med" len="med"/>
            </a:ln>
          </p:spPr>
          <p:txBody>
            <a:bodyPr lIns="21050" tIns="21050" rIns="21050" bIns="21050" anchor="t" anchorCtr="0">
              <a:noAutofit/>
            </a:bodyPr>
            <a:lstStyle/>
            <a:p>
              <a:pPr marL="0" marR="0" lvl="0" indent="0" algn="l" rtl="0">
                <a:lnSpc>
                  <a:spcPct val="100000"/>
                </a:lnSpc>
                <a:spcBef>
                  <a:spcPts val="0"/>
                </a:spcBef>
                <a:spcAft>
                  <a:spcPts val="0"/>
                </a:spcAft>
                <a:buClr>
                  <a:srgbClr val="FFFFFF"/>
                </a:buClr>
                <a:buSzPct val="25000"/>
                <a:buFont typeface="Cabin"/>
                <a:buNone/>
              </a:pPr>
              <a:r>
                <a:rPr lang="en" sz="2700">
                  <a:solidFill>
                    <a:srgbClr val="FFFFFF"/>
                  </a:solidFill>
                  <a:latin typeface="Arial" charset="0"/>
                  <a:ea typeface="Arial" charset="0"/>
                  <a:cs typeface="Arial" charset="0"/>
                  <a:sym typeface="Cabin"/>
                </a:rPr>
                <a:t> </a:t>
              </a:r>
              <a:r>
                <a:rPr lang="en" sz="2700" u="none" strike="noStrike" cap="none">
                  <a:solidFill>
                    <a:srgbClr val="FFFFFF"/>
                  </a:solidFill>
                  <a:latin typeface="Arial" charset="0"/>
                  <a:ea typeface="Arial" charset="0"/>
                  <a:cs typeface="Arial" charset="0"/>
                  <a:sym typeface="Cabin"/>
                </a:rPr>
                <a:t>s</a:t>
              </a:r>
            </a:p>
          </p:txBody>
        </p:sp>
        <p:sp>
          <p:nvSpPr>
            <p:cNvPr id="469" name="Shape 469"/>
            <p:cNvSpPr/>
            <p:nvPr/>
          </p:nvSpPr>
          <p:spPr>
            <a:xfrm>
              <a:off x="1422400" y="520700"/>
              <a:ext cx="2590800" cy="1270000"/>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US" sz="2900" u="none" strike="noStrike" cap="none" dirty="0">
                  <a:solidFill>
                    <a:srgbClr val="000000"/>
                  </a:solidFill>
                  <a:latin typeface="Arial" charset="0"/>
                  <a:ea typeface="Arial" charset="0"/>
                  <a:cs typeface="Arial" charset="0"/>
                  <a:sym typeface="Cabin"/>
                </a:rPr>
                <a:t> </a:t>
              </a:r>
              <a:r>
                <a:rPr lang="en" sz="2900" u="none" strike="noStrike" cap="none" dirty="0">
                  <a:solidFill>
                    <a:srgbClr val="000000"/>
                  </a:solidFill>
                  <a:latin typeface="Arial" charset="0"/>
                  <a:ea typeface="Arial" charset="0"/>
                  <a:cs typeface="Arial" charset="0"/>
                  <a:sym typeface="Cabin"/>
                </a:rPr>
                <a:t>x</a:t>
              </a:r>
              <a:r>
                <a:rPr lang="en-US" sz="2900" u="none" strike="noStrike" cap="none" dirty="0">
                  <a:solidFill>
                    <a:srgbClr val="000000"/>
                  </a:solidFill>
                  <a:latin typeface="Arial" charset="0"/>
                  <a:ea typeface="Arial" charset="0"/>
                  <a:cs typeface="Arial" charset="0"/>
                  <a:sym typeface="Cabin"/>
                </a:rPr>
                <a:t>: 0</a:t>
              </a:r>
              <a:endParaRPr lang="en" sz="2900" u="none" strike="noStrike" cap="none" dirty="0">
                <a:solidFill>
                  <a:srgbClr val="000000"/>
                </a:solidFill>
                <a:latin typeface="Arial" charset="0"/>
                <a:ea typeface="Arial" charset="0"/>
                <a:cs typeface="Arial" charset="0"/>
                <a:sym typeface="Cabin"/>
              </a:endParaRPr>
            </a:p>
          </p:txBody>
        </p:sp>
        <p:sp>
          <p:nvSpPr>
            <p:cNvPr id="470" name="Shape 470"/>
            <p:cNvSpPr/>
            <p:nvPr/>
          </p:nvSpPr>
          <p:spPr>
            <a:xfrm>
              <a:off x="546100" y="2197100"/>
              <a:ext cx="3467099" cy="1270000"/>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US" sz="2500" u="none" strike="noStrike" cap="none" dirty="0">
                  <a:solidFill>
                    <a:srgbClr val="000000"/>
                  </a:solidFill>
                  <a:latin typeface="Arial" charset="0"/>
                  <a:ea typeface="Arial" charset="0"/>
                  <a:cs typeface="Arial" charset="0"/>
                  <a:sym typeface="Cabin"/>
                </a:rPr>
                <a:t> </a:t>
              </a:r>
              <a:r>
                <a:rPr lang="en" sz="2500" u="none" strike="noStrike" cap="none" dirty="0">
                  <a:solidFill>
                    <a:srgbClr val="000000"/>
                  </a:solidFill>
                  <a:latin typeface="Arial" charset="0"/>
                  <a:ea typeface="Arial" charset="0"/>
                  <a:cs typeface="Arial" charset="0"/>
                  <a:sym typeface="Cabin"/>
                </a:rPr>
                <a:t>name:</a:t>
              </a:r>
            </a:p>
          </p:txBody>
        </p:sp>
      </p:grpSp>
    </p:spTree>
    <p:extLst>
      <p:ext uri="{BB962C8B-B14F-4D97-AF65-F5344CB8AC3E}">
        <p14:creationId xmlns:p14="http://schemas.microsoft.com/office/powerpoint/2010/main" val="574816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p:nvPr/>
        </p:nvSpPr>
        <p:spPr>
          <a:xfrm>
            <a:off x="553999" y="171450"/>
            <a:ext cx="5635199" cy="4619400"/>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class </a:t>
            </a:r>
            <a:r>
              <a:rPr lang="en" sz="1600" i="0" u="none" strike="noStrike" cap="none" dirty="0" err="1">
                <a:solidFill>
                  <a:srgbClr val="FFFFFF"/>
                </a:solidFill>
                <a:latin typeface="Courier"/>
                <a:ea typeface="Courier New"/>
                <a:cs typeface="Courier"/>
                <a:sym typeface="Courier New"/>
              </a:rPr>
              <a:t>PartyAnimal</a:t>
            </a:r>
            <a:r>
              <a:rPr lang="en"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x = 0</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a:solidFill>
                  <a:srgbClr val="FF9300"/>
                </a:solidFill>
                <a:latin typeface="Courier"/>
                <a:ea typeface="Courier New"/>
                <a:cs typeface="Courier"/>
                <a:sym typeface="Courier New"/>
              </a:rPr>
              <a:t>name</a:t>
            </a:r>
            <a:r>
              <a:rPr lang="en" sz="1600" i="0" u="none" strike="noStrike" cap="none" dirty="0">
                <a:solidFill>
                  <a:srgbClr val="FFFFFF"/>
                </a:solidFill>
                <a:latin typeface="Courier"/>
                <a:ea typeface="Courier New"/>
                <a:cs typeface="Courier"/>
                <a:sym typeface="Courier New"/>
              </a:rPr>
              <a:t> = ""</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40FF"/>
                </a:solidFill>
                <a:latin typeface="Courier"/>
                <a:ea typeface="Courier New"/>
                <a:cs typeface="Courier"/>
                <a:sym typeface="Courier New"/>
              </a:rPr>
              <a:t>def</a:t>
            </a:r>
            <a:r>
              <a:rPr lang="en" sz="1600" i="0" u="none" strike="noStrike" cap="none" dirty="0">
                <a:solidFill>
                  <a:srgbClr val="FF40FF"/>
                </a:solidFill>
                <a:latin typeface="Courier"/>
                <a:ea typeface="Courier New"/>
                <a:cs typeface="Courier"/>
                <a:sym typeface="Courier New"/>
              </a:rPr>
              <a:t> __</a:t>
            </a:r>
            <a:r>
              <a:rPr lang="en" sz="1600" i="0" u="none" strike="noStrike" cap="none" dirty="0" err="1">
                <a:solidFill>
                  <a:srgbClr val="FF40FF"/>
                </a:solidFill>
                <a:latin typeface="Courier"/>
                <a:ea typeface="Courier New"/>
                <a:cs typeface="Courier"/>
                <a:sym typeface="Courier New"/>
              </a:rPr>
              <a:t>init</a:t>
            </a:r>
            <a:r>
              <a:rPr lang="en" sz="1600" i="0" u="none" strike="noStrike" cap="none" dirty="0">
                <a:solidFill>
                  <a:srgbClr val="FF40FF"/>
                </a:solidFill>
                <a:latin typeface="Courier"/>
                <a:ea typeface="Courier New"/>
                <a:cs typeface="Courier"/>
                <a:sym typeface="Courier New"/>
              </a:rPr>
              <a:t>__</a:t>
            </a:r>
            <a:r>
              <a:rPr lang="en" sz="1600" i="0" u="none" strike="noStrike" cap="none" dirty="0">
                <a:solidFill>
                  <a:srgbClr val="FFFFFF"/>
                </a:solidFill>
                <a:latin typeface="Courier"/>
                <a:ea typeface="Courier New"/>
                <a:cs typeface="Courier"/>
                <a:sym typeface="Courier New"/>
              </a:rPr>
              <a:t>(self, </a:t>
            </a:r>
            <a:r>
              <a:rPr lang="en" sz="1600" i="0" u="none" strike="noStrike" cap="none" dirty="0">
                <a:solidFill>
                  <a:srgbClr val="00F900"/>
                </a:solidFill>
                <a:latin typeface="Courier"/>
                <a:ea typeface="Courier New"/>
                <a:cs typeface="Courier"/>
                <a:sym typeface="Courier New"/>
              </a:rPr>
              <a:t>z</a:t>
            </a:r>
            <a:r>
              <a:rPr lang="en"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9300"/>
                </a:solidFill>
                <a:latin typeface="Courier"/>
                <a:ea typeface="Courier New"/>
                <a:cs typeface="Courier"/>
                <a:sym typeface="Courier New"/>
              </a:rPr>
              <a:t>self.name</a:t>
            </a:r>
            <a:r>
              <a:rPr lang="en" sz="1600" i="0" u="none" strike="noStrike" cap="none" dirty="0">
                <a:solidFill>
                  <a:srgbClr val="FFFFFF"/>
                </a:solidFill>
                <a:latin typeface="Courier"/>
                <a:ea typeface="Courier New"/>
                <a:cs typeface="Courier"/>
                <a:sym typeface="Courier New"/>
              </a:rPr>
              <a:t> = </a:t>
            </a:r>
            <a:r>
              <a:rPr lang="en" sz="1600" i="0" u="none" strike="noStrike" cap="none" dirty="0">
                <a:solidFill>
                  <a:srgbClr val="00F900"/>
                </a:solidFill>
                <a:latin typeface="Courier"/>
                <a:ea typeface="Courier New"/>
                <a:cs typeface="Courier"/>
                <a:sym typeface="Courier New"/>
              </a:rPr>
              <a:t>z</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print</a:t>
            </a:r>
            <a:r>
              <a:rPr lang="en-US" sz="1600" i="0" u="none" strike="noStrike" cap="none" dirty="0">
                <a:solidFill>
                  <a:srgbClr val="FFFFFF"/>
                </a:solidFill>
                <a:latin typeface="Courier"/>
                <a:ea typeface="Courier New"/>
                <a:cs typeface="Courier"/>
                <a:sym typeface="Courier New"/>
              </a:rPr>
              <a:t>(</a:t>
            </a:r>
            <a:r>
              <a:rPr lang="en" sz="1600" i="0" u="none" strike="noStrike" cap="none" dirty="0">
                <a:solidFill>
                  <a:srgbClr val="FF9300"/>
                </a:solidFill>
                <a:latin typeface="Courier"/>
                <a:ea typeface="Courier New"/>
                <a:cs typeface="Courier"/>
                <a:sym typeface="Courier New"/>
              </a:rPr>
              <a:t>self.name</a:t>
            </a:r>
            <a:r>
              <a:rPr lang="en" sz="1600" i="0" u="none" strike="noStrike" cap="none" dirty="0">
                <a:solidFill>
                  <a:srgbClr val="FFFFFF"/>
                </a:solidFill>
                <a:latin typeface="Courier"/>
                <a:ea typeface="Courier New"/>
                <a:cs typeface="Courier"/>
                <a:sym typeface="Courier New"/>
              </a:rPr>
              <a:t>,"</a:t>
            </a:r>
            <a:r>
              <a:rPr lang="el-GR" sz="1600" i="0" u="none" strike="noStrike" cap="none" dirty="0">
                <a:solidFill>
                  <a:srgbClr val="FFFFFF"/>
                </a:solidFill>
                <a:latin typeface="Courier"/>
                <a:ea typeface="Courier New"/>
                <a:cs typeface="Courier"/>
                <a:sym typeface="Courier New"/>
              </a:rPr>
              <a:t>Κατασκευάστηκε</a:t>
            </a:r>
            <a:r>
              <a:rPr lang="en" sz="1600" i="0" u="none" strike="noStrike" cap="none" dirty="0">
                <a:solidFill>
                  <a:srgbClr val="FFFFFF"/>
                </a:solidFill>
                <a:latin typeface="Courier"/>
                <a:ea typeface="Courier New"/>
                <a:cs typeface="Courier"/>
                <a:sym typeface="Courier New"/>
              </a:rPr>
              <a:t>"</a:t>
            </a:r>
            <a:r>
              <a:rPr lang="en-US" sz="1600" i="0" u="none" strike="noStrike" cap="none"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def</a:t>
            </a:r>
            <a:r>
              <a:rPr lang="en" sz="1600" i="0" u="none" strike="noStrike" cap="none" dirty="0">
                <a:solidFill>
                  <a:srgbClr val="FFFFFF"/>
                </a:solidFill>
                <a:latin typeface="Courier"/>
                <a:ea typeface="Courier New"/>
                <a:cs typeface="Courier"/>
                <a:sym typeface="Courier New"/>
              </a:rPr>
              <a:t> party(self) :</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self.x</a:t>
            </a:r>
            <a:r>
              <a:rPr lang="en" sz="1600" i="0" u="none" strike="noStrike" cap="none" dirty="0">
                <a:solidFill>
                  <a:srgbClr val="FFFFFF"/>
                </a:solidFill>
                <a:latin typeface="Courier"/>
                <a:ea typeface="Courier New"/>
                <a:cs typeface="Courier"/>
                <a:sym typeface="Courier New"/>
              </a:rPr>
              <a:t> = </a:t>
            </a:r>
            <a:r>
              <a:rPr lang="en" sz="1600" i="0" u="none" strike="noStrike" cap="none" dirty="0" err="1">
                <a:solidFill>
                  <a:srgbClr val="FFFFFF"/>
                </a:solidFill>
                <a:latin typeface="Courier"/>
                <a:ea typeface="Courier New"/>
                <a:cs typeface="Courier"/>
                <a:sym typeface="Courier New"/>
              </a:rPr>
              <a:t>self.x</a:t>
            </a:r>
            <a:r>
              <a:rPr lang="en" sz="1600" i="0" u="none" strike="noStrike" cap="none" dirty="0">
                <a:solidFill>
                  <a:srgbClr val="FFFFFF"/>
                </a:solidFill>
                <a:latin typeface="Courier"/>
                <a:ea typeface="Courier New"/>
                <a:cs typeface="Courier"/>
                <a:sym typeface="Courier New"/>
              </a:rPr>
              <a:t> + 1</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print</a:t>
            </a:r>
            <a:r>
              <a:rPr lang="en-US" sz="1600" i="0" u="none" strike="noStrike" cap="none" dirty="0">
                <a:solidFill>
                  <a:srgbClr val="FFFFFF"/>
                </a:solidFill>
                <a:latin typeface="Courier"/>
                <a:ea typeface="Courier New"/>
                <a:cs typeface="Courier"/>
                <a:sym typeface="Courier New"/>
              </a:rPr>
              <a:t>(</a:t>
            </a:r>
            <a:r>
              <a:rPr lang="en" sz="1600" i="0" u="none" strike="noStrike" cap="none" dirty="0">
                <a:solidFill>
                  <a:srgbClr val="FF9300"/>
                </a:solidFill>
                <a:latin typeface="Courier"/>
                <a:ea typeface="Courier New"/>
                <a:cs typeface="Courier"/>
                <a:sym typeface="Courier New"/>
              </a:rPr>
              <a:t>self.name</a:t>
            </a:r>
            <a:r>
              <a:rPr lang="en" sz="1600" i="0" u="none" strike="noStrike" cap="none" dirty="0">
                <a:solidFill>
                  <a:srgbClr val="FFFFFF"/>
                </a:solidFill>
                <a:latin typeface="Courier"/>
                <a:ea typeface="Courier New"/>
                <a:cs typeface="Courier"/>
                <a:sym typeface="Courier New"/>
              </a:rPr>
              <a:t>,"</a:t>
            </a:r>
            <a:r>
              <a:rPr lang="el-GR" sz="1600" i="0" u="none" strike="noStrike" cap="none" dirty="0">
                <a:solidFill>
                  <a:srgbClr val="FFFFFF"/>
                </a:solidFill>
                <a:latin typeface="Courier"/>
                <a:ea typeface="Courier New"/>
                <a:cs typeface="Courier"/>
                <a:sym typeface="Courier New"/>
              </a:rPr>
              <a:t>πλήθος </a:t>
            </a:r>
            <a:r>
              <a:rPr lang="en-US" sz="1600" i="0" u="none" strike="noStrike" cap="none" dirty="0">
                <a:solidFill>
                  <a:srgbClr val="FFFFFF"/>
                </a:solidFill>
                <a:latin typeface="Courier"/>
                <a:ea typeface="Courier New"/>
                <a:cs typeface="Courier"/>
                <a:sym typeface="Courier New"/>
              </a:rPr>
              <a:t>party</a:t>
            </a:r>
            <a:r>
              <a:rPr lang="en" sz="1600" i="0" u="none" strike="noStrike" cap="none" dirty="0">
                <a:solidFill>
                  <a:srgbClr val="FFFFFF"/>
                </a:solidFill>
                <a:latin typeface="Courier"/>
                <a:ea typeface="Courier New"/>
                <a:cs typeface="Courier"/>
                <a:sym typeface="Courier New"/>
              </a:rPr>
              <a:t>",self.x</a:t>
            </a:r>
            <a:r>
              <a:rPr lang="en-US" sz="1600" i="0" u="none" strike="noStrike" cap="none"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s = </a:t>
            </a:r>
            <a:r>
              <a:rPr lang="en" sz="1600" i="0" u="none" strike="noStrike" cap="none" dirty="0" err="1">
                <a:solidFill>
                  <a:srgbClr val="FFFFFF"/>
                </a:solidFill>
                <a:latin typeface="Courier"/>
                <a:ea typeface="Courier New"/>
                <a:cs typeface="Courier"/>
                <a:sym typeface="Courier New"/>
              </a:rPr>
              <a:t>PartyAnimal</a:t>
            </a:r>
            <a:r>
              <a:rPr lang="en" sz="1600" i="0" u="none" strike="noStrike" cap="none" dirty="0">
                <a:solidFill>
                  <a:srgbClr val="FFFFFF"/>
                </a:solidFill>
                <a:latin typeface="Courier"/>
                <a:ea typeface="Courier New"/>
                <a:cs typeface="Courier"/>
                <a:sym typeface="Courier New"/>
              </a:rPr>
              <a:t>(</a:t>
            </a:r>
            <a:r>
              <a:rPr lang="en" sz="1600" i="0" u="none" strike="noStrike" cap="none" dirty="0">
                <a:solidFill>
                  <a:srgbClr val="00F900"/>
                </a:solidFill>
                <a:latin typeface="Courier"/>
                <a:ea typeface="Courier New"/>
                <a:cs typeface="Courier"/>
                <a:sym typeface="Courier New"/>
              </a:rPr>
              <a:t>"Sally"</a:t>
            </a:r>
            <a:r>
              <a:rPr lang="en" sz="1600" i="0" u="none" strike="noStrike" cap="none" dirty="0">
                <a:solidFill>
                  <a:srgbClr val="FFFFFF"/>
                </a:solidFill>
                <a:latin typeface="Courier"/>
                <a:ea typeface="Courier New"/>
                <a:cs typeface="Courier"/>
                <a:sym typeface="Courier New"/>
              </a:rPr>
              <a:t>)</a:t>
            </a: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j = </a:t>
            </a:r>
            <a:r>
              <a:rPr lang="en" sz="1600" i="0" u="none" strike="noStrike" cap="none" dirty="0" err="1">
                <a:solidFill>
                  <a:srgbClr val="FFFFFF"/>
                </a:solidFill>
                <a:latin typeface="Courier"/>
                <a:ea typeface="Courier New"/>
                <a:cs typeface="Courier"/>
                <a:sym typeface="Courier New"/>
              </a:rPr>
              <a:t>PartyAnimal</a:t>
            </a:r>
            <a:r>
              <a:rPr lang="en" sz="1600" i="0" u="none" strike="noStrike" cap="none" dirty="0">
                <a:solidFill>
                  <a:srgbClr val="FFFFFF"/>
                </a:solidFill>
                <a:latin typeface="Courier"/>
                <a:ea typeface="Courier New"/>
                <a:cs typeface="Courier"/>
                <a:sym typeface="Courier New"/>
              </a:rPr>
              <a:t>(</a:t>
            </a:r>
            <a:r>
              <a:rPr lang="en" sz="1600" i="0" u="none" strike="noStrike" cap="none" dirty="0">
                <a:solidFill>
                  <a:srgbClr val="00F900"/>
                </a:solidFill>
                <a:latin typeface="Courier"/>
                <a:ea typeface="Courier New"/>
                <a:cs typeface="Courier"/>
                <a:sym typeface="Courier New"/>
              </a:rPr>
              <a:t>"Jim"</a:t>
            </a:r>
            <a:r>
              <a:rPr lang="en" sz="1600" i="0" u="none" strike="noStrike" cap="none" dirty="0">
                <a:solidFill>
                  <a:srgbClr val="FFFFFF"/>
                </a:solidFill>
                <a:latin typeface="Courier"/>
                <a:ea typeface="Courier New"/>
                <a:cs typeface="Courier"/>
                <a:sym typeface="Courier New"/>
              </a:rPr>
              <a:t>)</a:t>
            </a:r>
            <a:endParaRPr lang="en-US"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endParaRPr lang="en-US" sz="1600" i="0" u="none" strike="noStrike" cap="none" dirty="0">
              <a:solidFill>
                <a:srgbClr val="FFFFFF"/>
              </a:solidFill>
              <a:latin typeface="Courier"/>
              <a:ea typeface="Courier New"/>
              <a:cs typeface="Courier"/>
              <a:sym typeface="Courier New"/>
            </a:endParaRPr>
          </a:p>
          <a:p>
            <a:pPr>
              <a:buClr>
                <a:srgbClr val="FFFFFF"/>
              </a:buClr>
              <a:buSzPct val="25000"/>
            </a:pPr>
            <a:r>
              <a:rPr lang="en" sz="1600" dirty="0" err="1">
                <a:solidFill>
                  <a:srgbClr val="FFFFFF"/>
                </a:solidFill>
                <a:latin typeface="Courier"/>
                <a:ea typeface="Courier New"/>
                <a:cs typeface="Courier"/>
                <a:sym typeface="Courier New"/>
              </a:rPr>
              <a:t>s.party</a:t>
            </a:r>
            <a:r>
              <a:rPr lang="en" sz="1600"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err="1">
                <a:solidFill>
                  <a:srgbClr val="FFFFFF"/>
                </a:solidFill>
                <a:latin typeface="Courier"/>
                <a:ea typeface="Courier New"/>
                <a:cs typeface="Courier"/>
                <a:sym typeface="Courier New"/>
              </a:rPr>
              <a:t>j.party</a:t>
            </a:r>
            <a:r>
              <a:rPr lang="en"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err="1">
                <a:solidFill>
                  <a:srgbClr val="FFFFFF"/>
                </a:solidFill>
                <a:latin typeface="Courier"/>
                <a:ea typeface="Courier New"/>
                <a:cs typeface="Courier"/>
                <a:sym typeface="Courier New"/>
              </a:rPr>
              <a:t>s.party</a:t>
            </a:r>
            <a:r>
              <a:rPr lang="en" sz="1600" i="0" u="none" strike="noStrike" cap="none" dirty="0">
                <a:solidFill>
                  <a:srgbClr val="FFFFFF"/>
                </a:solidFill>
                <a:latin typeface="Courier"/>
                <a:ea typeface="Courier New"/>
                <a:cs typeface="Courier"/>
                <a:sym typeface="Courier New"/>
              </a:rPr>
              <a:t>()</a:t>
            </a:r>
          </a:p>
        </p:txBody>
      </p:sp>
      <p:grpSp>
        <p:nvGrpSpPr>
          <p:cNvPr id="467" name="Shape 467"/>
          <p:cNvGrpSpPr/>
          <p:nvPr/>
        </p:nvGrpSpPr>
        <p:grpSpPr>
          <a:xfrm>
            <a:off x="6324599" y="773974"/>
            <a:ext cx="2668930" cy="1543050"/>
            <a:chOff x="0" y="0"/>
            <a:chExt cx="4762499" cy="4000500"/>
          </a:xfrm>
        </p:grpSpPr>
        <p:sp>
          <p:nvSpPr>
            <p:cNvPr id="468" name="Shape 468"/>
            <p:cNvSpPr/>
            <p:nvPr/>
          </p:nvSpPr>
          <p:spPr>
            <a:xfrm>
              <a:off x="0" y="0"/>
              <a:ext cx="4762499" cy="4000500"/>
            </a:xfrm>
            <a:prstGeom prst="rect">
              <a:avLst/>
            </a:prstGeom>
            <a:noFill/>
            <a:ln w="50800" cap="flat" cmpd="sng">
              <a:solidFill>
                <a:srgbClr val="00F900"/>
              </a:solidFill>
              <a:prstDash val="solid"/>
              <a:miter/>
              <a:headEnd type="none" w="med" len="med"/>
              <a:tailEnd type="none" w="med" len="med"/>
            </a:ln>
          </p:spPr>
          <p:txBody>
            <a:bodyPr lIns="21050" tIns="21050" rIns="21050" bIns="21050" anchor="t" anchorCtr="0">
              <a:noAutofit/>
            </a:bodyPr>
            <a:lstStyle/>
            <a:p>
              <a:pPr marL="0" marR="0" lvl="0" indent="0" algn="l" rtl="0">
                <a:lnSpc>
                  <a:spcPct val="100000"/>
                </a:lnSpc>
                <a:spcBef>
                  <a:spcPts val="0"/>
                </a:spcBef>
                <a:spcAft>
                  <a:spcPts val="0"/>
                </a:spcAft>
                <a:buClr>
                  <a:srgbClr val="FFFFFF"/>
                </a:buClr>
                <a:buSzPct val="25000"/>
                <a:buFont typeface="Cabin"/>
                <a:buNone/>
              </a:pPr>
              <a:r>
                <a:rPr lang="en" sz="2700">
                  <a:solidFill>
                    <a:srgbClr val="FFFFFF"/>
                  </a:solidFill>
                  <a:latin typeface="Arial" charset="0"/>
                  <a:ea typeface="Arial" charset="0"/>
                  <a:cs typeface="Arial" charset="0"/>
                  <a:sym typeface="Cabin"/>
                </a:rPr>
                <a:t> </a:t>
              </a:r>
              <a:r>
                <a:rPr lang="en" sz="2700" u="none" strike="noStrike" cap="none">
                  <a:solidFill>
                    <a:srgbClr val="FFFFFF"/>
                  </a:solidFill>
                  <a:latin typeface="Arial" charset="0"/>
                  <a:ea typeface="Arial" charset="0"/>
                  <a:cs typeface="Arial" charset="0"/>
                  <a:sym typeface="Cabin"/>
                </a:rPr>
                <a:t>s</a:t>
              </a:r>
            </a:p>
          </p:txBody>
        </p:sp>
        <p:sp>
          <p:nvSpPr>
            <p:cNvPr id="469" name="Shape 469"/>
            <p:cNvSpPr/>
            <p:nvPr/>
          </p:nvSpPr>
          <p:spPr>
            <a:xfrm>
              <a:off x="1422400" y="520700"/>
              <a:ext cx="2590800" cy="1270000"/>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US" sz="2900" u="none" strike="noStrike" cap="none" dirty="0">
                  <a:solidFill>
                    <a:srgbClr val="000000"/>
                  </a:solidFill>
                  <a:latin typeface="Arial" charset="0"/>
                  <a:ea typeface="Arial" charset="0"/>
                  <a:cs typeface="Arial" charset="0"/>
                  <a:sym typeface="Cabin"/>
                </a:rPr>
                <a:t> </a:t>
              </a:r>
              <a:r>
                <a:rPr lang="en" sz="2900" u="none" strike="noStrike" cap="none" dirty="0">
                  <a:solidFill>
                    <a:srgbClr val="000000"/>
                  </a:solidFill>
                  <a:latin typeface="Arial" charset="0"/>
                  <a:ea typeface="Arial" charset="0"/>
                  <a:cs typeface="Arial" charset="0"/>
                  <a:sym typeface="Cabin"/>
                </a:rPr>
                <a:t>x</a:t>
              </a:r>
              <a:r>
                <a:rPr lang="en-US" sz="2900" u="none" strike="noStrike" cap="none" dirty="0">
                  <a:solidFill>
                    <a:srgbClr val="000000"/>
                  </a:solidFill>
                  <a:latin typeface="Arial" charset="0"/>
                  <a:ea typeface="Arial" charset="0"/>
                  <a:cs typeface="Arial" charset="0"/>
                  <a:sym typeface="Cabin"/>
                </a:rPr>
                <a:t>: 0</a:t>
              </a:r>
              <a:endParaRPr lang="en" sz="2900" u="none" strike="noStrike" cap="none" dirty="0">
                <a:solidFill>
                  <a:srgbClr val="000000"/>
                </a:solidFill>
                <a:latin typeface="Arial" charset="0"/>
                <a:ea typeface="Arial" charset="0"/>
                <a:cs typeface="Arial" charset="0"/>
                <a:sym typeface="Cabin"/>
              </a:endParaRPr>
            </a:p>
          </p:txBody>
        </p:sp>
        <p:sp>
          <p:nvSpPr>
            <p:cNvPr id="470" name="Shape 470"/>
            <p:cNvSpPr/>
            <p:nvPr/>
          </p:nvSpPr>
          <p:spPr>
            <a:xfrm>
              <a:off x="546100" y="2197100"/>
              <a:ext cx="3467099" cy="1270000"/>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US" sz="2500" u="none" strike="noStrike" cap="none" dirty="0">
                  <a:solidFill>
                    <a:srgbClr val="000000"/>
                  </a:solidFill>
                  <a:latin typeface="Arial" charset="0"/>
                  <a:ea typeface="Arial" charset="0"/>
                  <a:cs typeface="Arial" charset="0"/>
                  <a:sym typeface="Cabin"/>
                </a:rPr>
                <a:t> </a:t>
              </a:r>
              <a:r>
                <a:rPr lang="en" sz="2500" u="none" strike="noStrike" cap="none" dirty="0">
                  <a:solidFill>
                    <a:srgbClr val="000000"/>
                  </a:solidFill>
                  <a:latin typeface="Arial" charset="0"/>
                  <a:ea typeface="Arial" charset="0"/>
                  <a:cs typeface="Arial" charset="0"/>
                  <a:sym typeface="Cabin"/>
                </a:rPr>
                <a:t>name: </a:t>
              </a:r>
              <a:r>
                <a:rPr lang="en-US" sz="2500" u="none" strike="noStrike" cap="none" dirty="0">
                  <a:solidFill>
                    <a:srgbClr val="000000"/>
                  </a:solidFill>
                  <a:latin typeface="Arial" charset="0"/>
                  <a:ea typeface="Arial" charset="0"/>
                  <a:cs typeface="Arial" charset="0"/>
                  <a:sym typeface="Cabin"/>
                </a:rPr>
                <a:t>Sally</a:t>
              </a:r>
              <a:r>
                <a:rPr lang="en" sz="2500" u="none" strike="noStrike" cap="none" dirty="0">
                  <a:solidFill>
                    <a:srgbClr val="000000"/>
                  </a:solidFill>
                  <a:latin typeface="Arial" charset="0"/>
                  <a:ea typeface="Arial" charset="0"/>
                  <a:cs typeface="Arial" charset="0"/>
                  <a:sym typeface="Cabin"/>
                </a:rPr>
                <a:t> </a:t>
              </a:r>
            </a:p>
          </p:txBody>
        </p:sp>
      </p:grpSp>
      <p:grpSp>
        <p:nvGrpSpPr>
          <p:cNvPr id="472" name="Shape 472"/>
          <p:cNvGrpSpPr/>
          <p:nvPr/>
        </p:nvGrpSpPr>
        <p:grpSpPr>
          <a:xfrm>
            <a:off x="6324599" y="2899954"/>
            <a:ext cx="2668930" cy="1543050"/>
            <a:chOff x="0" y="0"/>
            <a:chExt cx="4762499" cy="4000500"/>
          </a:xfrm>
        </p:grpSpPr>
        <p:sp>
          <p:nvSpPr>
            <p:cNvPr id="473" name="Shape 473"/>
            <p:cNvSpPr/>
            <p:nvPr/>
          </p:nvSpPr>
          <p:spPr>
            <a:xfrm>
              <a:off x="0" y="0"/>
              <a:ext cx="4762499" cy="4000500"/>
            </a:xfrm>
            <a:prstGeom prst="rect">
              <a:avLst/>
            </a:prstGeom>
            <a:noFill/>
            <a:ln w="50800" cap="flat" cmpd="sng">
              <a:solidFill>
                <a:srgbClr val="00F900"/>
              </a:solidFill>
              <a:prstDash val="solid"/>
              <a:miter/>
              <a:headEnd type="none" w="med" len="med"/>
              <a:tailEnd type="none" w="med" len="med"/>
            </a:ln>
          </p:spPr>
          <p:txBody>
            <a:bodyPr lIns="21050" tIns="21050" rIns="21050" bIns="21050" anchor="t" anchorCtr="0">
              <a:noAutofit/>
            </a:bodyPr>
            <a:lstStyle/>
            <a:p>
              <a:pPr marL="0" marR="0" lvl="0" indent="0" algn="l" rtl="0">
                <a:lnSpc>
                  <a:spcPct val="100000"/>
                </a:lnSpc>
                <a:spcBef>
                  <a:spcPts val="0"/>
                </a:spcBef>
                <a:spcAft>
                  <a:spcPts val="0"/>
                </a:spcAft>
                <a:buClr>
                  <a:srgbClr val="FFFFFF"/>
                </a:buClr>
                <a:buSzPct val="25000"/>
                <a:buFont typeface="Cabin"/>
                <a:buNone/>
              </a:pPr>
              <a:r>
                <a:rPr lang="en" sz="2700">
                  <a:solidFill>
                    <a:srgbClr val="FFFFFF"/>
                  </a:solidFill>
                  <a:latin typeface="Arial" charset="0"/>
                  <a:ea typeface="Arial" charset="0"/>
                  <a:cs typeface="Arial" charset="0"/>
                  <a:sym typeface="Cabin"/>
                </a:rPr>
                <a:t> </a:t>
              </a:r>
              <a:r>
                <a:rPr lang="en" sz="2700" u="none" strike="noStrike" cap="none">
                  <a:solidFill>
                    <a:srgbClr val="FFFFFF"/>
                  </a:solidFill>
                  <a:latin typeface="Arial" charset="0"/>
                  <a:ea typeface="Arial" charset="0"/>
                  <a:cs typeface="Arial" charset="0"/>
                  <a:sym typeface="Cabin"/>
                </a:rPr>
                <a:t>j</a:t>
              </a:r>
            </a:p>
          </p:txBody>
        </p:sp>
        <p:sp>
          <p:nvSpPr>
            <p:cNvPr id="474" name="Shape 474"/>
            <p:cNvSpPr/>
            <p:nvPr/>
          </p:nvSpPr>
          <p:spPr>
            <a:xfrm>
              <a:off x="1422400" y="520700"/>
              <a:ext cx="2590800" cy="1270000"/>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US" sz="2900" u="none" strike="noStrike" cap="none" dirty="0">
                  <a:solidFill>
                    <a:srgbClr val="000000"/>
                  </a:solidFill>
                  <a:latin typeface="Arial" charset="0"/>
                  <a:ea typeface="Arial" charset="0"/>
                  <a:cs typeface="Arial" charset="0"/>
                  <a:sym typeface="Cabin"/>
                </a:rPr>
                <a:t> </a:t>
              </a:r>
              <a:r>
                <a:rPr lang="en" sz="2900" u="none" strike="noStrike" cap="none" dirty="0">
                  <a:solidFill>
                    <a:srgbClr val="000000"/>
                  </a:solidFill>
                  <a:latin typeface="Arial" charset="0"/>
                  <a:ea typeface="Arial" charset="0"/>
                  <a:cs typeface="Arial" charset="0"/>
                  <a:sym typeface="Cabin"/>
                </a:rPr>
                <a:t>x</a:t>
              </a:r>
              <a:r>
                <a:rPr lang="en-US" sz="2900" u="none" strike="noStrike" cap="none" dirty="0">
                  <a:solidFill>
                    <a:srgbClr val="000000"/>
                  </a:solidFill>
                  <a:latin typeface="Arial" charset="0"/>
                  <a:ea typeface="Arial" charset="0"/>
                  <a:cs typeface="Arial" charset="0"/>
                  <a:sym typeface="Cabin"/>
                </a:rPr>
                <a:t>: 0</a:t>
              </a:r>
              <a:endParaRPr lang="en" sz="2900" u="none" strike="noStrike" cap="none" dirty="0">
                <a:solidFill>
                  <a:srgbClr val="000000"/>
                </a:solidFill>
                <a:latin typeface="Arial" charset="0"/>
                <a:ea typeface="Arial" charset="0"/>
                <a:cs typeface="Arial" charset="0"/>
                <a:sym typeface="Cabin"/>
              </a:endParaRPr>
            </a:p>
          </p:txBody>
        </p:sp>
        <p:sp>
          <p:nvSpPr>
            <p:cNvPr id="475" name="Shape 475"/>
            <p:cNvSpPr/>
            <p:nvPr/>
          </p:nvSpPr>
          <p:spPr>
            <a:xfrm>
              <a:off x="266700" y="2197100"/>
              <a:ext cx="3746499" cy="1270000"/>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US" sz="2500" u="none" strike="noStrike" cap="none" dirty="0">
                  <a:solidFill>
                    <a:srgbClr val="000000"/>
                  </a:solidFill>
                  <a:latin typeface="Arial" charset="0"/>
                  <a:ea typeface="Arial" charset="0"/>
                  <a:cs typeface="Arial" charset="0"/>
                  <a:sym typeface="Cabin"/>
                </a:rPr>
                <a:t> </a:t>
              </a:r>
              <a:r>
                <a:rPr lang="en" sz="2500" u="none" strike="noStrike" cap="none" dirty="0">
                  <a:solidFill>
                    <a:srgbClr val="000000"/>
                  </a:solidFill>
                  <a:latin typeface="Arial" charset="0"/>
                  <a:ea typeface="Arial" charset="0"/>
                  <a:cs typeface="Arial" charset="0"/>
                  <a:sym typeface="Cabin"/>
                </a:rPr>
                <a:t>name:</a:t>
              </a:r>
              <a:r>
                <a:rPr lang="en-US" sz="2500" u="none" strike="noStrike" cap="none" dirty="0">
                  <a:solidFill>
                    <a:srgbClr val="000000"/>
                  </a:solidFill>
                  <a:latin typeface="Arial" charset="0"/>
                  <a:ea typeface="Arial" charset="0"/>
                  <a:cs typeface="Arial" charset="0"/>
                  <a:sym typeface="Cabin"/>
                </a:rPr>
                <a:t>  Jim</a:t>
              </a:r>
              <a:endParaRPr lang="en" sz="2500" u="none" strike="noStrike" cap="none" dirty="0">
                <a:solidFill>
                  <a:srgbClr val="000000"/>
                </a:solidFill>
                <a:latin typeface="Arial" charset="0"/>
                <a:ea typeface="Arial" charset="0"/>
                <a:cs typeface="Arial" charset="0"/>
                <a:sym typeface="Cabin"/>
              </a:endParaRPr>
            </a:p>
          </p:txBody>
        </p:sp>
      </p:grpSp>
      <p:sp>
        <p:nvSpPr>
          <p:cNvPr id="483" name="Shape 483"/>
          <p:cNvSpPr/>
          <p:nvPr/>
        </p:nvSpPr>
        <p:spPr>
          <a:xfrm>
            <a:off x="3589585" y="3473952"/>
            <a:ext cx="2427514" cy="1036767"/>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FDFF"/>
              </a:buClr>
              <a:buSzPct val="25000"/>
              <a:buFont typeface="Cabin"/>
              <a:buNone/>
            </a:pPr>
            <a:r>
              <a:rPr lang="el-GR" sz="2300" u="none" strike="noStrike" cap="none" dirty="0">
                <a:solidFill>
                  <a:srgbClr val="00FDFF"/>
                </a:solidFill>
                <a:latin typeface="Arial" charset="0"/>
                <a:ea typeface="Arial" charset="0"/>
                <a:cs typeface="Arial" charset="0"/>
                <a:sym typeface="Cabin"/>
              </a:rPr>
              <a:t>Έχουμε δύο ανεξάρτητα στιγμιότυπα</a:t>
            </a:r>
            <a:endParaRPr lang="en" sz="2300" u="none" strike="noStrike" cap="none" dirty="0">
              <a:solidFill>
                <a:srgbClr val="00FDFF"/>
              </a:solidFill>
              <a:latin typeface="Arial" charset="0"/>
              <a:ea typeface="Arial" charset="0"/>
              <a:cs typeface="Arial" charset="0"/>
              <a:sym typeface="Cabi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p:nvPr/>
        </p:nvSpPr>
        <p:spPr>
          <a:xfrm>
            <a:off x="553999" y="171450"/>
            <a:ext cx="5635199" cy="4619400"/>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class </a:t>
            </a:r>
            <a:r>
              <a:rPr lang="en" sz="1600" i="0" u="none" strike="noStrike" cap="none" dirty="0" err="1">
                <a:solidFill>
                  <a:srgbClr val="FFFFFF"/>
                </a:solidFill>
                <a:latin typeface="Courier"/>
                <a:ea typeface="Courier New"/>
                <a:cs typeface="Courier"/>
                <a:sym typeface="Courier New"/>
              </a:rPr>
              <a:t>PartyAnimal</a:t>
            </a:r>
            <a:r>
              <a:rPr lang="en"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x = 0</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a:solidFill>
                  <a:srgbClr val="FF9300"/>
                </a:solidFill>
                <a:latin typeface="Courier"/>
                <a:ea typeface="Courier New"/>
                <a:cs typeface="Courier"/>
                <a:sym typeface="Courier New"/>
              </a:rPr>
              <a:t>name</a:t>
            </a:r>
            <a:r>
              <a:rPr lang="en" sz="1600" i="0" u="none" strike="noStrike" cap="none" dirty="0">
                <a:solidFill>
                  <a:srgbClr val="FFFFFF"/>
                </a:solidFill>
                <a:latin typeface="Courier"/>
                <a:ea typeface="Courier New"/>
                <a:cs typeface="Courier"/>
                <a:sym typeface="Courier New"/>
              </a:rPr>
              <a:t> = ""</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40FF"/>
                </a:solidFill>
                <a:latin typeface="Courier"/>
                <a:ea typeface="Courier New"/>
                <a:cs typeface="Courier"/>
                <a:sym typeface="Courier New"/>
              </a:rPr>
              <a:t>def</a:t>
            </a:r>
            <a:r>
              <a:rPr lang="en" sz="1600" i="0" u="none" strike="noStrike" cap="none" dirty="0">
                <a:solidFill>
                  <a:srgbClr val="FF40FF"/>
                </a:solidFill>
                <a:latin typeface="Courier"/>
                <a:ea typeface="Courier New"/>
                <a:cs typeface="Courier"/>
                <a:sym typeface="Courier New"/>
              </a:rPr>
              <a:t> __</a:t>
            </a:r>
            <a:r>
              <a:rPr lang="en" sz="1600" i="0" u="none" strike="noStrike" cap="none" dirty="0" err="1">
                <a:solidFill>
                  <a:srgbClr val="FF40FF"/>
                </a:solidFill>
                <a:latin typeface="Courier"/>
                <a:ea typeface="Courier New"/>
                <a:cs typeface="Courier"/>
                <a:sym typeface="Courier New"/>
              </a:rPr>
              <a:t>init</a:t>
            </a:r>
            <a:r>
              <a:rPr lang="en" sz="1600" i="0" u="none" strike="noStrike" cap="none" dirty="0">
                <a:solidFill>
                  <a:srgbClr val="FF40FF"/>
                </a:solidFill>
                <a:latin typeface="Courier"/>
                <a:ea typeface="Courier New"/>
                <a:cs typeface="Courier"/>
                <a:sym typeface="Courier New"/>
              </a:rPr>
              <a:t>__</a:t>
            </a:r>
            <a:r>
              <a:rPr lang="en" sz="1600" i="0" u="none" strike="noStrike" cap="none" dirty="0">
                <a:solidFill>
                  <a:srgbClr val="FFFFFF"/>
                </a:solidFill>
                <a:latin typeface="Courier"/>
                <a:ea typeface="Courier New"/>
                <a:cs typeface="Courier"/>
                <a:sym typeface="Courier New"/>
              </a:rPr>
              <a:t>(self, </a:t>
            </a:r>
            <a:r>
              <a:rPr lang="en" sz="1600" i="0" u="none" strike="noStrike" cap="none" dirty="0">
                <a:solidFill>
                  <a:srgbClr val="00F900"/>
                </a:solidFill>
                <a:latin typeface="Courier"/>
                <a:ea typeface="Courier New"/>
                <a:cs typeface="Courier"/>
                <a:sym typeface="Courier New"/>
              </a:rPr>
              <a:t>z</a:t>
            </a:r>
            <a:r>
              <a:rPr lang="en"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9300"/>
                </a:solidFill>
                <a:latin typeface="Courier"/>
                <a:ea typeface="Courier New"/>
                <a:cs typeface="Courier"/>
                <a:sym typeface="Courier New"/>
              </a:rPr>
              <a:t>self.name</a:t>
            </a:r>
            <a:r>
              <a:rPr lang="en" sz="1600" i="0" u="none" strike="noStrike" cap="none" dirty="0">
                <a:solidFill>
                  <a:srgbClr val="FFFFFF"/>
                </a:solidFill>
                <a:latin typeface="Courier"/>
                <a:ea typeface="Courier New"/>
                <a:cs typeface="Courier"/>
                <a:sym typeface="Courier New"/>
              </a:rPr>
              <a:t> = </a:t>
            </a:r>
            <a:r>
              <a:rPr lang="en" sz="1600" i="0" u="none" strike="noStrike" cap="none" dirty="0">
                <a:solidFill>
                  <a:srgbClr val="00F900"/>
                </a:solidFill>
                <a:latin typeface="Courier"/>
                <a:ea typeface="Courier New"/>
                <a:cs typeface="Courier"/>
                <a:sym typeface="Courier New"/>
              </a:rPr>
              <a:t>z</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print</a:t>
            </a:r>
            <a:r>
              <a:rPr lang="en-US" sz="1600" i="0" u="none" strike="noStrike" cap="none" dirty="0">
                <a:solidFill>
                  <a:srgbClr val="FFFFFF"/>
                </a:solidFill>
                <a:latin typeface="Courier"/>
                <a:ea typeface="Courier New"/>
                <a:cs typeface="Courier"/>
                <a:sym typeface="Courier New"/>
              </a:rPr>
              <a:t>(</a:t>
            </a:r>
            <a:r>
              <a:rPr lang="en" sz="1600" i="0" u="none" strike="noStrike" cap="none" dirty="0">
                <a:solidFill>
                  <a:srgbClr val="FF9300"/>
                </a:solidFill>
                <a:latin typeface="Courier"/>
                <a:ea typeface="Courier New"/>
                <a:cs typeface="Courier"/>
                <a:sym typeface="Courier New"/>
              </a:rPr>
              <a:t>self.name</a:t>
            </a:r>
            <a:r>
              <a:rPr lang="en" sz="1600" i="0" u="none" strike="noStrike" cap="none" dirty="0">
                <a:solidFill>
                  <a:srgbClr val="FFFFFF"/>
                </a:solidFill>
                <a:latin typeface="Courier"/>
                <a:ea typeface="Courier New"/>
                <a:cs typeface="Courier"/>
                <a:sym typeface="Courier New"/>
              </a:rPr>
              <a:t>,"</a:t>
            </a:r>
            <a:r>
              <a:rPr lang="el-GR" sz="1600" i="0" u="none" strike="noStrike" cap="none" dirty="0">
                <a:solidFill>
                  <a:srgbClr val="FFFFFF"/>
                </a:solidFill>
                <a:latin typeface="Courier"/>
                <a:ea typeface="Courier New"/>
                <a:cs typeface="Courier"/>
                <a:sym typeface="Courier New"/>
              </a:rPr>
              <a:t>Κατασκευάστηκε</a:t>
            </a:r>
            <a:r>
              <a:rPr lang="en" sz="1600" i="0" u="none" strike="noStrike" cap="none" dirty="0">
                <a:solidFill>
                  <a:srgbClr val="FFFFFF"/>
                </a:solidFill>
                <a:latin typeface="Courier"/>
                <a:ea typeface="Courier New"/>
                <a:cs typeface="Courier"/>
                <a:sym typeface="Courier New"/>
              </a:rPr>
              <a:t>"</a:t>
            </a:r>
            <a:r>
              <a:rPr lang="en-US" sz="1600" i="0" u="none" strike="noStrike" cap="none"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def</a:t>
            </a:r>
            <a:r>
              <a:rPr lang="en" sz="1600" i="0" u="none" strike="noStrike" cap="none" dirty="0">
                <a:solidFill>
                  <a:srgbClr val="FFFFFF"/>
                </a:solidFill>
                <a:latin typeface="Courier"/>
                <a:ea typeface="Courier New"/>
                <a:cs typeface="Courier"/>
                <a:sym typeface="Courier New"/>
              </a:rPr>
              <a:t> party(self) :</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a:t>
            </a:r>
            <a:r>
              <a:rPr lang="en" sz="1600" i="0" u="none" strike="noStrike" cap="none" dirty="0" err="1">
                <a:solidFill>
                  <a:srgbClr val="FFFFFF"/>
                </a:solidFill>
                <a:latin typeface="Courier"/>
                <a:ea typeface="Courier New"/>
                <a:cs typeface="Courier"/>
                <a:sym typeface="Courier New"/>
              </a:rPr>
              <a:t>self.x</a:t>
            </a:r>
            <a:r>
              <a:rPr lang="en" sz="1600" i="0" u="none" strike="noStrike" cap="none" dirty="0">
                <a:solidFill>
                  <a:srgbClr val="FFFFFF"/>
                </a:solidFill>
                <a:latin typeface="Courier"/>
                <a:ea typeface="Courier New"/>
                <a:cs typeface="Courier"/>
                <a:sym typeface="Courier New"/>
              </a:rPr>
              <a:t> = </a:t>
            </a:r>
            <a:r>
              <a:rPr lang="en" sz="1600" i="0" u="none" strike="noStrike" cap="none" dirty="0" err="1">
                <a:solidFill>
                  <a:srgbClr val="FFFFFF"/>
                </a:solidFill>
                <a:latin typeface="Courier"/>
                <a:ea typeface="Courier New"/>
                <a:cs typeface="Courier"/>
                <a:sym typeface="Courier New"/>
              </a:rPr>
              <a:t>self.x</a:t>
            </a:r>
            <a:r>
              <a:rPr lang="en" sz="1600" i="0" u="none" strike="noStrike" cap="none" dirty="0">
                <a:solidFill>
                  <a:srgbClr val="FFFFFF"/>
                </a:solidFill>
                <a:latin typeface="Courier"/>
                <a:ea typeface="Courier New"/>
                <a:cs typeface="Courier"/>
                <a:sym typeface="Courier New"/>
              </a:rPr>
              <a:t> + 1</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     print</a:t>
            </a:r>
            <a:r>
              <a:rPr lang="en-US" sz="1600" i="0" u="none" strike="noStrike" cap="none" dirty="0">
                <a:solidFill>
                  <a:srgbClr val="FFFFFF"/>
                </a:solidFill>
                <a:latin typeface="Courier"/>
                <a:ea typeface="Courier New"/>
                <a:cs typeface="Courier"/>
                <a:sym typeface="Courier New"/>
              </a:rPr>
              <a:t>(</a:t>
            </a:r>
            <a:r>
              <a:rPr lang="en" sz="1600" i="0" u="none" strike="noStrike" cap="none" dirty="0">
                <a:solidFill>
                  <a:srgbClr val="FF9300"/>
                </a:solidFill>
                <a:latin typeface="Courier"/>
                <a:ea typeface="Courier New"/>
                <a:cs typeface="Courier"/>
                <a:sym typeface="Courier New"/>
              </a:rPr>
              <a:t>self.name</a:t>
            </a:r>
            <a:r>
              <a:rPr lang="en" sz="1600" i="0" u="none" strike="noStrike" cap="none" dirty="0">
                <a:solidFill>
                  <a:srgbClr val="FFFFFF"/>
                </a:solidFill>
                <a:latin typeface="Courier"/>
                <a:ea typeface="Courier New"/>
                <a:cs typeface="Courier"/>
                <a:sym typeface="Courier New"/>
              </a:rPr>
              <a:t>,"</a:t>
            </a:r>
            <a:r>
              <a:rPr lang="el-GR" sz="1600" i="0" u="none" strike="noStrike" cap="none" dirty="0">
                <a:solidFill>
                  <a:srgbClr val="FFFFFF"/>
                </a:solidFill>
                <a:latin typeface="Courier"/>
                <a:ea typeface="Courier New"/>
                <a:cs typeface="Courier"/>
                <a:sym typeface="Courier New"/>
              </a:rPr>
              <a:t>πλήθος </a:t>
            </a:r>
            <a:r>
              <a:rPr lang="en-US" sz="1600" i="0" u="none" strike="noStrike" cap="none" dirty="0">
                <a:solidFill>
                  <a:srgbClr val="FFFFFF"/>
                </a:solidFill>
                <a:latin typeface="Courier"/>
                <a:ea typeface="Courier New"/>
                <a:cs typeface="Courier"/>
                <a:sym typeface="Courier New"/>
              </a:rPr>
              <a:t>party</a:t>
            </a:r>
            <a:r>
              <a:rPr lang="en" sz="1600" i="0" u="none" strike="noStrike" cap="none" dirty="0">
                <a:solidFill>
                  <a:srgbClr val="FFFFFF"/>
                </a:solidFill>
                <a:latin typeface="Courier"/>
                <a:ea typeface="Courier New"/>
                <a:cs typeface="Courier"/>
                <a:sym typeface="Courier New"/>
              </a:rPr>
              <a:t>",self.x</a:t>
            </a:r>
            <a:r>
              <a:rPr lang="en-US" sz="1600" i="0" u="none" strike="noStrike" cap="none"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s = </a:t>
            </a:r>
            <a:r>
              <a:rPr lang="en" sz="1600" i="0" u="none" strike="noStrike" cap="none" dirty="0" err="1">
                <a:solidFill>
                  <a:srgbClr val="FFFFFF"/>
                </a:solidFill>
                <a:latin typeface="Courier"/>
                <a:ea typeface="Courier New"/>
                <a:cs typeface="Courier"/>
                <a:sym typeface="Courier New"/>
              </a:rPr>
              <a:t>PartyAnimal</a:t>
            </a:r>
            <a:r>
              <a:rPr lang="en" sz="1600" i="0" u="none" strike="noStrike" cap="none" dirty="0">
                <a:solidFill>
                  <a:srgbClr val="FFFFFF"/>
                </a:solidFill>
                <a:latin typeface="Courier"/>
                <a:ea typeface="Courier New"/>
                <a:cs typeface="Courier"/>
                <a:sym typeface="Courier New"/>
              </a:rPr>
              <a:t>(</a:t>
            </a:r>
            <a:r>
              <a:rPr lang="en" sz="1600" i="0" u="none" strike="noStrike" cap="none" dirty="0">
                <a:solidFill>
                  <a:srgbClr val="00F900"/>
                </a:solidFill>
                <a:latin typeface="Courier"/>
                <a:ea typeface="Courier New"/>
                <a:cs typeface="Courier"/>
                <a:sym typeface="Courier New"/>
              </a:rPr>
              <a:t>"Sally"</a:t>
            </a:r>
            <a:r>
              <a:rPr lang="en" sz="1600" i="0" u="none" strike="noStrike" cap="none" dirty="0">
                <a:solidFill>
                  <a:srgbClr val="FFFFFF"/>
                </a:solidFill>
                <a:latin typeface="Courier"/>
                <a:ea typeface="Courier New"/>
                <a:cs typeface="Courier"/>
                <a:sym typeface="Courier New"/>
              </a:rPr>
              <a:t>)</a:t>
            </a: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a:solidFill>
                  <a:srgbClr val="FFFFFF"/>
                </a:solidFill>
                <a:latin typeface="Courier"/>
                <a:ea typeface="Courier New"/>
                <a:cs typeface="Courier"/>
                <a:sym typeface="Courier New"/>
              </a:rPr>
              <a:t>j = </a:t>
            </a:r>
            <a:r>
              <a:rPr lang="en" sz="1600" i="0" u="none" strike="noStrike" cap="none" dirty="0" err="1">
                <a:solidFill>
                  <a:srgbClr val="FFFFFF"/>
                </a:solidFill>
                <a:latin typeface="Courier"/>
                <a:ea typeface="Courier New"/>
                <a:cs typeface="Courier"/>
                <a:sym typeface="Courier New"/>
              </a:rPr>
              <a:t>PartyAnimal</a:t>
            </a:r>
            <a:r>
              <a:rPr lang="en" sz="1600" i="0" u="none" strike="noStrike" cap="none" dirty="0">
                <a:solidFill>
                  <a:srgbClr val="FFFFFF"/>
                </a:solidFill>
                <a:latin typeface="Courier"/>
                <a:ea typeface="Courier New"/>
                <a:cs typeface="Courier"/>
                <a:sym typeface="Courier New"/>
              </a:rPr>
              <a:t>(</a:t>
            </a:r>
            <a:r>
              <a:rPr lang="en" sz="1600" i="0" u="none" strike="noStrike" cap="none" dirty="0">
                <a:solidFill>
                  <a:srgbClr val="00F900"/>
                </a:solidFill>
                <a:latin typeface="Courier"/>
                <a:ea typeface="Courier New"/>
                <a:cs typeface="Courier"/>
                <a:sym typeface="Courier New"/>
              </a:rPr>
              <a:t>"Jim"</a:t>
            </a:r>
            <a:r>
              <a:rPr lang="en" sz="1600" i="0" u="none" strike="noStrike" cap="none" dirty="0">
                <a:solidFill>
                  <a:srgbClr val="FFFFFF"/>
                </a:solidFill>
                <a:latin typeface="Courier"/>
                <a:ea typeface="Courier New"/>
                <a:cs typeface="Courier"/>
                <a:sym typeface="Courier New"/>
              </a:rPr>
              <a:t>)</a:t>
            </a:r>
            <a:endParaRPr lang="en-US"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endParaRPr lang="en-US" sz="1600" i="0" u="none" strike="noStrike" cap="none" dirty="0">
              <a:solidFill>
                <a:srgbClr val="FFFFFF"/>
              </a:solidFill>
              <a:latin typeface="Courier"/>
              <a:ea typeface="Courier New"/>
              <a:cs typeface="Courier"/>
              <a:sym typeface="Courier New"/>
            </a:endParaRPr>
          </a:p>
          <a:p>
            <a:pPr>
              <a:buClr>
                <a:srgbClr val="FFFFFF"/>
              </a:buClr>
              <a:buSzPct val="25000"/>
            </a:pPr>
            <a:r>
              <a:rPr lang="en" sz="1600" dirty="0" err="1">
                <a:solidFill>
                  <a:srgbClr val="FFFFFF"/>
                </a:solidFill>
                <a:latin typeface="Courier"/>
                <a:ea typeface="Courier New"/>
                <a:cs typeface="Courier"/>
                <a:sym typeface="Courier New"/>
              </a:rPr>
              <a:t>s.party</a:t>
            </a:r>
            <a:r>
              <a:rPr lang="en" sz="1600" dirty="0">
                <a:solidFill>
                  <a:srgbClr val="FFFFFF"/>
                </a:solidFill>
                <a:latin typeface="Courier"/>
                <a:ea typeface="Courier New"/>
                <a:cs typeface="Courier"/>
                <a:sym typeface="Courier New"/>
              </a:rPr>
              <a:t>()</a:t>
            </a:r>
            <a:endParaRPr lang="en"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err="1">
                <a:solidFill>
                  <a:srgbClr val="FFFFFF"/>
                </a:solidFill>
                <a:latin typeface="Courier"/>
                <a:ea typeface="Courier New"/>
                <a:cs typeface="Courier"/>
                <a:sym typeface="Courier New"/>
              </a:rPr>
              <a:t>j.party</a:t>
            </a:r>
            <a:r>
              <a:rPr lang="en" sz="1600" i="0" u="none" strike="noStrike" cap="none" dirty="0">
                <a:solidFill>
                  <a:srgbClr val="FFFFFF"/>
                </a:solidFill>
                <a:latin typeface="Courier"/>
                <a:ea typeface="Courier New"/>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 sz="1600" i="0" u="none" strike="noStrike" cap="none" dirty="0" err="1">
                <a:solidFill>
                  <a:srgbClr val="FFFFFF"/>
                </a:solidFill>
                <a:latin typeface="Courier"/>
                <a:ea typeface="Courier New"/>
                <a:cs typeface="Courier"/>
                <a:sym typeface="Courier New"/>
              </a:rPr>
              <a:t>s.party</a:t>
            </a:r>
            <a:r>
              <a:rPr lang="en" sz="1600" i="0" u="none" strike="noStrike" cap="none" dirty="0">
                <a:solidFill>
                  <a:srgbClr val="FFFFFF"/>
                </a:solidFill>
                <a:latin typeface="Courier"/>
                <a:ea typeface="Courier New"/>
                <a:cs typeface="Courier"/>
                <a:sym typeface="Courier New"/>
              </a:rPr>
              <a:t>()</a:t>
            </a:r>
          </a:p>
        </p:txBody>
      </p:sp>
      <p:sp>
        <p:nvSpPr>
          <p:cNvPr id="2" name="Rectangle 1"/>
          <p:cNvSpPr/>
          <p:nvPr/>
        </p:nvSpPr>
        <p:spPr>
          <a:xfrm>
            <a:off x="6360428" y="855280"/>
            <a:ext cx="2332690" cy="1169551"/>
          </a:xfrm>
          <a:prstGeom prst="rect">
            <a:avLst/>
          </a:prstGeom>
        </p:spPr>
        <p:txBody>
          <a:bodyPr wrap="none">
            <a:spAutoFit/>
          </a:bodyPr>
          <a:lstStyle/>
          <a:p>
            <a:pPr lvl="0">
              <a:buClr>
                <a:srgbClr val="FFFFFF"/>
              </a:buClr>
              <a:buSzPct val="25000"/>
            </a:pPr>
            <a:r>
              <a:rPr lang="en" dirty="0">
                <a:solidFill>
                  <a:srgbClr val="FFFFFF"/>
                </a:solidFill>
                <a:latin typeface="Courier"/>
                <a:ea typeface="Courier New"/>
                <a:cs typeface="Courier"/>
                <a:sym typeface="Courier New"/>
              </a:rPr>
              <a:t>Sally </a:t>
            </a:r>
            <a:r>
              <a:rPr lang="el-GR" dirty="0">
                <a:solidFill>
                  <a:srgbClr val="FFFFFF"/>
                </a:solidFill>
                <a:latin typeface="Courier"/>
                <a:ea typeface="Courier New"/>
                <a:cs typeface="Courier"/>
                <a:sym typeface="Courier New"/>
              </a:rPr>
              <a:t>Κατασκευάστηκε</a:t>
            </a:r>
            <a:endParaRPr lang="en-US" dirty="0">
              <a:solidFill>
                <a:srgbClr val="FFFFFF"/>
              </a:solidFill>
              <a:latin typeface="Courier"/>
              <a:ea typeface="Courier New"/>
              <a:cs typeface="Courier"/>
              <a:sym typeface="Courier New"/>
            </a:endParaRPr>
          </a:p>
          <a:p>
            <a:pPr lvl="0">
              <a:buClr>
                <a:srgbClr val="FFFFFF"/>
              </a:buClr>
              <a:buSzPct val="25000"/>
            </a:pPr>
            <a:r>
              <a:rPr lang="en" dirty="0">
                <a:solidFill>
                  <a:srgbClr val="FFFFFF"/>
                </a:solidFill>
                <a:latin typeface="Courier"/>
                <a:ea typeface="Courier New"/>
                <a:cs typeface="Courier"/>
                <a:sym typeface="Courier New"/>
              </a:rPr>
              <a:t>Jim </a:t>
            </a:r>
            <a:r>
              <a:rPr lang="el-GR" dirty="0">
                <a:solidFill>
                  <a:srgbClr val="FFFFFF"/>
                </a:solidFill>
                <a:latin typeface="Courier"/>
                <a:ea typeface="Courier New"/>
                <a:cs typeface="Courier"/>
                <a:sym typeface="Courier New"/>
              </a:rPr>
              <a:t>Κατασκευάστηκε</a:t>
            </a:r>
            <a:endParaRPr lang="en-US" dirty="0">
              <a:solidFill>
                <a:srgbClr val="FFFFFF"/>
              </a:solidFill>
              <a:latin typeface="Courier"/>
              <a:ea typeface="Courier New"/>
              <a:cs typeface="Courier"/>
              <a:sym typeface="Courier New"/>
            </a:endParaRPr>
          </a:p>
          <a:p>
            <a:pPr lvl="0">
              <a:buClr>
                <a:srgbClr val="FFFFFF"/>
              </a:buClr>
              <a:buSzPct val="25000"/>
            </a:pPr>
            <a:r>
              <a:rPr lang="en" dirty="0">
                <a:solidFill>
                  <a:srgbClr val="FFFFFF"/>
                </a:solidFill>
                <a:latin typeface="Courier"/>
                <a:ea typeface="Courier New"/>
                <a:cs typeface="Courier"/>
                <a:sym typeface="Courier New"/>
              </a:rPr>
              <a:t>Sally </a:t>
            </a:r>
            <a:r>
              <a:rPr lang="el-GR" dirty="0">
                <a:solidFill>
                  <a:srgbClr val="FFFFFF"/>
                </a:solidFill>
                <a:latin typeface="Courier"/>
                <a:ea typeface="Courier New"/>
                <a:cs typeface="Courier"/>
                <a:sym typeface="Courier New"/>
              </a:rPr>
              <a:t>πλήθος </a:t>
            </a:r>
            <a:r>
              <a:rPr lang="en-US" dirty="0">
                <a:solidFill>
                  <a:srgbClr val="FFFFFF"/>
                </a:solidFill>
                <a:latin typeface="Courier"/>
                <a:ea typeface="Courier New"/>
                <a:cs typeface="Courier"/>
                <a:sym typeface="Courier New"/>
              </a:rPr>
              <a:t>party</a:t>
            </a:r>
            <a:r>
              <a:rPr lang="el-GR" dirty="0">
                <a:solidFill>
                  <a:srgbClr val="FFFFFF"/>
                </a:solidFill>
                <a:latin typeface="Courier"/>
                <a:ea typeface="Courier New"/>
                <a:cs typeface="Courier"/>
                <a:sym typeface="Courier New"/>
              </a:rPr>
              <a:t> </a:t>
            </a:r>
            <a:r>
              <a:rPr lang="en" dirty="0">
                <a:solidFill>
                  <a:srgbClr val="FFFFFF"/>
                </a:solidFill>
                <a:latin typeface="Courier"/>
                <a:ea typeface="Courier New"/>
                <a:cs typeface="Courier"/>
                <a:sym typeface="Courier New"/>
              </a:rPr>
              <a:t>1</a:t>
            </a:r>
            <a:endParaRPr lang="en-US" dirty="0">
              <a:solidFill>
                <a:srgbClr val="FFFFFF"/>
              </a:solidFill>
              <a:latin typeface="Courier"/>
              <a:ea typeface="Courier New"/>
              <a:cs typeface="Courier"/>
              <a:sym typeface="Courier New"/>
            </a:endParaRPr>
          </a:p>
          <a:p>
            <a:pPr lvl="0">
              <a:buClr>
                <a:srgbClr val="FFFFFF"/>
              </a:buClr>
              <a:buSzPct val="25000"/>
            </a:pPr>
            <a:r>
              <a:rPr lang="en" dirty="0">
                <a:solidFill>
                  <a:srgbClr val="FFFFFF"/>
                </a:solidFill>
                <a:latin typeface="Courier"/>
                <a:ea typeface="Courier New"/>
                <a:cs typeface="Courier"/>
                <a:sym typeface="Courier New"/>
              </a:rPr>
              <a:t>Jim </a:t>
            </a:r>
            <a:r>
              <a:rPr lang="el-GR" dirty="0">
                <a:solidFill>
                  <a:srgbClr val="FFFFFF"/>
                </a:solidFill>
                <a:latin typeface="Courier"/>
                <a:ea typeface="Courier New"/>
                <a:cs typeface="Courier"/>
                <a:sym typeface="Courier New"/>
              </a:rPr>
              <a:t>πλήθος </a:t>
            </a:r>
            <a:r>
              <a:rPr lang="en-US" dirty="0">
                <a:solidFill>
                  <a:srgbClr val="FFFFFF"/>
                </a:solidFill>
                <a:latin typeface="Courier"/>
                <a:ea typeface="Courier New"/>
                <a:cs typeface="Courier"/>
                <a:sym typeface="Courier New"/>
              </a:rPr>
              <a:t>party</a:t>
            </a:r>
            <a:r>
              <a:rPr lang="el-GR" dirty="0">
                <a:solidFill>
                  <a:srgbClr val="FFFFFF"/>
                </a:solidFill>
                <a:latin typeface="Courier"/>
                <a:ea typeface="Courier New"/>
                <a:cs typeface="Courier"/>
                <a:sym typeface="Courier New"/>
              </a:rPr>
              <a:t> </a:t>
            </a:r>
            <a:r>
              <a:rPr lang="en" dirty="0">
                <a:solidFill>
                  <a:srgbClr val="FFFFFF"/>
                </a:solidFill>
                <a:latin typeface="Courier"/>
                <a:ea typeface="Courier New"/>
                <a:cs typeface="Courier"/>
                <a:sym typeface="Courier New"/>
              </a:rPr>
              <a:t>1</a:t>
            </a:r>
            <a:endParaRPr lang="en-US" dirty="0">
              <a:solidFill>
                <a:srgbClr val="FFFFFF"/>
              </a:solidFill>
              <a:latin typeface="Courier"/>
              <a:ea typeface="Courier New"/>
              <a:cs typeface="Courier"/>
              <a:sym typeface="Courier New"/>
            </a:endParaRPr>
          </a:p>
          <a:p>
            <a:pPr lvl="0">
              <a:buClr>
                <a:srgbClr val="FFFFFF"/>
              </a:buClr>
              <a:buSzPct val="25000"/>
            </a:pPr>
            <a:r>
              <a:rPr lang="en" dirty="0">
                <a:solidFill>
                  <a:srgbClr val="FFFFFF"/>
                </a:solidFill>
                <a:latin typeface="Courier"/>
                <a:ea typeface="Courier New"/>
                <a:cs typeface="Courier"/>
                <a:sym typeface="Courier New"/>
              </a:rPr>
              <a:t>Sally </a:t>
            </a:r>
            <a:r>
              <a:rPr lang="el-GR" dirty="0">
                <a:solidFill>
                  <a:srgbClr val="FFFFFF"/>
                </a:solidFill>
                <a:latin typeface="Courier"/>
                <a:ea typeface="Courier New"/>
                <a:cs typeface="Courier"/>
                <a:sym typeface="Courier New"/>
              </a:rPr>
              <a:t>πλήθος </a:t>
            </a:r>
            <a:r>
              <a:rPr lang="en-US" dirty="0">
                <a:solidFill>
                  <a:srgbClr val="FFFFFF"/>
                </a:solidFill>
                <a:latin typeface="Courier"/>
                <a:ea typeface="Courier New"/>
                <a:cs typeface="Courier"/>
                <a:sym typeface="Courier New"/>
              </a:rPr>
              <a:t>party</a:t>
            </a:r>
            <a:r>
              <a:rPr lang="el-GR" dirty="0">
                <a:solidFill>
                  <a:srgbClr val="FFFFFF"/>
                </a:solidFill>
                <a:latin typeface="Courier"/>
                <a:ea typeface="Courier New"/>
                <a:cs typeface="Courier"/>
                <a:sym typeface="Courier New"/>
              </a:rPr>
              <a:t> </a:t>
            </a:r>
            <a:r>
              <a:rPr lang="en" dirty="0">
                <a:solidFill>
                  <a:srgbClr val="FFFFFF"/>
                </a:solidFill>
                <a:latin typeface="Courier"/>
                <a:ea typeface="Courier New"/>
                <a:cs typeface="Courier"/>
                <a:sym typeface="Courier New"/>
              </a:rPr>
              <a:t>2</a:t>
            </a:r>
          </a:p>
        </p:txBody>
      </p:sp>
    </p:spTree>
    <p:extLst>
      <p:ext uri="{BB962C8B-B14F-4D97-AF65-F5344CB8AC3E}">
        <p14:creationId xmlns:p14="http://schemas.microsoft.com/office/powerpoint/2010/main" val="1954127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Shape 498"/>
          <p:cNvSpPr txBox="1">
            <a:spLocks noGrp="1"/>
          </p:cNvSpPr>
          <p:nvPr>
            <p:ph type="title"/>
          </p:nvPr>
        </p:nvSpPr>
        <p:spPr>
          <a:prstGeom prst="rect">
            <a:avLst/>
          </a:prstGeom>
          <a:noFill/>
          <a:ln>
            <a:noFill/>
          </a:ln>
        </p:spPr>
        <p:txBody>
          <a:bodyPr lIns="21050" tIns="21050" rIns="21050" bIns="21050" anchor="b" anchorCtr="0">
            <a:noAutofit/>
          </a:bodyPr>
          <a:lstStyle/>
          <a:p>
            <a:pPr marL="0" marR="0" lvl="0" indent="0" algn="ctr" rtl="0">
              <a:lnSpc>
                <a:spcPct val="100000"/>
              </a:lnSpc>
              <a:spcBef>
                <a:spcPts val="0"/>
              </a:spcBef>
              <a:spcAft>
                <a:spcPts val="0"/>
              </a:spcAft>
              <a:buClr>
                <a:srgbClr val="FFFFFF"/>
              </a:buClr>
              <a:buSzPct val="25000"/>
              <a:buFont typeface="Cabin"/>
              <a:buNone/>
            </a:pPr>
            <a:r>
              <a:rPr lang="el-GR" sz="4700" u="none" strike="noStrike" cap="none" dirty="0">
                <a:solidFill>
                  <a:srgbClr val="FFD966"/>
                </a:solidFill>
                <a:latin typeface="Arial" charset="0"/>
                <a:ea typeface="Arial" charset="0"/>
                <a:cs typeface="Arial" charset="0"/>
                <a:sym typeface="Cabin"/>
              </a:rPr>
              <a:t>Κληρονομικότητα </a:t>
            </a:r>
            <a:endParaRPr lang="en" sz="4700" u="none" strike="noStrike" cap="none" dirty="0">
              <a:solidFill>
                <a:srgbClr val="FFD966"/>
              </a:solidFill>
              <a:latin typeface="Arial" charset="0"/>
              <a:ea typeface="Arial" charset="0"/>
              <a:cs typeface="Arial" charset="0"/>
              <a:sym typeface="Cabin"/>
            </a:endParaRPr>
          </a:p>
        </p:txBody>
      </p:sp>
      <p:sp>
        <p:nvSpPr>
          <p:cNvPr id="499" name="Shape 499"/>
          <p:cNvSpPr txBox="1">
            <a:spLocks noGrp="1"/>
          </p:cNvSpPr>
          <p:nvPr>
            <p:ph type="body" idx="1"/>
          </p:nvPr>
        </p:nvSpPr>
        <p:spPr>
          <a:prstGeom prst="rect">
            <a:avLst/>
          </a:prstGeom>
          <a:noFill/>
          <a:ln>
            <a:noFill/>
          </a:ln>
        </p:spPr>
        <p:txBody>
          <a:bodyPr lIns="21050" tIns="21050" rIns="21050" bIns="21050" anchor="t"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000" u="sng" strike="noStrike" cap="none" dirty="0">
                <a:solidFill>
                  <a:srgbClr val="FFFFFF"/>
                </a:solidFill>
                <a:latin typeface="Arial" charset="0"/>
                <a:ea typeface="Arial" charset="0"/>
                <a:cs typeface="Arial" charset="0"/>
                <a:sym typeface="Cabin"/>
              </a:rPr>
              <a:t>http://</a:t>
            </a:r>
            <a:r>
              <a:rPr lang="en" sz="2000" u="sng" strike="noStrike" cap="none" dirty="0" err="1">
                <a:solidFill>
                  <a:srgbClr val="FFFFFF"/>
                </a:solidFill>
                <a:latin typeface="Arial" charset="0"/>
                <a:ea typeface="Arial" charset="0"/>
                <a:cs typeface="Arial" charset="0"/>
                <a:sym typeface="Cabin"/>
              </a:rPr>
              <a:t>www.ibiblio.org</a:t>
            </a:r>
            <a:r>
              <a:rPr lang="en" sz="2000" u="sng" strike="noStrike" cap="none" dirty="0">
                <a:solidFill>
                  <a:srgbClr val="FFFFFF"/>
                </a:solidFill>
                <a:latin typeface="Arial" charset="0"/>
                <a:ea typeface="Arial" charset="0"/>
                <a:cs typeface="Arial" charset="0"/>
                <a:sym typeface="Cabin"/>
              </a:rPr>
              <a:t>/g2swap/</a:t>
            </a:r>
            <a:r>
              <a:rPr lang="en" sz="2000" u="sng" strike="noStrike" cap="none" dirty="0" err="1">
                <a:solidFill>
                  <a:srgbClr val="FFFFFF"/>
                </a:solidFill>
                <a:latin typeface="Arial" charset="0"/>
                <a:ea typeface="Arial" charset="0"/>
                <a:cs typeface="Arial" charset="0"/>
                <a:sym typeface="Cabin"/>
              </a:rPr>
              <a:t>byteofpython</a:t>
            </a:r>
            <a:r>
              <a:rPr lang="en" sz="2000" u="sng" strike="noStrike" cap="none" dirty="0">
                <a:solidFill>
                  <a:srgbClr val="FFFFFF"/>
                </a:solidFill>
                <a:latin typeface="Arial" charset="0"/>
                <a:ea typeface="Arial" charset="0"/>
                <a:cs typeface="Arial" charset="0"/>
                <a:sym typeface="Cabin"/>
              </a:rPr>
              <a:t>/read/</a:t>
            </a:r>
            <a:r>
              <a:rPr lang="en" sz="2000" u="sng" strike="noStrike" cap="none" dirty="0" err="1">
                <a:solidFill>
                  <a:srgbClr val="FFFFFF"/>
                </a:solidFill>
                <a:latin typeface="Arial" charset="0"/>
                <a:ea typeface="Arial" charset="0"/>
                <a:cs typeface="Arial" charset="0"/>
                <a:sym typeface="Cabin"/>
              </a:rPr>
              <a:t>inheritance.html</a:t>
            </a:r>
            <a:endParaRPr lang="en" sz="2000" u="sng" strike="noStrike" cap="none" dirty="0">
              <a:solidFill>
                <a:srgbClr val="FFFFFF"/>
              </a:solidFill>
              <a:latin typeface="Arial" charset="0"/>
              <a:ea typeface="Arial" charset="0"/>
              <a:cs typeface="Arial" charset="0"/>
              <a:sym typeface="Cabi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Shape 504"/>
          <p:cNvSpPr txBox="1">
            <a:spLocks noGrp="1"/>
          </p:cNvSpPr>
          <p:nvPr>
            <p:ph type="title"/>
          </p:nvPr>
        </p:nvSpPr>
        <p:spPr>
          <a:xfrm>
            <a:off x="653625" y="226402"/>
            <a:ext cx="7836750" cy="100006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9300"/>
              </a:buClr>
              <a:buSzPct val="25000"/>
              <a:buFont typeface="Cabin"/>
              <a:buNone/>
            </a:pPr>
            <a:r>
              <a:rPr lang="el-GR" sz="4700" u="none" strike="noStrike" cap="none" dirty="0">
                <a:solidFill>
                  <a:srgbClr val="FFD966"/>
                </a:solidFill>
                <a:sym typeface="Cabin"/>
              </a:rPr>
              <a:t>Κληρονομικότητα</a:t>
            </a:r>
            <a:endParaRPr lang="en" sz="4700" u="none" strike="noStrike" cap="none" dirty="0">
              <a:solidFill>
                <a:srgbClr val="FFD966"/>
              </a:solidFill>
              <a:sym typeface="Cabin"/>
            </a:endParaRPr>
          </a:p>
        </p:txBody>
      </p:sp>
      <p:sp>
        <p:nvSpPr>
          <p:cNvPr id="505" name="Shape 505"/>
          <p:cNvSpPr txBox="1">
            <a:spLocks noGrp="1"/>
          </p:cNvSpPr>
          <p:nvPr>
            <p:ph type="body" idx="1"/>
          </p:nvPr>
        </p:nvSpPr>
        <p:spPr>
          <a:xfrm>
            <a:off x="290146" y="1464469"/>
            <a:ext cx="8660423" cy="3207599"/>
          </a:xfrm>
          <a:prstGeom prst="rect">
            <a:avLst/>
          </a:prstGeom>
          <a:noFill/>
          <a:ln>
            <a:noFill/>
          </a:ln>
        </p:spPr>
        <p:txBody>
          <a:bodyPr lIns="21050" tIns="21050" rIns="21050" bIns="21050" anchor="ctr" anchorCtr="0">
            <a:noAutofit/>
          </a:bodyPr>
          <a:lstStyle/>
          <a:p>
            <a:pPr marL="457200" marR="0" lvl="0" indent="-374650" algn="l" rtl="0">
              <a:lnSpc>
                <a:spcPct val="100000"/>
              </a:lnSpc>
              <a:spcBef>
                <a:spcPts val="0"/>
              </a:spcBef>
              <a:spcAft>
                <a:spcPts val="0"/>
              </a:spcAft>
              <a:buSzPct val="100000"/>
              <a:buFont typeface="Cabin"/>
            </a:pPr>
            <a:r>
              <a:rPr lang="el-GR" sz="2300" u="none" strike="noStrike" cap="none" dirty="0">
                <a:solidFill>
                  <a:srgbClr val="FFFFFF"/>
                </a:solidFill>
                <a:sym typeface="Cabin"/>
              </a:rPr>
              <a:t>Όταν δημιουργούμε μια νέα κλάση - μπορούμε να επαναχρησιμοποιήσουμε μια υπάρχουσα κλάση και να </a:t>
            </a:r>
            <a:r>
              <a:rPr lang="el-GR" sz="2300" dirty="0">
                <a:solidFill>
                  <a:srgbClr val="FF9300"/>
                </a:solidFill>
                <a:sym typeface="Cabin"/>
              </a:rPr>
              <a:t>κληρονομήσει</a:t>
            </a:r>
            <a:r>
              <a:rPr lang="el-GR" sz="2300" u="none" strike="noStrike" cap="none" dirty="0">
                <a:solidFill>
                  <a:srgbClr val="FFFFFF"/>
                </a:solidFill>
                <a:sym typeface="Cabin"/>
              </a:rPr>
              <a:t> όλες τις δυνατότητες της υπάρχουσας κλάσης και στη συνέχεια να προσθέσουμε το δικό μας κομμάτι για να κάνουμε τη νέα μας κλάση</a:t>
            </a:r>
            <a:endParaRPr lang="en" sz="2300" u="none" strike="noStrike" cap="none" dirty="0">
              <a:solidFill>
                <a:srgbClr val="FFFFFF"/>
              </a:solidFill>
              <a:sym typeface="Cabin"/>
            </a:endParaRPr>
          </a:p>
          <a:p>
            <a:pPr marL="457200" marR="0" lvl="0" indent="-374650" algn="l" rtl="0">
              <a:lnSpc>
                <a:spcPct val="100000"/>
              </a:lnSpc>
              <a:spcBef>
                <a:spcPts val="1400"/>
              </a:spcBef>
              <a:spcAft>
                <a:spcPts val="0"/>
              </a:spcAft>
              <a:buClr>
                <a:srgbClr val="FFFFFF"/>
              </a:buClr>
              <a:buSzPct val="100000"/>
              <a:buFont typeface="Cabin"/>
            </a:pPr>
            <a:r>
              <a:rPr lang="el-GR" sz="2300" u="none" strike="noStrike" cap="none" dirty="0">
                <a:solidFill>
                  <a:srgbClr val="FFFFFF"/>
                </a:solidFill>
                <a:sym typeface="Cabin"/>
              </a:rPr>
              <a:t>Μια άλλη μορφή αποθήκευσης και επαναχρησιμοποίησης</a:t>
            </a:r>
            <a:endParaRPr lang="en" sz="2300" u="none" strike="noStrike" cap="none" dirty="0">
              <a:solidFill>
                <a:srgbClr val="FFFFFF"/>
              </a:solidFill>
              <a:sym typeface="Cabin"/>
            </a:endParaRPr>
          </a:p>
          <a:p>
            <a:pPr marL="457200" marR="0" lvl="0" indent="-374650" algn="l" rtl="0">
              <a:lnSpc>
                <a:spcPct val="100000"/>
              </a:lnSpc>
              <a:spcBef>
                <a:spcPts val="1400"/>
              </a:spcBef>
              <a:spcAft>
                <a:spcPts val="0"/>
              </a:spcAft>
              <a:buClr>
                <a:srgbClr val="FFFFFF"/>
              </a:buClr>
              <a:buSzPct val="100000"/>
              <a:buFont typeface="Cabin"/>
            </a:pPr>
            <a:r>
              <a:rPr lang="el-GR" sz="2300" u="none" strike="noStrike" cap="none" dirty="0">
                <a:solidFill>
                  <a:srgbClr val="FFFFFF"/>
                </a:solidFill>
                <a:sym typeface="Cabin"/>
              </a:rPr>
              <a:t>Γράφω μία φορά - επαναχρησιμοποιώ πολλές φορές</a:t>
            </a:r>
            <a:endParaRPr lang="en" sz="2300" u="none" strike="noStrike" cap="none" dirty="0">
              <a:solidFill>
                <a:srgbClr val="FFFFFF"/>
              </a:solidFill>
              <a:sym typeface="Cabin"/>
            </a:endParaRPr>
          </a:p>
          <a:p>
            <a:pPr marL="457200" marR="0" lvl="0" indent="-374650" algn="l" rtl="0">
              <a:lnSpc>
                <a:spcPct val="100000"/>
              </a:lnSpc>
              <a:spcBef>
                <a:spcPts val="1400"/>
              </a:spcBef>
              <a:spcAft>
                <a:spcPts val="0"/>
              </a:spcAft>
              <a:buClr>
                <a:srgbClr val="FFFFFF"/>
              </a:buClr>
              <a:buSzPct val="100000"/>
              <a:buFont typeface="Cabin"/>
            </a:pPr>
            <a:r>
              <a:rPr lang="el-GR" sz="2300" u="none" strike="noStrike" cap="none" dirty="0">
                <a:solidFill>
                  <a:srgbClr val="FFFFFF"/>
                </a:solidFill>
                <a:sym typeface="Cabin"/>
              </a:rPr>
              <a:t>Η νέα κλάση (παιδί) έχει όλες τις δυνατότητες της παλιάς κλάσης (γονέα) - και μερικές ακόμη</a:t>
            </a:r>
            <a:endParaRPr lang="en" sz="2300" u="none" strike="noStrike" cap="none" dirty="0">
              <a:solidFill>
                <a:srgbClr val="FFFFFF"/>
              </a:solidFill>
              <a:sym typeface="Cab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p:nvPr/>
        </p:nvSpPr>
        <p:spPr>
          <a:xfrm>
            <a:off x="250067" y="4747491"/>
            <a:ext cx="8893932" cy="396008"/>
          </a:xfrm>
          <a:prstGeom prst="rect">
            <a:avLst/>
          </a:prstGeom>
          <a:noFill/>
          <a:ln>
            <a:noFill/>
          </a:ln>
        </p:spPr>
        <p:txBody>
          <a:bodyPr lIns="37875" tIns="18925" rIns="37875" bIns="18925" anchor="t"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1800" u="none" strike="noStrike" cap="none" dirty="0">
                <a:solidFill>
                  <a:srgbClr val="FFFF00"/>
                </a:solidFill>
                <a:latin typeface="Arial" charset="0"/>
                <a:ea typeface="Arial" charset="0"/>
                <a:cs typeface="Arial" charset="0"/>
                <a:sym typeface="Cabin"/>
              </a:rPr>
              <a:t>https://</a:t>
            </a:r>
            <a:r>
              <a:rPr lang="en" sz="1800" u="none" strike="noStrike" cap="none" dirty="0" err="1">
                <a:solidFill>
                  <a:srgbClr val="FFFF00"/>
                </a:solidFill>
                <a:latin typeface="Arial" charset="0"/>
                <a:ea typeface="Arial" charset="0"/>
                <a:cs typeface="Arial" charset="0"/>
                <a:sym typeface="Cabin"/>
              </a:rPr>
              <a:t>docs.python.org</a:t>
            </a:r>
            <a:r>
              <a:rPr lang="en" sz="1800" u="none" strike="noStrike" cap="none" dirty="0">
                <a:solidFill>
                  <a:srgbClr val="FFFF00"/>
                </a:solidFill>
                <a:latin typeface="Arial" charset="0"/>
                <a:ea typeface="Arial" charset="0"/>
                <a:cs typeface="Arial" charset="0"/>
                <a:sym typeface="Cabin"/>
              </a:rPr>
              <a:t>/</a:t>
            </a:r>
            <a:r>
              <a:rPr lang="en-US" sz="1800" u="none" strike="noStrike" cap="none" dirty="0">
                <a:solidFill>
                  <a:srgbClr val="FFFF00"/>
                </a:solidFill>
                <a:latin typeface="Arial" charset="0"/>
                <a:ea typeface="Arial" charset="0"/>
                <a:cs typeface="Arial" charset="0"/>
                <a:sym typeface="Cabin"/>
              </a:rPr>
              <a:t>3</a:t>
            </a:r>
            <a:r>
              <a:rPr lang="en" sz="1800" u="none" strike="noStrike" cap="none" dirty="0">
                <a:solidFill>
                  <a:srgbClr val="FFFF00"/>
                </a:solidFill>
                <a:latin typeface="Arial" charset="0"/>
                <a:ea typeface="Arial" charset="0"/>
                <a:cs typeface="Arial" charset="0"/>
                <a:sym typeface="Cabin"/>
              </a:rPr>
              <a:t>/library/sqlite3.html</a:t>
            </a:r>
          </a:p>
        </p:txBody>
      </p:sp>
      <p:sp>
        <p:nvSpPr>
          <p:cNvPr id="2" name="TextBox 1">
            <a:extLst>
              <a:ext uri="{FF2B5EF4-FFF2-40B4-BE49-F238E27FC236}">
                <a16:creationId xmlns:a16="http://schemas.microsoft.com/office/drawing/2014/main" id="{283925AB-B161-4A10-9D6A-E81AB4AB3A07}"/>
              </a:ext>
            </a:extLst>
          </p:cNvPr>
          <p:cNvSpPr txBox="1"/>
          <p:nvPr/>
        </p:nvSpPr>
        <p:spPr>
          <a:xfrm>
            <a:off x="457200" y="334107"/>
            <a:ext cx="8317523" cy="4334520"/>
          </a:xfrm>
          <a:prstGeom prst="rect">
            <a:avLst/>
          </a:prstGeom>
          <a:solidFill>
            <a:schemeClr val="bg1"/>
          </a:solidFill>
        </p:spPr>
        <p:txBody>
          <a:bodyPr wrap="square" rtlCol="0">
            <a:spAutoFit/>
          </a:bodyPr>
          <a:lstStyle/>
          <a:p>
            <a:r>
              <a:rPr lang="el-GR" sz="1600" dirty="0">
                <a:solidFill>
                  <a:srgbClr val="0070C0"/>
                </a:solidFill>
                <a:latin typeface="+mn-lt"/>
                <a:ea typeface="+mn-ea"/>
                <a:cs typeface="+mn-cs"/>
              </a:rPr>
              <a:t>sqlite3 </a:t>
            </a:r>
            <a:r>
              <a:rPr lang="el-GR" sz="1800" dirty="0"/>
              <a:t>– Διασύνδεση DB-API 2.0 για βάσεις δεδομένων </a:t>
            </a:r>
            <a:r>
              <a:rPr lang="el-GR" sz="1800" dirty="0" err="1"/>
              <a:t>SQLite</a:t>
            </a:r>
            <a:endParaRPr lang="el-GR" sz="1800" dirty="0"/>
          </a:p>
          <a:p>
            <a:r>
              <a:rPr lang="el-GR" sz="1050" b="1" dirty="0"/>
              <a:t>Πηγαίος κώδικας</a:t>
            </a:r>
            <a:r>
              <a:rPr lang="el-GR" sz="1050" dirty="0"/>
              <a:t>: </a:t>
            </a:r>
            <a:r>
              <a:rPr lang="el-GR" sz="1000" dirty="0" err="1">
                <a:solidFill>
                  <a:srgbClr val="0070C0"/>
                </a:solidFill>
                <a:latin typeface="+mn-lt"/>
                <a:ea typeface="+mn-ea"/>
                <a:cs typeface="+mn-cs"/>
              </a:rPr>
              <a:t>Lib</a:t>
            </a:r>
            <a:r>
              <a:rPr lang="el-GR" sz="1000" dirty="0">
                <a:solidFill>
                  <a:srgbClr val="0070C0"/>
                </a:solidFill>
                <a:latin typeface="+mn-lt"/>
                <a:ea typeface="+mn-ea"/>
                <a:cs typeface="+mn-cs"/>
              </a:rPr>
              <a:t>/sqlite3/</a:t>
            </a:r>
          </a:p>
          <a:p>
            <a:pPr>
              <a:spcBef>
                <a:spcPts val="400"/>
              </a:spcBef>
            </a:pPr>
            <a:r>
              <a:rPr lang="el-GR" sz="1050" dirty="0"/>
              <a:t>Η </a:t>
            </a:r>
            <a:r>
              <a:rPr lang="el-GR" sz="1050" dirty="0" err="1"/>
              <a:t>SQLite</a:t>
            </a:r>
            <a:r>
              <a:rPr lang="el-GR" sz="1050" dirty="0"/>
              <a:t> είναι μια βιβλιοθήκη C που παρέχει μια ελαφριά βάση δεδομένων που βασίζεται σε δίσκο και δεν απαιτεί ξεχωριστή διαδικασία διακομιστή και επιτρέπει την πρόσβαση στη βάση δεδομένων χρησιμοποιώντας μια μη τυποποιημένη παραλλαγή της γλώσσας ερωτημάτων SQL. Ορισμένες εφαρμογές μπορούν να χρησιμοποιήσουν την </a:t>
            </a:r>
            <a:r>
              <a:rPr lang="el-GR" sz="1050" dirty="0" err="1"/>
              <a:t>SQLite</a:t>
            </a:r>
            <a:r>
              <a:rPr lang="el-GR" sz="1050" dirty="0"/>
              <a:t> για εσωτερική αποθήκευση δεδομένων. Είναι επίσης δυνατό στο πρωτότυπο μιας εφαρμογής να χρησιμοποιήσετε την </a:t>
            </a:r>
            <a:r>
              <a:rPr lang="el-GR" sz="1050" dirty="0" err="1"/>
              <a:t>SQLite</a:t>
            </a:r>
            <a:r>
              <a:rPr lang="el-GR" sz="1050" dirty="0"/>
              <a:t> και στη συνέχεια να μεταφέρετε τον κώδικα σε μια μεγαλύτερη βάση δεδομένων όπως η </a:t>
            </a:r>
            <a:r>
              <a:rPr lang="el-GR" sz="1050" dirty="0" err="1"/>
              <a:t>PostgreSQL</a:t>
            </a:r>
            <a:r>
              <a:rPr lang="el-GR" sz="1050" dirty="0"/>
              <a:t> ή η </a:t>
            </a:r>
            <a:r>
              <a:rPr lang="el-GR" sz="1050" dirty="0" err="1"/>
              <a:t>Oracle</a:t>
            </a:r>
            <a:r>
              <a:rPr lang="el-GR" sz="1050" dirty="0"/>
              <a:t>.</a:t>
            </a:r>
          </a:p>
          <a:p>
            <a:pPr>
              <a:spcBef>
                <a:spcPts val="400"/>
              </a:spcBef>
            </a:pPr>
            <a:r>
              <a:rPr lang="el-GR" sz="1050" dirty="0"/>
              <a:t>Η ενότητα sqlite3 γράφτηκε από τον </a:t>
            </a:r>
            <a:r>
              <a:rPr lang="el-GR" sz="1050" dirty="0" err="1"/>
              <a:t>Gerhard</a:t>
            </a:r>
            <a:r>
              <a:rPr lang="el-GR" sz="1050" dirty="0"/>
              <a:t> </a:t>
            </a:r>
            <a:r>
              <a:rPr lang="el-GR" sz="1050" dirty="0" err="1"/>
              <a:t>Häring</a:t>
            </a:r>
            <a:r>
              <a:rPr lang="el-GR" sz="1050" dirty="0"/>
              <a:t>. Παρέχει μια </a:t>
            </a:r>
            <a:r>
              <a:rPr lang="el-GR" sz="1050" dirty="0" err="1"/>
              <a:t>διεπαφή</a:t>
            </a:r>
            <a:r>
              <a:rPr lang="el-GR" sz="1050" dirty="0"/>
              <a:t> SQL συμβατή με τις προδιαγραφές DB-API 2.0 που περιγράφονται από το </a:t>
            </a:r>
            <a:r>
              <a:rPr lang="el-GR" sz="1000" b="1" dirty="0">
                <a:solidFill>
                  <a:srgbClr val="0070C0"/>
                </a:solidFill>
                <a:latin typeface="+mn-lt"/>
                <a:ea typeface="+mn-ea"/>
                <a:cs typeface="+mn-cs"/>
              </a:rPr>
              <a:t>PEP 249</a:t>
            </a:r>
            <a:r>
              <a:rPr lang="el-GR" sz="1050" dirty="0"/>
              <a:t>.</a:t>
            </a:r>
          </a:p>
          <a:p>
            <a:pPr>
              <a:spcBef>
                <a:spcPts val="400"/>
              </a:spcBef>
            </a:pPr>
            <a:r>
              <a:rPr lang="el-GR" sz="1050" dirty="0"/>
              <a:t>Για να χρησιμοποιήσετε τη μονάδα, πρέπει πρώτα να δημιουργήσετε ένα </a:t>
            </a:r>
            <a:r>
              <a:rPr lang="el-GR" sz="1050" dirty="0">
                <a:highlight>
                  <a:srgbClr val="FFFF00"/>
                </a:highlight>
              </a:rPr>
              <a:t>αντικείμενο</a:t>
            </a:r>
            <a:r>
              <a:rPr lang="el-GR" sz="1050" dirty="0"/>
              <a:t> </a:t>
            </a:r>
            <a:r>
              <a:rPr lang="el-GR" sz="1000" dirty="0">
                <a:solidFill>
                  <a:srgbClr val="0070C0"/>
                </a:solidFill>
                <a:latin typeface="+mn-lt"/>
                <a:ea typeface="+mn-ea"/>
                <a:cs typeface="+mn-cs"/>
              </a:rPr>
              <a:t>σύνδεσης</a:t>
            </a:r>
            <a:r>
              <a:rPr lang="el-GR" sz="1050" dirty="0"/>
              <a:t> που αντιπροσωπεύει τη βάση δεδομένων. Εδώ τα δεδομένα θα αποθηκευτούν στο αρχείο </a:t>
            </a:r>
            <a:r>
              <a:rPr lang="el-GR" sz="1050" dirty="0" err="1">
                <a:highlight>
                  <a:srgbClr val="C0C0C0"/>
                </a:highlight>
              </a:rPr>
              <a:t>example.db</a:t>
            </a:r>
            <a:r>
              <a:rPr lang="el-GR" sz="1050" dirty="0"/>
              <a:t>:</a:t>
            </a:r>
          </a:p>
          <a:p>
            <a:pPr>
              <a:spcBef>
                <a:spcPts val="400"/>
              </a:spcBef>
            </a:pPr>
            <a:endParaRPr lang="el-GR" sz="1050" dirty="0"/>
          </a:p>
          <a:p>
            <a:pPr>
              <a:spcBef>
                <a:spcPts val="400"/>
              </a:spcBef>
            </a:pPr>
            <a:endParaRPr lang="el-GR" sz="1050" dirty="0"/>
          </a:p>
          <a:p>
            <a:pPr>
              <a:spcBef>
                <a:spcPts val="400"/>
              </a:spcBef>
            </a:pPr>
            <a:endParaRPr lang="el-GR" sz="1050" dirty="0"/>
          </a:p>
          <a:p>
            <a:pPr>
              <a:spcBef>
                <a:spcPts val="400"/>
              </a:spcBef>
            </a:pPr>
            <a:r>
              <a:rPr lang="el-GR" sz="1050" dirty="0"/>
              <a:t>Μπορείτε επίσης να δώσετε το ειδικό όνομα</a:t>
            </a:r>
            <a:r>
              <a:rPr lang="en-US" sz="1050" dirty="0"/>
              <a:t> </a:t>
            </a:r>
            <a:r>
              <a:rPr lang="en-US" sz="1050" dirty="0">
                <a:highlight>
                  <a:srgbClr val="C0C0C0"/>
                </a:highlight>
              </a:rPr>
              <a:t>:memory</a:t>
            </a:r>
            <a:r>
              <a:rPr lang="el-GR" sz="1050" dirty="0">
                <a:highlight>
                  <a:srgbClr val="C0C0C0"/>
                </a:highlight>
              </a:rPr>
              <a:t>:</a:t>
            </a:r>
            <a:r>
              <a:rPr lang="el-GR" sz="1050" dirty="0"/>
              <a:t> για να δημιουργήσετε μια βάση δεδομένων στη μνήμη RAM.</a:t>
            </a:r>
          </a:p>
          <a:p>
            <a:pPr>
              <a:spcBef>
                <a:spcPts val="400"/>
              </a:spcBef>
            </a:pPr>
            <a:r>
              <a:rPr lang="el-GR" sz="1050" dirty="0"/>
              <a:t>Μόλις έχετε μια </a:t>
            </a:r>
            <a:r>
              <a:rPr lang="el-GR" sz="1000" dirty="0">
                <a:solidFill>
                  <a:srgbClr val="0070C0"/>
                </a:solidFill>
                <a:latin typeface="+mn-lt"/>
                <a:ea typeface="+mn-ea"/>
                <a:cs typeface="+mn-cs"/>
              </a:rPr>
              <a:t>σύνδεση</a:t>
            </a:r>
            <a:r>
              <a:rPr lang="el-GR" sz="1050" dirty="0"/>
              <a:t>, μπορείτε να δημιουργήσετε ένα </a:t>
            </a:r>
            <a:r>
              <a:rPr lang="el-GR" sz="1050" dirty="0">
                <a:highlight>
                  <a:srgbClr val="FFFF00"/>
                </a:highlight>
              </a:rPr>
              <a:t>αντικείμενο</a:t>
            </a:r>
            <a:r>
              <a:rPr lang="el-GR" sz="1050" dirty="0"/>
              <a:t> </a:t>
            </a:r>
            <a:r>
              <a:rPr lang="el-GR" sz="1000" dirty="0">
                <a:solidFill>
                  <a:srgbClr val="0070C0"/>
                </a:solidFill>
                <a:latin typeface="+mn-lt"/>
                <a:ea typeface="+mn-ea"/>
                <a:cs typeface="+mn-cs"/>
              </a:rPr>
              <a:t>δρομέα</a:t>
            </a:r>
            <a:r>
              <a:rPr lang="el-GR" sz="1050" dirty="0"/>
              <a:t> και να καλέσετε τη μέθοδο </a:t>
            </a:r>
            <a:r>
              <a:rPr lang="en-US" sz="1000" dirty="0">
                <a:solidFill>
                  <a:srgbClr val="0070C0"/>
                </a:solidFill>
                <a:latin typeface="+mn-lt"/>
                <a:ea typeface="+mn-ea"/>
                <a:cs typeface="+mn-cs"/>
              </a:rPr>
              <a:t>execute</a:t>
            </a:r>
            <a:r>
              <a:rPr lang="el-GR" sz="1000" dirty="0">
                <a:solidFill>
                  <a:srgbClr val="0070C0"/>
                </a:solidFill>
                <a:latin typeface="+mn-lt"/>
                <a:ea typeface="+mn-ea"/>
                <a:cs typeface="+mn-cs"/>
              </a:rPr>
              <a:t>() </a:t>
            </a:r>
            <a:r>
              <a:rPr lang="el-GR" sz="1050" dirty="0"/>
              <a:t>για την εκτέλεση εντολών SQL:</a:t>
            </a:r>
          </a:p>
          <a:p>
            <a:endParaRPr lang="el-GR" sz="1050" dirty="0"/>
          </a:p>
          <a:p>
            <a:endParaRPr lang="el-GR" sz="1050" spc="100" dirty="0"/>
          </a:p>
          <a:p>
            <a:endParaRPr lang="el-GR" sz="1050" spc="100" dirty="0"/>
          </a:p>
          <a:p>
            <a:endParaRPr lang="el-GR" sz="1050" spc="100" dirty="0"/>
          </a:p>
          <a:p>
            <a:endParaRPr lang="el-GR" sz="1050" spc="100" dirty="0"/>
          </a:p>
          <a:p>
            <a:endParaRPr lang="el-GR" sz="1050" spc="100" dirty="0"/>
          </a:p>
        </p:txBody>
      </p:sp>
      <p:sp>
        <p:nvSpPr>
          <p:cNvPr id="3" name="Ορθογώνιο 2">
            <a:extLst>
              <a:ext uri="{FF2B5EF4-FFF2-40B4-BE49-F238E27FC236}">
                <a16:creationId xmlns:a16="http://schemas.microsoft.com/office/drawing/2014/main" id="{36CEDEBC-B935-453F-97CA-4A660EA7A39F}"/>
              </a:ext>
            </a:extLst>
          </p:cNvPr>
          <p:cNvSpPr/>
          <p:nvPr/>
        </p:nvSpPr>
        <p:spPr>
          <a:xfrm>
            <a:off x="501161" y="2536450"/>
            <a:ext cx="8229600" cy="396008"/>
          </a:xfrm>
          <a:prstGeom prst="rect">
            <a:avLst/>
          </a:prstGeom>
          <a:solidFill>
            <a:srgbClr val="AFDC7E"/>
          </a:solidFill>
          <a:ln w="3175">
            <a:solidFill>
              <a:schemeClr val="bg2">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rgbClr val="007033"/>
                </a:solidFill>
              </a:rPr>
              <a:t>import</a:t>
            </a:r>
            <a:r>
              <a:rPr lang="en-US" sz="1000" dirty="0">
                <a:solidFill>
                  <a:schemeClr val="accent1">
                    <a:lumMod val="50000"/>
                  </a:schemeClr>
                </a:solidFill>
              </a:rPr>
              <a:t> </a:t>
            </a:r>
            <a:r>
              <a:rPr lang="en-US" sz="1000" b="1" dirty="0">
                <a:solidFill>
                  <a:srgbClr val="0070C0"/>
                </a:solidFill>
              </a:rPr>
              <a:t>sqlite3</a:t>
            </a:r>
          </a:p>
          <a:p>
            <a:r>
              <a:rPr lang="en-US" sz="1000" dirty="0">
                <a:solidFill>
                  <a:schemeClr val="bg2">
                    <a:lumMod val="95000"/>
                    <a:lumOff val="5000"/>
                  </a:schemeClr>
                </a:solidFill>
              </a:rPr>
              <a:t>con = sqlite3.connect('</a:t>
            </a:r>
            <a:r>
              <a:rPr lang="en-US" sz="1000" b="1" dirty="0" err="1">
                <a:solidFill>
                  <a:srgbClr val="0070C0"/>
                </a:solidFill>
              </a:rPr>
              <a:t>example.db</a:t>
            </a:r>
            <a:r>
              <a:rPr lang="en-US" sz="1000" dirty="0">
                <a:solidFill>
                  <a:schemeClr val="bg2">
                    <a:lumMod val="95000"/>
                    <a:lumOff val="5000"/>
                  </a:schemeClr>
                </a:solidFill>
              </a:rPr>
              <a:t>’)</a:t>
            </a:r>
            <a:endParaRPr lang="el-GR" sz="1000" dirty="0">
              <a:solidFill>
                <a:schemeClr val="bg2">
                  <a:lumMod val="95000"/>
                  <a:lumOff val="5000"/>
                </a:schemeClr>
              </a:solidFill>
            </a:endParaRPr>
          </a:p>
        </p:txBody>
      </p:sp>
      <p:sp>
        <p:nvSpPr>
          <p:cNvPr id="4" name="Ορθογώνιο 3">
            <a:extLst>
              <a:ext uri="{FF2B5EF4-FFF2-40B4-BE49-F238E27FC236}">
                <a16:creationId xmlns:a16="http://schemas.microsoft.com/office/drawing/2014/main" id="{6F810BBF-2E09-4131-AF54-7382639DAEBB}"/>
              </a:ext>
            </a:extLst>
          </p:cNvPr>
          <p:cNvSpPr/>
          <p:nvPr/>
        </p:nvSpPr>
        <p:spPr>
          <a:xfrm>
            <a:off x="501161" y="3705909"/>
            <a:ext cx="8229600" cy="905608"/>
          </a:xfrm>
          <a:prstGeom prst="rect">
            <a:avLst/>
          </a:prstGeom>
          <a:solidFill>
            <a:srgbClr val="AFDC7E"/>
          </a:solidFill>
          <a:ln w="3175">
            <a:solidFill>
              <a:schemeClr val="bg2">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2">
                    <a:lumMod val="95000"/>
                    <a:lumOff val="5000"/>
                  </a:schemeClr>
                </a:solidFill>
              </a:rPr>
              <a:t>cur = </a:t>
            </a:r>
            <a:r>
              <a:rPr lang="en-US" sz="1100" dirty="0" err="1">
                <a:solidFill>
                  <a:schemeClr val="bg2">
                    <a:lumMod val="95000"/>
                    <a:lumOff val="5000"/>
                  </a:schemeClr>
                </a:solidFill>
              </a:rPr>
              <a:t>con.cursor</a:t>
            </a:r>
            <a:r>
              <a:rPr lang="en-US" sz="1100" dirty="0">
                <a:solidFill>
                  <a:schemeClr val="bg2">
                    <a:lumMod val="95000"/>
                    <a:lumOff val="5000"/>
                  </a:schemeClr>
                </a:solidFill>
              </a:rPr>
              <a:t>()</a:t>
            </a:r>
          </a:p>
          <a:p>
            <a:endParaRPr lang="en-US" sz="1100" dirty="0"/>
          </a:p>
          <a:p>
            <a:r>
              <a:rPr lang="en-US" sz="1050" spc="100" dirty="0">
                <a:solidFill>
                  <a:srgbClr val="0070C0"/>
                </a:solidFill>
                <a:latin typeface="+mn-lt"/>
                <a:ea typeface="+mn-ea"/>
                <a:cs typeface="+mn-cs"/>
              </a:rPr>
              <a:t># Create table</a:t>
            </a:r>
          </a:p>
          <a:p>
            <a:r>
              <a:rPr lang="en-US" sz="1100" spc="100" dirty="0" err="1">
                <a:solidFill>
                  <a:schemeClr val="bg2">
                    <a:lumMod val="95000"/>
                    <a:lumOff val="5000"/>
                  </a:schemeClr>
                </a:solidFill>
              </a:rPr>
              <a:t>cur.execute</a:t>
            </a:r>
            <a:r>
              <a:rPr lang="en-US" sz="1050" spc="100" dirty="0">
                <a:solidFill>
                  <a:schemeClr val="bg2">
                    <a:lumMod val="95000"/>
                    <a:lumOff val="5000"/>
                  </a:schemeClr>
                </a:solidFill>
                <a:latin typeface="+mn-lt"/>
                <a:ea typeface="+mn-ea"/>
                <a:cs typeface="+mn-cs"/>
              </a:rPr>
              <a:t>(</a:t>
            </a:r>
            <a:r>
              <a:rPr lang="en-US" sz="1050" spc="100" dirty="0">
                <a:solidFill>
                  <a:srgbClr val="0070C0"/>
                </a:solidFill>
                <a:latin typeface="+mn-lt"/>
                <a:ea typeface="+mn-ea"/>
                <a:cs typeface="+mn-cs"/>
              </a:rPr>
              <a:t>'''CREATE TABLE stocks</a:t>
            </a:r>
          </a:p>
          <a:p>
            <a:r>
              <a:rPr lang="en-US" sz="1050" spc="100" dirty="0">
                <a:solidFill>
                  <a:srgbClr val="0070C0"/>
                </a:solidFill>
                <a:latin typeface="+mn-lt"/>
                <a:ea typeface="+mn-ea"/>
                <a:cs typeface="+mn-cs"/>
              </a:rPr>
              <a:t>               (date text, trans text, symbol text, qty real, price real)'''</a:t>
            </a:r>
            <a:r>
              <a:rPr lang="en-US" sz="1100" spc="100" dirty="0">
                <a:solidFill>
                  <a:schemeClr val="bg2">
                    <a:lumMod val="95000"/>
                    <a:lumOff val="5000"/>
                  </a:schemeClr>
                </a:solidFill>
              </a:rPr>
              <a:t>)</a:t>
            </a:r>
            <a:endParaRPr lang="el-GR" sz="1050" dirty="0">
              <a:solidFill>
                <a:schemeClr val="bg2">
                  <a:lumMod val="95000"/>
                  <a:lumOff val="5000"/>
                </a:schemeClr>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Shape 510"/>
          <p:cNvSpPr txBox="1">
            <a:spLocks noGrp="1"/>
          </p:cNvSpPr>
          <p:nvPr>
            <p:ph type="title"/>
          </p:nvPr>
        </p:nvSpPr>
        <p:spPr>
          <a:xfrm>
            <a:off x="509949" y="428625"/>
            <a:ext cx="6490677" cy="100006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l-GR" sz="4000" u="none" strike="noStrike" cap="none" dirty="0">
                <a:solidFill>
                  <a:srgbClr val="FFFFFF"/>
                </a:solidFill>
                <a:sym typeface="Cabin"/>
              </a:rPr>
              <a:t>Ορολογία</a:t>
            </a:r>
            <a:r>
              <a:rPr lang="en" sz="4000" u="none" strike="noStrike" cap="none" dirty="0">
                <a:solidFill>
                  <a:srgbClr val="FFFFFF"/>
                </a:solidFill>
                <a:sym typeface="Cabin"/>
              </a:rPr>
              <a:t>: </a:t>
            </a:r>
            <a:r>
              <a:rPr lang="el-GR" sz="4000" u="none" strike="noStrike" cap="none" dirty="0">
                <a:solidFill>
                  <a:srgbClr val="FF9300"/>
                </a:solidFill>
                <a:sym typeface="Cabin"/>
              </a:rPr>
              <a:t>Κληρονομικότητα</a:t>
            </a:r>
            <a:endParaRPr lang="en" sz="4000" u="none" strike="noStrike" cap="none" dirty="0">
              <a:solidFill>
                <a:srgbClr val="FF9300"/>
              </a:solidFill>
              <a:sym typeface="Cabin"/>
            </a:endParaRPr>
          </a:p>
        </p:txBody>
      </p:sp>
      <p:sp>
        <p:nvSpPr>
          <p:cNvPr id="511" name="Shape 511"/>
          <p:cNvSpPr/>
          <p:nvPr/>
        </p:nvSpPr>
        <p:spPr>
          <a:xfrm>
            <a:off x="909101" y="4185016"/>
            <a:ext cx="7599899" cy="352800"/>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n" sz="2300" u="none" strike="noStrike" cap="none">
                <a:solidFill>
                  <a:srgbClr val="FFFFFF"/>
                </a:solidFill>
                <a:latin typeface="Arial" charset="0"/>
                <a:ea typeface="Arial" charset="0"/>
                <a:cs typeface="Arial" charset="0"/>
                <a:sym typeface="Cabin"/>
              </a:rPr>
              <a:t>http://</a:t>
            </a:r>
            <a:r>
              <a:rPr lang="en" sz="2300" u="none" strike="noStrike" cap="none" dirty="0" err="1">
                <a:solidFill>
                  <a:srgbClr val="FFFFFF"/>
                </a:solidFill>
                <a:latin typeface="Arial" charset="0"/>
                <a:ea typeface="Arial" charset="0"/>
                <a:cs typeface="Arial" charset="0"/>
                <a:sym typeface="Cabin"/>
              </a:rPr>
              <a:t>en.wikipedia.org</a:t>
            </a:r>
            <a:r>
              <a:rPr lang="en" sz="2300" u="none" strike="noStrike" cap="none" dirty="0">
                <a:solidFill>
                  <a:srgbClr val="FFFFFF"/>
                </a:solidFill>
                <a:latin typeface="Arial" charset="0"/>
                <a:ea typeface="Arial" charset="0"/>
                <a:cs typeface="Arial" charset="0"/>
                <a:sym typeface="Cabin"/>
              </a:rPr>
              <a:t>/wiki/Object-</a:t>
            </a:r>
            <a:r>
              <a:rPr lang="en" sz="2300" u="none" strike="noStrike" cap="none" dirty="0" err="1">
                <a:solidFill>
                  <a:srgbClr val="FFFFFF"/>
                </a:solidFill>
                <a:latin typeface="Arial" charset="0"/>
                <a:ea typeface="Arial" charset="0"/>
                <a:cs typeface="Arial" charset="0"/>
                <a:sym typeface="Cabin"/>
              </a:rPr>
              <a:t>oriented_programming</a:t>
            </a:r>
            <a:endParaRPr lang="en" sz="2300" u="none" strike="noStrike" cap="none" dirty="0">
              <a:solidFill>
                <a:srgbClr val="FFFFFF"/>
              </a:solidFill>
              <a:latin typeface="Arial" charset="0"/>
              <a:ea typeface="Arial" charset="0"/>
              <a:cs typeface="Arial" charset="0"/>
              <a:sym typeface="Cabin"/>
            </a:endParaRPr>
          </a:p>
        </p:txBody>
      </p:sp>
      <p:sp>
        <p:nvSpPr>
          <p:cNvPr id="512" name="Shape 512"/>
          <p:cNvSpPr/>
          <p:nvPr/>
        </p:nvSpPr>
        <p:spPr>
          <a:xfrm>
            <a:off x="423519" y="2163768"/>
            <a:ext cx="8284029" cy="979714"/>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l-GR" sz="2300" u="none" strike="noStrike" cap="none" dirty="0">
                <a:solidFill>
                  <a:srgbClr val="FFFFFF"/>
                </a:solidFill>
                <a:latin typeface="Arial" charset="0"/>
                <a:ea typeface="Arial" charset="0"/>
                <a:cs typeface="Arial" charset="0"/>
                <a:sym typeface="Cabin"/>
              </a:rPr>
              <a:t>Οι «</a:t>
            </a:r>
            <a:r>
              <a:rPr lang="el-GR" sz="2300" u="none" strike="noStrike" cap="none" dirty="0" err="1">
                <a:solidFill>
                  <a:srgbClr val="FFFFFF"/>
                </a:solidFill>
                <a:latin typeface="Arial" charset="0"/>
                <a:ea typeface="Arial" charset="0"/>
                <a:cs typeface="Arial" charset="0"/>
                <a:sym typeface="Cabin"/>
              </a:rPr>
              <a:t>υποκλάσεις</a:t>
            </a:r>
            <a:r>
              <a:rPr lang="el-GR" sz="2300" u="none" strike="noStrike" cap="none" dirty="0">
                <a:solidFill>
                  <a:srgbClr val="FFFFFF"/>
                </a:solidFill>
                <a:latin typeface="Arial" charset="0"/>
                <a:ea typeface="Arial" charset="0"/>
                <a:cs typeface="Arial" charset="0"/>
                <a:sym typeface="Cabin"/>
              </a:rPr>
              <a:t>» είναι πιο εξειδικευμένες εκδόσεις μιας κλάσης, οι οποίες </a:t>
            </a:r>
            <a:r>
              <a:rPr lang="el-GR" sz="2300" dirty="0">
                <a:solidFill>
                  <a:srgbClr val="FF9300"/>
                </a:solidFill>
                <a:latin typeface="Arial" charset="0"/>
                <a:cs typeface="Arial" charset="0"/>
                <a:sym typeface="Cabin"/>
              </a:rPr>
              <a:t>κληρονομούν</a:t>
            </a:r>
            <a:r>
              <a:rPr lang="el-GR" sz="2300" u="none" strike="noStrike" cap="none" dirty="0">
                <a:solidFill>
                  <a:srgbClr val="FFFFFF"/>
                </a:solidFill>
                <a:latin typeface="Arial" charset="0"/>
                <a:ea typeface="Arial" charset="0"/>
                <a:cs typeface="Arial" charset="0"/>
                <a:sym typeface="Cabin"/>
              </a:rPr>
              <a:t> χαρακτηριστικά και συμπεριφορές από τις γονικές τους κλάσεις και μπορούν να εισαγάγουν και επιπλέον  δικές τους</a:t>
            </a:r>
            <a:r>
              <a:rPr lang="en" sz="2300" u="none" strike="noStrike" cap="none" dirty="0">
                <a:solidFill>
                  <a:srgbClr val="FFFFFF"/>
                </a:solidFill>
                <a:latin typeface="Arial" charset="0"/>
                <a:ea typeface="Arial" charset="0"/>
                <a:cs typeface="Arial" charset="0"/>
                <a:sym typeface="Cabin"/>
              </a:rPr>
              <a:t>.  </a:t>
            </a:r>
          </a:p>
        </p:txBody>
      </p:sp>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561781"/>
            <a:ext cx="1498600" cy="998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p:nvPr/>
        </p:nvSpPr>
        <p:spPr>
          <a:xfrm>
            <a:off x="237697" y="154250"/>
            <a:ext cx="5483683" cy="4702499"/>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class </a:t>
            </a:r>
            <a:r>
              <a:rPr lang="en" sz="1600" i="0" u="none" strike="noStrike" cap="none" dirty="0" err="1">
                <a:solidFill>
                  <a:srgbClr val="FFFB00"/>
                </a:solidFill>
                <a:latin typeface="Courier"/>
                <a:ea typeface="Courier New"/>
                <a:cs typeface="Courier"/>
                <a:sym typeface="Courier New"/>
              </a:rPr>
              <a:t>PartyAnimal</a:t>
            </a:r>
            <a:r>
              <a:rPr lang="en" sz="1600" i="0" u="none" strike="noStrike" cap="none" dirty="0">
                <a:solidFill>
                  <a:srgbClr val="FFFB00"/>
                </a:solidFill>
                <a:latin typeface="Courier"/>
                <a:ea typeface="Courier New"/>
                <a:cs typeface="Courier"/>
                <a:sym typeface="Courier New"/>
              </a:rPr>
              <a:t>:</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x = 0</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name = ""</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a:t>
            </a:r>
            <a:r>
              <a:rPr lang="en" sz="1600" i="0" u="none" strike="noStrike" cap="none" dirty="0" err="1">
                <a:solidFill>
                  <a:srgbClr val="FFFB00"/>
                </a:solidFill>
                <a:latin typeface="Courier"/>
                <a:ea typeface="Courier New"/>
                <a:cs typeface="Courier"/>
                <a:sym typeface="Courier New"/>
              </a:rPr>
              <a:t>def</a:t>
            </a:r>
            <a:r>
              <a:rPr lang="en" sz="1600" i="0" u="none" strike="noStrike" cap="none" dirty="0">
                <a:solidFill>
                  <a:srgbClr val="FFFB00"/>
                </a:solidFill>
                <a:latin typeface="Courier"/>
                <a:ea typeface="Courier New"/>
                <a:cs typeface="Courier"/>
                <a:sym typeface="Courier New"/>
              </a:rPr>
              <a:t> __</a:t>
            </a:r>
            <a:r>
              <a:rPr lang="en" sz="1600" i="0" u="none" strike="noStrike" cap="none" dirty="0" err="1">
                <a:solidFill>
                  <a:srgbClr val="FFFB00"/>
                </a:solidFill>
                <a:latin typeface="Courier"/>
                <a:ea typeface="Courier New"/>
                <a:cs typeface="Courier"/>
                <a:sym typeface="Courier New"/>
              </a:rPr>
              <a:t>init</a:t>
            </a:r>
            <a:r>
              <a:rPr lang="en" sz="1600" i="0" u="none" strike="noStrike" cap="none" dirty="0">
                <a:solidFill>
                  <a:srgbClr val="FFFB00"/>
                </a:solidFill>
                <a:latin typeface="Courier"/>
                <a:ea typeface="Courier New"/>
                <a:cs typeface="Courier"/>
                <a:sym typeface="Courier New"/>
              </a:rPr>
              <a:t>__(self, </a:t>
            </a:r>
            <a:r>
              <a:rPr lang="en" sz="1600" i="0" u="none" strike="noStrike" cap="none" dirty="0" err="1">
                <a:solidFill>
                  <a:srgbClr val="FFFB00"/>
                </a:solidFill>
                <a:latin typeface="Courier"/>
                <a:ea typeface="Courier New"/>
                <a:cs typeface="Courier"/>
                <a:sym typeface="Courier New"/>
              </a:rPr>
              <a:t>nam</a:t>
            </a:r>
            <a:r>
              <a:rPr lang="en" sz="1600" i="0" u="none" strike="noStrike" cap="none" dirty="0">
                <a:solidFill>
                  <a:srgbClr val="FFFB00"/>
                </a:solidFill>
                <a:latin typeface="Courier"/>
                <a:ea typeface="Courier New"/>
                <a:cs typeface="Courier"/>
                <a:sym typeface="Courier New"/>
              </a:rPr>
              <a:t>):</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a:t>
            </a:r>
            <a:r>
              <a:rPr lang="en" sz="1600" i="0" u="none" strike="noStrike" cap="none" dirty="0" err="1">
                <a:solidFill>
                  <a:srgbClr val="FFFB00"/>
                </a:solidFill>
                <a:latin typeface="Courier"/>
                <a:ea typeface="Courier New"/>
                <a:cs typeface="Courier"/>
                <a:sym typeface="Courier New"/>
              </a:rPr>
              <a:t>self.name</a:t>
            </a:r>
            <a:r>
              <a:rPr lang="en" sz="1600" i="0" u="none" strike="noStrike" cap="none" dirty="0">
                <a:solidFill>
                  <a:srgbClr val="FFFB00"/>
                </a:solidFill>
                <a:latin typeface="Courier"/>
                <a:ea typeface="Courier New"/>
                <a:cs typeface="Courier"/>
                <a:sym typeface="Courier New"/>
              </a:rPr>
              <a:t> = </a:t>
            </a:r>
            <a:r>
              <a:rPr lang="en" sz="1600" i="0" u="none" strike="noStrike" cap="none" dirty="0" err="1">
                <a:solidFill>
                  <a:srgbClr val="FFFB00"/>
                </a:solidFill>
                <a:latin typeface="Courier"/>
                <a:ea typeface="Courier New"/>
                <a:cs typeface="Courier"/>
                <a:sym typeface="Courier New"/>
              </a:rPr>
              <a:t>nam</a:t>
            </a:r>
            <a:endParaRPr lang="en" sz="1600" i="0" u="none" strike="noStrike" cap="none" dirty="0">
              <a:solidFill>
                <a:srgbClr val="FFFB00"/>
              </a:solidFill>
              <a:latin typeface="Courier"/>
              <a:ea typeface="Courier New"/>
              <a:cs typeface="Courier"/>
              <a:sym typeface="Courier New"/>
            </a:endParaRP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print</a:t>
            </a:r>
            <a:r>
              <a:rPr lang="en-US" sz="1600" i="0" u="none" strike="noStrike" cap="none" dirty="0">
                <a:solidFill>
                  <a:srgbClr val="FFFB00"/>
                </a:solidFill>
                <a:latin typeface="Courier"/>
                <a:ea typeface="Courier New"/>
                <a:cs typeface="Courier"/>
                <a:sym typeface="Courier New"/>
              </a:rPr>
              <a:t>(</a:t>
            </a:r>
            <a:r>
              <a:rPr lang="en" sz="1600" i="0" u="none" strike="noStrike" cap="none" dirty="0">
                <a:solidFill>
                  <a:srgbClr val="FFFB00"/>
                </a:solidFill>
                <a:latin typeface="Courier"/>
                <a:ea typeface="Courier New"/>
                <a:cs typeface="Courier"/>
                <a:sym typeface="Courier New"/>
              </a:rPr>
              <a:t>self.name, "</a:t>
            </a:r>
            <a:r>
              <a:rPr lang="el-GR" sz="1600" i="0" u="none" strike="noStrike" cap="none" dirty="0">
                <a:solidFill>
                  <a:srgbClr val="FFFB00"/>
                </a:solidFill>
                <a:latin typeface="Courier"/>
                <a:ea typeface="Courier New"/>
                <a:cs typeface="Courier"/>
                <a:sym typeface="Courier New"/>
              </a:rPr>
              <a:t>κατασκευάστηκε</a:t>
            </a:r>
            <a:r>
              <a:rPr lang="en" sz="1600" i="0" u="none" strike="noStrike" cap="none" dirty="0">
                <a:solidFill>
                  <a:srgbClr val="FFFB00"/>
                </a:solidFill>
                <a:latin typeface="Courier"/>
                <a:ea typeface="Courier New"/>
                <a:cs typeface="Courier"/>
                <a:sym typeface="Courier New"/>
              </a:rPr>
              <a:t>"</a:t>
            </a:r>
            <a:r>
              <a:rPr lang="en-US" sz="1600" i="0" u="none" strike="noStrike" cap="none" dirty="0">
                <a:solidFill>
                  <a:srgbClr val="FFFB00"/>
                </a:solidFill>
                <a:latin typeface="Courier"/>
                <a:ea typeface="Courier New"/>
                <a:cs typeface="Courier"/>
                <a:sym typeface="Courier New"/>
              </a:rPr>
              <a:t>)</a:t>
            </a:r>
            <a:endParaRPr lang="en" sz="1600" i="0" u="none" strike="noStrike" cap="none" dirty="0">
              <a:solidFill>
                <a:srgbClr val="FFFB00"/>
              </a:solidFill>
              <a:latin typeface="Courier"/>
              <a:ea typeface="Courier New"/>
              <a:cs typeface="Courier"/>
              <a:sym typeface="Courier New"/>
            </a:endParaRPr>
          </a:p>
          <a:p>
            <a:pPr marL="0" marR="0" lvl="0" indent="0" algn="l" rtl="0">
              <a:lnSpc>
                <a:spcPct val="100000"/>
              </a:lnSpc>
              <a:spcBef>
                <a:spcPts val="0"/>
              </a:spcBef>
              <a:spcAft>
                <a:spcPts val="0"/>
              </a:spcAft>
              <a:buClr>
                <a:srgbClr val="FFFB00"/>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a:t>
            </a:r>
            <a:r>
              <a:rPr lang="en" sz="1600" i="0" u="none" strike="noStrike" cap="none" dirty="0" err="1">
                <a:solidFill>
                  <a:srgbClr val="FFFB00"/>
                </a:solidFill>
                <a:latin typeface="Courier"/>
                <a:ea typeface="Courier New"/>
                <a:cs typeface="Courier"/>
                <a:sym typeface="Courier New"/>
              </a:rPr>
              <a:t>def</a:t>
            </a:r>
            <a:r>
              <a:rPr lang="en" sz="1600" i="0" u="none" strike="noStrike" cap="none" dirty="0">
                <a:solidFill>
                  <a:srgbClr val="FFFB00"/>
                </a:solidFill>
                <a:latin typeface="Courier"/>
                <a:ea typeface="Courier New"/>
                <a:cs typeface="Courier"/>
                <a:sym typeface="Courier New"/>
              </a:rPr>
              <a:t> party(self) :</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a:t>
            </a:r>
            <a:r>
              <a:rPr lang="en" sz="1600" i="0" u="none" strike="noStrike" cap="none" dirty="0" err="1">
                <a:solidFill>
                  <a:srgbClr val="FFFB00"/>
                </a:solidFill>
                <a:latin typeface="Courier"/>
                <a:ea typeface="Courier New"/>
                <a:cs typeface="Courier"/>
                <a:sym typeface="Courier New"/>
              </a:rPr>
              <a:t>self.x</a:t>
            </a:r>
            <a:r>
              <a:rPr lang="en" sz="1600" i="0" u="none" strike="noStrike" cap="none" dirty="0">
                <a:solidFill>
                  <a:srgbClr val="FFFB00"/>
                </a:solidFill>
                <a:latin typeface="Courier"/>
                <a:ea typeface="Courier New"/>
                <a:cs typeface="Courier"/>
                <a:sym typeface="Courier New"/>
              </a:rPr>
              <a:t> = </a:t>
            </a:r>
            <a:r>
              <a:rPr lang="en" sz="1600" i="0" u="none" strike="noStrike" cap="none" dirty="0" err="1">
                <a:solidFill>
                  <a:srgbClr val="FFFB00"/>
                </a:solidFill>
                <a:latin typeface="Courier"/>
                <a:ea typeface="Courier New"/>
                <a:cs typeface="Courier"/>
                <a:sym typeface="Courier New"/>
              </a:rPr>
              <a:t>self.x</a:t>
            </a:r>
            <a:r>
              <a:rPr lang="en" sz="1600" i="0" u="none" strike="noStrike" cap="none" dirty="0">
                <a:solidFill>
                  <a:srgbClr val="FFFB00"/>
                </a:solidFill>
                <a:latin typeface="Courier"/>
                <a:ea typeface="Courier New"/>
                <a:cs typeface="Courier"/>
                <a:sym typeface="Courier New"/>
              </a:rPr>
              <a:t> + 1</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print</a:t>
            </a:r>
            <a:r>
              <a:rPr lang="en-US" sz="1600" i="0" u="none" strike="noStrike" cap="none" dirty="0">
                <a:solidFill>
                  <a:srgbClr val="FFFB00"/>
                </a:solidFill>
                <a:latin typeface="Courier"/>
                <a:ea typeface="Courier New"/>
                <a:cs typeface="Courier"/>
                <a:sym typeface="Courier New"/>
              </a:rPr>
              <a:t>(</a:t>
            </a:r>
            <a:r>
              <a:rPr lang="en" sz="1600" i="0" u="none" strike="noStrike" cap="none" dirty="0">
                <a:solidFill>
                  <a:srgbClr val="FFFB00"/>
                </a:solidFill>
                <a:latin typeface="Courier"/>
                <a:ea typeface="Courier New"/>
                <a:cs typeface="Courier"/>
                <a:sym typeface="Courier New"/>
              </a:rPr>
              <a:t>self.name,"</a:t>
            </a:r>
            <a:r>
              <a:rPr lang="el-GR" sz="1600" i="0" u="none" strike="noStrike" cap="none" dirty="0">
                <a:solidFill>
                  <a:srgbClr val="FFFB00"/>
                </a:solidFill>
                <a:latin typeface="Courier"/>
                <a:ea typeface="Courier New"/>
                <a:cs typeface="Courier"/>
                <a:sym typeface="Courier New"/>
              </a:rPr>
              <a:t>πλήθος </a:t>
            </a:r>
            <a:r>
              <a:rPr lang="en-US" sz="1600" i="0" u="none" strike="noStrike" cap="none" dirty="0">
                <a:solidFill>
                  <a:srgbClr val="FFFB00"/>
                </a:solidFill>
                <a:latin typeface="Courier"/>
                <a:ea typeface="Courier New"/>
                <a:cs typeface="Courier"/>
                <a:sym typeface="Courier New"/>
              </a:rPr>
              <a:t>party</a:t>
            </a:r>
            <a:r>
              <a:rPr lang="en" sz="1600" i="0" u="none" strike="noStrike" cap="none" dirty="0">
                <a:solidFill>
                  <a:srgbClr val="FFFB00"/>
                </a:solidFill>
                <a:latin typeface="Courier"/>
                <a:ea typeface="Courier New"/>
                <a:cs typeface="Courier"/>
                <a:sym typeface="Courier New"/>
              </a:rPr>
              <a:t>",self.x</a:t>
            </a:r>
            <a:r>
              <a:rPr lang="en-US" sz="1600" i="0" u="none" strike="noStrike" cap="none" dirty="0">
                <a:solidFill>
                  <a:srgbClr val="FFFB00"/>
                </a:solidFill>
                <a:latin typeface="Courier"/>
                <a:ea typeface="Courier New"/>
                <a:cs typeface="Courier"/>
                <a:sym typeface="Courier New"/>
              </a:rPr>
              <a:t>)</a:t>
            </a:r>
            <a:endParaRPr lang="en" sz="1600" i="0" u="none" strike="noStrike" cap="none" dirty="0">
              <a:solidFill>
                <a:srgbClr val="FFFB00"/>
              </a:solidFill>
              <a:latin typeface="Courier"/>
              <a:ea typeface="Courier New"/>
              <a:cs typeface="Courier"/>
              <a:sym typeface="Courier New"/>
            </a:endParaRPr>
          </a:p>
          <a:p>
            <a:pPr marL="0" marR="0" lvl="0" indent="0" algn="l" rtl="0">
              <a:lnSpc>
                <a:spcPct val="100000"/>
              </a:lnSpc>
              <a:spcBef>
                <a:spcPts val="0"/>
              </a:spcBef>
              <a:spcAft>
                <a:spcPts val="0"/>
              </a:spcAft>
              <a:buClr>
                <a:srgbClr val="FF40FF"/>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40FF"/>
              </a:buClr>
              <a:buSzPct val="25000"/>
              <a:buFont typeface="Cabin"/>
              <a:buNone/>
            </a:pPr>
            <a:r>
              <a:rPr lang="en" sz="1600" i="0" u="none" strike="noStrike" cap="none" dirty="0">
                <a:solidFill>
                  <a:srgbClr val="FF40FF"/>
                </a:solidFill>
                <a:latin typeface="Courier"/>
                <a:ea typeface="Courier New"/>
                <a:cs typeface="Courier"/>
                <a:sym typeface="Courier New"/>
              </a:rPr>
              <a:t>class </a:t>
            </a:r>
            <a:r>
              <a:rPr lang="en" sz="1600" i="0" u="none" strike="noStrike" cap="none" dirty="0" err="1">
                <a:solidFill>
                  <a:srgbClr val="FF40FF"/>
                </a:solidFill>
                <a:latin typeface="Courier"/>
                <a:ea typeface="Courier New"/>
                <a:cs typeface="Courier"/>
                <a:sym typeface="Courier New"/>
              </a:rPr>
              <a:t>FootballFan</a:t>
            </a:r>
            <a:r>
              <a:rPr lang="en" sz="1600" i="0" u="none" strike="noStrike" cap="none" dirty="0">
                <a:solidFill>
                  <a:srgbClr val="FF40FF"/>
                </a:solidFill>
                <a:latin typeface="Courier"/>
                <a:ea typeface="Courier New"/>
                <a:cs typeface="Courier"/>
                <a:sym typeface="Courier New"/>
              </a:rPr>
              <a:t>(</a:t>
            </a:r>
            <a:r>
              <a:rPr lang="en" sz="1600" i="0" u="none" strike="noStrike" cap="none" dirty="0" err="1">
                <a:solidFill>
                  <a:srgbClr val="FF40FF"/>
                </a:solidFill>
                <a:latin typeface="Courier"/>
                <a:ea typeface="Courier New"/>
                <a:cs typeface="Courier"/>
                <a:sym typeface="Courier New"/>
              </a:rPr>
              <a:t>PartyAnimal</a:t>
            </a:r>
            <a:r>
              <a:rPr lang="en" sz="1600" i="0" u="none" strike="noStrike" cap="none" dirty="0">
                <a:solidFill>
                  <a:srgbClr val="FF40FF"/>
                </a:solidFill>
                <a:latin typeface="Courier"/>
                <a:ea typeface="Courier New"/>
                <a:cs typeface="Courier"/>
                <a:sym typeface="Courier New"/>
              </a:rPr>
              <a:t>):</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points = 0</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a:t>
            </a:r>
            <a:r>
              <a:rPr lang="en" sz="1600" i="0" u="none" strike="noStrike" cap="none" dirty="0" err="1">
                <a:solidFill>
                  <a:srgbClr val="00F900"/>
                </a:solidFill>
                <a:latin typeface="Courier"/>
                <a:ea typeface="Courier New"/>
                <a:cs typeface="Courier"/>
                <a:sym typeface="Courier New"/>
              </a:rPr>
              <a:t>def</a:t>
            </a:r>
            <a:r>
              <a:rPr lang="en" sz="1600" i="0" u="none" strike="noStrike" cap="none" dirty="0">
                <a:solidFill>
                  <a:srgbClr val="00F900"/>
                </a:solidFill>
                <a:latin typeface="Courier"/>
                <a:ea typeface="Courier New"/>
                <a:cs typeface="Courier"/>
                <a:sym typeface="Courier New"/>
              </a:rPr>
              <a:t> touchdown(self):</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a:t>
            </a:r>
            <a:r>
              <a:rPr lang="en" sz="1600" i="0" u="none" strike="noStrike" cap="none" dirty="0" err="1">
                <a:solidFill>
                  <a:srgbClr val="00F900"/>
                </a:solidFill>
                <a:latin typeface="Courier"/>
                <a:ea typeface="Courier New"/>
                <a:cs typeface="Courier"/>
                <a:sym typeface="Courier New"/>
              </a:rPr>
              <a:t>self.points</a:t>
            </a:r>
            <a:r>
              <a:rPr lang="en" sz="1600" i="0" u="none" strike="noStrike" cap="none" dirty="0">
                <a:solidFill>
                  <a:srgbClr val="00F900"/>
                </a:solidFill>
                <a:latin typeface="Courier"/>
                <a:ea typeface="Courier New"/>
                <a:cs typeface="Courier"/>
                <a:sym typeface="Courier New"/>
              </a:rPr>
              <a:t> = </a:t>
            </a:r>
            <a:r>
              <a:rPr lang="en" sz="1600" i="0" u="none" strike="noStrike" cap="none" dirty="0" err="1">
                <a:solidFill>
                  <a:srgbClr val="00F900"/>
                </a:solidFill>
                <a:latin typeface="Courier"/>
                <a:ea typeface="Courier New"/>
                <a:cs typeface="Courier"/>
                <a:sym typeface="Courier New"/>
              </a:rPr>
              <a:t>self.points</a:t>
            </a:r>
            <a:r>
              <a:rPr lang="en" sz="1600" i="0" u="none" strike="noStrike" cap="none" dirty="0">
                <a:solidFill>
                  <a:srgbClr val="00F900"/>
                </a:solidFill>
                <a:latin typeface="Courier"/>
                <a:ea typeface="Courier New"/>
                <a:cs typeface="Courier"/>
                <a:sym typeface="Courier New"/>
              </a:rPr>
              <a:t> + 7</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a:t>
            </a:r>
            <a:r>
              <a:rPr lang="en" sz="1600" i="0" u="none" strike="noStrike" cap="none" dirty="0" err="1">
                <a:solidFill>
                  <a:srgbClr val="00F900"/>
                </a:solidFill>
                <a:latin typeface="Courier"/>
                <a:ea typeface="Courier New"/>
                <a:cs typeface="Courier"/>
                <a:sym typeface="Courier New"/>
              </a:rPr>
              <a:t>self.party</a:t>
            </a:r>
            <a:r>
              <a:rPr lang="en" sz="1600" i="0" u="none" strike="noStrike" cap="none" dirty="0">
                <a:solidFill>
                  <a:srgbClr val="00F900"/>
                </a:solidFill>
                <a:latin typeface="Courier"/>
                <a:ea typeface="Courier New"/>
                <a:cs typeface="Courier"/>
                <a:sym typeface="Courier New"/>
              </a:rPr>
              <a:t>()</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print</a:t>
            </a:r>
            <a:r>
              <a:rPr lang="en-US" sz="1600" i="0" u="none" strike="noStrike" cap="none" dirty="0">
                <a:solidFill>
                  <a:srgbClr val="00F900"/>
                </a:solidFill>
                <a:latin typeface="Courier"/>
                <a:ea typeface="Courier New"/>
                <a:cs typeface="Courier"/>
                <a:sym typeface="Courier New"/>
              </a:rPr>
              <a:t>(</a:t>
            </a:r>
            <a:r>
              <a:rPr lang="en" sz="1600" i="0" u="none" strike="noStrike" cap="none" dirty="0">
                <a:solidFill>
                  <a:srgbClr val="00F900"/>
                </a:solidFill>
                <a:latin typeface="Courier"/>
                <a:ea typeface="Courier New"/>
                <a:cs typeface="Courier"/>
                <a:sym typeface="Courier New"/>
              </a:rPr>
              <a:t>self.name, "</a:t>
            </a:r>
            <a:r>
              <a:rPr lang="el-GR" sz="1600" i="0" u="none" strike="noStrike" cap="none" dirty="0">
                <a:solidFill>
                  <a:srgbClr val="00F900"/>
                </a:solidFill>
                <a:latin typeface="Courier"/>
                <a:ea typeface="Courier New"/>
                <a:cs typeface="Courier"/>
                <a:sym typeface="Courier New"/>
              </a:rPr>
              <a:t>πόντοι</a:t>
            </a:r>
            <a:r>
              <a:rPr lang="en" sz="1600" i="0" u="none" strike="noStrike" cap="none" dirty="0">
                <a:solidFill>
                  <a:srgbClr val="00F900"/>
                </a:solidFill>
                <a:latin typeface="Courier"/>
                <a:ea typeface="Courier New"/>
                <a:cs typeface="Courier"/>
                <a:sym typeface="Courier New"/>
              </a:rPr>
              <a:t>",self.points</a:t>
            </a:r>
            <a:r>
              <a:rPr lang="en-US" sz="1600" i="0" u="none" strike="noStrike" cap="none" dirty="0">
                <a:solidFill>
                  <a:srgbClr val="00F900"/>
                </a:solidFill>
                <a:latin typeface="Courier"/>
                <a:ea typeface="Courier New"/>
                <a:cs typeface="Courier"/>
                <a:sym typeface="Courier New"/>
              </a:rPr>
              <a:t>)</a:t>
            </a:r>
            <a:endParaRPr lang="en" sz="1600" i="0" u="none" strike="noStrike" cap="none" dirty="0">
              <a:solidFill>
                <a:srgbClr val="00F900"/>
              </a:solidFill>
              <a:latin typeface="Courier"/>
              <a:ea typeface="Courier New"/>
              <a:cs typeface="Courier"/>
              <a:sym typeface="Courier New"/>
            </a:endParaRPr>
          </a:p>
        </p:txBody>
      </p:sp>
      <p:sp>
        <p:nvSpPr>
          <p:cNvPr id="519" name="Shape 519"/>
          <p:cNvSpPr/>
          <p:nvPr/>
        </p:nvSpPr>
        <p:spPr>
          <a:xfrm>
            <a:off x="5721381" y="603200"/>
            <a:ext cx="3252979" cy="1685108"/>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1600" u="none" strike="noStrike" cap="none" dirty="0">
                <a:solidFill>
                  <a:srgbClr val="FFFFFF"/>
                </a:solidFill>
                <a:latin typeface="Courier" charset="0"/>
                <a:ea typeface="Courier" charset="0"/>
                <a:cs typeface="Courier" charset="0"/>
                <a:sym typeface="Cabin"/>
              </a:rPr>
              <a:t>s = </a:t>
            </a:r>
            <a:r>
              <a:rPr lang="en" sz="1600" u="none" strike="noStrike" cap="none" dirty="0" err="1">
                <a:solidFill>
                  <a:srgbClr val="FFFFFF"/>
                </a:solidFill>
                <a:latin typeface="Courier" charset="0"/>
                <a:ea typeface="Courier" charset="0"/>
                <a:cs typeface="Courier" charset="0"/>
                <a:sym typeface="Cabin"/>
              </a:rPr>
              <a:t>PartyAnimal</a:t>
            </a:r>
            <a:r>
              <a:rPr lang="en" sz="1600" u="none" strike="noStrike" cap="none" dirty="0">
                <a:solidFill>
                  <a:srgbClr val="FFFFFF"/>
                </a:solidFill>
                <a:latin typeface="Courier" charset="0"/>
                <a:ea typeface="Courier" charset="0"/>
                <a:cs typeface="Courier" charset="0"/>
                <a:sym typeface="Cabin"/>
              </a:rPr>
              <a:t>("Sally")</a:t>
            </a: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err="1">
                <a:solidFill>
                  <a:srgbClr val="FFFFFF"/>
                </a:solidFill>
                <a:latin typeface="Courier" charset="0"/>
                <a:ea typeface="Courier" charset="0"/>
                <a:cs typeface="Courier" charset="0"/>
                <a:sym typeface="Cabin"/>
              </a:rPr>
              <a:t>s.party</a:t>
            </a:r>
            <a:r>
              <a:rPr lang="en" sz="1600" u="none" strike="noStrike" cap="none" dirty="0">
                <a:solidFill>
                  <a:srgbClr val="FFFFFF"/>
                </a:solidFill>
                <a:latin typeface="Courier" charset="0"/>
                <a:ea typeface="Courier" charset="0"/>
                <a:cs typeface="Courier" charset="0"/>
                <a:sym typeface="Cabin"/>
              </a:rPr>
              <a:t>()</a:t>
            </a:r>
          </a:p>
          <a:p>
            <a:pPr marL="0" marR="0" lvl="0" indent="0" algn="l" rtl="0">
              <a:lnSpc>
                <a:spcPct val="100000"/>
              </a:lnSpc>
              <a:spcBef>
                <a:spcPts val="0"/>
              </a:spcBef>
              <a:spcAft>
                <a:spcPts val="0"/>
              </a:spcAft>
              <a:buClr>
                <a:srgbClr val="FFFFFF"/>
              </a:buClr>
              <a:buFont typeface="Cabin"/>
              <a:buNone/>
            </a:pPr>
            <a:endParaRPr sz="1600" u="none" strike="noStrike" cap="none" dirty="0">
              <a:solidFill>
                <a:srgbClr val="FFFFFF"/>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a:solidFill>
                  <a:srgbClr val="FFFFFF"/>
                </a:solidFill>
                <a:latin typeface="Courier" charset="0"/>
                <a:ea typeface="Courier" charset="0"/>
                <a:cs typeface="Courier" charset="0"/>
                <a:sym typeface="Cabin"/>
              </a:rPr>
              <a:t>j = </a:t>
            </a:r>
            <a:r>
              <a:rPr lang="en" sz="1600" u="none" strike="noStrike" cap="none" dirty="0" err="1">
                <a:solidFill>
                  <a:srgbClr val="FFFFFF"/>
                </a:solidFill>
                <a:latin typeface="Courier" charset="0"/>
                <a:ea typeface="Courier" charset="0"/>
                <a:cs typeface="Courier" charset="0"/>
                <a:sym typeface="Cabin"/>
              </a:rPr>
              <a:t>FootballFan</a:t>
            </a:r>
            <a:r>
              <a:rPr lang="en" sz="1600" u="none" strike="noStrike" cap="none" dirty="0">
                <a:solidFill>
                  <a:srgbClr val="FFFFFF"/>
                </a:solidFill>
                <a:latin typeface="Courier" charset="0"/>
                <a:ea typeface="Courier" charset="0"/>
                <a:cs typeface="Courier" charset="0"/>
                <a:sym typeface="Cabin"/>
              </a:rPr>
              <a:t>("Jim")</a:t>
            </a: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err="1">
                <a:solidFill>
                  <a:srgbClr val="FFFFFF"/>
                </a:solidFill>
                <a:latin typeface="Courier" charset="0"/>
                <a:ea typeface="Courier" charset="0"/>
                <a:cs typeface="Courier" charset="0"/>
                <a:sym typeface="Cabin"/>
              </a:rPr>
              <a:t>j.party</a:t>
            </a:r>
            <a:r>
              <a:rPr lang="en" sz="1600" u="none" strike="noStrike" cap="none" dirty="0">
                <a:solidFill>
                  <a:srgbClr val="FFFFFF"/>
                </a:solidFill>
                <a:latin typeface="Courier" charset="0"/>
                <a:ea typeface="Courier" charset="0"/>
                <a:cs typeface="Courier" charset="0"/>
                <a:sym typeface="Cabin"/>
              </a:rPr>
              <a:t>()</a:t>
            </a: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err="1">
                <a:solidFill>
                  <a:srgbClr val="FFFFFF"/>
                </a:solidFill>
                <a:latin typeface="Courier" charset="0"/>
                <a:ea typeface="Courier" charset="0"/>
                <a:cs typeface="Courier" charset="0"/>
                <a:sym typeface="Cabin"/>
              </a:rPr>
              <a:t>j.touchdown</a:t>
            </a:r>
            <a:r>
              <a:rPr lang="en" sz="1600" u="none" strike="noStrike" cap="none" dirty="0">
                <a:solidFill>
                  <a:srgbClr val="FFFFFF"/>
                </a:solidFill>
                <a:latin typeface="Courier" charset="0"/>
                <a:ea typeface="Courier" charset="0"/>
                <a:cs typeface="Courier" charset="0"/>
                <a:sym typeface="Cabin"/>
              </a:rPr>
              <a:t>()</a:t>
            </a:r>
          </a:p>
        </p:txBody>
      </p:sp>
      <p:sp>
        <p:nvSpPr>
          <p:cNvPr id="520" name="Shape 520"/>
          <p:cNvSpPr/>
          <p:nvPr/>
        </p:nvSpPr>
        <p:spPr>
          <a:xfrm>
            <a:off x="5684222" y="2860496"/>
            <a:ext cx="3327299" cy="1199699"/>
          </a:xfrm>
          <a:prstGeom prst="rect">
            <a:avLst/>
          </a:prstGeom>
          <a:noFill/>
          <a:ln w="25400" cap="flat" cmpd="sng">
            <a:solidFill>
              <a:srgbClr val="FFFFFF"/>
            </a:solidFill>
            <a:prstDash val="solid"/>
            <a:miter/>
            <a:headEnd type="none" w="med" len="med"/>
            <a:tailEnd type="none" w="med" len="med"/>
          </a:ln>
        </p:spPr>
        <p:txBody>
          <a:bodyPr lIns="21050" tIns="21050" rIns="21050" bIns="21050" anchor="ctr" anchorCtr="0">
            <a:noAutofit/>
          </a:bodyPr>
          <a:lstStyle/>
          <a:p>
            <a:pPr marL="0" marR="0" lvl="0" indent="0" algn="ctr" rtl="0">
              <a:lnSpc>
                <a:spcPct val="100000"/>
              </a:lnSpc>
              <a:spcBef>
                <a:spcPts val="0"/>
              </a:spcBef>
              <a:spcAft>
                <a:spcPts val="0"/>
              </a:spcAft>
              <a:buClr>
                <a:srgbClr val="FF40FF"/>
              </a:buClr>
              <a:buSzPct val="25000"/>
              <a:buFont typeface="Cabin"/>
              <a:buNone/>
            </a:pPr>
            <a:r>
              <a:rPr lang="el-GR" sz="1800" u="none" strike="noStrike" cap="none" dirty="0">
                <a:solidFill>
                  <a:srgbClr val="FF40FF"/>
                </a:solidFill>
                <a:latin typeface="Arial" charset="0"/>
                <a:ea typeface="Arial" charset="0"/>
                <a:cs typeface="Arial" charset="0"/>
                <a:sym typeface="Cabin"/>
              </a:rPr>
              <a:t>Το </a:t>
            </a:r>
            <a:r>
              <a:rPr lang="el-GR" sz="1800" u="none" strike="noStrike" cap="none" dirty="0" err="1">
                <a:solidFill>
                  <a:srgbClr val="FF40FF"/>
                </a:solidFill>
                <a:latin typeface="Arial" charset="0"/>
                <a:ea typeface="Arial" charset="0"/>
                <a:cs typeface="Arial" charset="0"/>
                <a:sym typeface="Cabin"/>
              </a:rPr>
              <a:t>FootballFan</a:t>
            </a:r>
            <a:r>
              <a:rPr lang="el-GR" sz="1800" u="none" strike="noStrike" cap="none" dirty="0">
                <a:solidFill>
                  <a:srgbClr val="FF40FF"/>
                </a:solidFill>
                <a:latin typeface="Arial" charset="0"/>
                <a:ea typeface="Arial" charset="0"/>
                <a:cs typeface="Arial" charset="0"/>
                <a:sym typeface="Cabin"/>
              </a:rPr>
              <a:t> </a:t>
            </a:r>
            <a:r>
              <a:rPr lang="el-GR" sz="1800" u="none" strike="noStrike" cap="none" dirty="0">
                <a:solidFill>
                  <a:schemeClr val="bg1"/>
                </a:solidFill>
                <a:latin typeface="Arial" charset="0"/>
                <a:ea typeface="Arial" charset="0"/>
                <a:cs typeface="Arial" charset="0"/>
                <a:sym typeface="Cabin"/>
              </a:rPr>
              <a:t>είναι μια κλάση που επεκτείνει το </a:t>
            </a:r>
            <a:r>
              <a:rPr lang="el-GR" sz="1800" dirty="0" err="1">
                <a:solidFill>
                  <a:srgbClr val="FFFB00"/>
                </a:solidFill>
                <a:latin typeface="Arial" charset="0"/>
                <a:cs typeface="Arial" charset="0"/>
                <a:sym typeface="Cabin"/>
              </a:rPr>
              <a:t>PartyAnimal</a:t>
            </a:r>
            <a:r>
              <a:rPr lang="el-GR" sz="1800" dirty="0">
                <a:solidFill>
                  <a:srgbClr val="FFFB00"/>
                </a:solidFill>
                <a:latin typeface="Arial" charset="0"/>
                <a:cs typeface="Arial" charset="0"/>
                <a:sym typeface="Cabin"/>
              </a:rPr>
              <a:t>. Έχει όλες τις δυνατότητες του </a:t>
            </a:r>
            <a:r>
              <a:rPr lang="el-GR" sz="1800" dirty="0" err="1">
                <a:solidFill>
                  <a:srgbClr val="FFFB00"/>
                </a:solidFill>
                <a:latin typeface="Arial" charset="0"/>
                <a:cs typeface="Arial" charset="0"/>
                <a:sym typeface="Cabin"/>
              </a:rPr>
              <a:t>PartyAnimal</a:t>
            </a:r>
            <a:r>
              <a:rPr lang="el-GR" sz="1800" u="none" strike="noStrike" cap="none" dirty="0">
                <a:solidFill>
                  <a:srgbClr val="FF40FF"/>
                </a:solidFill>
                <a:latin typeface="Arial" charset="0"/>
                <a:ea typeface="Arial" charset="0"/>
                <a:cs typeface="Arial" charset="0"/>
                <a:sym typeface="Cabin"/>
              </a:rPr>
              <a:t> </a:t>
            </a:r>
            <a:r>
              <a:rPr lang="el-GR" sz="1800" dirty="0">
                <a:solidFill>
                  <a:srgbClr val="00F900"/>
                </a:solidFill>
                <a:latin typeface="Arial" charset="0"/>
                <a:cs typeface="Arial" charset="0"/>
                <a:sym typeface="Cabin"/>
              </a:rPr>
              <a:t>και όχι μόνο</a:t>
            </a:r>
            <a:r>
              <a:rPr lang="en" sz="1800" u="none" strike="noStrike" cap="none" dirty="0">
                <a:solidFill>
                  <a:srgbClr val="00F900"/>
                </a:solidFill>
                <a:latin typeface="Arial" charset="0"/>
                <a:ea typeface="Arial" charset="0"/>
                <a:cs typeface="Arial" charset="0"/>
                <a:sym typeface="Cabin"/>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p:nvPr/>
        </p:nvSpPr>
        <p:spPr>
          <a:xfrm>
            <a:off x="237698" y="154250"/>
            <a:ext cx="5639978" cy="4702499"/>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class </a:t>
            </a:r>
            <a:r>
              <a:rPr lang="en" sz="1600" i="0" u="none" strike="noStrike" cap="none" dirty="0" err="1">
                <a:solidFill>
                  <a:srgbClr val="FFFB00"/>
                </a:solidFill>
                <a:latin typeface="Courier"/>
                <a:ea typeface="Courier New"/>
                <a:cs typeface="Courier"/>
                <a:sym typeface="Courier New"/>
              </a:rPr>
              <a:t>PartyAnimal</a:t>
            </a:r>
            <a:r>
              <a:rPr lang="en" sz="1600" i="0" u="none" strike="noStrike" cap="none" dirty="0">
                <a:solidFill>
                  <a:srgbClr val="FFFB00"/>
                </a:solidFill>
                <a:latin typeface="Courier"/>
                <a:ea typeface="Courier New"/>
                <a:cs typeface="Courier"/>
                <a:sym typeface="Courier New"/>
              </a:rPr>
              <a:t>:</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x = 0</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name = ""</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a:t>
            </a:r>
            <a:r>
              <a:rPr lang="en" sz="1600" i="0" u="none" strike="noStrike" cap="none" dirty="0" err="1">
                <a:solidFill>
                  <a:srgbClr val="FFFB00"/>
                </a:solidFill>
                <a:latin typeface="Courier"/>
                <a:ea typeface="Courier New"/>
                <a:cs typeface="Courier"/>
                <a:sym typeface="Courier New"/>
              </a:rPr>
              <a:t>def</a:t>
            </a:r>
            <a:r>
              <a:rPr lang="en" sz="1600" i="0" u="none" strike="noStrike" cap="none" dirty="0">
                <a:solidFill>
                  <a:srgbClr val="FFFB00"/>
                </a:solidFill>
                <a:latin typeface="Courier"/>
                <a:ea typeface="Courier New"/>
                <a:cs typeface="Courier"/>
                <a:sym typeface="Courier New"/>
              </a:rPr>
              <a:t> __</a:t>
            </a:r>
            <a:r>
              <a:rPr lang="en" sz="1600" i="0" u="none" strike="noStrike" cap="none" dirty="0" err="1">
                <a:solidFill>
                  <a:srgbClr val="FFFB00"/>
                </a:solidFill>
                <a:latin typeface="Courier"/>
                <a:ea typeface="Courier New"/>
                <a:cs typeface="Courier"/>
                <a:sym typeface="Courier New"/>
              </a:rPr>
              <a:t>init</a:t>
            </a:r>
            <a:r>
              <a:rPr lang="en" sz="1600" i="0" u="none" strike="noStrike" cap="none" dirty="0">
                <a:solidFill>
                  <a:srgbClr val="FFFB00"/>
                </a:solidFill>
                <a:latin typeface="Courier"/>
                <a:ea typeface="Courier New"/>
                <a:cs typeface="Courier"/>
                <a:sym typeface="Courier New"/>
              </a:rPr>
              <a:t>__(self, </a:t>
            </a:r>
            <a:r>
              <a:rPr lang="en" sz="1600" i="0" u="none" strike="noStrike" cap="none" dirty="0" err="1">
                <a:solidFill>
                  <a:srgbClr val="FFFB00"/>
                </a:solidFill>
                <a:latin typeface="Courier"/>
                <a:ea typeface="Courier New"/>
                <a:cs typeface="Courier"/>
                <a:sym typeface="Courier New"/>
              </a:rPr>
              <a:t>nam</a:t>
            </a:r>
            <a:r>
              <a:rPr lang="en" sz="1600" i="0" u="none" strike="noStrike" cap="none" dirty="0">
                <a:solidFill>
                  <a:srgbClr val="FFFB00"/>
                </a:solidFill>
                <a:latin typeface="Courier"/>
                <a:ea typeface="Courier New"/>
                <a:cs typeface="Courier"/>
                <a:sym typeface="Courier New"/>
              </a:rPr>
              <a:t>):</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a:t>
            </a:r>
            <a:r>
              <a:rPr lang="en" sz="1600" i="0" u="none" strike="noStrike" cap="none" dirty="0" err="1">
                <a:solidFill>
                  <a:srgbClr val="FFFB00"/>
                </a:solidFill>
                <a:latin typeface="Courier"/>
                <a:ea typeface="Courier New"/>
                <a:cs typeface="Courier"/>
                <a:sym typeface="Courier New"/>
              </a:rPr>
              <a:t>self.name</a:t>
            </a:r>
            <a:r>
              <a:rPr lang="en" sz="1600" i="0" u="none" strike="noStrike" cap="none" dirty="0">
                <a:solidFill>
                  <a:srgbClr val="FFFB00"/>
                </a:solidFill>
                <a:latin typeface="Courier"/>
                <a:ea typeface="Courier New"/>
                <a:cs typeface="Courier"/>
                <a:sym typeface="Courier New"/>
              </a:rPr>
              <a:t> = </a:t>
            </a:r>
            <a:r>
              <a:rPr lang="en" sz="1600" i="0" u="none" strike="noStrike" cap="none" dirty="0" err="1">
                <a:solidFill>
                  <a:srgbClr val="FFFB00"/>
                </a:solidFill>
                <a:latin typeface="Courier"/>
                <a:ea typeface="Courier New"/>
                <a:cs typeface="Courier"/>
                <a:sym typeface="Courier New"/>
              </a:rPr>
              <a:t>nam</a:t>
            </a:r>
            <a:endParaRPr lang="en" sz="1600" i="0" u="none" strike="noStrike" cap="none" dirty="0">
              <a:solidFill>
                <a:srgbClr val="FFFB00"/>
              </a:solidFill>
              <a:latin typeface="Courier"/>
              <a:ea typeface="Courier New"/>
              <a:cs typeface="Courier"/>
              <a:sym typeface="Courier New"/>
            </a:endParaRP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print</a:t>
            </a:r>
            <a:r>
              <a:rPr lang="en-US" sz="1600" i="0" u="none" strike="noStrike" cap="none" dirty="0">
                <a:solidFill>
                  <a:srgbClr val="FFFB00"/>
                </a:solidFill>
                <a:latin typeface="Courier"/>
                <a:ea typeface="Courier New"/>
                <a:cs typeface="Courier"/>
                <a:sym typeface="Courier New"/>
              </a:rPr>
              <a:t>(</a:t>
            </a:r>
            <a:r>
              <a:rPr lang="en" sz="1600" i="0" u="none" strike="noStrike" cap="none" dirty="0">
                <a:solidFill>
                  <a:srgbClr val="FFFB00"/>
                </a:solidFill>
                <a:latin typeface="Courier"/>
                <a:ea typeface="Courier New"/>
                <a:cs typeface="Courier"/>
                <a:sym typeface="Courier New"/>
              </a:rPr>
              <a:t>self.name,"</a:t>
            </a:r>
            <a:r>
              <a:rPr lang="el-GR" sz="1600" i="0" u="none" strike="noStrike" cap="none" dirty="0">
                <a:solidFill>
                  <a:srgbClr val="FFFB00"/>
                </a:solidFill>
                <a:latin typeface="Courier"/>
                <a:ea typeface="Courier New"/>
                <a:cs typeface="Courier"/>
                <a:sym typeface="Courier New"/>
              </a:rPr>
              <a:t>κατασκευάστηκε</a:t>
            </a:r>
            <a:r>
              <a:rPr lang="en" sz="1600" i="0" u="none" strike="noStrike" cap="none" dirty="0">
                <a:solidFill>
                  <a:srgbClr val="FFFB00"/>
                </a:solidFill>
                <a:latin typeface="Courier"/>
                <a:ea typeface="Courier New"/>
                <a:cs typeface="Courier"/>
                <a:sym typeface="Courier New"/>
              </a:rPr>
              <a:t>"</a:t>
            </a:r>
            <a:r>
              <a:rPr lang="en-US" sz="1600" i="0" u="none" strike="noStrike" cap="none" dirty="0">
                <a:solidFill>
                  <a:srgbClr val="FFFB00"/>
                </a:solidFill>
                <a:latin typeface="Courier"/>
                <a:ea typeface="Courier New"/>
                <a:cs typeface="Courier"/>
                <a:sym typeface="Courier New"/>
              </a:rPr>
              <a:t>)</a:t>
            </a:r>
            <a:endParaRPr lang="en" sz="1600" i="0" u="none" strike="noStrike" cap="none" dirty="0">
              <a:solidFill>
                <a:srgbClr val="FFFB00"/>
              </a:solidFill>
              <a:latin typeface="Courier"/>
              <a:ea typeface="Courier New"/>
              <a:cs typeface="Courier"/>
              <a:sym typeface="Courier New"/>
            </a:endParaRPr>
          </a:p>
          <a:p>
            <a:pPr marL="0" marR="0" lvl="0" indent="0" algn="l" rtl="0">
              <a:lnSpc>
                <a:spcPct val="100000"/>
              </a:lnSpc>
              <a:spcBef>
                <a:spcPts val="0"/>
              </a:spcBef>
              <a:spcAft>
                <a:spcPts val="0"/>
              </a:spcAft>
              <a:buClr>
                <a:srgbClr val="FFFB00"/>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a:t>
            </a:r>
            <a:r>
              <a:rPr lang="en" sz="1600" i="0" u="none" strike="noStrike" cap="none" dirty="0" err="1">
                <a:solidFill>
                  <a:srgbClr val="FFFB00"/>
                </a:solidFill>
                <a:latin typeface="Courier"/>
                <a:ea typeface="Courier New"/>
                <a:cs typeface="Courier"/>
                <a:sym typeface="Courier New"/>
              </a:rPr>
              <a:t>def</a:t>
            </a:r>
            <a:r>
              <a:rPr lang="en" sz="1600" i="0" u="none" strike="noStrike" cap="none" dirty="0">
                <a:solidFill>
                  <a:srgbClr val="FFFB00"/>
                </a:solidFill>
                <a:latin typeface="Courier"/>
                <a:ea typeface="Courier New"/>
                <a:cs typeface="Courier"/>
                <a:sym typeface="Courier New"/>
              </a:rPr>
              <a:t> party(self) :</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a:t>
            </a:r>
            <a:r>
              <a:rPr lang="en" sz="1600" i="0" u="none" strike="noStrike" cap="none" dirty="0" err="1">
                <a:solidFill>
                  <a:srgbClr val="FFFB00"/>
                </a:solidFill>
                <a:latin typeface="Courier"/>
                <a:ea typeface="Courier New"/>
                <a:cs typeface="Courier"/>
                <a:sym typeface="Courier New"/>
              </a:rPr>
              <a:t>self.x</a:t>
            </a:r>
            <a:r>
              <a:rPr lang="en" sz="1600" i="0" u="none" strike="noStrike" cap="none" dirty="0">
                <a:solidFill>
                  <a:srgbClr val="FFFB00"/>
                </a:solidFill>
                <a:latin typeface="Courier"/>
                <a:ea typeface="Courier New"/>
                <a:cs typeface="Courier"/>
                <a:sym typeface="Courier New"/>
              </a:rPr>
              <a:t> = </a:t>
            </a:r>
            <a:r>
              <a:rPr lang="en" sz="1600" i="0" u="none" strike="noStrike" cap="none" dirty="0" err="1">
                <a:solidFill>
                  <a:srgbClr val="FFFB00"/>
                </a:solidFill>
                <a:latin typeface="Courier"/>
                <a:ea typeface="Courier New"/>
                <a:cs typeface="Courier"/>
                <a:sym typeface="Courier New"/>
              </a:rPr>
              <a:t>self.x</a:t>
            </a:r>
            <a:r>
              <a:rPr lang="en" sz="1600" i="0" u="none" strike="noStrike" cap="none" dirty="0">
                <a:solidFill>
                  <a:srgbClr val="FFFB00"/>
                </a:solidFill>
                <a:latin typeface="Courier"/>
                <a:ea typeface="Courier New"/>
                <a:cs typeface="Courier"/>
                <a:sym typeface="Courier New"/>
              </a:rPr>
              <a:t> + 1</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print</a:t>
            </a:r>
            <a:r>
              <a:rPr lang="en-US" sz="1600" i="0" u="none" strike="noStrike" cap="none" dirty="0">
                <a:solidFill>
                  <a:srgbClr val="FFFB00"/>
                </a:solidFill>
                <a:latin typeface="Courier"/>
                <a:ea typeface="Courier New"/>
                <a:cs typeface="Courier"/>
                <a:sym typeface="Courier New"/>
              </a:rPr>
              <a:t>(</a:t>
            </a:r>
            <a:r>
              <a:rPr lang="en" sz="1600" i="0" u="none" strike="noStrike" cap="none" dirty="0">
                <a:solidFill>
                  <a:srgbClr val="FFFB00"/>
                </a:solidFill>
                <a:latin typeface="Courier"/>
                <a:ea typeface="Courier New"/>
                <a:cs typeface="Courier"/>
                <a:sym typeface="Courier New"/>
              </a:rPr>
              <a:t>self.name ,"</a:t>
            </a:r>
            <a:r>
              <a:rPr lang="el-GR" sz="1600" i="0" u="none" strike="noStrike" cap="none" dirty="0">
                <a:solidFill>
                  <a:srgbClr val="FFFB00"/>
                </a:solidFill>
                <a:latin typeface="Courier"/>
                <a:ea typeface="Courier New"/>
                <a:cs typeface="Courier"/>
                <a:sym typeface="Courier New"/>
              </a:rPr>
              <a:t>πλήθος </a:t>
            </a:r>
            <a:r>
              <a:rPr lang="en-US" sz="1600" i="0" u="none" strike="noStrike" cap="none" dirty="0">
                <a:solidFill>
                  <a:srgbClr val="FFFB00"/>
                </a:solidFill>
                <a:latin typeface="Courier"/>
                <a:ea typeface="Courier New"/>
                <a:cs typeface="Courier"/>
                <a:sym typeface="Courier New"/>
              </a:rPr>
              <a:t>party</a:t>
            </a:r>
            <a:r>
              <a:rPr lang="en" sz="1600" i="0" u="none" strike="noStrike" cap="none" dirty="0">
                <a:solidFill>
                  <a:srgbClr val="FFFB00"/>
                </a:solidFill>
                <a:latin typeface="Courier"/>
                <a:ea typeface="Courier New"/>
                <a:cs typeface="Courier"/>
                <a:sym typeface="Courier New"/>
              </a:rPr>
              <a:t>", self.x</a:t>
            </a:r>
            <a:r>
              <a:rPr lang="en-US" sz="1600" i="0" u="none" strike="noStrike" cap="none" dirty="0">
                <a:solidFill>
                  <a:srgbClr val="FFFB00"/>
                </a:solidFill>
                <a:latin typeface="Courier"/>
                <a:ea typeface="Courier New"/>
                <a:cs typeface="Courier"/>
                <a:sym typeface="Courier New"/>
              </a:rPr>
              <a:t>)</a:t>
            </a:r>
            <a:endParaRPr lang="en" sz="1600" i="0" u="none" strike="noStrike" cap="none" dirty="0">
              <a:solidFill>
                <a:srgbClr val="FFFB00"/>
              </a:solidFill>
              <a:latin typeface="Courier"/>
              <a:ea typeface="Courier New"/>
              <a:cs typeface="Courier"/>
              <a:sym typeface="Courier New"/>
            </a:endParaRPr>
          </a:p>
          <a:p>
            <a:pPr marL="0" marR="0" lvl="0" indent="0" algn="l" rtl="0">
              <a:lnSpc>
                <a:spcPct val="100000"/>
              </a:lnSpc>
              <a:spcBef>
                <a:spcPts val="0"/>
              </a:spcBef>
              <a:spcAft>
                <a:spcPts val="0"/>
              </a:spcAft>
              <a:buClr>
                <a:srgbClr val="FF40FF"/>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40FF"/>
              </a:buClr>
              <a:buSzPct val="25000"/>
              <a:buFont typeface="Cabin"/>
              <a:buNone/>
            </a:pPr>
            <a:r>
              <a:rPr lang="en" sz="1600" i="0" u="none" strike="noStrike" cap="none" dirty="0">
                <a:solidFill>
                  <a:srgbClr val="FF40FF"/>
                </a:solidFill>
                <a:latin typeface="Courier"/>
                <a:ea typeface="Courier New"/>
                <a:cs typeface="Courier"/>
                <a:sym typeface="Courier New"/>
              </a:rPr>
              <a:t>class </a:t>
            </a:r>
            <a:r>
              <a:rPr lang="en" sz="1600" i="0" u="none" strike="noStrike" cap="none" dirty="0" err="1">
                <a:solidFill>
                  <a:srgbClr val="FF40FF"/>
                </a:solidFill>
                <a:latin typeface="Courier"/>
                <a:ea typeface="Courier New"/>
                <a:cs typeface="Courier"/>
                <a:sym typeface="Courier New"/>
              </a:rPr>
              <a:t>FootballFan</a:t>
            </a:r>
            <a:r>
              <a:rPr lang="en" sz="1600" i="0" u="none" strike="noStrike" cap="none" dirty="0">
                <a:solidFill>
                  <a:srgbClr val="FF40FF"/>
                </a:solidFill>
                <a:latin typeface="Courier"/>
                <a:ea typeface="Courier New"/>
                <a:cs typeface="Courier"/>
                <a:sym typeface="Courier New"/>
              </a:rPr>
              <a:t>(</a:t>
            </a:r>
            <a:r>
              <a:rPr lang="en" sz="1600" i="0" u="none" strike="noStrike" cap="none" dirty="0" err="1">
                <a:solidFill>
                  <a:srgbClr val="FF40FF"/>
                </a:solidFill>
                <a:latin typeface="Courier"/>
                <a:ea typeface="Courier New"/>
                <a:cs typeface="Courier"/>
                <a:sym typeface="Courier New"/>
              </a:rPr>
              <a:t>PartyAnimal</a:t>
            </a:r>
            <a:r>
              <a:rPr lang="en" sz="1600" i="0" u="none" strike="noStrike" cap="none" dirty="0">
                <a:solidFill>
                  <a:srgbClr val="FF40FF"/>
                </a:solidFill>
                <a:latin typeface="Courier"/>
                <a:ea typeface="Courier New"/>
                <a:cs typeface="Courier"/>
                <a:sym typeface="Courier New"/>
              </a:rPr>
              <a:t>):</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points = 0</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a:t>
            </a:r>
            <a:r>
              <a:rPr lang="en" sz="1600" i="0" u="none" strike="noStrike" cap="none" dirty="0" err="1">
                <a:solidFill>
                  <a:srgbClr val="00F900"/>
                </a:solidFill>
                <a:latin typeface="Courier"/>
                <a:ea typeface="Courier New"/>
                <a:cs typeface="Courier"/>
                <a:sym typeface="Courier New"/>
              </a:rPr>
              <a:t>def</a:t>
            </a:r>
            <a:r>
              <a:rPr lang="en" sz="1600" i="0" u="none" strike="noStrike" cap="none" dirty="0">
                <a:solidFill>
                  <a:srgbClr val="00F900"/>
                </a:solidFill>
                <a:latin typeface="Courier"/>
                <a:ea typeface="Courier New"/>
                <a:cs typeface="Courier"/>
                <a:sym typeface="Courier New"/>
              </a:rPr>
              <a:t> touchdown(self):</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a:t>
            </a:r>
            <a:r>
              <a:rPr lang="en" sz="1600" i="0" u="none" strike="noStrike" cap="none" dirty="0" err="1">
                <a:solidFill>
                  <a:srgbClr val="00F900"/>
                </a:solidFill>
                <a:latin typeface="Courier"/>
                <a:ea typeface="Courier New"/>
                <a:cs typeface="Courier"/>
                <a:sym typeface="Courier New"/>
              </a:rPr>
              <a:t>self.points</a:t>
            </a:r>
            <a:r>
              <a:rPr lang="en" sz="1600" i="0" u="none" strike="noStrike" cap="none" dirty="0">
                <a:solidFill>
                  <a:srgbClr val="00F900"/>
                </a:solidFill>
                <a:latin typeface="Courier"/>
                <a:ea typeface="Courier New"/>
                <a:cs typeface="Courier"/>
                <a:sym typeface="Courier New"/>
              </a:rPr>
              <a:t> = </a:t>
            </a:r>
            <a:r>
              <a:rPr lang="en" sz="1600" i="0" u="none" strike="noStrike" cap="none" dirty="0" err="1">
                <a:solidFill>
                  <a:srgbClr val="00F900"/>
                </a:solidFill>
                <a:latin typeface="Courier"/>
                <a:ea typeface="Courier New"/>
                <a:cs typeface="Courier"/>
                <a:sym typeface="Courier New"/>
              </a:rPr>
              <a:t>self.points</a:t>
            </a:r>
            <a:r>
              <a:rPr lang="en" sz="1600" i="0" u="none" strike="noStrike" cap="none" dirty="0">
                <a:solidFill>
                  <a:srgbClr val="00F900"/>
                </a:solidFill>
                <a:latin typeface="Courier"/>
                <a:ea typeface="Courier New"/>
                <a:cs typeface="Courier"/>
                <a:sym typeface="Courier New"/>
              </a:rPr>
              <a:t> + 7</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a:t>
            </a:r>
            <a:r>
              <a:rPr lang="en" sz="1600" i="0" u="none" strike="noStrike" cap="none" dirty="0" err="1">
                <a:solidFill>
                  <a:srgbClr val="00F900"/>
                </a:solidFill>
                <a:latin typeface="Courier"/>
                <a:ea typeface="Courier New"/>
                <a:cs typeface="Courier"/>
                <a:sym typeface="Courier New"/>
              </a:rPr>
              <a:t>self.party</a:t>
            </a:r>
            <a:r>
              <a:rPr lang="en" sz="1600" i="0" u="none" strike="noStrike" cap="none" dirty="0">
                <a:solidFill>
                  <a:srgbClr val="00F900"/>
                </a:solidFill>
                <a:latin typeface="Courier"/>
                <a:ea typeface="Courier New"/>
                <a:cs typeface="Courier"/>
                <a:sym typeface="Courier New"/>
              </a:rPr>
              <a:t>()</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print</a:t>
            </a:r>
            <a:r>
              <a:rPr lang="en-US" sz="1600" i="0" u="none" strike="noStrike" cap="none" dirty="0">
                <a:solidFill>
                  <a:srgbClr val="00F900"/>
                </a:solidFill>
                <a:latin typeface="Courier"/>
                <a:ea typeface="Courier New"/>
                <a:cs typeface="Courier"/>
                <a:sym typeface="Courier New"/>
              </a:rPr>
              <a:t>(</a:t>
            </a:r>
            <a:r>
              <a:rPr lang="en" sz="1600" i="0" u="none" strike="noStrike" cap="none" dirty="0">
                <a:solidFill>
                  <a:srgbClr val="00F900"/>
                </a:solidFill>
                <a:latin typeface="Courier"/>
                <a:ea typeface="Courier New"/>
                <a:cs typeface="Courier"/>
                <a:sym typeface="Courier New"/>
              </a:rPr>
              <a:t>self.name,"</a:t>
            </a:r>
            <a:r>
              <a:rPr lang="el-GR" sz="1600" i="0" u="none" strike="noStrike" cap="none" dirty="0">
                <a:solidFill>
                  <a:srgbClr val="00F900"/>
                </a:solidFill>
                <a:latin typeface="Courier"/>
                <a:ea typeface="Courier New"/>
                <a:cs typeface="Courier"/>
                <a:sym typeface="Courier New"/>
              </a:rPr>
              <a:t>πόντοι</a:t>
            </a:r>
            <a:r>
              <a:rPr lang="en" sz="1600" i="0" u="none" strike="noStrike" cap="none" dirty="0">
                <a:solidFill>
                  <a:srgbClr val="00F900"/>
                </a:solidFill>
                <a:latin typeface="Courier"/>
                <a:ea typeface="Courier New"/>
                <a:cs typeface="Courier"/>
                <a:sym typeface="Courier New"/>
              </a:rPr>
              <a:t>",self.points</a:t>
            </a:r>
            <a:r>
              <a:rPr lang="en-US" sz="1600" i="0" u="none" strike="noStrike" cap="none" dirty="0">
                <a:solidFill>
                  <a:srgbClr val="00F900"/>
                </a:solidFill>
                <a:latin typeface="Courier"/>
                <a:ea typeface="Courier New"/>
                <a:cs typeface="Courier"/>
                <a:sym typeface="Courier New"/>
              </a:rPr>
              <a:t>)</a:t>
            </a:r>
            <a:endParaRPr lang="en" sz="1600" i="0" u="none" strike="noStrike" cap="none" dirty="0">
              <a:solidFill>
                <a:srgbClr val="00F900"/>
              </a:solidFill>
              <a:latin typeface="Courier"/>
              <a:ea typeface="Courier New"/>
              <a:cs typeface="Courier"/>
              <a:sym typeface="Courier New"/>
            </a:endParaRPr>
          </a:p>
        </p:txBody>
      </p:sp>
      <p:sp>
        <p:nvSpPr>
          <p:cNvPr id="519" name="Shape 519"/>
          <p:cNvSpPr/>
          <p:nvPr/>
        </p:nvSpPr>
        <p:spPr>
          <a:xfrm>
            <a:off x="5721381" y="603200"/>
            <a:ext cx="3252979" cy="1685108"/>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1600" u="none" strike="noStrike" cap="none" dirty="0">
                <a:solidFill>
                  <a:srgbClr val="FFFFFF"/>
                </a:solidFill>
                <a:latin typeface="Courier" charset="0"/>
                <a:ea typeface="Courier" charset="0"/>
                <a:cs typeface="Courier" charset="0"/>
                <a:sym typeface="Cabin"/>
              </a:rPr>
              <a:t>s = </a:t>
            </a:r>
            <a:r>
              <a:rPr lang="en" sz="1600" u="none" strike="noStrike" cap="none" dirty="0" err="1">
                <a:solidFill>
                  <a:srgbClr val="FFFFFF"/>
                </a:solidFill>
                <a:latin typeface="Courier" charset="0"/>
                <a:ea typeface="Courier" charset="0"/>
                <a:cs typeface="Courier" charset="0"/>
                <a:sym typeface="Cabin"/>
              </a:rPr>
              <a:t>PartyAnimal</a:t>
            </a:r>
            <a:r>
              <a:rPr lang="en" sz="1600" u="none" strike="noStrike" cap="none" dirty="0">
                <a:solidFill>
                  <a:srgbClr val="FFFFFF"/>
                </a:solidFill>
                <a:latin typeface="Courier" charset="0"/>
                <a:ea typeface="Courier" charset="0"/>
                <a:cs typeface="Courier" charset="0"/>
                <a:sym typeface="Cabin"/>
              </a:rPr>
              <a:t>("Sally")</a:t>
            </a: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err="1">
                <a:solidFill>
                  <a:srgbClr val="FFFFFF"/>
                </a:solidFill>
                <a:latin typeface="Courier" charset="0"/>
                <a:ea typeface="Courier" charset="0"/>
                <a:cs typeface="Courier" charset="0"/>
                <a:sym typeface="Cabin"/>
              </a:rPr>
              <a:t>s.party</a:t>
            </a:r>
            <a:r>
              <a:rPr lang="en" sz="1600" u="none" strike="noStrike" cap="none" dirty="0">
                <a:solidFill>
                  <a:srgbClr val="FFFFFF"/>
                </a:solidFill>
                <a:latin typeface="Courier" charset="0"/>
                <a:ea typeface="Courier" charset="0"/>
                <a:cs typeface="Courier" charset="0"/>
                <a:sym typeface="Cabin"/>
              </a:rPr>
              <a:t>()</a:t>
            </a:r>
          </a:p>
          <a:p>
            <a:pPr marL="0" marR="0" lvl="0" indent="0" algn="l" rtl="0">
              <a:lnSpc>
                <a:spcPct val="100000"/>
              </a:lnSpc>
              <a:spcBef>
                <a:spcPts val="0"/>
              </a:spcBef>
              <a:spcAft>
                <a:spcPts val="0"/>
              </a:spcAft>
              <a:buClr>
                <a:srgbClr val="FFFFFF"/>
              </a:buClr>
              <a:buFont typeface="Cabin"/>
              <a:buNone/>
            </a:pPr>
            <a:endParaRPr sz="1600" u="none" strike="noStrike" cap="none" dirty="0">
              <a:solidFill>
                <a:srgbClr val="FFFFFF"/>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a:solidFill>
                  <a:srgbClr val="FFFFFF"/>
                </a:solidFill>
                <a:latin typeface="Courier" charset="0"/>
                <a:ea typeface="Courier" charset="0"/>
                <a:cs typeface="Courier" charset="0"/>
                <a:sym typeface="Cabin"/>
              </a:rPr>
              <a:t>j = </a:t>
            </a:r>
            <a:r>
              <a:rPr lang="en" sz="1600" u="none" strike="noStrike" cap="none" dirty="0" err="1">
                <a:solidFill>
                  <a:srgbClr val="FFFFFF"/>
                </a:solidFill>
                <a:latin typeface="Courier" charset="0"/>
                <a:ea typeface="Courier" charset="0"/>
                <a:cs typeface="Courier" charset="0"/>
                <a:sym typeface="Cabin"/>
              </a:rPr>
              <a:t>FootballFan</a:t>
            </a:r>
            <a:r>
              <a:rPr lang="en" sz="1600" u="none" strike="noStrike" cap="none" dirty="0">
                <a:solidFill>
                  <a:srgbClr val="FFFFFF"/>
                </a:solidFill>
                <a:latin typeface="Courier" charset="0"/>
                <a:ea typeface="Courier" charset="0"/>
                <a:cs typeface="Courier" charset="0"/>
                <a:sym typeface="Cabin"/>
              </a:rPr>
              <a:t>("Jim")</a:t>
            </a: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err="1">
                <a:solidFill>
                  <a:srgbClr val="FFFFFF"/>
                </a:solidFill>
                <a:latin typeface="Courier" charset="0"/>
                <a:ea typeface="Courier" charset="0"/>
                <a:cs typeface="Courier" charset="0"/>
                <a:sym typeface="Cabin"/>
              </a:rPr>
              <a:t>j.party</a:t>
            </a:r>
            <a:r>
              <a:rPr lang="en" sz="1600" u="none" strike="noStrike" cap="none" dirty="0">
                <a:solidFill>
                  <a:srgbClr val="FFFFFF"/>
                </a:solidFill>
                <a:latin typeface="Courier" charset="0"/>
                <a:ea typeface="Courier" charset="0"/>
                <a:cs typeface="Courier" charset="0"/>
                <a:sym typeface="Cabin"/>
              </a:rPr>
              <a:t>()</a:t>
            </a: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err="1">
                <a:solidFill>
                  <a:srgbClr val="FFFFFF"/>
                </a:solidFill>
                <a:latin typeface="Courier" charset="0"/>
                <a:ea typeface="Courier" charset="0"/>
                <a:cs typeface="Courier" charset="0"/>
                <a:sym typeface="Cabin"/>
              </a:rPr>
              <a:t>j.touchdown</a:t>
            </a:r>
            <a:r>
              <a:rPr lang="en" sz="1600" u="none" strike="noStrike" cap="none" dirty="0">
                <a:solidFill>
                  <a:srgbClr val="FFFFFF"/>
                </a:solidFill>
                <a:latin typeface="Courier" charset="0"/>
                <a:ea typeface="Courier" charset="0"/>
                <a:cs typeface="Courier" charset="0"/>
                <a:sym typeface="Cabin"/>
              </a:rPr>
              <a:t>()</a:t>
            </a:r>
          </a:p>
        </p:txBody>
      </p:sp>
      <p:sp>
        <p:nvSpPr>
          <p:cNvPr id="5" name="Shape 526"/>
          <p:cNvSpPr/>
          <p:nvPr/>
        </p:nvSpPr>
        <p:spPr>
          <a:xfrm>
            <a:off x="6477000" y="2483575"/>
            <a:ext cx="2100942" cy="1543049"/>
          </a:xfrm>
          <a:prstGeom prst="rect">
            <a:avLst/>
          </a:prstGeom>
          <a:noFill/>
          <a:ln w="50800" cap="flat" cmpd="sng">
            <a:solidFill>
              <a:srgbClr val="00F900"/>
            </a:solidFill>
            <a:prstDash val="solid"/>
            <a:miter/>
            <a:headEnd type="none" w="med" len="med"/>
            <a:tailEnd type="none" w="med" len="med"/>
          </a:ln>
        </p:spPr>
        <p:txBody>
          <a:bodyPr lIns="21050" tIns="21050" rIns="21050" bIns="21050" anchor="t" anchorCtr="0">
            <a:noAutofit/>
          </a:bodyPr>
          <a:lstStyle/>
          <a:p>
            <a:pPr marL="0" marR="0" lvl="0" indent="0" algn="l" rtl="0">
              <a:lnSpc>
                <a:spcPct val="100000"/>
              </a:lnSpc>
              <a:spcBef>
                <a:spcPts val="0"/>
              </a:spcBef>
              <a:spcAft>
                <a:spcPts val="0"/>
              </a:spcAft>
              <a:buClr>
                <a:srgbClr val="FFFFFF"/>
              </a:buClr>
              <a:buSzPct val="25000"/>
              <a:buFont typeface="Cabin"/>
              <a:buNone/>
            </a:pPr>
            <a:r>
              <a:rPr lang="en" sz="2400" dirty="0">
                <a:solidFill>
                  <a:srgbClr val="FFFFFF"/>
                </a:solidFill>
                <a:latin typeface="Arial" charset="0"/>
                <a:ea typeface="Arial" charset="0"/>
                <a:cs typeface="Arial" charset="0"/>
                <a:sym typeface="Cabin"/>
              </a:rPr>
              <a:t> </a:t>
            </a:r>
            <a:endParaRPr lang="en" sz="2400" u="none" strike="noStrike" cap="none" dirty="0">
              <a:solidFill>
                <a:srgbClr val="FFFFFF"/>
              </a:solidFill>
              <a:latin typeface="Arial" charset="0"/>
              <a:ea typeface="Arial" charset="0"/>
              <a:cs typeface="Arial" charset="0"/>
              <a:sym typeface="Cabin"/>
            </a:endParaRPr>
          </a:p>
        </p:txBody>
      </p:sp>
      <p:sp>
        <p:nvSpPr>
          <p:cNvPr id="6" name="Shape 527"/>
          <p:cNvSpPr/>
          <p:nvPr/>
        </p:nvSpPr>
        <p:spPr>
          <a:xfrm>
            <a:off x="6609428" y="2684417"/>
            <a:ext cx="1708447" cy="489857"/>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 sz="2000" u="none" strike="noStrike" cap="none" dirty="0">
                <a:solidFill>
                  <a:srgbClr val="000000"/>
                </a:solidFill>
                <a:latin typeface="Arial" charset="0"/>
                <a:ea typeface="Arial" charset="0"/>
                <a:cs typeface="Arial" charset="0"/>
                <a:sym typeface="Cabin"/>
              </a:rPr>
              <a:t> x</a:t>
            </a:r>
            <a:r>
              <a:rPr lang="en-US" sz="2000" u="none" strike="noStrike" cap="none" dirty="0">
                <a:solidFill>
                  <a:srgbClr val="000000"/>
                </a:solidFill>
                <a:latin typeface="Arial" charset="0"/>
                <a:ea typeface="Arial" charset="0"/>
                <a:cs typeface="Arial" charset="0"/>
                <a:sym typeface="Cabin"/>
              </a:rPr>
              <a:t>:</a:t>
            </a:r>
            <a:endParaRPr lang="en" sz="2000" u="none" strike="noStrike" cap="none" dirty="0">
              <a:solidFill>
                <a:srgbClr val="000000"/>
              </a:solidFill>
              <a:latin typeface="Arial" charset="0"/>
              <a:ea typeface="Arial" charset="0"/>
              <a:cs typeface="Arial" charset="0"/>
              <a:sym typeface="Cabin"/>
            </a:endParaRPr>
          </a:p>
        </p:txBody>
      </p:sp>
      <p:sp>
        <p:nvSpPr>
          <p:cNvPr id="7" name="Shape 528"/>
          <p:cNvSpPr/>
          <p:nvPr/>
        </p:nvSpPr>
        <p:spPr>
          <a:xfrm>
            <a:off x="6609428" y="3331028"/>
            <a:ext cx="1708447" cy="489857"/>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 sz="2000" u="none" strike="noStrike" cap="none">
                <a:solidFill>
                  <a:srgbClr val="000000"/>
                </a:solidFill>
                <a:latin typeface="Arial" charset="0"/>
                <a:ea typeface="Arial" charset="0"/>
                <a:cs typeface="Arial" charset="0"/>
                <a:sym typeface="Cabin"/>
              </a:rPr>
              <a:t> name: Sally</a:t>
            </a:r>
          </a:p>
        </p:txBody>
      </p:sp>
      <p:sp>
        <p:nvSpPr>
          <p:cNvPr id="2" name="Rectangle 1"/>
          <p:cNvSpPr/>
          <p:nvPr/>
        </p:nvSpPr>
        <p:spPr>
          <a:xfrm>
            <a:off x="6005315" y="2294839"/>
            <a:ext cx="344046" cy="584775"/>
          </a:xfrm>
          <a:prstGeom prst="rect">
            <a:avLst/>
          </a:prstGeom>
        </p:spPr>
        <p:txBody>
          <a:bodyPr wrap="square">
            <a:spAutoFit/>
          </a:bodyPr>
          <a:lstStyle/>
          <a:p>
            <a:r>
              <a:rPr lang="en-US" sz="3200" dirty="0">
                <a:solidFill>
                  <a:srgbClr val="00FA00"/>
                </a:solidFill>
                <a:latin typeface="Arial" charset="0"/>
                <a:ea typeface="Arial" charset="0"/>
                <a:cs typeface="Arial" charset="0"/>
                <a:sym typeface="Cabin"/>
              </a:rPr>
              <a:t>s</a:t>
            </a:r>
            <a:endParaRPr lang="en-US" sz="3200" dirty="0">
              <a:solidFill>
                <a:srgbClr val="00FA00"/>
              </a:solidFill>
            </a:endParaRPr>
          </a:p>
        </p:txBody>
      </p:sp>
    </p:spTree>
    <p:extLst>
      <p:ext uri="{BB962C8B-B14F-4D97-AF65-F5344CB8AC3E}">
        <p14:creationId xmlns:p14="http://schemas.microsoft.com/office/powerpoint/2010/main" val="14646107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p:nvPr/>
        </p:nvSpPr>
        <p:spPr>
          <a:xfrm>
            <a:off x="237698" y="154250"/>
            <a:ext cx="5661750" cy="4702499"/>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class </a:t>
            </a:r>
            <a:r>
              <a:rPr lang="en" sz="1600" i="0" u="none" strike="noStrike" cap="none" dirty="0" err="1">
                <a:solidFill>
                  <a:srgbClr val="FFFB00"/>
                </a:solidFill>
                <a:latin typeface="Courier"/>
                <a:ea typeface="Courier New"/>
                <a:cs typeface="Courier"/>
                <a:sym typeface="Courier New"/>
              </a:rPr>
              <a:t>PartyAnimal</a:t>
            </a:r>
            <a:r>
              <a:rPr lang="en" sz="1600" i="0" u="none" strike="noStrike" cap="none" dirty="0">
                <a:solidFill>
                  <a:srgbClr val="FFFB00"/>
                </a:solidFill>
                <a:latin typeface="Courier"/>
                <a:ea typeface="Courier New"/>
                <a:cs typeface="Courier"/>
                <a:sym typeface="Courier New"/>
              </a:rPr>
              <a:t>:</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x = 0</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name = ""</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a:t>
            </a:r>
            <a:r>
              <a:rPr lang="en" sz="1600" i="0" u="none" strike="noStrike" cap="none" dirty="0" err="1">
                <a:solidFill>
                  <a:srgbClr val="FFFB00"/>
                </a:solidFill>
                <a:latin typeface="Courier"/>
                <a:ea typeface="Courier New"/>
                <a:cs typeface="Courier"/>
                <a:sym typeface="Courier New"/>
              </a:rPr>
              <a:t>def</a:t>
            </a:r>
            <a:r>
              <a:rPr lang="en" sz="1600" i="0" u="none" strike="noStrike" cap="none" dirty="0">
                <a:solidFill>
                  <a:srgbClr val="FFFB00"/>
                </a:solidFill>
                <a:latin typeface="Courier"/>
                <a:ea typeface="Courier New"/>
                <a:cs typeface="Courier"/>
                <a:sym typeface="Courier New"/>
              </a:rPr>
              <a:t> __</a:t>
            </a:r>
            <a:r>
              <a:rPr lang="en" sz="1600" i="0" u="none" strike="noStrike" cap="none" dirty="0" err="1">
                <a:solidFill>
                  <a:srgbClr val="FFFB00"/>
                </a:solidFill>
                <a:latin typeface="Courier"/>
                <a:ea typeface="Courier New"/>
                <a:cs typeface="Courier"/>
                <a:sym typeface="Courier New"/>
              </a:rPr>
              <a:t>init</a:t>
            </a:r>
            <a:r>
              <a:rPr lang="en" sz="1600" i="0" u="none" strike="noStrike" cap="none" dirty="0">
                <a:solidFill>
                  <a:srgbClr val="FFFB00"/>
                </a:solidFill>
                <a:latin typeface="Courier"/>
                <a:ea typeface="Courier New"/>
                <a:cs typeface="Courier"/>
                <a:sym typeface="Courier New"/>
              </a:rPr>
              <a:t>__(self, </a:t>
            </a:r>
            <a:r>
              <a:rPr lang="en" sz="1600" i="0" u="none" strike="noStrike" cap="none" dirty="0" err="1">
                <a:solidFill>
                  <a:srgbClr val="FFFB00"/>
                </a:solidFill>
                <a:latin typeface="Courier"/>
                <a:ea typeface="Courier New"/>
                <a:cs typeface="Courier"/>
                <a:sym typeface="Courier New"/>
              </a:rPr>
              <a:t>nam</a:t>
            </a:r>
            <a:r>
              <a:rPr lang="en" sz="1600" i="0" u="none" strike="noStrike" cap="none" dirty="0">
                <a:solidFill>
                  <a:srgbClr val="FFFB00"/>
                </a:solidFill>
                <a:latin typeface="Courier"/>
                <a:ea typeface="Courier New"/>
                <a:cs typeface="Courier"/>
                <a:sym typeface="Courier New"/>
              </a:rPr>
              <a:t>):</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a:t>
            </a:r>
            <a:r>
              <a:rPr lang="en" sz="1600" i="0" u="none" strike="noStrike" cap="none" dirty="0" err="1">
                <a:solidFill>
                  <a:srgbClr val="FFFB00"/>
                </a:solidFill>
                <a:latin typeface="Courier"/>
                <a:ea typeface="Courier New"/>
                <a:cs typeface="Courier"/>
                <a:sym typeface="Courier New"/>
              </a:rPr>
              <a:t>self.name</a:t>
            </a:r>
            <a:r>
              <a:rPr lang="en" sz="1600" i="0" u="none" strike="noStrike" cap="none" dirty="0">
                <a:solidFill>
                  <a:srgbClr val="FFFB00"/>
                </a:solidFill>
                <a:latin typeface="Courier"/>
                <a:ea typeface="Courier New"/>
                <a:cs typeface="Courier"/>
                <a:sym typeface="Courier New"/>
              </a:rPr>
              <a:t> = </a:t>
            </a:r>
            <a:r>
              <a:rPr lang="en" sz="1600" i="0" u="none" strike="noStrike" cap="none" dirty="0" err="1">
                <a:solidFill>
                  <a:srgbClr val="FFFB00"/>
                </a:solidFill>
                <a:latin typeface="Courier"/>
                <a:ea typeface="Courier New"/>
                <a:cs typeface="Courier"/>
                <a:sym typeface="Courier New"/>
              </a:rPr>
              <a:t>nam</a:t>
            </a:r>
            <a:endParaRPr lang="en" sz="1600" i="0" u="none" strike="noStrike" cap="none" dirty="0">
              <a:solidFill>
                <a:srgbClr val="FFFB00"/>
              </a:solidFill>
              <a:latin typeface="Courier"/>
              <a:ea typeface="Courier New"/>
              <a:cs typeface="Courier"/>
              <a:sym typeface="Courier New"/>
            </a:endParaRP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print</a:t>
            </a:r>
            <a:r>
              <a:rPr lang="en-US" sz="1600" i="0" u="none" strike="noStrike" cap="none" dirty="0">
                <a:solidFill>
                  <a:srgbClr val="FFFB00"/>
                </a:solidFill>
                <a:latin typeface="Courier"/>
                <a:ea typeface="Courier New"/>
                <a:cs typeface="Courier"/>
                <a:sym typeface="Courier New"/>
              </a:rPr>
              <a:t>(</a:t>
            </a:r>
            <a:r>
              <a:rPr lang="en" sz="1600" i="0" u="none" strike="noStrike" cap="none" dirty="0">
                <a:solidFill>
                  <a:srgbClr val="FFFB00"/>
                </a:solidFill>
                <a:latin typeface="Courier"/>
                <a:ea typeface="Courier New"/>
                <a:cs typeface="Courier"/>
                <a:sym typeface="Courier New"/>
              </a:rPr>
              <a:t>self.name,"</a:t>
            </a:r>
            <a:r>
              <a:rPr lang="el-GR" sz="1600" i="0" u="none" strike="noStrike" cap="none" dirty="0">
                <a:solidFill>
                  <a:srgbClr val="FFFB00"/>
                </a:solidFill>
                <a:latin typeface="Courier"/>
                <a:ea typeface="Courier New"/>
                <a:cs typeface="Courier"/>
                <a:sym typeface="Courier New"/>
              </a:rPr>
              <a:t>κατασκευάστηκε</a:t>
            </a:r>
            <a:r>
              <a:rPr lang="en" sz="1600" i="0" u="none" strike="noStrike" cap="none" dirty="0">
                <a:solidFill>
                  <a:srgbClr val="FFFB00"/>
                </a:solidFill>
                <a:latin typeface="Courier"/>
                <a:ea typeface="Courier New"/>
                <a:cs typeface="Courier"/>
                <a:sym typeface="Courier New"/>
              </a:rPr>
              <a:t>"</a:t>
            </a:r>
            <a:r>
              <a:rPr lang="en-US" sz="1600" i="0" u="none" strike="noStrike" cap="none" dirty="0">
                <a:solidFill>
                  <a:srgbClr val="FFFB00"/>
                </a:solidFill>
                <a:latin typeface="Courier"/>
                <a:ea typeface="Courier New"/>
                <a:cs typeface="Courier"/>
                <a:sym typeface="Courier New"/>
              </a:rPr>
              <a:t>)</a:t>
            </a:r>
            <a:endParaRPr lang="en" sz="1600" i="0" u="none" strike="noStrike" cap="none" dirty="0">
              <a:solidFill>
                <a:srgbClr val="FFFB00"/>
              </a:solidFill>
              <a:latin typeface="Courier"/>
              <a:ea typeface="Courier New"/>
              <a:cs typeface="Courier"/>
              <a:sym typeface="Courier New"/>
            </a:endParaRPr>
          </a:p>
          <a:p>
            <a:pPr marL="0" marR="0" lvl="0" indent="0" algn="l" rtl="0">
              <a:lnSpc>
                <a:spcPct val="100000"/>
              </a:lnSpc>
              <a:spcBef>
                <a:spcPts val="0"/>
              </a:spcBef>
              <a:spcAft>
                <a:spcPts val="0"/>
              </a:spcAft>
              <a:buClr>
                <a:srgbClr val="FFFB00"/>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a:t>
            </a:r>
            <a:r>
              <a:rPr lang="en" sz="1600" i="0" u="none" strike="noStrike" cap="none" dirty="0" err="1">
                <a:solidFill>
                  <a:srgbClr val="FFFB00"/>
                </a:solidFill>
                <a:latin typeface="Courier"/>
                <a:ea typeface="Courier New"/>
                <a:cs typeface="Courier"/>
                <a:sym typeface="Courier New"/>
              </a:rPr>
              <a:t>def</a:t>
            </a:r>
            <a:r>
              <a:rPr lang="en" sz="1600" i="0" u="none" strike="noStrike" cap="none" dirty="0">
                <a:solidFill>
                  <a:srgbClr val="FFFB00"/>
                </a:solidFill>
                <a:latin typeface="Courier"/>
                <a:ea typeface="Courier New"/>
                <a:cs typeface="Courier"/>
                <a:sym typeface="Courier New"/>
              </a:rPr>
              <a:t> party(self) :</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a:t>
            </a:r>
            <a:r>
              <a:rPr lang="en" sz="1600" i="0" u="none" strike="noStrike" cap="none" dirty="0" err="1">
                <a:solidFill>
                  <a:srgbClr val="FFFB00"/>
                </a:solidFill>
                <a:latin typeface="Courier"/>
                <a:ea typeface="Courier New"/>
                <a:cs typeface="Courier"/>
                <a:sym typeface="Courier New"/>
              </a:rPr>
              <a:t>self.x</a:t>
            </a:r>
            <a:r>
              <a:rPr lang="en" sz="1600" i="0" u="none" strike="noStrike" cap="none" dirty="0">
                <a:solidFill>
                  <a:srgbClr val="FFFB00"/>
                </a:solidFill>
                <a:latin typeface="Courier"/>
                <a:ea typeface="Courier New"/>
                <a:cs typeface="Courier"/>
                <a:sym typeface="Courier New"/>
              </a:rPr>
              <a:t> = </a:t>
            </a:r>
            <a:r>
              <a:rPr lang="en" sz="1600" i="0" u="none" strike="noStrike" cap="none" dirty="0" err="1">
                <a:solidFill>
                  <a:srgbClr val="FFFB00"/>
                </a:solidFill>
                <a:latin typeface="Courier"/>
                <a:ea typeface="Courier New"/>
                <a:cs typeface="Courier"/>
                <a:sym typeface="Courier New"/>
              </a:rPr>
              <a:t>self.x</a:t>
            </a:r>
            <a:r>
              <a:rPr lang="en" sz="1600" i="0" u="none" strike="noStrike" cap="none" dirty="0">
                <a:solidFill>
                  <a:srgbClr val="FFFB00"/>
                </a:solidFill>
                <a:latin typeface="Courier"/>
                <a:ea typeface="Courier New"/>
                <a:cs typeface="Courier"/>
                <a:sym typeface="Courier New"/>
              </a:rPr>
              <a:t> + 1</a:t>
            </a:r>
          </a:p>
          <a:p>
            <a:pPr marL="0" marR="0" lvl="0" indent="0" algn="l" rtl="0">
              <a:lnSpc>
                <a:spcPct val="100000"/>
              </a:lnSpc>
              <a:spcBef>
                <a:spcPts val="0"/>
              </a:spcBef>
              <a:spcAft>
                <a:spcPts val="0"/>
              </a:spcAft>
              <a:buClr>
                <a:srgbClr val="FFFB00"/>
              </a:buClr>
              <a:buSzPct val="25000"/>
              <a:buFont typeface="Cabin"/>
              <a:buNone/>
            </a:pPr>
            <a:r>
              <a:rPr lang="en" sz="1600" i="0" u="none" strike="noStrike" cap="none" dirty="0">
                <a:solidFill>
                  <a:srgbClr val="FFFB00"/>
                </a:solidFill>
                <a:latin typeface="Courier"/>
                <a:ea typeface="Courier New"/>
                <a:cs typeface="Courier"/>
                <a:sym typeface="Courier New"/>
              </a:rPr>
              <a:t>     print</a:t>
            </a:r>
            <a:r>
              <a:rPr lang="en-US" sz="1600" i="0" u="none" strike="noStrike" cap="none" dirty="0">
                <a:solidFill>
                  <a:srgbClr val="FFFB00"/>
                </a:solidFill>
                <a:latin typeface="Courier"/>
                <a:ea typeface="Courier New"/>
                <a:cs typeface="Courier"/>
                <a:sym typeface="Courier New"/>
              </a:rPr>
              <a:t>(</a:t>
            </a:r>
            <a:r>
              <a:rPr lang="en" sz="1600" i="0" u="none" strike="noStrike" cap="none" dirty="0">
                <a:solidFill>
                  <a:srgbClr val="FFFB00"/>
                </a:solidFill>
                <a:latin typeface="Courier"/>
                <a:ea typeface="Courier New"/>
                <a:cs typeface="Courier"/>
                <a:sym typeface="Courier New"/>
              </a:rPr>
              <a:t>self.name ,"</a:t>
            </a:r>
            <a:r>
              <a:rPr lang="el-GR" sz="1600" i="0" u="none" strike="noStrike" cap="none" dirty="0">
                <a:solidFill>
                  <a:srgbClr val="FFFB00"/>
                </a:solidFill>
                <a:latin typeface="Courier"/>
                <a:ea typeface="Courier New"/>
                <a:cs typeface="Courier"/>
                <a:sym typeface="Courier New"/>
              </a:rPr>
              <a:t>πλήθος </a:t>
            </a:r>
            <a:r>
              <a:rPr lang="en-US" sz="1600" i="0" u="none" strike="noStrike" cap="none" dirty="0">
                <a:solidFill>
                  <a:srgbClr val="FFFB00"/>
                </a:solidFill>
                <a:latin typeface="Courier"/>
                <a:ea typeface="Courier New"/>
                <a:cs typeface="Courier"/>
                <a:sym typeface="Courier New"/>
              </a:rPr>
              <a:t>party</a:t>
            </a:r>
            <a:r>
              <a:rPr lang="en" sz="1600" i="0" u="none" strike="noStrike" cap="none" dirty="0">
                <a:solidFill>
                  <a:srgbClr val="FFFB00"/>
                </a:solidFill>
                <a:latin typeface="Courier"/>
                <a:ea typeface="Courier New"/>
                <a:cs typeface="Courier"/>
                <a:sym typeface="Courier New"/>
              </a:rPr>
              <a:t>", self.x</a:t>
            </a:r>
            <a:r>
              <a:rPr lang="en-US" sz="1600" i="0" u="none" strike="noStrike" cap="none" dirty="0">
                <a:solidFill>
                  <a:srgbClr val="FFFB00"/>
                </a:solidFill>
                <a:latin typeface="Courier"/>
                <a:ea typeface="Courier New"/>
                <a:cs typeface="Courier"/>
                <a:sym typeface="Courier New"/>
              </a:rPr>
              <a:t>)</a:t>
            </a:r>
            <a:endParaRPr lang="en" sz="1600" i="0" u="none" strike="noStrike" cap="none" dirty="0">
              <a:solidFill>
                <a:srgbClr val="FFFB00"/>
              </a:solidFill>
              <a:latin typeface="Courier"/>
              <a:ea typeface="Courier New"/>
              <a:cs typeface="Courier"/>
              <a:sym typeface="Courier New"/>
            </a:endParaRPr>
          </a:p>
          <a:p>
            <a:pPr marL="0" marR="0" lvl="0" indent="0" algn="l" rtl="0">
              <a:lnSpc>
                <a:spcPct val="100000"/>
              </a:lnSpc>
              <a:spcBef>
                <a:spcPts val="0"/>
              </a:spcBef>
              <a:spcAft>
                <a:spcPts val="0"/>
              </a:spcAft>
              <a:buClr>
                <a:srgbClr val="FF40FF"/>
              </a:buClr>
              <a:buFont typeface="Cabin"/>
              <a:buNone/>
            </a:pPr>
            <a:endParaRPr sz="1600" i="0" u="none" strike="noStrike" cap="none" dirty="0">
              <a:solidFill>
                <a:srgbClr val="FFFFFF"/>
              </a:solidFill>
              <a:latin typeface="Courier"/>
              <a:ea typeface="Courier New"/>
              <a:cs typeface="Courier"/>
              <a:sym typeface="Courier New"/>
            </a:endParaRPr>
          </a:p>
          <a:p>
            <a:pPr marL="0" marR="0" lvl="0" indent="0" algn="l" rtl="0">
              <a:lnSpc>
                <a:spcPct val="100000"/>
              </a:lnSpc>
              <a:spcBef>
                <a:spcPts val="0"/>
              </a:spcBef>
              <a:spcAft>
                <a:spcPts val="0"/>
              </a:spcAft>
              <a:buClr>
                <a:srgbClr val="FF40FF"/>
              </a:buClr>
              <a:buSzPct val="25000"/>
              <a:buFont typeface="Cabin"/>
              <a:buNone/>
            </a:pPr>
            <a:r>
              <a:rPr lang="en" sz="1600" i="0" u="none" strike="noStrike" cap="none" dirty="0">
                <a:solidFill>
                  <a:srgbClr val="FF40FF"/>
                </a:solidFill>
                <a:latin typeface="Courier"/>
                <a:ea typeface="Courier New"/>
                <a:cs typeface="Courier"/>
                <a:sym typeface="Courier New"/>
              </a:rPr>
              <a:t>class </a:t>
            </a:r>
            <a:r>
              <a:rPr lang="en" sz="1600" i="0" u="none" strike="noStrike" cap="none" dirty="0" err="1">
                <a:solidFill>
                  <a:srgbClr val="FF40FF"/>
                </a:solidFill>
                <a:latin typeface="Courier"/>
                <a:ea typeface="Courier New"/>
                <a:cs typeface="Courier"/>
                <a:sym typeface="Courier New"/>
              </a:rPr>
              <a:t>FootballFan</a:t>
            </a:r>
            <a:r>
              <a:rPr lang="en" sz="1600" i="0" u="none" strike="noStrike" cap="none" dirty="0">
                <a:solidFill>
                  <a:srgbClr val="FF40FF"/>
                </a:solidFill>
                <a:latin typeface="Courier"/>
                <a:ea typeface="Courier New"/>
                <a:cs typeface="Courier"/>
                <a:sym typeface="Courier New"/>
              </a:rPr>
              <a:t>(</a:t>
            </a:r>
            <a:r>
              <a:rPr lang="en" sz="1600" i="0" u="none" strike="noStrike" cap="none" dirty="0" err="1">
                <a:solidFill>
                  <a:srgbClr val="FF40FF"/>
                </a:solidFill>
                <a:latin typeface="Courier"/>
                <a:ea typeface="Courier New"/>
                <a:cs typeface="Courier"/>
                <a:sym typeface="Courier New"/>
              </a:rPr>
              <a:t>PartyAnimal</a:t>
            </a:r>
            <a:r>
              <a:rPr lang="en" sz="1600" i="0" u="none" strike="noStrike" cap="none" dirty="0">
                <a:solidFill>
                  <a:srgbClr val="FF40FF"/>
                </a:solidFill>
                <a:latin typeface="Courier"/>
                <a:ea typeface="Courier New"/>
                <a:cs typeface="Courier"/>
                <a:sym typeface="Courier New"/>
              </a:rPr>
              <a:t>):</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points = 0</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a:t>
            </a:r>
            <a:r>
              <a:rPr lang="en" sz="1600" i="0" u="none" strike="noStrike" cap="none" dirty="0" err="1">
                <a:solidFill>
                  <a:srgbClr val="00F900"/>
                </a:solidFill>
                <a:latin typeface="Courier"/>
                <a:ea typeface="Courier New"/>
                <a:cs typeface="Courier"/>
                <a:sym typeface="Courier New"/>
              </a:rPr>
              <a:t>def</a:t>
            </a:r>
            <a:r>
              <a:rPr lang="en" sz="1600" i="0" u="none" strike="noStrike" cap="none" dirty="0">
                <a:solidFill>
                  <a:srgbClr val="00F900"/>
                </a:solidFill>
                <a:latin typeface="Courier"/>
                <a:ea typeface="Courier New"/>
                <a:cs typeface="Courier"/>
                <a:sym typeface="Courier New"/>
              </a:rPr>
              <a:t> touchdown(self):</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a:t>
            </a:r>
            <a:r>
              <a:rPr lang="en" sz="1600" i="0" u="none" strike="noStrike" cap="none" dirty="0" err="1">
                <a:solidFill>
                  <a:srgbClr val="00F900"/>
                </a:solidFill>
                <a:latin typeface="Courier"/>
                <a:ea typeface="Courier New"/>
                <a:cs typeface="Courier"/>
                <a:sym typeface="Courier New"/>
              </a:rPr>
              <a:t>self.points</a:t>
            </a:r>
            <a:r>
              <a:rPr lang="en" sz="1600" i="0" u="none" strike="noStrike" cap="none" dirty="0">
                <a:solidFill>
                  <a:srgbClr val="00F900"/>
                </a:solidFill>
                <a:latin typeface="Courier"/>
                <a:ea typeface="Courier New"/>
                <a:cs typeface="Courier"/>
                <a:sym typeface="Courier New"/>
              </a:rPr>
              <a:t> = </a:t>
            </a:r>
            <a:r>
              <a:rPr lang="en" sz="1600" i="0" u="none" strike="noStrike" cap="none" dirty="0" err="1">
                <a:solidFill>
                  <a:srgbClr val="00F900"/>
                </a:solidFill>
                <a:latin typeface="Courier"/>
                <a:ea typeface="Courier New"/>
                <a:cs typeface="Courier"/>
                <a:sym typeface="Courier New"/>
              </a:rPr>
              <a:t>self.points</a:t>
            </a:r>
            <a:r>
              <a:rPr lang="en" sz="1600" i="0" u="none" strike="noStrike" cap="none" dirty="0">
                <a:solidFill>
                  <a:srgbClr val="00F900"/>
                </a:solidFill>
                <a:latin typeface="Courier"/>
                <a:ea typeface="Courier New"/>
                <a:cs typeface="Courier"/>
                <a:sym typeface="Courier New"/>
              </a:rPr>
              <a:t> + 7</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a:t>
            </a:r>
            <a:r>
              <a:rPr lang="en" sz="1600" i="0" u="none" strike="noStrike" cap="none" dirty="0" err="1">
                <a:solidFill>
                  <a:srgbClr val="00F900"/>
                </a:solidFill>
                <a:latin typeface="Courier"/>
                <a:ea typeface="Courier New"/>
                <a:cs typeface="Courier"/>
                <a:sym typeface="Courier New"/>
              </a:rPr>
              <a:t>self.party</a:t>
            </a:r>
            <a:r>
              <a:rPr lang="en" sz="1600" i="0" u="none" strike="noStrike" cap="none" dirty="0">
                <a:solidFill>
                  <a:srgbClr val="00F900"/>
                </a:solidFill>
                <a:latin typeface="Courier"/>
                <a:ea typeface="Courier New"/>
                <a:cs typeface="Courier"/>
                <a:sym typeface="Courier New"/>
              </a:rPr>
              <a:t>()</a:t>
            </a:r>
          </a:p>
          <a:p>
            <a:pPr marL="0" marR="0" lvl="0" indent="0" algn="l" rtl="0">
              <a:lnSpc>
                <a:spcPct val="100000"/>
              </a:lnSpc>
              <a:spcBef>
                <a:spcPts val="0"/>
              </a:spcBef>
              <a:spcAft>
                <a:spcPts val="0"/>
              </a:spcAft>
              <a:buClr>
                <a:srgbClr val="00F900"/>
              </a:buClr>
              <a:buSzPct val="25000"/>
              <a:buFont typeface="Cabin"/>
              <a:buNone/>
            </a:pPr>
            <a:r>
              <a:rPr lang="en" sz="1600" i="0" u="none" strike="noStrike" cap="none" dirty="0">
                <a:solidFill>
                  <a:srgbClr val="00F900"/>
                </a:solidFill>
                <a:latin typeface="Courier"/>
                <a:ea typeface="Courier New"/>
                <a:cs typeface="Courier"/>
                <a:sym typeface="Courier New"/>
              </a:rPr>
              <a:t>      print</a:t>
            </a:r>
            <a:r>
              <a:rPr lang="en-US" sz="1600" i="0" u="none" strike="noStrike" cap="none" dirty="0">
                <a:solidFill>
                  <a:srgbClr val="00F900"/>
                </a:solidFill>
                <a:latin typeface="Courier"/>
                <a:ea typeface="Courier New"/>
                <a:cs typeface="Courier"/>
                <a:sym typeface="Courier New"/>
              </a:rPr>
              <a:t>(</a:t>
            </a:r>
            <a:r>
              <a:rPr lang="en" sz="1600" i="0" u="none" strike="noStrike" cap="none" dirty="0">
                <a:solidFill>
                  <a:srgbClr val="00F900"/>
                </a:solidFill>
                <a:latin typeface="Courier"/>
                <a:ea typeface="Courier New"/>
                <a:cs typeface="Courier"/>
                <a:sym typeface="Courier New"/>
              </a:rPr>
              <a:t>self.name,"</a:t>
            </a:r>
            <a:r>
              <a:rPr lang="el-GR" sz="1600" i="0" u="none" strike="noStrike" cap="none" dirty="0">
                <a:solidFill>
                  <a:srgbClr val="00F900"/>
                </a:solidFill>
                <a:latin typeface="Courier"/>
                <a:ea typeface="Courier New"/>
                <a:cs typeface="Courier"/>
                <a:sym typeface="Courier New"/>
              </a:rPr>
              <a:t>πόντοι</a:t>
            </a:r>
            <a:r>
              <a:rPr lang="en" sz="1600" i="0" u="none" strike="noStrike" cap="none" dirty="0">
                <a:solidFill>
                  <a:srgbClr val="00F900"/>
                </a:solidFill>
                <a:latin typeface="Courier"/>
                <a:ea typeface="Courier New"/>
                <a:cs typeface="Courier"/>
                <a:sym typeface="Courier New"/>
              </a:rPr>
              <a:t>",self.points</a:t>
            </a:r>
            <a:r>
              <a:rPr lang="en-US" sz="1600" i="0" u="none" strike="noStrike" cap="none" dirty="0">
                <a:solidFill>
                  <a:srgbClr val="00F900"/>
                </a:solidFill>
                <a:latin typeface="Courier"/>
                <a:ea typeface="Courier New"/>
                <a:cs typeface="Courier"/>
                <a:sym typeface="Courier New"/>
              </a:rPr>
              <a:t>)</a:t>
            </a:r>
            <a:endParaRPr lang="en" sz="1600" i="0" u="none" strike="noStrike" cap="none" dirty="0">
              <a:solidFill>
                <a:srgbClr val="00F900"/>
              </a:solidFill>
              <a:latin typeface="Courier"/>
              <a:ea typeface="Courier New"/>
              <a:cs typeface="Courier"/>
              <a:sym typeface="Courier New"/>
            </a:endParaRPr>
          </a:p>
        </p:txBody>
      </p:sp>
      <p:sp>
        <p:nvSpPr>
          <p:cNvPr id="519" name="Shape 519"/>
          <p:cNvSpPr/>
          <p:nvPr/>
        </p:nvSpPr>
        <p:spPr>
          <a:xfrm>
            <a:off x="5721381" y="603200"/>
            <a:ext cx="3252979" cy="1685108"/>
          </a:xfrm>
          <a:prstGeom prst="rect">
            <a:avLst/>
          </a:prstGeom>
          <a:no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FFFFFF"/>
              </a:buClr>
              <a:buSzPct val="25000"/>
              <a:buFont typeface="Cabin"/>
              <a:buNone/>
            </a:pPr>
            <a:r>
              <a:rPr lang="en" sz="1600" u="none" strike="noStrike" cap="none" dirty="0">
                <a:solidFill>
                  <a:srgbClr val="FFFFFF"/>
                </a:solidFill>
                <a:latin typeface="Courier" charset="0"/>
                <a:ea typeface="Courier" charset="0"/>
                <a:cs typeface="Courier" charset="0"/>
                <a:sym typeface="Cabin"/>
              </a:rPr>
              <a:t>s = </a:t>
            </a:r>
            <a:r>
              <a:rPr lang="en" sz="1600" u="none" strike="noStrike" cap="none" dirty="0" err="1">
                <a:solidFill>
                  <a:srgbClr val="FFFFFF"/>
                </a:solidFill>
                <a:latin typeface="Courier" charset="0"/>
                <a:ea typeface="Courier" charset="0"/>
                <a:cs typeface="Courier" charset="0"/>
                <a:sym typeface="Cabin"/>
              </a:rPr>
              <a:t>PartyAnimal</a:t>
            </a:r>
            <a:r>
              <a:rPr lang="en" sz="1600" u="none" strike="noStrike" cap="none" dirty="0">
                <a:solidFill>
                  <a:srgbClr val="FFFFFF"/>
                </a:solidFill>
                <a:latin typeface="Courier" charset="0"/>
                <a:ea typeface="Courier" charset="0"/>
                <a:cs typeface="Courier" charset="0"/>
                <a:sym typeface="Cabin"/>
              </a:rPr>
              <a:t>("Sally")</a:t>
            </a: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err="1">
                <a:solidFill>
                  <a:srgbClr val="FFFFFF"/>
                </a:solidFill>
                <a:latin typeface="Courier" charset="0"/>
                <a:ea typeface="Courier" charset="0"/>
                <a:cs typeface="Courier" charset="0"/>
                <a:sym typeface="Cabin"/>
              </a:rPr>
              <a:t>s.party</a:t>
            </a:r>
            <a:r>
              <a:rPr lang="en" sz="1600" u="none" strike="noStrike" cap="none" dirty="0">
                <a:solidFill>
                  <a:srgbClr val="FFFFFF"/>
                </a:solidFill>
                <a:latin typeface="Courier" charset="0"/>
                <a:ea typeface="Courier" charset="0"/>
                <a:cs typeface="Courier" charset="0"/>
                <a:sym typeface="Cabin"/>
              </a:rPr>
              <a:t>()</a:t>
            </a:r>
          </a:p>
          <a:p>
            <a:pPr marL="0" marR="0" lvl="0" indent="0" algn="l" rtl="0">
              <a:lnSpc>
                <a:spcPct val="100000"/>
              </a:lnSpc>
              <a:spcBef>
                <a:spcPts val="0"/>
              </a:spcBef>
              <a:spcAft>
                <a:spcPts val="0"/>
              </a:spcAft>
              <a:buClr>
                <a:srgbClr val="FFFFFF"/>
              </a:buClr>
              <a:buFont typeface="Cabin"/>
              <a:buNone/>
            </a:pPr>
            <a:endParaRPr sz="1600" u="none" strike="noStrike" cap="none" dirty="0">
              <a:solidFill>
                <a:srgbClr val="FFFFFF"/>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a:solidFill>
                  <a:srgbClr val="FFFFFF"/>
                </a:solidFill>
                <a:latin typeface="Courier" charset="0"/>
                <a:ea typeface="Courier" charset="0"/>
                <a:cs typeface="Courier" charset="0"/>
                <a:sym typeface="Cabin"/>
              </a:rPr>
              <a:t>j = </a:t>
            </a:r>
            <a:r>
              <a:rPr lang="en" sz="1600" u="none" strike="noStrike" cap="none" dirty="0" err="1">
                <a:solidFill>
                  <a:srgbClr val="FFFFFF"/>
                </a:solidFill>
                <a:latin typeface="Courier" charset="0"/>
                <a:ea typeface="Courier" charset="0"/>
                <a:cs typeface="Courier" charset="0"/>
                <a:sym typeface="Cabin"/>
              </a:rPr>
              <a:t>FootballFan</a:t>
            </a:r>
            <a:r>
              <a:rPr lang="en" sz="1600" u="none" strike="noStrike" cap="none" dirty="0">
                <a:solidFill>
                  <a:srgbClr val="FFFFFF"/>
                </a:solidFill>
                <a:latin typeface="Courier" charset="0"/>
                <a:ea typeface="Courier" charset="0"/>
                <a:cs typeface="Courier" charset="0"/>
                <a:sym typeface="Cabin"/>
              </a:rPr>
              <a:t>("Jim")</a:t>
            </a: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err="1">
                <a:solidFill>
                  <a:srgbClr val="FFFFFF"/>
                </a:solidFill>
                <a:latin typeface="Courier" charset="0"/>
                <a:ea typeface="Courier" charset="0"/>
                <a:cs typeface="Courier" charset="0"/>
                <a:sym typeface="Cabin"/>
              </a:rPr>
              <a:t>j.party</a:t>
            </a:r>
            <a:r>
              <a:rPr lang="en" sz="1600" u="none" strike="noStrike" cap="none" dirty="0">
                <a:solidFill>
                  <a:srgbClr val="FFFFFF"/>
                </a:solidFill>
                <a:latin typeface="Courier" charset="0"/>
                <a:ea typeface="Courier" charset="0"/>
                <a:cs typeface="Courier" charset="0"/>
                <a:sym typeface="Cabin"/>
              </a:rPr>
              <a:t>()</a:t>
            </a:r>
          </a:p>
          <a:p>
            <a:pPr marL="0" marR="0" lvl="0" indent="0" algn="l" rtl="0">
              <a:lnSpc>
                <a:spcPct val="100000"/>
              </a:lnSpc>
              <a:spcBef>
                <a:spcPts val="0"/>
              </a:spcBef>
              <a:spcAft>
                <a:spcPts val="0"/>
              </a:spcAft>
              <a:buClr>
                <a:srgbClr val="FFFFFF"/>
              </a:buClr>
              <a:buSzPct val="25000"/>
              <a:buFont typeface="Cabin"/>
              <a:buNone/>
            </a:pPr>
            <a:r>
              <a:rPr lang="en" sz="1600" u="none" strike="noStrike" cap="none" dirty="0" err="1">
                <a:solidFill>
                  <a:srgbClr val="FFFFFF"/>
                </a:solidFill>
                <a:latin typeface="Courier" charset="0"/>
                <a:ea typeface="Courier" charset="0"/>
                <a:cs typeface="Courier" charset="0"/>
                <a:sym typeface="Cabin"/>
              </a:rPr>
              <a:t>j.touchdown</a:t>
            </a:r>
            <a:r>
              <a:rPr lang="en" sz="1600" u="none" strike="noStrike" cap="none" dirty="0">
                <a:solidFill>
                  <a:srgbClr val="FFFFFF"/>
                </a:solidFill>
                <a:latin typeface="Courier" charset="0"/>
                <a:ea typeface="Courier" charset="0"/>
                <a:cs typeface="Courier" charset="0"/>
                <a:sym typeface="Cabin"/>
              </a:rPr>
              <a:t>()</a:t>
            </a:r>
          </a:p>
        </p:txBody>
      </p:sp>
      <p:sp>
        <p:nvSpPr>
          <p:cNvPr id="5" name="Shape 535"/>
          <p:cNvSpPr/>
          <p:nvPr/>
        </p:nvSpPr>
        <p:spPr>
          <a:xfrm>
            <a:off x="6455228" y="2483575"/>
            <a:ext cx="2122713" cy="2170067"/>
          </a:xfrm>
          <a:prstGeom prst="rect">
            <a:avLst/>
          </a:prstGeom>
          <a:noFill/>
          <a:ln w="50800" cap="flat" cmpd="sng">
            <a:solidFill>
              <a:srgbClr val="00F900"/>
            </a:solidFill>
            <a:prstDash val="solid"/>
            <a:miter/>
            <a:headEnd type="none" w="med" len="med"/>
            <a:tailEnd type="none" w="med" len="med"/>
          </a:ln>
        </p:spPr>
        <p:txBody>
          <a:bodyPr lIns="21050" tIns="21050" rIns="21050" bIns="21050" anchor="t" anchorCtr="0">
            <a:noAutofit/>
          </a:bodyPr>
          <a:lstStyle/>
          <a:p>
            <a:pPr marL="0" marR="0" lvl="0" indent="0" algn="l" rtl="0">
              <a:lnSpc>
                <a:spcPct val="100000"/>
              </a:lnSpc>
              <a:spcBef>
                <a:spcPts val="0"/>
              </a:spcBef>
              <a:spcAft>
                <a:spcPts val="0"/>
              </a:spcAft>
              <a:buClr>
                <a:srgbClr val="FFFFFF"/>
              </a:buClr>
              <a:buSzPct val="25000"/>
              <a:buFont typeface="Cabin"/>
              <a:buNone/>
            </a:pPr>
            <a:r>
              <a:rPr lang="en" sz="2700">
                <a:solidFill>
                  <a:srgbClr val="FFFFFF"/>
                </a:solidFill>
                <a:latin typeface="Arial" charset="0"/>
                <a:ea typeface="Arial" charset="0"/>
                <a:cs typeface="Arial" charset="0"/>
                <a:sym typeface="Cabin"/>
              </a:rPr>
              <a:t> </a:t>
            </a:r>
            <a:endParaRPr lang="en" sz="2700" u="none" strike="noStrike" cap="none">
              <a:solidFill>
                <a:srgbClr val="FFFFFF"/>
              </a:solidFill>
              <a:latin typeface="Arial" charset="0"/>
              <a:ea typeface="Arial" charset="0"/>
              <a:cs typeface="Arial" charset="0"/>
              <a:sym typeface="Cabin"/>
            </a:endParaRPr>
          </a:p>
        </p:txBody>
      </p:sp>
      <p:sp>
        <p:nvSpPr>
          <p:cNvPr id="6" name="Shape 536"/>
          <p:cNvSpPr/>
          <p:nvPr/>
        </p:nvSpPr>
        <p:spPr>
          <a:xfrm>
            <a:off x="6609428" y="2684417"/>
            <a:ext cx="1708447" cy="489857"/>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 sz="2900" u="none" strike="noStrike" cap="none" dirty="0">
                <a:solidFill>
                  <a:srgbClr val="000000"/>
                </a:solidFill>
                <a:latin typeface="Arial" charset="0"/>
                <a:ea typeface="Arial" charset="0"/>
                <a:cs typeface="Arial" charset="0"/>
                <a:sym typeface="Cabin"/>
              </a:rPr>
              <a:t> x</a:t>
            </a:r>
            <a:r>
              <a:rPr lang="en-US" sz="2900" u="none" strike="noStrike" cap="none" dirty="0">
                <a:solidFill>
                  <a:srgbClr val="000000"/>
                </a:solidFill>
                <a:latin typeface="Arial" charset="0"/>
                <a:ea typeface="Arial" charset="0"/>
                <a:cs typeface="Arial" charset="0"/>
                <a:sym typeface="Cabin"/>
              </a:rPr>
              <a:t>:</a:t>
            </a:r>
            <a:endParaRPr lang="en" sz="2900" u="none" strike="noStrike" cap="none" dirty="0">
              <a:solidFill>
                <a:srgbClr val="000000"/>
              </a:solidFill>
              <a:latin typeface="Arial" charset="0"/>
              <a:ea typeface="Arial" charset="0"/>
              <a:cs typeface="Arial" charset="0"/>
              <a:sym typeface="Cabin"/>
            </a:endParaRPr>
          </a:p>
        </p:txBody>
      </p:sp>
      <p:sp>
        <p:nvSpPr>
          <p:cNvPr id="7" name="Shape 537"/>
          <p:cNvSpPr/>
          <p:nvPr/>
        </p:nvSpPr>
        <p:spPr>
          <a:xfrm>
            <a:off x="6609428" y="3331028"/>
            <a:ext cx="1708447" cy="489857"/>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 sz="2500" u="none" strike="noStrike" cap="none">
                <a:solidFill>
                  <a:srgbClr val="000000"/>
                </a:solidFill>
                <a:latin typeface="Arial" charset="0"/>
                <a:ea typeface="Arial" charset="0"/>
                <a:cs typeface="Arial" charset="0"/>
                <a:sym typeface="Cabin"/>
              </a:rPr>
              <a:t> name: Jim</a:t>
            </a:r>
          </a:p>
        </p:txBody>
      </p:sp>
      <p:sp>
        <p:nvSpPr>
          <p:cNvPr id="8" name="Shape 538"/>
          <p:cNvSpPr/>
          <p:nvPr/>
        </p:nvSpPr>
        <p:spPr>
          <a:xfrm>
            <a:off x="6609428" y="3987437"/>
            <a:ext cx="1708447" cy="489857"/>
          </a:xfrm>
          <a:prstGeom prst="rect">
            <a:avLst/>
          </a:prstGeom>
          <a:solidFill>
            <a:srgbClr val="FFFB00"/>
          </a:solidFill>
          <a:ln>
            <a:noFill/>
          </a:ln>
        </p:spPr>
        <p:txBody>
          <a:bodyPr lIns="21050" tIns="21050" rIns="21050" bIns="21050" anchor="ctr" anchorCtr="0">
            <a:noAutofit/>
          </a:bodyPr>
          <a:lstStyle/>
          <a:p>
            <a:pPr marL="0" marR="0" lvl="0" indent="0" algn="l" rtl="0">
              <a:lnSpc>
                <a:spcPct val="100000"/>
              </a:lnSpc>
              <a:spcBef>
                <a:spcPts val="0"/>
              </a:spcBef>
              <a:spcAft>
                <a:spcPts val="0"/>
              </a:spcAft>
              <a:buClr>
                <a:srgbClr val="000000"/>
              </a:buClr>
              <a:buSzPct val="25000"/>
              <a:buFont typeface="Cabin"/>
              <a:buNone/>
            </a:pPr>
            <a:r>
              <a:rPr lang="en" sz="2500" u="none" strike="noStrike" cap="none" dirty="0">
                <a:solidFill>
                  <a:srgbClr val="000000"/>
                </a:solidFill>
                <a:latin typeface="Arial" charset="0"/>
                <a:ea typeface="Arial" charset="0"/>
                <a:cs typeface="Arial" charset="0"/>
                <a:sym typeface="Cabin"/>
              </a:rPr>
              <a:t> points</a:t>
            </a:r>
            <a:r>
              <a:rPr lang="en-US" sz="2500" u="none" strike="noStrike" cap="none" dirty="0">
                <a:solidFill>
                  <a:srgbClr val="000000"/>
                </a:solidFill>
                <a:latin typeface="Arial" charset="0"/>
                <a:ea typeface="Arial" charset="0"/>
                <a:cs typeface="Arial" charset="0"/>
                <a:sym typeface="Cabin"/>
              </a:rPr>
              <a:t>:</a:t>
            </a:r>
            <a:endParaRPr lang="en" sz="2500" u="none" strike="noStrike" cap="none" dirty="0">
              <a:solidFill>
                <a:srgbClr val="000000"/>
              </a:solidFill>
              <a:latin typeface="Arial" charset="0"/>
              <a:ea typeface="Arial" charset="0"/>
              <a:cs typeface="Arial" charset="0"/>
              <a:sym typeface="Cabin"/>
            </a:endParaRPr>
          </a:p>
        </p:txBody>
      </p:sp>
      <p:sp>
        <p:nvSpPr>
          <p:cNvPr id="9" name="Rectangle 8"/>
          <p:cNvSpPr/>
          <p:nvPr/>
        </p:nvSpPr>
        <p:spPr>
          <a:xfrm>
            <a:off x="6005315" y="2294839"/>
            <a:ext cx="344046" cy="584775"/>
          </a:xfrm>
          <a:prstGeom prst="rect">
            <a:avLst/>
          </a:prstGeom>
        </p:spPr>
        <p:txBody>
          <a:bodyPr wrap="square">
            <a:spAutoFit/>
          </a:bodyPr>
          <a:lstStyle/>
          <a:p>
            <a:r>
              <a:rPr lang="en-US" sz="3200" dirty="0">
                <a:solidFill>
                  <a:srgbClr val="00FA00"/>
                </a:solidFill>
                <a:latin typeface="Arial" charset="0"/>
                <a:ea typeface="Arial" charset="0"/>
                <a:cs typeface="Arial" charset="0"/>
                <a:sym typeface="Cabin"/>
              </a:rPr>
              <a:t>j</a:t>
            </a:r>
            <a:endParaRPr lang="en-US" sz="3200" dirty="0">
              <a:solidFill>
                <a:srgbClr val="00FA00"/>
              </a:solidFill>
            </a:endParaRPr>
          </a:p>
        </p:txBody>
      </p:sp>
    </p:spTree>
    <p:extLst>
      <p:ext uri="{BB962C8B-B14F-4D97-AF65-F5344CB8AC3E}">
        <p14:creationId xmlns:p14="http://schemas.microsoft.com/office/powerpoint/2010/main" val="1531432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650081" y="428625"/>
            <a:ext cx="5217319" cy="100006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l-GR" sz="4700" u="none" strike="noStrike" cap="none" dirty="0">
                <a:solidFill>
                  <a:srgbClr val="FFD966"/>
                </a:solidFill>
                <a:sym typeface="Cabin"/>
              </a:rPr>
              <a:t>Ορισμοί</a:t>
            </a:r>
            <a:endParaRPr lang="en" sz="4700" u="none" strike="noStrike" cap="none" dirty="0">
              <a:solidFill>
                <a:srgbClr val="FFD966"/>
              </a:solidFill>
              <a:sym typeface="Cabin"/>
            </a:endParaRPr>
          </a:p>
        </p:txBody>
      </p:sp>
      <p:sp>
        <p:nvSpPr>
          <p:cNvPr id="545" name="Shape 545"/>
          <p:cNvSpPr txBox="1">
            <a:spLocks noGrp="1"/>
          </p:cNvSpPr>
          <p:nvPr>
            <p:ph type="body" idx="1"/>
          </p:nvPr>
        </p:nvSpPr>
        <p:spPr>
          <a:xfrm>
            <a:off x="650081" y="1621924"/>
            <a:ext cx="7836750" cy="2911588"/>
          </a:xfrm>
          <a:prstGeom prst="rect">
            <a:avLst/>
          </a:prstGeom>
          <a:noFill/>
          <a:ln>
            <a:noFill/>
          </a:ln>
        </p:spPr>
        <p:txBody>
          <a:bodyPr lIns="21050" tIns="21050" rIns="21050" bIns="21050" anchor="t" anchorCtr="0">
            <a:noAutofit/>
          </a:bodyPr>
          <a:lstStyle/>
          <a:p>
            <a:pPr marL="488950" indent="-457200">
              <a:spcBef>
                <a:spcPts val="0"/>
              </a:spcBef>
              <a:buSzPct val="100000"/>
            </a:pPr>
            <a:r>
              <a:rPr lang="el-GR" sz="2000" u="none" strike="noStrike" cap="none" dirty="0">
                <a:solidFill>
                  <a:srgbClr val="FF9300"/>
                </a:solidFill>
                <a:sym typeface="Cabin"/>
              </a:rPr>
              <a:t>Κλάση</a:t>
            </a:r>
            <a:r>
              <a:rPr lang="en" sz="2000" u="none" strike="noStrike" cap="none" dirty="0">
                <a:solidFill>
                  <a:srgbClr val="FFFFFF"/>
                </a:solidFill>
                <a:sym typeface="Cabin"/>
              </a:rPr>
              <a:t> – </a:t>
            </a:r>
            <a:r>
              <a:rPr lang="el-GR" sz="2000" dirty="0">
                <a:solidFill>
                  <a:srgbClr val="FFFFFF"/>
                </a:solidFill>
                <a:sym typeface="Cabin"/>
              </a:rPr>
              <a:t>Ένα πρότυπο</a:t>
            </a:r>
            <a:endParaRPr lang="en-US" sz="2000" dirty="0">
              <a:solidFill>
                <a:srgbClr val="FFFFFF"/>
              </a:solidFill>
              <a:sym typeface="Cabin"/>
            </a:endParaRPr>
          </a:p>
          <a:p>
            <a:pPr marL="488950" indent="-457200">
              <a:spcBef>
                <a:spcPts val="1400"/>
              </a:spcBef>
              <a:buSzPct val="100000"/>
            </a:pPr>
            <a:r>
              <a:rPr lang="el-GR" sz="2000" dirty="0">
                <a:solidFill>
                  <a:srgbClr val="FF9300"/>
                </a:solidFill>
                <a:sym typeface="Cabin"/>
              </a:rPr>
              <a:t>Ιδιότητα</a:t>
            </a:r>
            <a:r>
              <a:rPr lang="en" sz="2000" dirty="0">
                <a:solidFill>
                  <a:srgbClr val="FF9300"/>
                </a:solidFill>
                <a:sym typeface="Cabin"/>
              </a:rPr>
              <a:t> </a:t>
            </a:r>
            <a:r>
              <a:rPr lang="en" sz="2000" dirty="0">
                <a:solidFill>
                  <a:srgbClr val="FFFFFF"/>
                </a:solidFill>
                <a:sym typeface="Cabin"/>
              </a:rPr>
              <a:t>– </a:t>
            </a:r>
            <a:r>
              <a:rPr lang="el-GR" sz="2000" dirty="0">
                <a:solidFill>
                  <a:srgbClr val="FFFFFF"/>
                </a:solidFill>
                <a:sym typeface="Cabin"/>
              </a:rPr>
              <a:t>Μια μεταβλητή της κλάσης</a:t>
            </a:r>
            <a:endParaRPr lang="en-US" sz="2000" u="none" strike="noStrike" cap="none" dirty="0">
              <a:solidFill>
                <a:srgbClr val="FFFFFF"/>
              </a:solidFill>
              <a:sym typeface="Cabin"/>
            </a:endParaRPr>
          </a:p>
          <a:p>
            <a:pPr marL="488950" indent="-457200">
              <a:spcBef>
                <a:spcPts val="1400"/>
              </a:spcBef>
              <a:buSzPct val="100000"/>
            </a:pPr>
            <a:r>
              <a:rPr lang="el-GR" sz="2000" u="none" strike="noStrike" cap="none" dirty="0">
                <a:solidFill>
                  <a:srgbClr val="FF9300"/>
                </a:solidFill>
                <a:sym typeface="Cabin"/>
              </a:rPr>
              <a:t>Μέθοδος</a:t>
            </a:r>
            <a:r>
              <a:rPr lang="en" sz="2000" u="none" strike="noStrike" cap="none" dirty="0">
                <a:solidFill>
                  <a:srgbClr val="FF9300"/>
                </a:solidFill>
                <a:sym typeface="Cabin"/>
              </a:rPr>
              <a:t> </a:t>
            </a:r>
            <a:r>
              <a:rPr lang="en" sz="2000" u="none" strike="noStrike" cap="none" dirty="0">
                <a:solidFill>
                  <a:srgbClr val="FFFFFF"/>
                </a:solidFill>
                <a:sym typeface="Cabin"/>
              </a:rPr>
              <a:t>- </a:t>
            </a:r>
            <a:r>
              <a:rPr lang="el-GR" sz="2000" u="none" strike="noStrike" cap="none" dirty="0">
                <a:solidFill>
                  <a:srgbClr val="FFFFFF"/>
                </a:solidFill>
                <a:sym typeface="Cabin"/>
              </a:rPr>
              <a:t>Μια λειτουργία μέσα σε μια </a:t>
            </a:r>
            <a:r>
              <a:rPr lang="el-GR" sz="2000" dirty="0">
                <a:solidFill>
                  <a:srgbClr val="FFFFFF"/>
                </a:solidFill>
                <a:sym typeface="Cabin"/>
              </a:rPr>
              <a:t>κλάση</a:t>
            </a:r>
            <a:endParaRPr lang="en-US" sz="2000" u="none" strike="noStrike" cap="none" dirty="0">
              <a:solidFill>
                <a:srgbClr val="FFFFFF"/>
              </a:solidFill>
              <a:sym typeface="Cabin"/>
            </a:endParaRPr>
          </a:p>
          <a:p>
            <a:pPr marL="488950" indent="-457200">
              <a:spcBef>
                <a:spcPts val="1400"/>
              </a:spcBef>
              <a:buSzPct val="100000"/>
            </a:pPr>
            <a:r>
              <a:rPr lang="el-GR" sz="2000" u="none" strike="noStrike" cap="none" dirty="0">
                <a:solidFill>
                  <a:srgbClr val="FF9300"/>
                </a:solidFill>
                <a:sym typeface="Cabin"/>
              </a:rPr>
              <a:t>Αντικείμενο</a:t>
            </a:r>
            <a:r>
              <a:rPr lang="en" sz="2000" u="none" strike="noStrike" cap="none" dirty="0">
                <a:solidFill>
                  <a:srgbClr val="FF9300"/>
                </a:solidFill>
                <a:sym typeface="Cabin"/>
              </a:rPr>
              <a:t> </a:t>
            </a:r>
            <a:r>
              <a:rPr lang="en" sz="2000" u="none" strike="noStrike" cap="none" dirty="0">
                <a:solidFill>
                  <a:srgbClr val="FFFFFF"/>
                </a:solidFill>
                <a:sym typeface="Cabin"/>
              </a:rPr>
              <a:t>– </a:t>
            </a:r>
            <a:r>
              <a:rPr lang="el-GR" sz="2000" u="none" strike="noStrike" cap="none" dirty="0">
                <a:solidFill>
                  <a:srgbClr val="FFFFFF"/>
                </a:solidFill>
                <a:sym typeface="Cabin"/>
              </a:rPr>
              <a:t>Ένα συγκεκριμένο στιγμιότυπο μιας κλάσης</a:t>
            </a:r>
            <a:endParaRPr lang="en-US" sz="2000" u="none" strike="noStrike" cap="none" dirty="0">
              <a:solidFill>
                <a:srgbClr val="FFFFFF"/>
              </a:solidFill>
              <a:sym typeface="Cabin"/>
            </a:endParaRPr>
          </a:p>
          <a:p>
            <a:pPr marL="488950" indent="-457200">
              <a:spcBef>
                <a:spcPts val="1400"/>
              </a:spcBef>
              <a:buSzPct val="100000"/>
            </a:pPr>
            <a:r>
              <a:rPr lang="el-GR" sz="2000" u="none" strike="noStrike" cap="none" dirty="0">
                <a:solidFill>
                  <a:srgbClr val="FF9300"/>
                </a:solidFill>
                <a:sym typeface="Cabin"/>
              </a:rPr>
              <a:t>Κατασκευαστής</a:t>
            </a:r>
            <a:r>
              <a:rPr lang="en" sz="2000" u="none" strike="noStrike" cap="none" dirty="0">
                <a:solidFill>
                  <a:srgbClr val="FFFFFF"/>
                </a:solidFill>
                <a:sym typeface="Cabin"/>
              </a:rPr>
              <a:t> – </a:t>
            </a:r>
            <a:r>
              <a:rPr lang="el-GR" sz="2000" u="none" strike="noStrike" cap="none" dirty="0">
                <a:solidFill>
                  <a:srgbClr val="FFFFFF"/>
                </a:solidFill>
                <a:sym typeface="Cabin"/>
              </a:rPr>
              <a:t>Κώδικας που εκτελείτε όταν ένα αντικείμενο κατασκευάζεται</a:t>
            </a:r>
            <a:endParaRPr lang="en-US" sz="2000" u="none" strike="noStrike" cap="none" dirty="0">
              <a:solidFill>
                <a:srgbClr val="FFFFFF"/>
              </a:solidFill>
              <a:sym typeface="Cabin"/>
            </a:endParaRPr>
          </a:p>
          <a:p>
            <a:pPr marL="488950" indent="-457200">
              <a:spcBef>
                <a:spcPts val="1400"/>
              </a:spcBef>
              <a:buSzPct val="100000"/>
            </a:pPr>
            <a:r>
              <a:rPr lang="el-GR" sz="2000" u="none" strike="noStrike" cap="none" dirty="0">
                <a:solidFill>
                  <a:srgbClr val="FF9300"/>
                </a:solidFill>
                <a:sym typeface="Cabin"/>
              </a:rPr>
              <a:t>Κληρονομικότητα</a:t>
            </a:r>
            <a:r>
              <a:rPr lang="en" sz="2000" u="none" strike="noStrike" cap="none" dirty="0">
                <a:solidFill>
                  <a:srgbClr val="FFFFFF"/>
                </a:solidFill>
                <a:sym typeface="Cabin"/>
              </a:rPr>
              <a:t> - </a:t>
            </a:r>
            <a:r>
              <a:rPr lang="el-GR" sz="2000" u="none" strike="noStrike" cap="none" dirty="0">
                <a:solidFill>
                  <a:srgbClr val="FFFFFF"/>
                </a:solidFill>
                <a:sym typeface="Cabin"/>
              </a:rPr>
              <a:t>Η δυνατότητα να επεκτείνετε μια κλάση για να δημιουργήσετε μια νέα κλάση</a:t>
            </a:r>
            <a:r>
              <a:rPr lang="en" sz="2000" u="none" strike="noStrike" cap="none" dirty="0">
                <a:solidFill>
                  <a:srgbClr val="FFFFFF"/>
                </a:solidFill>
                <a:sym typeface="Cabin"/>
              </a:rPr>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521260"/>
            <a:ext cx="2831128" cy="1886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Shape 551"/>
          <p:cNvSpPr txBox="1">
            <a:spLocks noGrp="1"/>
          </p:cNvSpPr>
          <p:nvPr>
            <p:ph type="title"/>
          </p:nvPr>
        </p:nvSpPr>
        <p:spPr>
          <a:prstGeom prst="rect">
            <a:avLst/>
          </a:prstGeom>
          <a:noFill/>
          <a:ln>
            <a:noFill/>
          </a:ln>
        </p:spPr>
        <p:txBody>
          <a:bodyPr lIns="15775" tIns="15775" rIns="15775" bIns="15775" anchor="ctr" anchorCtr="0">
            <a:noAutofit/>
          </a:bodyPr>
          <a:lstStyle/>
          <a:p>
            <a:pPr marL="0" marR="0" lvl="0" indent="0" algn="ctr" rtl="0">
              <a:lnSpc>
                <a:spcPct val="100000"/>
              </a:lnSpc>
              <a:spcBef>
                <a:spcPts val="0"/>
              </a:spcBef>
              <a:spcAft>
                <a:spcPts val="0"/>
              </a:spcAft>
              <a:buClr>
                <a:schemeClr val="accent3"/>
              </a:buClr>
              <a:buSzPct val="25000"/>
              <a:buFont typeface="Cabin"/>
              <a:buNone/>
            </a:pPr>
            <a:r>
              <a:rPr lang="el-GR" sz="4600" u="none" strike="noStrike" cap="none" dirty="0">
                <a:solidFill>
                  <a:srgbClr val="FFD966"/>
                </a:solidFill>
                <a:sym typeface="Cabin"/>
              </a:rPr>
              <a:t>Σύνοψη</a:t>
            </a:r>
            <a:endParaRPr lang="en" sz="4600" u="none" strike="noStrike" cap="none" dirty="0">
              <a:solidFill>
                <a:srgbClr val="FFD966"/>
              </a:solidFill>
              <a:sym typeface="Cabin"/>
            </a:endParaRPr>
          </a:p>
        </p:txBody>
      </p:sp>
      <p:sp>
        <p:nvSpPr>
          <p:cNvPr id="552" name="Shape 552"/>
          <p:cNvSpPr txBox="1">
            <a:spLocks noGrp="1"/>
          </p:cNvSpPr>
          <p:nvPr>
            <p:ph type="body" idx="1"/>
          </p:nvPr>
        </p:nvSpPr>
        <p:spPr>
          <a:xfrm>
            <a:off x="650081" y="1464470"/>
            <a:ext cx="7836750" cy="2482380"/>
          </a:xfrm>
          <a:prstGeom prst="rect">
            <a:avLst/>
          </a:prstGeom>
          <a:noFill/>
          <a:ln>
            <a:noFill/>
          </a:ln>
        </p:spPr>
        <p:txBody>
          <a:bodyPr lIns="15775" tIns="15775" rIns="15775" bIns="15775" anchor="ctr" anchorCtr="0">
            <a:noAutofit/>
          </a:bodyPr>
          <a:lstStyle/>
          <a:p>
            <a:pPr marL="457200" marR="0" lvl="0" indent="-368300" algn="l" rtl="0">
              <a:lnSpc>
                <a:spcPct val="100000"/>
              </a:lnSpc>
              <a:spcBef>
                <a:spcPts val="0"/>
              </a:spcBef>
              <a:spcAft>
                <a:spcPts val="0"/>
              </a:spcAft>
              <a:buClr>
                <a:srgbClr val="FFFFFF"/>
              </a:buClr>
              <a:buSzPct val="100000"/>
              <a:buFont typeface="Cabin"/>
            </a:pPr>
            <a:r>
              <a:rPr lang="el-GR" sz="2200" u="none" strike="noStrike" cap="none" dirty="0">
                <a:solidFill>
                  <a:srgbClr val="FFFFFF"/>
                </a:solidFill>
                <a:sym typeface="Cabin"/>
              </a:rPr>
              <a:t>Ο αντικειμενοστραφής προγραμματισμός είναι μια πολύ δομημένη προσέγγιση στην επαναχρησιμοποίηση κώδικα</a:t>
            </a:r>
            <a:endParaRPr lang="en" sz="2200" u="none" strike="noStrike" cap="none" dirty="0">
              <a:solidFill>
                <a:srgbClr val="FFFFFF"/>
              </a:solidFill>
              <a:sym typeface="Cabin"/>
            </a:endParaRPr>
          </a:p>
          <a:p>
            <a:pPr marL="457200" marR="0" lvl="0" indent="-368300" algn="l" rtl="0">
              <a:lnSpc>
                <a:spcPct val="100000"/>
              </a:lnSpc>
              <a:spcBef>
                <a:spcPts val="2100"/>
              </a:spcBef>
              <a:spcAft>
                <a:spcPts val="0"/>
              </a:spcAft>
              <a:buClr>
                <a:srgbClr val="FFFFFF"/>
              </a:buClr>
              <a:buSzPct val="100000"/>
              <a:buFont typeface="Cabin"/>
            </a:pPr>
            <a:r>
              <a:rPr lang="el-GR" sz="2200" u="none" strike="noStrike" cap="none" dirty="0">
                <a:solidFill>
                  <a:srgbClr val="FFFFFF"/>
                </a:solidFill>
                <a:sym typeface="Cabin"/>
              </a:rPr>
              <a:t>Μπορούμε να ομαδοποιήσουμε δεδομένα και λειτουργίες μαζί και να δημιουργήσουμε πολλά ανεξάρτητα </a:t>
            </a:r>
            <a:r>
              <a:rPr lang="el-GR" sz="2200" u="none" strike="noStrike" cap="none" dirty="0" err="1">
                <a:solidFill>
                  <a:srgbClr val="FFFFFF"/>
                </a:solidFill>
                <a:sym typeface="Cabin"/>
              </a:rPr>
              <a:t>στιγμιότηπα</a:t>
            </a:r>
            <a:r>
              <a:rPr lang="el-GR" sz="2200" u="none" strike="noStrike" cap="none" dirty="0">
                <a:solidFill>
                  <a:srgbClr val="FFFFFF"/>
                </a:solidFill>
                <a:sym typeface="Cabin"/>
              </a:rPr>
              <a:t> μιας κλάσης</a:t>
            </a:r>
            <a:endParaRPr lang="en" sz="2200" u="none" strike="noStrike" cap="none" dirty="0">
              <a:solidFill>
                <a:srgbClr val="FFFFFF"/>
              </a:solidFill>
              <a:sym typeface="Cabi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51427" tIns="51427" rIns="51427" bIns="51427" anchor="ctr" anchorCtr="0">
            <a:noAutofit/>
          </a:bodyPr>
          <a:lstStyle/>
          <a:p>
            <a:r>
              <a:rPr lang="el-GR" sz="2025" dirty="0">
                <a:solidFill>
                  <a:srgbClr val="FFFF00"/>
                </a:solidFill>
              </a:rPr>
              <a:t>Ευχαριστίες / Συνεισφορές</a:t>
            </a:r>
            <a:endParaRPr lang="en-US" sz="2025" dirty="0">
              <a:solidFill>
                <a:srgbClr val="FFFF00"/>
              </a:solidFill>
            </a:endParaRPr>
          </a:p>
        </p:txBody>
      </p:sp>
      <p:sp>
        <p:nvSpPr>
          <p:cNvPr id="647" name="Shape 647"/>
          <p:cNvSpPr txBox="1"/>
          <p:nvPr/>
        </p:nvSpPr>
        <p:spPr>
          <a:xfrm>
            <a:off x="678431" y="1236853"/>
            <a:ext cx="3823706" cy="3326636"/>
          </a:xfrm>
          <a:prstGeom prst="rect">
            <a:avLst/>
          </a:prstGeom>
          <a:noFill/>
          <a:ln>
            <a:noFill/>
          </a:ln>
        </p:spPr>
        <p:txBody>
          <a:bodyPr lIns="51427" tIns="51427" rIns="51427" bIns="51427" anchor="t" anchorCtr="0">
            <a:noAutofit/>
          </a:bodyPr>
          <a:lstStyle/>
          <a:p>
            <a:r>
              <a:rPr lang="el-GR" sz="1013" dirty="0">
                <a:solidFill>
                  <a:srgbClr val="FFFFFF"/>
                </a:solidFill>
              </a:rPr>
              <a:t>Αυτές οι διαφάνειες είναι Πνευματική ιδιοκτησία 2010</a:t>
            </a:r>
            <a:r>
              <a:rPr lang="en-US" sz="1013" dirty="0">
                <a:solidFill>
                  <a:srgbClr val="FFFFFF"/>
                </a:solidFill>
              </a:rPr>
              <a:t>-  Charles R. Severance (</a:t>
            </a:r>
            <a:r>
              <a:rPr lang="en-US" sz="1013" u="sng" dirty="0">
                <a:solidFill>
                  <a:srgbClr val="FFFF00"/>
                </a:solidFill>
                <a:hlinkClick r:id="rId3"/>
              </a:rPr>
              <a:t>www.dr-chuck.com</a:t>
            </a:r>
            <a:r>
              <a:rPr lang="en-US" sz="1013" dirty="0">
                <a:solidFill>
                  <a:srgbClr val="FFFFFF"/>
                </a:solidFill>
              </a:rPr>
              <a:t>) </a:t>
            </a:r>
            <a:r>
              <a:rPr lang="el-GR" sz="1013" dirty="0">
                <a:solidFill>
                  <a:srgbClr val="FFFFFF"/>
                </a:solidFill>
              </a:rPr>
              <a:t>του</a:t>
            </a:r>
            <a:r>
              <a:rPr lang="en-US" sz="1013" dirty="0">
                <a:solidFill>
                  <a:srgbClr val="FFFFFF"/>
                </a:solidFill>
              </a:rPr>
              <a:t> University of Michigan School of Information </a:t>
            </a:r>
            <a:r>
              <a:rPr lang="el-GR" sz="1013" dirty="0">
                <a:solidFill>
                  <a:srgbClr val="FFFFFF"/>
                </a:solidFill>
              </a:rPr>
              <a:t>και είναι διαθέσιμες υπό την άδεια</a:t>
            </a:r>
            <a:r>
              <a:rPr lang="en-US" sz="1013" dirty="0">
                <a:solidFill>
                  <a:srgbClr val="FFFFFF"/>
                </a:solidFill>
              </a:rPr>
              <a:t> Creative Commons Attribution 4.0. </a:t>
            </a:r>
            <a:r>
              <a:rPr lang="el-GR" sz="1013"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013" dirty="0">
                <a:solidFill>
                  <a:srgbClr val="FFFFFF"/>
                </a:solidFill>
              </a:rPr>
              <a:t>.</a:t>
            </a:r>
          </a:p>
          <a:p>
            <a:endParaRPr sz="1013" dirty="0">
              <a:solidFill>
                <a:srgbClr val="FFFFFF"/>
              </a:solidFill>
            </a:endParaRPr>
          </a:p>
          <a:p>
            <a:r>
              <a:rPr lang="el-GR" sz="1013" dirty="0">
                <a:solidFill>
                  <a:srgbClr val="FFFFFF"/>
                </a:solidFill>
              </a:rPr>
              <a:t>Αρχική ανάπτυξη </a:t>
            </a:r>
            <a:r>
              <a:rPr lang="en-US" sz="1013" dirty="0">
                <a:solidFill>
                  <a:srgbClr val="FFFFFF"/>
                </a:solidFill>
              </a:rPr>
              <a:t>: Charles Severance, University of Michigan School of Information</a:t>
            </a:r>
            <a:endParaRPr lang="el-GR" sz="1013" dirty="0">
              <a:solidFill>
                <a:srgbClr val="FFFFFF"/>
              </a:solidFill>
            </a:endParaRPr>
          </a:p>
          <a:p>
            <a:endParaRPr lang="el-GR" sz="1013" dirty="0">
              <a:solidFill>
                <a:srgbClr val="FFFFFF"/>
              </a:solidFill>
            </a:endParaRPr>
          </a:p>
          <a:p>
            <a:r>
              <a:rPr lang="el-GR" sz="1013" dirty="0">
                <a:solidFill>
                  <a:srgbClr val="FFFFFF"/>
                </a:solidFill>
              </a:rPr>
              <a:t>Απόδοση στα Ελληνικά: </a:t>
            </a:r>
            <a:r>
              <a:rPr lang="el-GR" sz="1013" dirty="0" err="1">
                <a:solidFill>
                  <a:srgbClr val="FFFFFF"/>
                </a:solidFill>
              </a:rPr>
              <a:t>Κιουρτίδου</a:t>
            </a:r>
            <a:r>
              <a:rPr lang="el-GR" sz="1013" dirty="0">
                <a:solidFill>
                  <a:srgbClr val="FFFFFF"/>
                </a:solidFill>
              </a:rPr>
              <a:t> Δ. Κωνσταντία</a:t>
            </a:r>
            <a:endParaRPr lang="en-US" sz="1013" dirty="0">
              <a:solidFill>
                <a:srgbClr val="FFFFFF"/>
              </a:solidFill>
            </a:endParaRPr>
          </a:p>
          <a:p>
            <a:endParaRPr sz="1013" dirty="0">
              <a:solidFill>
                <a:srgbClr val="FFFFFF"/>
              </a:solidFill>
            </a:endParaRPr>
          </a:p>
          <a:p>
            <a:pPr marL="147340" indent="-147340">
              <a:buClr>
                <a:schemeClr val="dk2"/>
              </a:buClr>
              <a:buSzPct val="61111"/>
            </a:pPr>
            <a:r>
              <a:rPr lang="en-US" sz="1013" dirty="0">
                <a:solidFill>
                  <a:schemeClr val="lt1"/>
                </a:solidFill>
              </a:rPr>
              <a:t>… </a:t>
            </a:r>
            <a:r>
              <a:rPr lang="el-GR" sz="1013" dirty="0">
                <a:solidFill>
                  <a:schemeClr val="lt1"/>
                </a:solidFill>
              </a:rPr>
              <a:t>Εισαγάγετε νέους Μεταφραστές και άτομα που έχουν συνεισφέρει εδώ</a:t>
            </a:r>
            <a:endParaRPr lang="en-US" sz="1013" dirty="0">
              <a:solidFill>
                <a:schemeClr val="lt1"/>
              </a:solidFill>
            </a:endParaRPr>
          </a:p>
          <a:p>
            <a:endParaRPr sz="1013" dirty="0">
              <a:solidFill>
                <a:srgbClr val="FFFFFF"/>
              </a:solidFill>
            </a:endParaRPr>
          </a:p>
        </p:txBody>
      </p:sp>
      <p:pic>
        <p:nvPicPr>
          <p:cNvPr id="649" name="Shape 649"/>
          <p:cNvPicPr preferRelativeResize="0"/>
          <p:nvPr/>
        </p:nvPicPr>
        <p:blipFill rotWithShape="1">
          <a:blip r:embed="rId4">
            <a:alphaModFix/>
          </a:blip>
          <a:srcRect/>
          <a:stretch/>
        </p:blipFill>
        <p:spPr>
          <a:xfrm>
            <a:off x="7817449" y="635610"/>
            <a:ext cx="1107337" cy="375975"/>
          </a:xfrm>
          <a:prstGeom prst="rect">
            <a:avLst/>
          </a:prstGeom>
          <a:noFill/>
          <a:ln>
            <a:noFill/>
          </a:ln>
        </p:spPr>
      </p:pic>
      <p:sp>
        <p:nvSpPr>
          <p:cNvPr id="650" name="Shape 650"/>
          <p:cNvSpPr txBox="1"/>
          <p:nvPr/>
        </p:nvSpPr>
        <p:spPr>
          <a:xfrm>
            <a:off x="4896225" y="1310245"/>
            <a:ext cx="3823706" cy="3253245"/>
          </a:xfrm>
          <a:prstGeom prst="rect">
            <a:avLst/>
          </a:prstGeom>
          <a:noFill/>
          <a:ln>
            <a:noFill/>
          </a:ln>
        </p:spPr>
        <p:txBody>
          <a:bodyPr lIns="51427" tIns="51427" rIns="51427" bIns="51427" anchor="t" anchorCtr="0">
            <a:noAutofit/>
          </a:bodyPr>
          <a:lstStyle/>
          <a:p>
            <a:r>
              <a:rPr lang="el-GR" sz="1013" dirty="0">
                <a:solidFill>
                  <a:srgbClr val="FFFFFF"/>
                </a:solidFill>
              </a:rPr>
              <a:t>Συνέχεια</a:t>
            </a:r>
            <a:r>
              <a:rPr lang="is-IS" sz="1013" dirty="0">
                <a:solidFill>
                  <a:srgbClr val="FFFFFF"/>
                </a:solidFill>
              </a:rPr>
              <a:t>…</a:t>
            </a:r>
            <a:endParaRPr lang="en-US" sz="1013" dirty="0">
              <a:solidFill>
                <a:srgbClr val="FFFFFF"/>
              </a:solidFill>
            </a:endParaRPr>
          </a:p>
        </p:txBody>
      </p:sp>
      <p:pic>
        <p:nvPicPr>
          <p:cNvPr id="6" name="Shape 536">
            <a:extLst>
              <a:ext uri="{FF2B5EF4-FFF2-40B4-BE49-F238E27FC236}">
                <a16:creationId xmlns:a16="http://schemas.microsoft.com/office/drawing/2014/main" id="{BE10AF01-D437-453D-BE38-BD03821DC145}"/>
              </a:ext>
            </a:extLst>
          </p:cNvPr>
          <p:cNvPicPr preferRelativeResize="0"/>
          <p:nvPr/>
        </p:nvPicPr>
        <p:blipFill rotWithShape="1">
          <a:blip r:embed="rId5">
            <a:alphaModFix/>
          </a:blip>
          <a:srcRect/>
          <a:stretch/>
        </p:blipFill>
        <p:spPr>
          <a:xfrm>
            <a:off x="361856" y="444211"/>
            <a:ext cx="576450" cy="5764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849313" y="480290"/>
            <a:ext cx="7445375" cy="535709"/>
          </a:xfrm>
        </p:spPr>
        <p:txBody>
          <a:bodyPr/>
          <a:lstStyle/>
          <a:p>
            <a:r>
              <a:rPr lang="el-GR" altLang="en-US" sz="2800" dirty="0">
                <a:solidFill>
                  <a:srgbClr val="00FF00"/>
                </a:solidFill>
              </a:rPr>
              <a:t>Πρόσθετες Πηγές Πληροφοριών</a:t>
            </a:r>
            <a:endParaRPr lang="en-US" altLang="en-US" sz="2800" dirty="0">
              <a:solidFill>
                <a:srgbClr val="00FF00"/>
              </a:solidFill>
            </a:endParaRPr>
          </a:p>
        </p:txBody>
      </p:sp>
      <p:sp>
        <p:nvSpPr>
          <p:cNvPr id="25602" name="Content Placeholder 2"/>
          <p:cNvSpPr>
            <a:spLocks noGrp="1"/>
          </p:cNvSpPr>
          <p:nvPr>
            <p:ph idx="1"/>
          </p:nvPr>
        </p:nvSpPr>
        <p:spPr>
          <a:xfrm>
            <a:off x="849313" y="1123950"/>
            <a:ext cx="7445375" cy="3348038"/>
          </a:xfrm>
        </p:spPr>
        <p:txBody>
          <a:bodyPr anchor="t"/>
          <a:lstStyle/>
          <a:p>
            <a:pPr algn="l">
              <a:buFontTx/>
              <a:buChar char="•"/>
            </a:pPr>
            <a:r>
              <a:rPr lang="en-US" altLang="en-US" sz="1100" dirty="0">
                <a:solidFill>
                  <a:schemeClr val="bg1"/>
                </a:solidFill>
              </a:rPr>
              <a:t>“Snowman Cookie Cutter" by </a:t>
            </a:r>
            <a:r>
              <a:rPr lang="en-US" altLang="en-US" sz="1100" dirty="0" err="1">
                <a:solidFill>
                  <a:schemeClr val="bg1"/>
                </a:solidFill>
              </a:rPr>
              <a:t>Didriks</a:t>
            </a:r>
            <a:r>
              <a:rPr lang="en-US" altLang="en-US" sz="1100" dirty="0">
                <a:solidFill>
                  <a:schemeClr val="bg1"/>
                </a:solidFill>
              </a:rPr>
              <a:t> is licensed under CC </a:t>
            </a:r>
            <a:r>
              <a:rPr lang="en-US" altLang="en-US" sz="1100" dirty="0"/>
              <a:t>BY</a:t>
            </a:r>
            <a:br>
              <a:rPr lang="en-US" altLang="en-US" sz="1100" dirty="0"/>
            </a:br>
            <a:r>
              <a:rPr lang="en-US" altLang="en-US" sz="1100" dirty="0">
                <a:hlinkClick r:id="rId2"/>
              </a:rPr>
              <a:t>https://www.flickr.com/photos/dinnerseries/23570475099</a:t>
            </a:r>
            <a:endParaRPr lang="en-US" altLang="en-US" sz="1100" dirty="0"/>
          </a:p>
          <a:p>
            <a:pPr algn="l">
              <a:buFontTx/>
              <a:buChar char="•"/>
            </a:pPr>
            <a:r>
              <a:rPr lang="en-US" altLang="en-US" sz="1100" dirty="0">
                <a:solidFill>
                  <a:schemeClr val="bg1"/>
                </a:solidFill>
              </a:rPr>
              <a:t>Photo from the television program </a:t>
            </a:r>
            <a:r>
              <a:rPr lang="en-US" altLang="en-US" sz="1100" i="1" dirty="0">
                <a:solidFill>
                  <a:schemeClr val="bg1"/>
                </a:solidFill>
              </a:rPr>
              <a:t>Lassie</a:t>
            </a:r>
            <a:r>
              <a:rPr lang="en-US" altLang="en-US" sz="1100" dirty="0">
                <a:solidFill>
                  <a:schemeClr val="bg1"/>
                </a:solidFill>
              </a:rPr>
              <a:t>. Lassie watches as Jeff (Tommy </a:t>
            </a:r>
            <a:r>
              <a:rPr lang="en-US" altLang="en-US" sz="1100" dirty="0" err="1">
                <a:solidFill>
                  <a:schemeClr val="bg1"/>
                </a:solidFill>
              </a:rPr>
              <a:t>Rettig</a:t>
            </a:r>
            <a:r>
              <a:rPr lang="en-US" altLang="en-US" sz="1100" dirty="0">
                <a:solidFill>
                  <a:schemeClr val="bg1"/>
                </a:solidFill>
              </a:rPr>
              <a:t>) works on his bike is </a:t>
            </a:r>
            <a:r>
              <a:rPr lang="en-US" altLang="en-US" sz="1100" dirty="0"/>
              <a:t>Public Domain</a:t>
            </a:r>
            <a:br>
              <a:rPr lang="en-US" altLang="en-US" sz="1100" dirty="0"/>
            </a:br>
            <a:r>
              <a:rPr lang="en-US" altLang="en-US" sz="1100" dirty="0">
                <a:hlinkClick r:id="rId3"/>
              </a:rPr>
              <a:t>https://en.wikipedia.org/wiki/Lassie#/media/File:Lassie_and_Tommy_Rettig_1956.JPG</a:t>
            </a:r>
            <a:endParaRPr lang="en-US" altLang="en-US" sz="1100" dirty="0"/>
          </a:p>
          <a:p>
            <a:pPr algn="l">
              <a:buFontTx/>
              <a:buChar char="•"/>
            </a:pPr>
            <a:endParaRPr lang="en-US" altLang="en-US" sz="1100" dirty="0"/>
          </a:p>
        </p:txBody>
      </p:sp>
    </p:spTree>
    <p:extLst>
      <p:ext uri="{BB962C8B-B14F-4D97-AF65-F5344CB8AC3E}">
        <p14:creationId xmlns:p14="http://schemas.microsoft.com/office/powerpoint/2010/main" val="73008439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prstGeom prst="rect">
            <a:avLst/>
          </a:prstGeom>
          <a:noFill/>
          <a:ln>
            <a:noFill/>
          </a:ln>
        </p:spPr>
        <p:txBody>
          <a:bodyPr lIns="21050" tIns="21050" rIns="21050" bIns="21050" anchor="b" anchorCtr="0">
            <a:noAutofit/>
          </a:bodyPr>
          <a:lstStyle/>
          <a:p>
            <a:pPr marL="0" marR="0" lvl="0" indent="0" algn="ctr" rtl="0">
              <a:lnSpc>
                <a:spcPct val="100000"/>
              </a:lnSpc>
              <a:spcBef>
                <a:spcPts val="0"/>
              </a:spcBef>
              <a:spcAft>
                <a:spcPts val="0"/>
              </a:spcAft>
              <a:buClr>
                <a:schemeClr val="accent3"/>
              </a:buClr>
              <a:buSzPct val="25000"/>
              <a:buFont typeface="Cabin"/>
              <a:buNone/>
            </a:pPr>
            <a:r>
              <a:rPr lang="el-GR" sz="4700" u="none" strike="noStrike" cap="none" dirty="0">
                <a:solidFill>
                  <a:srgbClr val="FFD966"/>
                </a:solidFill>
                <a:latin typeface="Arial" charset="0"/>
                <a:ea typeface="Arial" charset="0"/>
                <a:cs typeface="Arial" charset="0"/>
                <a:sym typeface="Cabin"/>
              </a:rPr>
              <a:t>Ας Ξεκινήσουμε με</a:t>
            </a:r>
            <a:r>
              <a:rPr lang="en-US" sz="4700" u="none" strike="noStrike" cap="none" dirty="0">
                <a:solidFill>
                  <a:srgbClr val="FFD966"/>
                </a:solidFill>
                <a:latin typeface="Arial" charset="0"/>
                <a:ea typeface="Arial" charset="0"/>
                <a:cs typeface="Arial" charset="0"/>
                <a:sym typeface="Cabin"/>
              </a:rPr>
              <a:t> </a:t>
            </a:r>
            <a:r>
              <a:rPr lang="el-GR" sz="4700" u="none" strike="noStrike" cap="none" dirty="0">
                <a:solidFill>
                  <a:srgbClr val="FFD966"/>
                </a:solidFill>
                <a:latin typeface="Arial" charset="0"/>
                <a:ea typeface="Arial" charset="0"/>
                <a:cs typeface="Arial" charset="0"/>
                <a:sym typeface="Cabin"/>
              </a:rPr>
              <a:t>τα Προγράμματα</a:t>
            </a:r>
            <a:endParaRPr lang="en" sz="47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81" name="Shape 481"/>
          <p:cNvSpPr txBox="1"/>
          <p:nvPr/>
        </p:nvSpPr>
        <p:spPr>
          <a:xfrm>
            <a:off x="675899" y="2053215"/>
            <a:ext cx="4353301" cy="1000181"/>
          </a:xfrm>
          <a:prstGeom prst="rect">
            <a:avLst/>
          </a:prstGeom>
          <a:noFill/>
          <a:ln>
            <a:noFill/>
          </a:ln>
        </p:spPr>
        <p:txBody>
          <a:bodyPr lIns="0" tIns="0" rIns="0" bIns="0" anchor="ctr" anchorCtr="0">
            <a:noAutofit/>
          </a:bodyPr>
          <a:lstStyle/>
          <a:p>
            <a:pPr>
              <a:buClr>
                <a:srgbClr val="00FF00"/>
              </a:buClr>
              <a:buSzPct val="25000"/>
            </a:pPr>
            <a:r>
              <a:rPr lang="en-US" sz="1575" dirty="0" err="1">
                <a:solidFill>
                  <a:srgbClr val="00FF00"/>
                </a:solidFill>
                <a:latin typeface="Courier"/>
                <a:ea typeface="Courier New"/>
                <a:cs typeface="Courier"/>
                <a:sym typeface="Courier New"/>
              </a:rPr>
              <a:t>inp</a:t>
            </a:r>
            <a:r>
              <a:rPr lang="en-US" sz="1575" dirty="0">
                <a:solidFill>
                  <a:schemeClr val="lt1"/>
                </a:solidFill>
                <a:latin typeface="Courier"/>
                <a:ea typeface="Courier New"/>
                <a:cs typeface="Courier"/>
                <a:sym typeface="Courier New"/>
              </a:rPr>
              <a:t> = </a:t>
            </a:r>
            <a:r>
              <a:rPr lang="en-US" sz="1575" dirty="0">
                <a:solidFill>
                  <a:srgbClr val="FFFF00"/>
                </a:solidFill>
                <a:latin typeface="Courier"/>
                <a:ea typeface="Courier New"/>
                <a:cs typeface="Courier"/>
                <a:sym typeface="Courier New"/>
              </a:rPr>
              <a:t>input(</a:t>
            </a:r>
            <a:r>
              <a:rPr lang="en-US" sz="1575" dirty="0">
                <a:solidFill>
                  <a:schemeClr val="lt1"/>
                </a:solidFill>
                <a:latin typeface="Courier"/>
                <a:ea typeface="Courier New"/>
                <a:cs typeface="Courier"/>
                <a:sym typeface="Courier New"/>
              </a:rPr>
              <a:t>'</a:t>
            </a:r>
            <a:r>
              <a:rPr lang="el-GR" sz="1575" dirty="0">
                <a:solidFill>
                  <a:schemeClr val="lt1"/>
                </a:solidFill>
                <a:latin typeface="Courier"/>
                <a:ea typeface="Courier New"/>
                <a:cs typeface="Courier"/>
                <a:sym typeface="Courier New"/>
              </a:rPr>
              <a:t>Ευρωπαϊκός όροφος;</a:t>
            </a:r>
            <a:r>
              <a:rPr lang="en-US" sz="1575" dirty="0">
                <a:solidFill>
                  <a:schemeClr val="lt1"/>
                </a:solidFill>
                <a:latin typeface="Courier"/>
                <a:ea typeface="Courier New"/>
                <a:cs typeface="Courier"/>
                <a:sym typeface="Courier New"/>
              </a:rPr>
              <a:t>'</a:t>
            </a:r>
            <a:r>
              <a:rPr lang="en-US" sz="1575" dirty="0">
                <a:solidFill>
                  <a:srgbClr val="FFFF00"/>
                </a:solidFill>
                <a:latin typeface="Courier"/>
                <a:ea typeface="Courier New"/>
                <a:cs typeface="Courier"/>
                <a:sym typeface="Courier New"/>
              </a:rPr>
              <a:t>)</a:t>
            </a:r>
          </a:p>
          <a:p>
            <a:pPr>
              <a:buClr>
                <a:srgbClr val="00FF00"/>
              </a:buClr>
              <a:buSzPct val="25000"/>
            </a:pPr>
            <a:r>
              <a:rPr lang="en-US" sz="1575" dirty="0" err="1">
                <a:solidFill>
                  <a:srgbClr val="00FF00"/>
                </a:solidFill>
                <a:latin typeface="Courier"/>
                <a:ea typeface="Courier New"/>
                <a:cs typeface="Courier"/>
                <a:sym typeface="Courier New"/>
              </a:rPr>
              <a:t>usf</a:t>
            </a:r>
            <a:r>
              <a:rPr lang="en-US" sz="1575" dirty="0">
                <a:solidFill>
                  <a:schemeClr val="lt1"/>
                </a:solidFill>
                <a:latin typeface="Courier"/>
                <a:ea typeface="Courier New"/>
                <a:cs typeface="Courier"/>
                <a:sym typeface="Courier New"/>
              </a:rPr>
              <a:t> = </a:t>
            </a:r>
            <a:r>
              <a:rPr lang="en-US" sz="1575" dirty="0" err="1">
                <a:solidFill>
                  <a:srgbClr val="FFFF00"/>
                </a:solidFill>
                <a:latin typeface="Courier"/>
                <a:ea typeface="Courier New"/>
                <a:cs typeface="Courier"/>
                <a:sym typeface="Courier New"/>
              </a:rPr>
              <a:t>int</a:t>
            </a:r>
            <a:r>
              <a:rPr lang="en-US" sz="1575" dirty="0">
                <a:solidFill>
                  <a:srgbClr val="FFFF00"/>
                </a:solidFill>
                <a:latin typeface="Courier"/>
                <a:ea typeface="Courier New"/>
                <a:cs typeface="Courier"/>
                <a:sym typeface="Courier New"/>
              </a:rPr>
              <a:t>(</a:t>
            </a:r>
            <a:r>
              <a:rPr lang="en-US" sz="1575" dirty="0" err="1">
                <a:solidFill>
                  <a:srgbClr val="00FF00"/>
                </a:solidFill>
                <a:latin typeface="Courier"/>
                <a:ea typeface="Courier New"/>
                <a:cs typeface="Courier"/>
                <a:sym typeface="Courier New"/>
              </a:rPr>
              <a:t>inp</a:t>
            </a:r>
            <a:r>
              <a:rPr lang="en-US" sz="1575" dirty="0">
                <a:solidFill>
                  <a:srgbClr val="FFFF00"/>
                </a:solidFill>
                <a:latin typeface="Courier"/>
                <a:ea typeface="Courier New"/>
                <a:cs typeface="Courier"/>
                <a:sym typeface="Courier New"/>
              </a:rPr>
              <a:t>)</a:t>
            </a:r>
            <a:r>
              <a:rPr lang="en-US" sz="1575" dirty="0">
                <a:solidFill>
                  <a:schemeClr val="lt1"/>
                </a:solidFill>
                <a:latin typeface="Courier"/>
                <a:ea typeface="Courier New"/>
                <a:cs typeface="Courier"/>
                <a:sym typeface="Courier New"/>
              </a:rPr>
              <a:t> </a:t>
            </a:r>
            <a:r>
              <a:rPr lang="en-US" sz="1575" dirty="0">
                <a:solidFill>
                  <a:srgbClr val="00FFFF"/>
                </a:solidFill>
                <a:latin typeface="Courier"/>
                <a:ea typeface="Courier New"/>
                <a:cs typeface="Courier"/>
                <a:sym typeface="Courier New"/>
              </a:rPr>
              <a:t>+</a:t>
            </a:r>
            <a:r>
              <a:rPr lang="en-US" sz="1575" dirty="0">
                <a:solidFill>
                  <a:schemeClr val="lt1"/>
                </a:solidFill>
                <a:latin typeface="Courier"/>
                <a:ea typeface="Courier New"/>
                <a:cs typeface="Courier"/>
                <a:sym typeface="Courier New"/>
              </a:rPr>
              <a:t> 1</a:t>
            </a:r>
          </a:p>
          <a:p>
            <a:pPr>
              <a:buClr>
                <a:srgbClr val="FFFF00"/>
              </a:buClr>
              <a:buSzPct val="25000"/>
            </a:pPr>
            <a:r>
              <a:rPr lang="en-US" sz="1575" dirty="0">
                <a:solidFill>
                  <a:srgbClr val="FFFF00"/>
                </a:solidFill>
                <a:latin typeface="Courier"/>
                <a:ea typeface="Courier New"/>
                <a:cs typeface="Courier"/>
                <a:sym typeface="Courier New"/>
              </a:rPr>
              <a:t>print(</a:t>
            </a:r>
            <a:r>
              <a:rPr lang="en-US" sz="1575" dirty="0">
                <a:solidFill>
                  <a:schemeClr val="lt1"/>
                </a:solidFill>
                <a:latin typeface="Courier"/>
                <a:ea typeface="Courier New"/>
                <a:cs typeface="Courier"/>
                <a:sym typeface="Courier New"/>
              </a:rPr>
              <a:t>'</a:t>
            </a:r>
            <a:r>
              <a:rPr lang="el-GR" sz="1575" dirty="0">
                <a:solidFill>
                  <a:schemeClr val="lt1"/>
                </a:solidFill>
                <a:latin typeface="Courier"/>
                <a:ea typeface="Courier New"/>
                <a:cs typeface="Courier"/>
                <a:sym typeface="Courier New"/>
              </a:rPr>
              <a:t>Όροφος στις ΗΠΑ</a:t>
            </a:r>
            <a:r>
              <a:rPr lang="en-US" sz="1575" dirty="0">
                <a:solidFill>
                  <a:schemeClr val="lt1"/>
                </a:solidFill>
                <a:latin typeface="Courier"/>
                <a:ea typeface="Courier New"/>
                <a:cs typeface="Courier"/>
                <a:sym typeface="Courier New"/>
              </a:rPr>
              <a:t>', </a:t>
            </a:r>
            <a:r>
              <a:rPr lang="en-US" sz="1575" dirty="0" err="1">
                <a:solidFill>
                  <a:srgbClr val="00FF00"/>
                </a:solidFill>
                <a:latin typeface="Courier"/>
                <a:ea typeface="Courier New"/>
                <a:cs typeface="Courier"/>
                <a:sym typeface="Courier New"/>
              </a:rPr>
              <a:t>usf</a:t>
            </a:r>
            <a:r>
              <a:rPr lang="en-US" sz="1575" dirty="0">
                <a:solidFill>
                  <a:srgbClr val="FFFF00"/>
                </a:solidFill>
                <a:latin typeface="Courier"/>
                <a:ea typeface="Courier New"/>
                <a:cs typeface="Courier"/>
                <a:sym typeface="Courier New"/>
              </a:rPr>
              <a:t>)</a:t>
            </a:r>
          </a:p>
        </p:txBody>
      </p:sp>
      <p:sp>
        <p:nvSpPr>
          <p:cNvPr id="482" name="Shape 482"/>
          <p:cNvSpPr txBox="1"/>
          <p:nvPr/>
        </p:nvSpPr>
        <p:spPr>
          <a:xfrm>
            <a:off x="5463088" y="1789762"/>
            <a:ext cx="3005013" cy="685799"/>
          </a:xfrm>
          <a:prstGeom prst="rect">
            <a:avLst/>
          </a:prstGeom>
          <a:noFill/>
          <a:ln>
            <a:noFill/>
          </a:ln>
        </p:spPr>
        <p:txBody>
          <a:bodyPr lIns="0" tIns="0" rIns="0" bIns="0" anchor="ctr" anchorCtr="0">
            <a:noAutofit/>
          </a:bodyPr>
          <a:lstStyle/>
          <a:p>
            <a:pPr>
              <a:buClr>
                <a:schemeClr val="lt1"/>
              </a:buClr>
              <a:buSzPct val="25000"/>
            </a:pPr>
            <a:r>
              <a:rPr lang="el-GR" sz="2138" dirty="0">
                <a:solidFill>
                  <a:schemeClr val="lt1"/>
                </a:solidFill>
                <a:latin typeface="Arial" charset="0"/>
                <a:ea typeface="Arial" charset="0"/>
                <a:cs typeface="Arial" charset="0"/>
                <a:sym typeface="Cabin"/>
              </a:rPr>
              <a:t>Ευρωπαϊκός όροφος; </a:t>
            </a:r>
            <a:r>
              <a:rPr lang="en-US" sz="2138" dirty="0">
                <a:solidFill>
                  <a:srgbClr val="FFFF00"/>
                </a:solidFill>
                <a:latin typeface="Arial" charset="0"/>
                <a:ea typeface="Arial" charset="0"/>
                <a:cs typeface="Arial" charset="0"/>
                <a:sym typeface="Cabin"/>
              </a:rPr>
              <a:t>0</a:t>
            </a:r>
          </a:p>
          <a:p>
            <a:pPr>
              <a:buClr>
                <a:schemeClr val="lt1"/>
              </a:buClr>
              <a:buSzPct val="25000"/>
            </a:pPr>
            <a:r>
              <a:rPr lang="el-GR" sz="2138" dirty="0">
                <a:solidFill>
                  <a:schemeClr val="lt1"/>
                </a:solidFill>
                <a:latin typeface="Arial" charset="0"/>
                <a:ea typeface="Arial" charset="0"/>
                <a:cs typeface="Arial" charset="0"/>
                <a:sym typeface="Cabin"/>
              </a:rPr>
              <a:t>Όροφος στις ΗΠΑ </a:t>
            </a:r>
            <a:r>
              <a:rPr lang="en-US" sz="2138" dirty="0">
                <a:solidFill>
                  <a:schemeClr val="lt1"/>
                </a:solidFill>
                <a:latin typeface="Arial" charset="0"/>
                <a:ea typeface="Arial" charset="0"/>
                <a:cs typeface="Arial" charset="0"/>
                <a:sym typeface="Cabin"/>
              </a:rPr>
              <a:t>1</a:t>
            </a:r>
          </a:p>
        </p:txBody>
      </p:sp>
      <p:pic>
        <p:nvPicPr>
          <p:cNvPr id="483" name="Shape 483"/>
          <p:cNvPicPr preferRelativeResize="0"/>
          <p:nvPr/>
        </p:nvPicPr>
        <p:blipFill rotWithShape="1">
          <a:blip r:embed="rId3">
            <a:alphaModFix/>
          </a:blip>
          <a:srcRect/>
          <a:stretch/>
        </p:blipFill>
        <p:spPr>
          <a:xfrm>
            <a:off x="675899" y="671512"/>
            <a:ext cx="1785881" cy="1193063"/>
          </a:xfrm>
          <a:prstGeom prst="rect">
            <a:avLst/>
          </a:prstGeom>
          <a:noFill/>
          <a:ln>
            <a:noFill/>
          </a:ln>
        </p:spPr>
      </p:pic>
      <p:sp>
        <p:nvSpPr>
          <p:cNvPr id="7" name="Shape 178"/>
          <p:cNvSpPr/>
          <p:nvPr/>
        </p:nvSpPr>
        <p:spPr>
          <a:xfrm>
            <a:off x="4097215" y="3867219"/>
            <a:ext cx="2008697" cy="612321"/>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chemeClr val="dk1"/>
              </a:buClr>
              <a:buSzPct val="25000"/>
              <a:buFont typeface="Cabin"/>
              <a:buNone/>
            </a:pPr>
            <a:r>
              <a:rPr lang="el-GR" sz="2600" u="none" strike="noStrike" cap="none" dirty="0">
                <a:solidFill>
                  <a:schemeClr val="bg1"/>
                </a:solidFill>
                <a:latin typeface="Arial" charset="0"/>
                <a:ea typeface="Arial" charset="0"/>
                <a:cs typeface="Arial" charset="0"/>
                <a:sym typeface="Cabin"/>
              </a:rPr>
              <a:t>Επεξεργασία</a:t>
            </a:r>
            <a:endParaRPr lang="en" sz="2600" u="none" strike="noStrike" cap="none" dirty="0">
              <a:solidFill>
                <a:schemeClr val="bg1"/>
              </a:solidFill>
              <a:latin typeface="Arial" charset="0"/>
              <a:ea typeface="Arial" charset="0"/>
              <a:cs typeface="Arial" charset="0"/>
              <a:sym typeface="Cabin"/>
            </a:endParaRPr>
          </a:p>
        </p:txBody>
      </p:sp>
      <p:sp>
        <p:nvSpPr>
          <p:cNvPr id="8" name="Shape 179"/>
          <p:cNvSpPr/>
          <p:nvPr/>
        </p:nvSpPr>
        <p:spPr>
          <a:xfrm>
            <a:off x="2169470" y="3867219"/>
            <a:ext cx="1366157" cy="612321"/>
          </a:xfrm>
          <a:prstGeom prst="rect">
            <a:avLst/>
          </a:prstGeom>
          <a:solidFill>
            <a:srgbClr val="00F900"/>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chemeClr val="dk1"/>
              </a:buClr>
              <a:buSzPct val="25000"/>
              <a:buFont typeface="Cabin"/>
              <a:buNone/>
            </a:pPr>
            <a:r>
              <a:rPr lang="el-GR" sz="2600" dirty="0">
                <a:solidFill>
                  <a:schemeClr val="bg2"/>
                </a:solidFill>
                <a:latin typeface="Arial" charset="0"/>
                <a:ea typeface="Arial" charset="0"/>
                <a:cs typeface="Arial" charset="0"/>
                <a:sym typeface="Cabin"/>
              </a:rPr>
              <a:t>Είσοδος</a:t>
            </a:r>
            <a:endParaRPr lang="en" sz="2600" u="none" strike="noStrike" cap="none" dirty="0">
              <a:solidFill>
                <a:schemeClr val="bg2"/>
              </a:solidFill>
              <a:latin typeface="Arial" charset="0"/>
              <a:ea typeface="Arial" charset="0"/>
              <a:cs typeface="Arial" charset="0"/>
              <a:sym typeface="Cabin"/>
            </a:endParaRPr>
          </a:p>
        </p:txBody>
      </p:sp>
      <p:sp>
        <p:nvSpPr>
          <p:cNvPr id="9" name="Shape 180"/>
          <p:cNvSpPr/>
          <p:nvPr/>
        </p:nvSpPr>
        <p:spPr>
          <a:xfrm>
            <a:off x="6694306" y="3867218"/>
            <a:ext cx="1366157" cy="612321"/>
          </a:xfrm>
          <a:prstGeom prst="rect">
            <a:avLst/>
          </a:prstGeom>
          <a:solidFill>
            <a:srgbClr val="FF9300"/>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chemeClr val="dk1"/>
              </a:buClr>
              <a:buSzPct val="25000"/>
              <a:buFont typeface="Cabin"/>
              <a:buNone/>
            </a:pPr>
            <a:r>
              <a:rPr lang="el-GR" sz="2600" u="none" strike="noStrike" cap="none" dirty="0">
                <a:solidFill>
                  <a:schemeClr val="bg1"/>
                </a:solidFill>
                <a:latin typeface="Arial" charset="0"/>
                <a:ea typeface="Arial" charset="0"/>
                <a:cs typeface="Arial" charset="0"/>
                <a:sym typeface="Cabin"/>
              </a:rPr>
              <a:t>Έξοδος</a:t>
            </a:r>
            <a:endParaRPr lang="en" sz="2600" u="none" strike="noStrike" cap="none" dirty="0">
              <a:solidFill>
                <a:schemeClr val="bg1"/>
              </a:solidFill>
              <a:latin typeface="Arial" charset="0"/>
              <a:ea typeface="Arial" charset="0"/>
              <a:cs typeface="Arial" charset="0"/>
              <a:sym typeface="Cabin"/>
            </a:endParaRPr>
          </a:p>
        </p:txBody>
      </p:sp>
      <p:cxnSp>
        <p:nvCxnSpPr>
          <p:cNvPr id="10" name="Shape 181"/>
          <p:cNvCxnSpPr>
            <a:cxnSpLocks/>
          </p:cNvCxnSpPr>
          <p:nvPr/>
        </p:nvCxnSpPr>
        <p:spPr>
          <a:xfrm flipH="1">
            <a:off x="3535627" y="4173380"/>
            <a:ext cx="561588" cy="0"/>
          </a:xfrm>
          <a:prstGeom prst="straightConnector1">
            <a:avLst/>
          </a:prstGeom>
          <a:noFill/>
          <a:ln w="50800" cap="flat" cmpd="sng">
            <a:solidFill>
              <a:srgbClr val="FFFB00"/>
            </a:solidFill>
            <a:prstDash val="solid"/>
            <a:miter/>
            <a:headEnd type="triangle" w="lg" len="lg"/>
            <a:tailEnd type="none" w="med" len="med"/>
          </a:ln>
        </p:spPr>
      </p:cxnSp>
      <p:cxnSp>
        <p:nvCxnSpPr>
          <p:cNvPr id="11" name="Shape 182"/>
          <p:cNvCxnSpPr>
            <a:cxnSpLocks/>
            <a:stCxn id="9" idx="1"/>
            <a:endCxn id="7" idx="3"/>
          </p:cNvCxnSpPr>
          <p:nvPr/>
        </p:nvCxnSpPr>
        <p:spPr>
          <a:xfrm flipH="1">
            <a:off x="6105912" y="4173379"/>
            <a:ext cx="588394" cy="1"/>
          </a:xfrm>
          <a:prstGeom prst="straightConnector1">
            <a:avLst/>
          </a:prstGeom>
          <a:noFill/>
          <a:ln w="50800" cap="flat" cmpd="sng">
            <a:solidFill>
              <a:srgbClr val="FFFB00"/>
            </a:solidFill>
            <a:prstDash val="solid"/>
            <a:miter/>
            <a:headEnd type="triangle" w="lg" len="lg"/>
            <a:tailEnd type="none" w="med" len="med"/>
          </a:ln>
        </p:spPr>
      </p:cxnSp>
    </p:spTree>
    <p:extLst>
      <p:ext uri="{BB962C8B-B14F-4D97-AF65-F5344CB8AC3E}">
        <p14:creationId xmlns:p14="http://schemas.microsoft.com/office/powerpoint/2010/main" val="1375766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chemeClr val="accent3"/>
              </a:buClr>
              <a:buSzPct val="25000"/>
              <a:buFont typeface="Cabin"/>
              <a:buNone/>
            </a:pPr>
            <a:r>
              <a:rPr lang="el-GR" sz="4700" u="none" strike="noStrike" cap="none" dirty="0">
                <a:solidFill>
                  <a:srgbClr val="FFD966"/>
                </a:solidFill>
                <a:sym typeface="Cabin"/>
              </a:rPr>
              <a:t>Αντικειμενοστραφής</a:t>
            </a:r>
            <a:endParaRPr lang="en" sz="4700" u="none" strike="noStrike" cap="none" dirty="0">
              <a:solidFill>
                <a:srgbClr val="FFD966"/>
              </a:solidFill>
              <a:sym typeface="Cabin"/>
            </a:endParaRPr>
          </a:p>
        </p:txBody>
      </p:sp>
      <p:sp>
        <p:nvSpPr>
          <p:cNvPr id="190" name="Shape 190"/>
          <p:cNvSpPr txBox="1">
            <a:spLocks noGrp="1"/>
          </p:cNvSpPr>
          <p:nvPr>
            <p:ph type="body" idx="1"/>
          </p:nvPr>
        </p:nvSpPr>
        <p:spPr>
          <a:xfrm>
            <a:off x="303335" y="1569438"/>
            <a:ext cx="8537331" cy="3207599"/>
          </a:xfrm>
          <a:prstGeom prst="rect">
            <a:avLst/>
          </a:prstGeom>
          <a:noFill/>
          <a:ln>
            <a:noFill/>
          </a:ln>
        </p:spPr>
        <p:txBody>
          <a:bodyPr lIns="21050" tIns="21050" rIns="21050" bIns="21050" anchor="t" anchorCtr="0">
            <a:noAutofit/>
          </a:bodyPr>
          <a:lstStyle/>
          <a:p>
            <a:pPr marL="647700" marR="0" lvl="0" indent="-330200" algn="l" rtl="0">
              <a:lnSpc>
                <a:spcPct val="100000"/>
              </a:lnSpc>
              <a:spcBef>
                <a:spcPts val="0"/>
              </a:spcBef>
              <a:spcAft>
                <a:spcPts val="0"/>
              </a:spcAft>
              <a:buClr>
                <a:srgbClr val="FFFFFF"/>
              </a:buClr>
              <a:buSzPct val="173913"/>
              <a:buFont typeface="Cabin"/>
              <a:buChar char="•"/>
            </a:pPr>
            <a:r>
              <a:rPr lang="el-GR" sz="2300" u="none" strike="noStrike" cap="none" dirty="0">
                <a:solidFill>
                  <a:srgbClr val="FFFFFF"/>
                </a:solidFill>
                <a:sym typeface="Cabin"/>
              </a:rPr>
              <a:t>Ένα πρόγραμμα αποτελείται από πολλά συνεργαζόμενα αντικείμενα</a:t>
            </a:r>
            <a:endParaRPr lang="en" sz="2300" u="none" strike="noStrike" cap="none" dirty="0">
              <a:solidFill>
                <a:srgbClr val="FFFFFF"/>
              </a:solidFill>
              <a:sym typeface="Cabin"/>
            </a:endParaRPr>
          </a:p>
          <a:p>
            <a:pPr marL="647700" marR="0" lvl="0" indent="-330200" algn="l" rtl="0">
              <a:lnSpc>
                <a:spcPct val="100000"/>
              </a:lnSpc>
              <a:spcBef>
                <a:spcPts val="1400"/>
              </a:spcBef>
              <a:spcAft>
                <a:spcPts val="0"/>
              </a:spcAft>
              <a:buClr>
                <a:srgbClr val="FFFFFF"/>
              </a:buClr>
              <a:buSzPct val="173913"/>
              <a:buFont typeface="Cabin"/>
              <a:buChar char="•"/>
            </a:pPr>
            <a:r>
              <a:rPr lang="el-GR" sz="2300" u="none" strike="noStrike" cap="none" dirty="0">
                <a:solidFill>
                  <a:srgbClr val="FFFFFF"/>
                </a:solidFill>
                <a:sym typeface="Cabin"/>
              </a:rPr>
              <a:t>Αντί να είναι το «ολόκληρο πρόγραμμα» - κάθε αντικείμενο είναι ένα μικρό «νησί» μέσα στο πρόγραμμα και συνεργάζεται με άλλα αντικείμενα</a:t>
            </a:r>
            <a:endParaRPr lang="en" sz="2300" u="none" strike="noStrike" cap="none" dirty="0">
              <a:solidFill>
                <a:srgbClr val="FFFFFF"/>
              </a:solidFill>
              <a:sym typeface="Cabin"/>
            </a:endParaRPr>
          </a:p>
          <a:p>
            <a:pPr marL="647700" marR="0" lvl="0" indent="-330200" algn="l" rtl="0">
              <a:lnSpc>
                <a:spcPct val="100000"/>
              </a:lnSpc>
              <a:spcBef>
                <a:spcPts val="1400"/>
              </a:spcBef>
              <a:spcAft>
                <a:spcPts val="0"/>
              </a:spcAft>
              <a:buClr>
                <a:srgbClr val="FFFFFF"/>
              </a:buClr>
              <a:buSzPct val="173913"/>
              <a:buFont typeface="Cabin"/>
              <a:buChar char="•"/>
            </a:pPr>
            <a:r>
              <a:rPr lang="el-GR" sz="2300" u="none" strike="noStrike" cap="none" dirty="0">
                <a:solidFill>
                  <a:srgbClr val="FFFFFF"/>
                </a:solidFill>
                <a:sym typeface="Cabin"/>
              </a:rPr>
              <a:t>Ένα πρόγραμμα αποτελείται από ένα ή περισσότερα αντικείμενα που συνεργάζονται - τα αντικείμενα χρησιμοποιούν τις δυνατότητες των άλλων αντικειμένων</a:t>
            </a:r>
            <a:endParaRPr lang="en" sz="2300" u="none" strike="noStrike" cap="none" dirty="0">
              <a:solidFill>
                <a:srgbClr val="FFFFFF"/>
              </a:solidFill>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217609"/>
            <a:ext cx="7473254" cy="1000069"/>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DCBD23"/>
              </a:buClr>
              <a:buSzPct val="25000"/>
              <a:buFont typeface="Cabin"/>
              <a:buNone/>
            </a:pPr>
            <a:r>
              <a:rPr lang="el-GR" sz="4700" u="none" strike="noStrike" cap="none" dirty="0">
                <a:solidFill>
                  <a:srgbClr val="FFD966"/>
                </a:solidFill>
                <a:sym typeface="Cabin"/>
              </a:rPr>
              <a:t>Αντικείμενο</a:t>
            </a:r>
            <a:endParaRPr lang="en" sz="4700" u="none" strike="noStrike" cap="none" dirty="0">
              <a:solidFill>
                <a:srgbClr val="FFD966"/>
              </a:solidFill>
              <a:sym typeface="Cabin"/>
            </a:endParaRPr>
          </a:p>
        </p:txBody>
      </p:sp>
      <p:sp>
        <p:nvSpPr>
          <p:cNvPr id="196" name="Shape 196"/>
          <p:cNvSpPr txBox="1">
            <a:spLocks noGrp="1"/>
          </p:cNvSpPr>
          <p:nvPr>
            <p:ph type="body" idx="1"/>
          </p:nvPr>
        </p:nvSpPr>
        <p:spPr>
          <a:xfrm>
            <a:off x="254978" y="1464469"/>
            <a:ext cx="8634045" cy="3207599"/>
          </a:xfrm>
          <a:prstGeom prst="rect">
            <a:avLst/>
          </a:prstGeom>
          <a:noFill/>
          <a:ln>
            <a:noFill/>
          </a:ln>
        </p:spPr>
        <p:txBody>
          <a:bodyPr lIns="21050" tIns="21050" rIns="21050" bIns="21050" anchor="ctr" anchorCtr="0">
            <a:noAutofit/>
          </a:bodyPr>
          <a:lstStyle/>
          <a:p>
            <a:pPr marL="457200" marR="0" lvl="0" indent="-368300" algn="l" rtl="0">
              <a:lnSpc>
                <a:spcPct val="100000"/>
              </a:lnSpc>
              <a:spcBef>
                <a:spcPts val="0"/>
              </a:spcBef>
              <a:spcAft>
                <a:spcPts val="0"/>
              </a:spcAft>
              <a:buClr>
                <a:srgbClr val="FFFFFF"/>
              </a:buClr>
              <a:buSzPct val="100000"/>
              <a:buFont typeface="Cabin"/>
            </a:pPr>
            <a:r>
              <a:rPr lang="el-GR" sz="2200" u="none" strike="noStrike" cap="none" dirty="0">
                <a:solidFill>
                  <a:srgbClr val="00FA00"/>
                </a:solidFill>
                <a:sym typeface="Cabin"/>
              </a:rPr>
              <a:t>Ένα αντικείμενο είναι ένα κομμάτι αυτοτελούς κώδικα και δεδομένων</a:t>
            </a:r>
            <a:endParaRPr lang="en" sz="2200" u="none" strike="noStrike" cap="none" dirty="0">
              <a:solidFill>
                <a:srgbClr val="00FA00"/>
              </a:solidFill>
              <a:sym typeface="Cabin"/>
            </a:endParaRPr>
          </a:p>
          <a:p>
            <a:pPr marL="457200" marR="0" lvl="0" indent="-368300" algn="l" rtl="0">
              <a:lnSpc>
                <a:spcPct val="100000"/>
              </a:lnSpc>
              <a:spcBef>
                <a:spcPts val="1400"/>
              </a:spcBef>
              <a:spcAft>
                <a:spcPts val="0"/>
              </a:spcAft>
              <a:buClr>
                <a:srgbClr val="FFFFFF"/>
              </a:buClr>
              <a:buSzPct val="100000"/>
              <a:buFont typeface="Cabin"/>
            </a:pPr>
            <a:r>
              <a:rPr lang="el-GR" sz="2200" u="none" strike="noStrike" cap="none" dirty="0">
                <a:solidFill>
                  <a:srgbClr val="FFFFFF"/>
                </a:solidFill>
                <a:sym typeface="Cabin"/>
              </a:rPr>
              <a:t>Μια βασική πτυχή της προσέγγισης αντικείμενο είναι η διάσπαση του προβλήματος σε μικρότερα κατανοητά μέρη (διαίρει και βασίλευε)</a:t>
            </a:r>
            <a:endParaRPr lang="en" sz="2200" u="none" strike="noStrike" cap="none" dirty="0">
              <a:solidFill>
                <a:srgbClr val="FFFFFF"/>
              </a:solidFill>
              <a:sym typeface="Cabin"/>
            </a:endParaRPr>
          </a:p>
          <a:p>
            <a:pPr marL="457200" marR="0" lvl="0" indent="-368300" algn="l" rtl="0">
              <a:lnSpc>
                <a:spcPct val="100000"/>
              </a:lnSpc>
              <a:spcBef>
                <a:spcPts val="1400"/>
              </a:spcBef>
              <a:spcAft>
                <a:spcPts val="0"/>
              </a:spcAft>
              <a:buClr>
                <a:srgbClr val="FFFFFF"/>
              </a:buClr>
              <a:buSzPct val="100000"/>
              <a:buFont typeface="Cabin"/>
            </a:pPr>
            <a:r>
              <a:rPr lang="el-GR" sz="2200" u="none" strike="noStrike" cap="none" dirty="0">
                <a:solidFill>
                  <a:srgbClr val="FFFFFF"/>
                </a:solidFill>
                <a:sym typeface="Cabin"/>
              </a:rPr>
              <a:t>Τα αντικείμενα έχουν όρια που μας επιτρέπουν να αγνοούμε τις περιττές λεπτομέρειες</a:t>
            </a:r>
            <a:endParaRPr lang="en" sz="2200" u="none" strike="noStrike" cap="none" dirty="0">
              <a:solidFill>
                <a:srgbClr val="FFFFFF"/>
              </a:solidFill>
              <a:sym typeface="Cabin"/>
            </a:endParaRPr>
          </a:p>
          <a:p>
            <a:pPr marL="457200" marR="0" lvl="0" indent="-368300" algn="l" rtl="0">
              <a:lnSpc>
                <a:spcPct val="100000"/>
              </a:lnSpc>
              <a:spcBef>
                <a:spcPts val="1400"/>
              </a:spcBef>
              <a:spcAft>
                <a:spcPts val="0"/>
              </a:spcAft>
              <a:buClr>
                <a:srgbClr val="FFFFFF"/>
              </a:buClr>
              <a:buSzPct val="100000"/>
              <a:buFont typeface="Cabin"/>
            </a:pPr>
            <a:r>
              <a:rPr lang="el-GR" sz="2200" u="none" strike="noStrike" cap="none" dirty="0">
                <a:solidFill>
                  <a:srgbClr val="FFFFFF"/>
                </a:solidFill>
                <a:sym typeface="Cabin"/>
              </a:rPr>
              <a:t>Χρησιμοποιούσαμε αντικείμενα εξ αρχής: Αντικείμενα Συμβολοσειράς, Αντικείμενα Ακεραίου, Αντικείμενα Λεξικού, Αντικείμενα Λίστας</a:t>
            </a:r>
            <a:r>
              <a:rPr lang="en" sz="2200" u="none" strike="noStrike" cap="none" dirty="0">
                <a:solidFill>
                  <a:srgbClr val="FFFFFF"/>
                </a:solidFill>
                <a:sym typeface="Cabin"/>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Shape 211"/>
          <p:cNvPicPr preferRelativeResize="0"/>
          <p:nvPr/>
        </p:nvPicPr>
        <p:blipFill rotWithShape="1">
          <a:blip r:embed="rId3">
            <a:alphaModFix/>
          </a:blip>
          <a:srcRect/>
          <a:stretch/>
        </p:blipFill>
        <p:spPr>
          <a:xfrm>
            <a:off x="1872342" y="411479"/>
            <a:ext cx="5513614" cy="3754771"/>
          </a:xfrm>
          <a:prstGeom prst="rect">
            <a:avLst/>
          </a:prstGeom>
          <a:noFill/>
          <a:ln>
            <a:noFill/>
          </a:ln>
        </p:spPr>
      </p:pic>
      <p:sp>
        <p:nvSpPr>
          <p:cNvPr id="212" name="Shape 212"/>
          <p:cNvSpPr/>
          <p:nvPr/>
        </p:nvSpPr>
        <p:spPr>
          <a:xfrm>
            <a:off x="2708031" y="1440179"/>
            <a:ext cx="1793211" cy="612321"/>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l-GR" sz="2600" u="none" strike="noStrike" cap="none" dirty="0">
                <a:solidFill>
                  <a:srgbClr val="FFFFFF"/>
                </a:solidFill>
                <a:latin typeface="Arial" charset="0"/>
                <a:ea typeface="Arial" charset="0"/>
                <a:cs typeface="Arial" charset="0"/>
                <a:sym typeface="Cabin"/>
              </a:rPr>
              <a:t>Αντικείμενο</a:t>
            </a:r>
            <a:endParaRPr lang="en" sz="2600" u="none" strike="noStrike" cap="none" dirty="0">
              <a:solidFill>
                <a:srgbClr val="FFFFFF"/>
              </a:solidFill>
              <a:latin typeface="Arial" charset="0"/>
              <a:ea typeface="Arial" charset="0"/>
              <a:cs typeface="Arial" charset="0"/>
              <a:sym typeface="Cabin"/>
            </a:endParaRPr>
          </a:p>
        </p:txBody>
      </p:sp>
      <p:sp>
        <p:nvSpPr>
          <p:cNvPr id="213" name="Shape 213"/>
          <p:cNvSpPr/>
          <p:nvPr/>
        </p:nvSpPr>
        <p:spPr>
          <a:xfrm>
            <a:off x="183885" y="715191"/>
            <a:ext cx="1366157" cy="612321"/>
          </a:xfrm>
          <a:prstGeom prst="rect">
            <a:avLst/>
          </a:prstGeom>
          <a:solidFill>
            <a:srgbClr val="00F900"/>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chemeClr val="dk1"/>
              </a:buClr>
              <a:buSzPct val="25000"/>
              <a:buFont typeface="Cabin"/>
              <a:buNone/>
            </a:pPr>
            <a:r>
              <a:rPr lang="el-GR" sz="2600" u="none" strike="noStrike" cap="none" dirty="0">
                <a:solidFill>
                  <a:schemeClr val="bg2"/>
                </a:solidFill>
                <a:latin typeface="Arial" charset="0"/>
                <a:ea typeface="Arial" charset="0"/>
                <a:cs typeface="Arial" charset="0"/>
                <a:sym typeface="Cabin"/>
              </a:rPr>
              <a:t>Είσοδος</a:t>
            </a:r>
            <a:endParaRPr lang="en" sz="2600" u="none" strike="noStrike" cap="none" dirty="0">
              <a:solidFill>
                <a:schemeClr val="bg2"/>
              </a:solidFill>
              <a:latin typeface="Arial" charset="0"/>
              <a:ea typeface="Arial" charset="0"/>
              <a:cs typeface="Arial" charset="0"/>
              <a:sym typeface="Cabin"/>
            </a:endParaRPr>
          </a:p>
        </p:txBody>
      </p:sp>
      <p:sp>
        <p:nvSpPr>
          <p:cNvPr id="214" name="Shape 214"/>
          <p:cNvSpPr/>
          <p:nvPr/>
        </p:nvSpPr>
        <p:spPr>
          <a:xfrm>
            <a:off x="7554685" y="3913958"/>
            <a:ext cx="1366157" cy="612321"/>
          </a:xfrm>
          <a:prstGeom prst="rect">
            <a:avLst/>
          </a:prstGeom>
          <a:solidFill>
            <a:srgbClr val="FF9300"/>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Έξοδος</a:t>
            </a:r>
            <a:endParaRPr lang="en" sz="2600" u="none" strike="noStrike" cap="none" dirty="0">
              <a:solidFill>
                <a:srgbClr val="000000"/>
              </a:solidFill>
              <a:latin typeface="Arial" charset="0"/>
              <a:ea typeface="Arial" charset="0"/>
              <a:cs typeface="Arial" charset="0"/>
              <a:sym typeface="Cabin"/>
            </a:endParaRPr>
          </a:p>
        </p:txBody>
      </p:sp>
      <p:sp>
        <p:nvSpPr>
          <p:cNvPr id="215" name="Shape 215"/>
          <p:cNvSpPr/>
          <p:nvPr/>
        </p:nvSpPr>
        <p:spPr>
          <a:xfrm>
            <a:off x="2593731" y="2659924"/>
            <a:ext cx="2224453" cy="612321"/>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l-GR" sz="2600" u="none" strike="noStrike" cap="none" dirty="0">
                <a:solidFill>
                  <a:srgbClr val="FFFFFF"/>
                </a:solidFill>
                <a:latin typeface="Arial" charset="0"/>
                <a:ea typeface="Arial" charset="0"/>
                <a:cs typeface="Arial" charset="0"/>
                <a:sym typeface="Cabin"/>
              </a:rPr>
              <a:t>Συμβολοσειρά</a:t>
            </a:r>
            <a:endParaRPr lang="en" sz="2600" u="none" strike="noStrike" cap="none" dirty="0">
              <a:solidFill>
                <a:srgbClr val="FFFFFF"/>
              </a:solidFill>
              <a:latin typeface="Arial" charset="0"/>
              <a:ea typeface="Arial" charset="0"/>
              <a:cs typeface="Arial" charset="0"/>
              <a:sym typeface="Cabin"/>
            </a:endParaRPr>
          </a:p>
        </p:txBody>
      </p:sp>
      <p:sp>
        <p:nvSpPr>
          <p:cNvPr id="216" name="Shape 216"/>
          <p:cNvSpPr/>
          <p:nvPr/>
        </p:nvSpPr>
        <p:spPr>
          <a:xfrm>
            <a:off x="5323268" y="2116182"/>
            <a:ext cx="1821016" cy="612321"/>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l-GR" sz="2600" u="none" strike="noStrike" cap="none" dirty="0">
                <a:solidFill>
                  <a:srgbClr val="FFFFFF"/>
                </a:solidFill>
                <a:latin typeface="Arial" charset="0"/>
                <a:ea typeface="Arial" charset="0"/>
                <a:cs typeface="Arial" charset="0"/>
                <a:sym typeface="Cabin"/>
              </a:rPr>
              <a:t>Αντικείμενο</a:t>
            </a:r>
            <a:endParaRPr lang="en" sz="2600" u="none" strike="noStrike" cap="none" dirty="0">
              <a:solidFill>
                <a:srgbClr val="FFFFFF"/>
              </a:solidFill>
              <a:latin typeface="Arial" charset="0"/>
              <a:ea typeface="Arial" charset="0"/>
              <a:cs typeface="Arial" charset="0"/>
              <a:sym typeface="Cabin"/>
            </a:endParaRPr>
          </a:p>
        </p:txBody>
      </p:sp>
      <p:sp>
        <p:nvSpPr>
          <p:cNvPr id="217" name="Shape 217"/>
          <p:cNvSpPr/>
          <p:nvPr/>
        </p:nvSpPr>
        <p:spPr>
          <a:xfrm>
            <a:off x="5099957" y="920931"/>
            <a:ext cx="1366157" cy="612321"/>
          </a:xfrm>
          <a:prstGeom prst="rect">
            <a:avLst/>
          </a:prstGeom>
          <a:solidFill>
            <a:srgbClr val="FF40FF"/>
          </a:solid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l-GR" sz="2300" u="none" strike="noStrike" cap="none" dirty="0">
                <a:solidFill>
                  <a:srgbClr val="FFFFFF"/>
                </a:solidFill>
                <a:latin typeface="Arial" charset="0"/>
                <a:ea typeface="Arial" charset="0"/>
                <a:cs typeface="Arial" charset="0"/>
                <a:sym typeface="Cabin"/>
              </a:rPr>
              <a:t>Λεξικό</a:t>
            </a:r>
            <a:endParaRPr lang="en" sz="2300" u="none" strike="noStrike" cap="none" dirty="0">
              <a:solidFill>
                <a:srgbClr val="FFFFFF"/>
              </a:solidFill>
              <a:latin typeface="Arial" charset="0"/>
              <a:ea typeface="Arial" charset="0"/>
              <a:cs typeface="Arial" charset="0"/>
              <a:sym typeface="Cabin"/>
            </a:endParaRPr>
          </a:p>
        </p:txBody>
      </p:sp>
      <p:cxnSp>
        <p:nvCxnSpPr>
          <p:cNvPr id="218" name="Shape 218"/>
          <p:cNvCxnSpPr/>
          <p:nvPr/>
        </p:nvCxnSpPr>
        <p:spPr>
          <a:xfrm flipH="1">
            <a:off x="4516687" y="1159098"/>
            <a:ext cx="634861" cy="579941"/>
          </a:xfrm>
          <a:prstGeom prst="straightConnector1">
            <a:avLst/>
          </a:prstGeom>
          <a:noFill/>
          <a:ln w="38100" cap="flat" cmpd="sng">
            <a:solidFill>
              <a:srgbClr val="FF40FF"/>
            </a:solidFill>
            <a:prstDash val="solid"/>
            <a:miter/>
            <a:headEnd type="triangle" w="lg" len="lg"/>
            <a:tailEnd type="none" w="med" len="med"/>
          </a:ln>
        </p:spPr>
      </p:cxnSp>
      <p:cxnSp>
        <p:nvCxnSpPr>
          <p:cNvPr id="219" name="Shape 219"/>
          <p:cNvCxnSpPr/>
          <p:nvPr/>
        </p:nvCxnSpPr>
        <p:spPr>
          <a:xfrm rot="10800000" flipH="1">
            <a:off x="4486140" y="1535805"/>
            <a:ext cx="837127" cy="376707"/>
          </a:xfrm>
          <a:prstGeom prst="straightConnector1">
            <a:avLst/>
          </a:prstGeom>
          <a:noFill/>
          <a:ln w="38100" cap="flat" cmpd="sng">
            <a:solidFill>
              <a:srgbClr val="FF40FF"/>
            </a:solidFill>
            <a:prstDash val="solid"/>
            <a:miter/>
            <a:headEnd type="triangle" w="lg" len="lg"/>
            <a:tailEnd type="none" w="med" len="med"/>
          </a:ln>
        </p:spPr>
      </p:cxnSp>
      <p:cxnSp>
        <p:nvCxnSpPr>
          <p:cNvPr id="220" name="Shape 220"/>
          <p:cNvCxnSpPr/>
          <p:nvPr/>
        </p:nvCxnSpPr>
        <p:spPr>
          <a:xfrm rot="10800000" flipH="1">
            <a:off x="3670478" y="2067059"/>
            <a:ext cx="42930" cy="579549"/>
          </a:xfrm>
          <a:prstGeom prst="straightConnector1">
            <a:avLst/>
          </a:prstGeom>
          <a:noFill/>
          <a:ln w="38100" cap="flat" cmpd="sng">
            <a:solidFill>
              <a:srgbClr val="FF40FF"/>
            </a:solidFill>
            <a:prstDash val="solid"/>
            <a:miter/>
            <a:headEnd type="triangle" w="lg" len="lg"/>
            <a:tailEnd type="none" w="med" len="med"/>
          </a:ln>
        </p:spPr>
      </p:cxnSp>
      <p:cxnSp>
        <p:nvCxnSpPr>
          <p:cNvPr id="221" name="Shape 221"/>
          <p:cNvCxnSpPr>
            <a:cxnSpLocks/>
          </p:cNvCxnSpPr>
          <p:nvPr/>
        </p:nvCxnSpPr>
        <p:spPr>
          <a:xfrm flipH="1" flipV="1">
            <a:off x="4443212" y="2018763"/>
            <a:ext cx="828462" cy="309093"/>
          </a:xfrm>
          <a:prstGeom prst="straightConnector1">
            <a:avLst/>
          </a:prstGeom>
          <a:noFill/>
          <a:ln w="38100" cap="flat" cmpd="sng">
            <a:solidFill>
              <a:srgbClr val="FF40FF"/>
            </a:solidFill>
            <a:prstDash val="solid"/>
            <a:miter/>
            <a:headEnd type="triangle" w="lg" len="lg"/>
            <a:tailEnd type="none" w="med" len="med"/>
          </a:ln>
        </p:spPr>
      </p:cxnSp>
      <p:cxnSp>
        <p:nvCxnSpPr>
          <p:cNvPr id="222" name="Shape 222"/>
          <p:cNvCxnSpPr/>
          <p:nvPr/>
        </p:nvCxnSpPr>
        <p:spPr>
          <a:xfrm flipH="1">
            <a:off x="3831464" y="2086377"/>
            <a:ext cx="225380" cy="521595"/>
          </a:xfrm>
          <a:prstGeom prst="straightConnector1">
            <a:avLst/>
          </a:prstGeom>
          <a:noFill/>
          <a:ln w="38100" cap="flat" cmpd="sng">
            <a:solidFill>
              <a:srgbClr val="FF40FF"/>
            </a:solidFill>
            <a:prstDash val="solid"/>
            <a:miter/>
            <a:headEnd type="triangle" w="lg" len="lg"/>
            <a:tailEnd type="none" w="med" len="med"/>
          </a:ln>
        </p:spPr>
      </p:cxnSp>
      <p:cxnSp>
        <p:nvCxnSpPr>
          <p:cNvPr id="223" name="Shape 223"/>
          <p:cNvCxnSpPr>
            <a:cxnSpLocks/>
          </p:cNvCxnSpPr>
          <p:nvPr/>
        </p:nvCxnSpPr>
        <p:spPr>
          <a:xfrm flipH="1" flipV="1">
            <a:off x="1695718" y="1081826"/>
            <a:ext cx="960719" cy="453981"/>
          </a:xfrm>
          <a:prstGeom prst="straightConnector1">
            <a:avLst/>
          </a:prstGeom>
          <a:noFill/>
          <a:ln w="76200" cap="flat" cmpd="sng">
            <a:solidFill>
              <a:srgbClr val="00F900"/>
            </a:solidFill>
            <a:prstDash val="solid"/>
            <a:miter/>
            <a:headEnd type="triangle" w="lg" len="lg"/>
            <a:tailEnd type="none" w="med" len="med"/>
          </a:ln>
        </p:spPr>
      </p:cxnSp>
      <p:cxnSp>
        <p:nvCxnSpPr>
          <p:cNvPr id="224" name="Shape 224"/>
          <p:cNvCxnSpPr/>
          <p:nvPr/>
        </p:nvCxnSpPr>
        <p:spPr>
          <a:xfrm rot="10800000">
            <a:off x="6256986" y="2810814"/>
            <a:ext cx="1180564" cy="1265349"/>
          </a:xfrm>
          <a:prstGeom prst="straightConnector1">
            <a:avLst/>
          </a:prstGeom>
          <a:noFill/>
          <a:ln w="76200" cap="flat" cmpd="sng">
            <a:solidFill>
              <a:srgbClr val="FF9300"/>
            </a:solidFill>
            <a:prstDash val="solid"/>
            <a:miter/>
            <a:headEnd type="triangle" w="lg" len="lg"/>
            <a:tailEnd type="none" w="med" len="med"/>
          </a:ln>
        </p:spPr>
      </p:cxnSp>
      <p:sp>
        <p:nvSpPr>
          <p:cNvPr id="225" name="Shape 225"/>
          <p:cNvSpPr/>
          <p:nvPr/>
        </p:nvSpPr>
        <p:spPr>
          <a:xfrm>
            <a:off x="233776" y="3331028"/>
            <a:ext cx="1807029" cy="979714"/>
          </a:xfrm>
          <a:prstGeom prst="rect">
            <a:avLst/>
          </a:prstGeom>
          <a:noFill/>
          <a:ln>
            <a:noFill/>
          </a:ln>
        </p:spPr>
        <p:txBody>
          <a:bodyPr lIns="21050" tIns="21050" rIns="21050" bIns="21050" anchor="ctr" anchorCtr="0">
            <a:noAutofit/>
          </a:bodyPr>
          <a:lstStyle/>
          <a:p>
            <a:pPr marL="0" marR="0" lvl="0" indent="0" algn="ctr" rtl="0">
              <a:lnSpc>
                <a:spcPct val="100000"/>
              </a:lnSpc>
              <a:spcBef>
                <a:spcPts val="0"/>
              </a:spcBef>
              <a:spcAft>
                <a:spcPts val="0"/>
              </a:spcAft>
              <a:buClr>
                <a:srgbClr val="FFFFFF"/>
              </a:buClr>
              <a:buSzPct val="25000"/>
              <a:buFont typeface="Cabin"/>
              <a:buNone/>
            </a:pPr>
            <a:r>
              <a:rPr lang="el-GR" sz="2300" u="none" strike="noStrike" cap="none" dirty="0">
                <a:solidFill>
                  <a:srgbClr val="FFFFFF"/>
                </a:solidFill>
                <a:latin typeface="Arial" charset="0"/>
                <a:ea typeface="Arial" charset="0"/>
                <a:cs typeface="Arial" charset="0"/>
                <a:sym typeface="Cabin"/>
              </a:rPr>
              <a:t>Δημιουργία και χρήση Αντικειμένων</a:t>
            </a:r>
            <a:endParaRPr lang="en" sz="2300" u="none" strike="noStrike" cap="none" dirty="0">
              <a:solidFill>
                <a:srgbClr val="FFFFFF"/>
              </a:solidFill>
              <a:latin typeface="Arial" charset="0"/>
              <a:ea typeface="Arial" charset="0"/>
              <a:cs typeface="Arial" charset="0"/>
              <a:sym typeface="Cabin"/>
            </a:endParaRP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664</TotalTime>
  <Words>3891</Words>
  <Application>Microsoft Office PowerPoint</Application>
  <PresentationFormat>Προβολή στην οθόνη (16:9)</PresentationFormat>
  <Paragraphs>497</Paragraphs>
  <Slides>47</Slides>
  <Notes>45</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47</vt:i4>
      </vt:variant>
    </vt:vector>
  </HeadingPairs>
  <TitlesOfParts>
    <vt:vector size="53" baseType="lpstr">
      <vt:lpstr>Arial</vt:lpstr>
      <vt:lpstr>Arial Regular</vt:lpstr>
      <vt:lpstr>Cabin</vt:lpstr>
      <vt:lpstr>Courier</vt:lpstr>
      <vt:lpstr>Gill Sans</vt:lpstr>
      <vt:lpstr>Title &amp; Subtitle</vt:lpstr>
      <vt:lpstr>Αντικείμενα Python</vt:lpstr>
      <vt:lpstr>Προειδοποίηση</vt:lpstr>
      <vt:lpstr>Παρουσίαση του PowerPoint</vt:lpstr>
      <vt:lpstr>Παρουσίαση του PowerPoint</vt:lpstr>
      <vt:lpstr>Ας Ξεκινήσουμε με τα Προγράμματα</vt:lpstr>
      <vt:lpstr>Παρουσίαση του PowerPoint</vt:lpstr>
      <vt:lpstr>Αντικειμενοστραφής</vt:lpstr>
      <vt:lpstr>Αντικείμενο</vt:lpstr>
      <vt:lpstr>Παρουσίαση του PowerPoint</vt:lpstr>
      <vt:lpstr>Παρουσίαση του PowerPoint</vt:lpstr>
      <vt:lpstr>Παρουσίαση του PowerPoint</vt:lpstr>
      <vt:lpstr>Παρουσίαση του PowerPoint</vt:lpstr>
      <vt:lpstr>Ορισμοί</vt:lpstr>
      <vt:lpstr>Ορολογία: Κλάση</vt:lpstr>
      <vt:lpstr>Ορολογία: Στιγμιότυπο</vt:lpstr>
      <vt:lpstr>Ορολογία: Μέθοδος</vt:lpstr>
      <vt:lpstr>Μερικά Αντικείμενα της Python</vt:lpstr>
      <vt:lpstr>Ένα Δείγμα Κλάσης</vt:lpstr>
      <vt:lpstr>Παρουσίαση του PowerPoint</vt:lpstr>
      <vt:lpstr>Παρουσίαση του PowerPoint</vt:lpstr>
      <vt:lpstr>Παρουσίαση του PowerPoint</vt:lpstr>
      <vt:lpstr>Παρουσίαση του PowerPoint</vt:lpstr>
      <vt:lpstr>Παίζοντας με τα dir() και type()</vt:lpstr>
      <vt:lpstr>Ένας Σπαστικός Τρόπος για να Βρείτε Δυνατότητες</vt:lpstr>
      <vt:lpstr>Παρουσίαση του PowerPoint</vt:lpstr>
      <vt:lpstr>Δοκιμάστε το dir() με μια Συμβολοσειρά</vt:lpstr>
      <vt:lpstr>Κύκλος Ζωής Αντικειμένων</vt:lpstr>
      <vt:lpstr>Κύκλος Ζωής Αντικειμένων</vt:lpstr>
      <vt:lpstr>Κατασκευαστής</vt:lpstr>
      <vt:lpstr>Παρουσίαση του PowerPoint</vt:lpstr>
      <vt:lpstr>Κατασκευαστής</vt:lpstr>
      <vt:lpstr>Πολλά Στιγμιότυπα</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Κληρονομικότητα </vt:lpstr>
      <vt:lpstr>Κληρονομικότητα</vt:lpstr>
      <vt:lpstr>Ορολογία: Κληρονομικότητα</vt:lpstr>
      <vt:lpstr>Παρουσίαση του PowerPoint</vt:lpstr>
      <vt:lpstr>Παρουσίαση του PowerPoint</vt:lpstr>
      <vt:lpstr>Παρουσίαση του PowerPoint</vt:lpstr>
      <vt:lpstr>Ορισμοί</vt:lpstr>
      <vt:lpstr>Σύνοψη</vt:lpstr>
      <vt:lpstr>Ευχαριστίες / Συνεισφορές</vt:lpstr>
      <vt:lpstr>Πρόσθετες Πηγές Πληροφοριών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Objects</dc:title>
  <cp:lastModifiedBy>Konstantia Kiourtidou</cp:lastModifiedBy>
  <cp:revision>70</cp:revision>
  <dcterms:modified xsi:type="dcterms:W3CDTF">2021-08-30T23:28:41Z</dcterms:modified>
</cp:coreProperties>
</file>