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20"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64" d="100"/>
          <a:sy n="64" d="100"/>
        </p:scale>
        <p:origin x="108" y="33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Γιατί να προγραμματίσω</a:t>
            </a:r>
            <a:r>
              <a:rPr lang="en-US" sz="7600" dirty="0">
                <a:solidFill>
                  <a:srgbClr val="FFD966"/>
                </a:solidFill>
                <a:latin typeface="Arial" charset="0"/>
                <a:ea typeface="Arial" charset="0"/>
                <a:cs typeface="Arial" charset="0"/>
                <a:sym typeface="Cabin"/>
              </a:rPr>
              <a:t>?</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dirty="0">
                <a:solidFill>
                  <a:schemeClr val="lt1"/>
                </a:solidFill>
                <a:latin typeface="Arial" charset="0"/>
                <a:ea typeface="Arial" charset="0"/>
                <a:cs typeface="Arial" charset="0"/>
                <a:sym typeface="Cabin"/>
              </a:rPr>
              <a:t>Κεφάλαιο</a:t>
            </a:r>
            <a:r>
              <a:rPr lang="en-US" sz="4800" dirty="0">
                <a:solidFill>
                  <a:schemeClr val="lt1"/>
                </a:solidFill>
                <a:latin typeface="Arial" charset="0"/>
                <a:ea typeface="Arial" charset="0"/>
                <a:cs typeface="Arial" charset="0"/>
                <a:sym typeface="Cabin"/>
              </a:rPr>
              <a:t>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
        <p:nvSpPr>
          <p:cNvPr id="8" name="Shape 301">
            <a:extLst>
              <a:ext uri="{FF2B5EF4-FFF2-40B4-BE49-F238E27FC236}">
                <a16:creationId xmlns:a16="http://schemas.microsoft.com/office/drawing/2014/main" id="{99C15FF8-1406-438E-B369-63A6767E07E6}"/>
              </a:ext>
            </a:extLst>
          </p:cNvPr>
          <p:cNvSpPr txBox="1"/>
          <p:nvPr/>
        </p:nvSpPr>
        <p:spPr>
          <a:xfrm>
            <a:off x="1265236" y="1959432"/>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FFFF00"/>
                </a:solidFill>
                <a:latin typeface="Arial" charset="0"/>
                <a:cs typeface="Arial" charset="0"/>
                <a:sym typeface="Cabin"/>
              </a:rPr>
              <a:t>χέλι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256168" y="1954490"/>
            <a:ext cx="675572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00FA00"/>
                </a:solidFill>
                <a:latin typeface="Arial" charset="0"/>
                <a:cs typeface="Arial" charset="0"/>
                <a:sym typeface="Cabin"/>
              </a:rPr>
              <a:t>χέρι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914400" y="4000500"/>
            <a:ext cx="14630400" cy="1143000"/>
          </a:xfrm>
          <a:prstGeom prst="rect">
            <a:avLst/>
          </a:prstGeom>
          <a:noFill/>
          <a:ln>
            <a:noFill/>
          </a:ln>
        </p:spPr>
        <p:txBody>
          <a:bodyPr lIns="0" tIns="0" rIns="0" bIns="0" anchor="ctr" anchorCtr="0">
            <a:noAutofit/>
          </a:bodyPr>
          <a:lstStyle/>
          <a:p>
            <a:pPr lvl="0" algn="ctr">
              <a:buClr>
                <a:schemeClr val="lt1"/>
              </a:buClr>
              <a:buSzPct val="25000"/>
            </a:pPr>
            <a:r>
              <a:rPr lang="el-GR" sz="3600" dirty="0">
                <a:solidFill>
                  <a:schemeClr val="lt1"/>
                </a:solidFill>
                <a:latin typeface="Arial" charset="0"/>
                <a:ea typeface="Arial" charset="0"/>
                <a:cs typeface="Arial" charset="0"/>
                <a:sym typeface="Cabin"/>
              </a:rPr>
              <a:t>ο κλόουν έτρεξε πίσω από το αυτοκίνητο και το αυτοκίνητο έπεσε πάνω στη σκηνή και η σκηνή έπεσε κάτω στον κλόουν και το αυτοκίνητο</a:t>
            </a:r>
            <a:endParaRPr lang="en-US" sz="3600" u="none" strike="noStrike" cap="none" dirty="0">
              <a:solidFill>
                <a:schemeClr val="lt1"/>
              </a:solidFill>
              <a:latin typeface="Arial" charset="0"/>
              <a:ea typeface="Arial" charset="0"/>
              <a:cs typeface="Arial" charset="0"/>
              <a:sym typeface="Cabin"/>
            </a:endParaRP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l-GR" sz="7600" dirty="0">
                <a:solidFill>
                  <a:srgbClr val="FFD966"/>
                </a:solidFill>
                <a:latin typeface="Arial" charset="0"/>
                <a:ea typeface="Arial" charset="0"/>
                <a:cs typeface="Arial" charset="0"/>
                <a:sym typeface="Cabin"/>
              </a:rPr>
              <a:t>Προγράμματα για</a:t>
            </a:r>
            <a:r>
              <a:rPr lang="en-US" sz="7600" dirty="0">
                <a:solidFill>
                  <a:srgbClr val="FFD966"/>
                </a:solidFill>
                <a:latin typeface="Arial" charset="0"/>
                <a:ea typeface="Arial" charset="0"/>
                <a:cs typeface="Arial" charset="0"/>
                <a:sym typeface="Cabin"/>
              </a:rPr>
              <a:t> Python</a:t>
            </a:r>
            <a:r>
              <a:rPr lang="en-US" sz="7600" u="none" strike="noStrike" cap="none" dirty="0">
                <a:solidFill>
                  <a:srgbClr val="FFD966"/>
                </a:solidFill>
                <a:latin typeface="Arial" charset="0"/>
                <a:ea typeface="Arial" charset="0"/>
                <a:cs typeface="Arial" charset="0"/>
                <a:sym typeface="Cabin"/>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194872" y="719847"/>
            <a:ext cx="10343213" cy="7529208"/>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a:t>
            </a: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 in handle:</a:t>
            </a:r>
          </a:p>
          <a:p>
            <a:pPr lvl="0">
              <a:buClr>
                <a:srgbClr val="00FF00"/>
              </a:buClr>
              <a:buSzPct val="25000"/>
            </a:pPr>
            <a:r>
              <a:rPr lang="en-US" sz="2800" dirty="0">
                <a:solidFill>
                  <a:srgbClr val="FF00FF"/>
                </a:solidFill>
                <a:latin typeface="Courier"/>
                <a:ea typeface="Courier"/>
                <a:cs typeface="Courier"/>
                <a:sym typeface="Courier New"/>
              </a:rPr>
              <a:t>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.split()</a:t>
            </a:r>
          </a:p>
          <a:p>
            <a:pPr lvl="0">
              <a:buClr>
                <a:srgbClr val="00FF00"/>
              </a:buClr>
              <a:buSzPct val="25000"/>
            </a:pPr>
            <a:r>
              <a:rPr lang="en-US" sz="2800" dirty="0">
                <a:solidFill>
                  <a:srgbClr val="FF00FF"/>
                </a:solidFill>
                <a:latin typeface="Courier"/>
                <a:ea typeface="Courier"/>
                <a:cs typeface="Courier"/>
                <a:sym typeface="Courier New"/>
              </a:rPr>
              <a:t>    for </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in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a:t>
            </a:r>
          </a:p>
          <a:p>
            <a:pPr lvl="0">
              <a:buClr>
                <a:srgbClr val="00FF00"/>
              </a:buClr>
              <a:buSzPct val="25000"/>
            </a:pPr>
            <a:r>
              <a:rPr lang="el-GR" sz="2800" dirty="0">
                <a:solidFill>
                  <a:srgbClr val="FF00FF"/>
                </a:solidFill>
                <a:latin typeface="Courier"/>
                <a:ea typeface="Courier"/>
                <a:cs typeface="Courier"/>
                <a:sym typeface="Courier New"/>
              </a:rPr>
              <a:t>		πλήθη</a:t>
            </a:r>
            <a:r>
              <a:rPr lang="en-US" sz="2800" dirty="0">
                <a:solidFill>
                  <a:srgbClr val="FF00FF"/>
                </a:solidFill>
                <a:latin typeface="Courier"/>
                <a:ea typeface="Courier"/>
                <a:cs typeface="Courier"/>
                <a:sym typeface="Courier New"/>
              </a:rPr>
              <a: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.get(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in </a:t>
            </a:r>
            <a:r>
              <a:rPr lang="el-GR" sz="2800" dirty="0">
                <a:solidFill>
                  <a:srgbClr val="00FFFF"/>
                </a:solidFill>
                <a:latin typeface="Courier"/>
                <a:ea typeface="Courier"/>
                <a:cs typeface="Courier"/>
                <a:sym typeface="Courier New"/>
              </a:rPr>
              <a:t>πλήθη</a:t>
            </a:r>
            <a:r>
              <a:rPr lang="en-US" sz="2800" dirty="0">
                <a:solidFill>
                  <a:srgbClr val="00FFFF"/>
                </a:solidFill>
                <a:latin typeface="Courier"/>
                <a:ea typeface="Courier"/>
                <a:cs typeface="Courier"/>
                <a:sym typeface="Courier New"/>
              </a:rPr>
              <a:t>.items():</a:t>
            </a:r>
          </a:p>
          <a:p>
            <a:pPr lvl="0">
              <a:buClr>
                <a:srgbClr val="00FF00"/>
              </a:buClr>
              <a:buSzPct val="25000"/>
            </a:pPr>
            <a:r>
              <a:rPr lang="en-US" sz="2800" dirty="0">
                <a:solidFill>
                  <a:srgbClr val="00FFFF"/>
                </a:solidFill>
                <a:latin typeface="Courier"/>
                <a:ea typeface="Courier"/>
                <a:cs typeface="Courier"/>
                <a:sym typeface="Courier New"/>
              </a:rPr>
              <a:t>    if 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is None or </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&gt; max</a:t>
            </a:r>
            <a:r>
              <a:rPr lang="el-GR" sz="2800" dirty="0">
                <a:solidFill>
                  <a:srgbClr val="00FFFF"/>
                </a:solidFill>
                <a:latin typeface="Courier"/>
                <a:ea typeface="Courier"/>
                <a:cs typeface="Courier"/>
                <a:sym typeface="Courier New"/>
              </a:rPr>
              <a:t>πλήθος </a:t>
            </a:r>
            <a:r>
              <a:rPr lang="en-US" sz="2800" dirty="0">
                <a:solidFill>
                  <a:srgbClr val="00FFFF"/>
                </a:solidFill>
                <a:latin typeface="Courier"/>
                <a:ea typeface="Courier"/>
                <a:cs typeface="Courier"/>
                <a:sym typeface="Courier New"/>
              </a:rPr>
              <a:t>:</a:t>
            </a:r>
          </a:p>
          <a:p>
            <a:pPr lvl="0">
              <a:buClr>
                <a:srgbClr val="00FF00"/>
              </a:buClr>
              <a:buSzPct val="25000"/>
            </a:pPr>
            <a:r>
              <a:rPr lang="el-GR" sz="2800" dirty="0">
                <a:solidFill>
                  <a:srgbClr val="00FFFF"/>
                </a:solidFill>
                <a:latin typeface="Courier"/>
                <a:ea typeface="Courier"/>
                <a:cs typeface="Courier"/>
                <a:sym typeface="Courier New"/>
              </a:rPr>
              <a:t>		</a:t>
            </a: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λέξη</a:t>
            </a:r>
            <a:endParaRPr lang="en-US" sz="2800" dirty="0">
              <a:solidFill>
                <a:srgbClr val="00FFFF"/>
              </a:solidFill>
              <a:latin typeface="Courier"/>
              <a:ea typeface="Courier"/>
              <a:cs typeface="Courier"/>
              <a:sym typeface="Courier New"/>
            </a:endParaRPr>
          </a:p>
          <a:p>
            <a:pPr lvl="0">
              <a:buClr>
                <a:srgbClr val="00FF00"/>
              </a:buClr>
              <a:buSzPct val="25000"/>
            </a:pPr>
            <a:r>
              <a:rPr lang="el-GR" sz="2800" dirty="0">
                <a:solidFill>
                  <a:srgbClr val="00FFFF"/>
                </a:solidFill>
                <a:latin typeface="Courier"/>
                <a:ea typeface="Courier"/>
                <a:cs typeface="Courier"/>
                <a:sym typeface="Courier New"/>
              </a:rPr>
              <a:t>		</a:t>
            </a: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πλήθος</a:t>
            </a:r>
            <a:endParaRPr lang="en-US" sz="2800" dirty="0">
              <a:solidFill>
                <a:srgbClr val="00FFFF"/>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print(max</a:t>
            </a:r>
            <a:r>
              <a:rPr lang="el-GR" sz="2800" dirty="0">
                <a:solidFill>
                  <a:srgbClr val="FF7F00"/>
                </a:solidFill>
                <a:latin typeface="Courier"/>
                <a:ea typeface="Courier"/>
                <a:cs typeface="Courier"/>
                <a:sym typeface="Courier New"/>
              </a:rPr>
              <a:t>λέξη</a:t>
            </a:r>
            <a:r>
              <a:rPr lang="en-US" sz="2800" dirty="0">
                <a:solidFill>
                  <a:srgbClr val="FF7F00"/>
                </a:solidFill>
                <a:latin typeface="Courier"/>
                <a:ea typeface="Courier"/>
                <a:cs typeface="Courier"/>
                <a:sym typeface="Courier New"/>
              </a:rPr>
              <a:t>, max</a:t>
            </a:r>
            <a:r>
              <a:rPr lang="el-GR" sz="2800" dirty="0">
                <a:solidFill>
                  <a:srgbClr val="FF7F00"/>
                </a:solidFill>
                <a:latin typeface="Courier"/>
                <a:ea typeface="Courier"/>
                <a:cs typeface="Courier"/>
                <a:sym typeface="Courier New"/>
              </a:rPr>
              <a:t>πλήθος</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101943" y="1778000"/>
            <a:ext cx="5579107"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339" name="Shape 339"/>
          <p:cNvSpPr txBox="1"/>
          <p:nvPr/>
        </p:nvSpPr>
        <p:spPr>
          <a:xfrm>
            <a:off x="10101943" y="6521450"/>
            <a:ext cx="5579107"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Αρχιτεκτονική Υλικού</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56" name="Shape 356"/>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57" name="Shape 357"/>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59" name="Shape 359"/>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a:solidFill>
                  <a:srgbClr val="FFD966"/>
                </a:solidFill>
                <a:latin typeface="Arial" charset="0"/>
                <a:ea typeface="Arial" charset="0"/>
                <a:cs typeface="Arial" charset="0"/>
                <a:sym typeface="Cabin"/>
              </a:rPr>
              <a:t>Ορισμοί</a:t>
            </a:r>
            <a:endParaRPr lang="en-US" sz="74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Κεντρική Μονάδα Επεξεργασίας - </a:t>
            </a:r>
            <a:r>
              <a:rPr lang="en-US" sz="3000" u="none" strike="noStrike" cap="none" dirty="0">
                <a:solidFill>
                  <a:srgbClr val="FFFF00"/>
                </a:solidFill>
                <a:latin typeface="Arial" charset="0"/>
                <a:ea typeface="Arial" charset="0"/>
                <a:cs typeface="Arial" charset="0"/>
                <a:sym typeface="Cabin"/>
              </a:rPr>
              <a:t>CPU</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Central Processing Unit</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Εκτελεί το πρόγραμμα - Η CPU αναρωτιέται πάντα "τι να κάνει στη συνέχεια". </a:t>
            </a:r>
            <a:br>
              <a:rPr lang="en-US" sz="3000" u="none" strike="noStrike" cap="none" dirty="0">
                <a:solidFill>
                  <a:srgbClr val="FFFFFF"/>
                </a:solidFill>
                <a:latin typeface="Arial" charset="0"/>
                <a:ea typeface="Arial" charset="0"/>
                <a:cs typeface="Arial" charset="0"/>
                <a:sym typeface="Cabin"/>
              </a:rPr>
            </a:br>
            <a:r>
              <a:rPr lang="el-GR" sz="3000" u="none" strike="noStrike" cap="none" dirty="0">
                <a:solidFill>
                  <a:srgbClr val="FFFFFF"/>
                </a:solidFill>
                <a:latin typeface="Arial" charset="0"/>
                <a:ea typeface="Arial" charset="0"/>
                <a:cs typeface="Arial" charset="0"/>
                <a:sym typeface="Cabin"/>
              </a:rPr>
              <a:t>Όχι ακριβώς ο εγκέφαλος - πολύ χαζ</a:t>
            </a:r>
            <a:r>
              <a:rPr lang="el-GR" sz="3000" dirty="0">
                <a:solidFill>
                  <a:srgbClr val="FFFFFF"/>
                </a:solidFill>
                <a:latin typeface="Arial" charset="0"/>
                <a:ea typeface="Arial" charset="0"/>
                <a:cs typeface="Arial" charset="0"/>
                <a:sym typeface="Cabin"/>
              </a:rPr>
              <a:t>ή</a:t>
            </a:r>
            <a:r>
              <a:rPr lang="el-GR" sz="3000" u="none" strike="noStrike" cap="none" dirty="0">
                <a:solidFill>
                  <a:srgbClr val="FFFFFF"/>
                </a:solidFill>
                <a:latin typeface="Arial" charset="0"/>
                <a:ea typeface="Arial" charset="0"/>
                <a:cs typeface="Arial" charset="0"/>
                <a:sym typeface="Cabin"/>
              </a:rPr>
              <a:t> αλλά πολύ γρήγορη.</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 Εισόδου</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Πληκτρολόγιο</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Ποντίκι</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Επιφάνεια 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Εξόδου</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Οθόνη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Ηχεία</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Εκτυπωτής</a:t>
            </a:r>
            <a:r>
              <a:rPr lang="en-US" sz="3000" u="none" strike="noStrike" cap="none" dirty="0">
                <a:solidFill>
                  <a:srgbClr val="FFFFFF"/>
                </a:solidFill>
                <a:latin typeface="Arial" charset="0"/>
                <a:ea typeface="Arial" charset="0"/>
                <a:cs typeface="Arial" charset="0"/>
                <a:sym typeface="Cabin"/>
              </a:rPr>
              <a:t>, DVD</a:t>
            </a:r>
            <a:r>
              <a:rPr lang="el-GR" sz="3000" u="none" strike="noStrike" cap="none" dirty="0">
                <a:solidFill>
                  <a:srgbClr val="FFFFFF"/>
                </a:solidFill>
                <a:latin typeface="Arial" charset="0"/>
                <a:ea typeface="Arial" charset="0"/>
                <a:cs typeface="Arial" charset="0"/>
                <a:sym typeface="Cabin"/>
              </a:rPr>
              <a:t> εγγραφής.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Κύρια Μνήμη</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Γρήγορη, μικρή, προσωριν</a:t>
            </a:r>
            <a:r>
              <a:rPr lang="el-GR" sz="3000" dirty="0">
                <a:solidFill>
                  <a:srgbClr val="FFFFFF"/>
                </a:solidFill>
                <a:latin typeface="Arial" charset="0"/>
                <a:ea typeface="Arial" charset="0"/>
                <a:cs typeface="Arial" charset="0"/>
                <a:sym typeface="Cabin"/>
              </a:rPr>
              <a:t>ή αποθήκευση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αδειάζει κατά την επανεκκίνηση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γνωστή και </a:t>
            </a:r>
            <a:r>
              <a:rPr lang="el-GR" sz="3000" dirty="0">
                <a:solidFill>
                  <a:srgbClr val="FFFFFF"/>
                </a:solidFill>
                <a:latin typeface="Arial" charset="0"/>
                <a:ea typeface="Arial" charset="0"/>
                <a:cs typeface="Arial" charset="0"/>
                <a:sym typeface="Cabin"/>
              </a:rPr>
              <a:t>ω</a:t>
            </a:r>
            <a:r>
              <a:rPr lang="el-GR" sz="3000" u="none" strike="noStrike" cap="none" dirty="0">
                <a:solidFill>
                  <a:srgbClr val="FFFFFF"/>
                </a:solidFill>
                <a:latin typeface="Arial" charset="0"/>
                <a:ea typeface="Arial" charset="0"/>
                <a:cs typeface="Arial" charset="0"/>
                <a:sym typeface="Cabin"/>
              </a:rPr>
              <a:t>ς</a:t>
            </a:r>
            <a:r>
              <a:rPr lang="en-US" sz="3000" u="none" strike="noStrike" cap="none" dirty="0">
                <a:solidFill>
                  <a:srgbClr val="FFFFFF"/>
                </a:solidFill>
                <a:latin typeface="Arial" charset="0"/>
                <a:ea typeface="Arial" charset="0"/>
                <a:cs typeface="Arial" charset="0"/>
                <a:sym typeface="Cabin"/>
              </a:rPr>
              <a:t> RAM</a:t>
            </a:r>
            <a:r>
              <a:rPr lang="el-GR" sz="3000" u="none" strike="noStrike" cap="none" dirty="0">
                <a:solidFill>
                  <a:srgbClr val="FFFFFF"/>
                </a:solidFill>
                <a:latin typeface="Arial" charset="0"/>
                <a:ea typeface="Arial" charset="0"/>
                <a:cs typeface="Arial" charset="0"/>
                <a:sym typeface="Cabin"/>
              </a:rPr>
              <a:t>.</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Δευτερεύουσα Μνήμη</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Πιο αργή, μεγάλη, μόνιμη αποθήκευση</a:t>
            </a:r>
            <a:r>
              <a:rPr lang="en-US" sz="3000" u="none" strike="noStrike" cap="none" dirty="0">
                <a:solidFill>
                  <a:srgbClr val="FFFFFF"/>
                </a:solidFill>
                <a:latin typeface="Arial" charset="0"/>
                <a:ea typeface="Arial" charset="0"/>
                <a:cs typeface="Arial" charset="0"/>
                <a:sym typeface="Cabin"/>
              </a:rPr>
              <a:t> - </a:t>
            </a:r>
            <a:r>
              <a:rPr lang="el-GR" sz="3000" u="none" strike="noStrike" cap="none" dirty="0">
                <a:solidFill>
                  <a:srgbClr val="FFFFFF"/>
                </a:solidFill>
                <a:latin typeface="Arial" charset="0"/>
                <a:ea typeface="Arial" charset="0"/>
                <a:cs typeface="Arial" charset="0"/>
                <a:sym typeface="Cabin"/>
              </a:rPr>
              <a:t>διατηρείται μέχρι να διαγραφεί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σκληρός δίσκος / «</a:t>
            </a:r>
            <a:r>
              <a:rPr lang="el-GR" sz="3000" u="none" strike="noStrike" cap="none" dirty="0" err="1">
                <a:solidFill>
                  <a:srgbClr val="FFFFFF"/>
                </a:solidFill>
                <a:latin typeface="Arial" charset="0"/>
                <a:ea typeface="Arial" charset="0"/>
                <a:cs typeface="Arial" charset="0"/>
                <a:sym typeface="Cabin"/>
              </a:rPr>
              <a:t>στικάκι</a:t>
            </a:r>
            <a:r>
              <a:rPr lang="el-GR" sz="3000" u="none" strike="noStrike" cap="none" dirty="0">
                <a:solidFill>
                  <a:srgbClr val="FFFFFF"/>
                </a:solidFill>
                <a:latin typeface="Arial" charset="0"/>
                <a:ea typeface="Arial" charset="0"/>
                <a:cs typeface="Arial" charset="0"/>
                <a:sym typeface="Cabin"/>
              </a:rPr>
              <a:t>» μνήμης</a:t>
            </a:r>
            <a:endParaRPr lang="en-US" sz="3000" u="none" strike="noStrike" cap="none" dirty="0">
              <a:solidFill>
                <a:srgbClr val="FFFFFF"/>
              </a:solidFill>
              <a:latin typeface="Arial" charset="0"/>
              <a:ea typeface="Arial" charset="0"/>
              <a:cs typeface="Arial" charset="0"/>
              <a:sym typeface="Cabin"/>
            </a:endParaRPr>
          </a:p>
        </p:txBody>
      </p:sp>
      <p:pic>
        <p:nvPicPr>
          <p:cNvPr id="373" name="Shape 373"/>
          <p:cNvPicPr preferRelativeResize="0"/>
          <p:nvPr/>
        </p:nvPicPr>
        <p:blipFill rotWithShape="1">
          <a:blip r:embed="rId3">
            <a:alphaModFix/>
          </a:blip>
          <a:srcRect/>
          <a:stretch/>
        </p:blipFill>
        <p:spPr>
          <a:xfrm>
            <a:off x="12821557" y="3672997"/>
            <a:ext cx="2006600" cy="1995486"/>
          </a:xfrm>
          <a:prstGeom prst="rect">
            <a:avLst/>
          </a:prstGeom>
          <a:noFill/>
          <a:ln>
            <a:noFill/>
          </a:ln>
        </p:spPr>
      </p:pic>
      <p:sp>
        <p:nvSpPr>
          <p:cNvPr id="374" name="Shape 374"/>
          <p:cNvSpPr/>
          <p:nvPr/>
        </p:nvSpPr>
        <p:spPr>
          <a:xfrm>
            <a:off x="14071600" y="2864104"/>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80" name="Shape 380"/>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81" name="Shape 381"/>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82" name="Shape 382"/>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91" name="Shape 391"/>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392" name="Shape 392"/>
          <p:cNvSpPr/>
          <p:nvPr/>
        </p:nvSpPr>
        <p:spPr>
          <a:xfrm>
            <a:off x="7879897" y="4250644"/>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000" u="none" strike="noStrike" cap="none" dirty="0">
                <a:solidFill>
                  <a:srgbClr val="FFD966"/>
                </a:solidFill>
                <a:latin typeface="Arial" charset="0"/>
                <a:ea typeface="Arial" charset="0"/>
                <a:cs typeface="Arial" charset="0"/>
                <a:sym typeface="Cabin"/>
              </a:rPr>
              <a:t>Οι Υπολογιστές θέλουν να είναι χρήσιμοι</a:t>
            </a:r>
            <a:r>
              <a:rPr lang="en-US" sz="6000" u="none" strike="noStrike" cap="none" dirty="0">
                <a:solidFill>
                  <a:srgbClr val="FFD966"/>
                </a:solidFill>
                <a:latin typeface="Arial" charset="0"/>
                <a:ea typeface="Arial" charset="0"/>
                <a:cs typeface="Arial" charset="0"/>
                <a:sym typeface="Cabin"/>
              </a:rPr>
              <a:t>...</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240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υπολογιστές κατασκευάζονται για έναν σκοπό – για να κάνουν πράγματα για εμάς.</a:t>
            </a: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Αλλά πρέπει να τους μιλήσουμε στη γλώσσα τους προκειμένου να τους περιγράψουμε τι θέλουμε να συμβεί.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Για τους χρήστες είναι εύκολο – κάποιος άλλος πρόσθεσε πολλά διαφορετικά προγράμματα (οδηγίες) στον υπολογιστή και οι χρήστες επιλέγουν απλά αυτό που χρειάζονται.</a:t>
            </a:r>
            <a:endParaRPr lang="en-US" sz="3200" u="none" strike="noStrike" cap="none" dirty="0">
              <a:solidFill>
                <a:schemeClr val="lt1"/>
              </a:solidFill>
              <a:latin typeface="Arial" charset="0"/>
              <a:ea typeface="Arial" charset="0"/>
              <a:cs typeface="Arial"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l-GR" sz="3600" u="none" strike="noStrike" cap="none" dirty="0">
                <a:solidFill>
                  <a:schemeClr val="accent4"/>
                </a:solidFill>
                <a:latin typeface="Arial" charset="0"/>
                <a:ea typeface="Arial" charset="0"/>
                <a:cs typeface="Arial" charset="0"/>
                <a:sym typeface="Cabin"/>
              </a:rPr>
              <a:t>Γλώσσα Μηχανής</a:t>
            </a:r>
            <a:endParaRPr lang="en-US" sz="3600" u="none" strike="noStrike" cap="none" dirty="0">
              <a:solidFill>
                <a:schemeClr val="accent4"/>
              </a:solidFill>
              <a:latin typeface="Arial" charset="0"/>
              <a:ea typeface="Arial" charset="0"/>
              <a:cs typeface="Arial" charset="0"/>
              <a:sym typeface="Cabin"/>
            </a:endParaRPr>
          </a:p>
        </p:txBody>
      </p:sp>
      <p:sp>
        <p:nvSpPr>
          <p:cNvPr id="18" name="Shape 379">
            <a:extLst>
              <a:ext uri="{FF2B5EF4-FFF2-40B4-BE49-F238E27FC236}">
                <a16:creationId xmlns:a16="http://schemas.microsoft.com/office/drawing/2014/main" id="{0E6E7207-B685-44E3-BEB9-A40E8DBB325A}"/>
              </a:ext>
            </a:extLst>
          </p:cNvPr>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80">
            <a:extLst>
              <a:ext uri="{FF2B5EF4-FFF2-40B4-BE49-F238E27FC236}">
                <a16:creationId xmlns:a16="http://schemas.microsoft.com/office/drawing/2014/main" id="{D9E07D35-0332-4CB4-8B66-CD2761582B30}"/>
              </a:ext>
            </a:extLst>
          </p:cNvPr>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81">
            <a:extLst>
              <a:ext uri="{FF2B5EF4-FFF2-40B4-BE49-F238E27FC236}">
                <a16:creationId xmlns:a16="http://schemas.microsoft.com/office/drawing/2014/main" id="{0BF7BF3E-D99F-4002-97B9-BF9D8BF6FDCD}"/>
              </a:ext>
            </a:extLst>
          </p:cNvPr>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82">
            <a:extLst>
              <a:ext uri="{FF2B5EF4-FFF2-40B4-BE49-F238E27FC236}">
                <a16:creationId xmlns:a16="http://schemas.microsoft.com/office/drawing/2014/main" id="{A3897F49-A9F0-4138-A7A7-CB2E55BC063B}"/>
              </a:ext>
            </a:extLst>
          </p:cNvPr>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83">
            <a:extLst>
              <a:ext uri="{FF2B5EF4-FFF2-40B4-BE49-F238E27FC236}">
                <a16:creationId xmlns:a16="http://schemas.microsoft.com/office/drawing/2014/main" id="{12B01390-F0E0-406C-9760-1BB5666440A8}"/>
              </a:ext>
            </a:extLst>
          </p:cNvPr>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84">
            <a:extLst>
              <a:ext uri="{FF2B5EF4-FFF2-40B4-BE49-F238E27FC236}">
                <a16:creationId xmlns:a16="http://schemas.microsoft.com/office/drawing/2014/main" id="{FF15C0D4-2EE2-425D-87F0-DDC76F87B475}"/>
              </a:ext>
            </a:extLst>
          </p:cNvPr>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85">
            <a:extLst>
              <a:ext uri="{FF2B5EF4-FFF2-40B4-BE49-F238E27FC236}">
                <a16:creationId xmlns:a16="http://schemas.microsoft.com/office/drawing/2014/main" id="{6B5AA5F4-0CA5-4B2B-A1F8-C68939BB7DC3}"/>
              </a:ext>
            </a:extLst>
          </p:cNvPr>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86">
            <a:extLst>
              <a:ext uri="{FF2B5EF4-FFF2-40B4-BE49-F238E27FC236}">
                <a16:creationId xmlns:a16="http://schemas.microsoft.com/office/drawing/2014/main" id="{771C011F-C052-4E62-AF9A-1E2D15025B39}"/>
              </a:ext>
            </a:extLst>
          </p:cNvPr>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87">
            <a:extLst>
              <a:ext uri="{FF2B5EF4-FFF2-40B4-BE49-F238E27FC236}">
                <a16:creationId xmlns:a16="http://schemas.microsoft.com/office/drawing/2014/main" id="{48A85865-597E-4C5C-9DBC-FD6DA4B6F511}"/>
              </a:ext>
            </a:extLst>
          </p:cNvPr>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88">
            <a:extLst>
              <a:ext uri="{FF2B5EF4-FFF2-40B4-BE49-F238E27FC236}">
                <a16:creationId xmlns:a16="http://schemas.microsoft.com/office/drawing/2014/main" id="{29A27279-6075-4137-BB00-163151CC5291}"/>
              </a:ext>
            </a:extLst>
          </p:cNvPr>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89">
            <a:extLst>
              <a:ext uri="{FF2B5EF4-FFF2-40B4-BE49-F238E27FC236}">
                <a16:creationId xmlns:a16="http://schemas.microsoft.com/office/drawing/2014/main" id="{E0480916-2CBA-490D-AE2B-C0A952585B8E}"/>
              </a:ext>
            </a:extLst>
          </p:cNvPr>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29" name="Shape 390">
            <a:extLst>
              <a:ext uri="{FF2B5EF4-FFF2-40B4-BE49-F238E27FC236}">
                <a16:creationId xmlns:a16="http://schemas.microsoft.com/office/drawing/2014/main" id="{1FB315A4-6194-4B9D-96D9-1445A8CC9118}"/>
              </a:ext>
            </a:extLst>
          </p:cNvPr>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0" name="Shape 391">
            <a:extLst>
              <a:ext uri="{FF2B5EF4-FFF2-40B4-BE49-F238E27FC236}">
                <a16:creationId xmlns:a16="http://schemas.microsoft.com/office/drawing/2014/main" id="{E801E46D-D89F-4CB5-BA8B-BF3FEA82686F}"/>
              </a:ext>
            </a:extLst>
          </p:cNvPr>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17" name="Shape 410"/>
          <p:cNvSpPr/>
          <p:nvPr/>
        </p:nvSpPr>
        <p:spPr>
          <a:xfrm>
            <a:off x="7840434" y="4361769"/>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Εντελώς καυτή </a:t>
            </a:r>
            <a:r>
              <a:rPr lang="en-US" sz="7200" u="none" strike="noStrike" cap="none" dirty="0">
                <a:solidFill>
                  <a:srgbClr val="FFD966"/>
                </a:solidFill>
                <a:latin typeface="Arial" charset="0"/>
                <a:ea typeface="Arial" charset="0"/>
                <a:cs typeface="Arial" charset="0"/>
                <a:sym typeface="Cabin"/>
              </a:rPr>
              <a:t>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Σκληρός Δίσκος σε Δράση</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Η </a:t>
            </a:r>
            <a:r>
              <a:rPr lang="en-US" sz="7200" u="none" strike="noStrike" cap="none" dirty="0">
                <a:solidFill>
                  <a:srgbClr val="FFD966"/>
                </a:solidFill>
                <a:latin typeface="Arial" charset="0"/>
                <a:ea typeface="Arial" charset="0"/>
                <a:cs typeface="Arial" charset="0"/>
                <a:sym typeface="Cabin"/>
              </a:rPr>
              <a:t>Python </a:t>
            </a:r>
            <a:r>
              <a:rPr lang="el-GR" sz="7200" u="none" strike="noStrike" cap="none" dirty="0">
                <a:solidFill>
                  <a:srgbClr val="FFD966"/>
                </a:solidFill>
                <a:latin typeface="Arial" charset="0"/>
                <a:ea typeface="Arial" charset="0"/>
                <a:cs typeface="Arial" charset="0"/>
                <a:sym typeface="Cabin"/>
              </a:rPr>
              <a:t>ως Γλώσσα</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82057" y="1553029"/>
            <a:ext cx="10927443" cy="515257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η γλώσσα των φιδιών και εκείνων που μπορούν να συνομιλήσουν μαζί τους. Ένα άτομο που μπορεί να μιλήσει </a:t>
            </a: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γνωστό ως </a:t>
            </a:r>
            <a:r>
              <a:rPr lang="el-GR" sz="4200" dirty="0" err="1">
                <a:solidFill>
                  <a:srgbClr val="00FF00"/>
                </a:solidFill>
                <a:latin typeface="Arial" charset="0"/>
                <a:cs typeface="Arial" charset="0"/>
                <a:sym typeface="Cabin"/>
              </a:rPr>
              <a:t>Parselmouth</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μια πολύ σπάνια δεξιότητα και μπορεί να είναι κληρονομική. Σχεδόν όλα τα γνωστά </a:t>
            </a:r>
            <a:r>
              <a:rPr lang="el-GR" sz="4200" dirty="0" err="1">
                <a:solidFill>
                  <a:srgbClr val="00FF00"/>
                </a:solidFill>
                <a:latin typeface="Arial" charset="0"/>
                <a:cs typeface="Arial" charset="0"/>
                <a:sym typeface="Cabin"/>
              </a:rPr>
              <a:t>Parselmouths</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κατάγονται από το </a:t>
            </a:r>
            <a:br>
              <a:rPr lang="el-GR" sz="4200" dirty="0">
                <a:solidFill>
                  <a:srgbClr val="FFFFFF"/>
                </a:solidFill>
                <a:latin typeface="Arial" charset="0"/>
                <a:cs typeface="Arial" charset="0"/>
                <a:sym typeface="Cabin"/>
              </a:rPr>
            </a:b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173557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Η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η γλώσσα του διερμηνέα </a:t>
            </a:r>
            <a:r>
              <a:rPr lang="el-GR" sz="4200" u="none" strike="noStrike" cap="none" dirty="0" err="1">
                <a:solidFill>
                  <a:srgbClr val="FFFFFF"/>
                </a:solidFill>
                <a:latin typeface="Arial" charset="0"/>
                <a:ea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και εκείνων που μπορούν να συνομιλήσουν με αυτήν. Ένα άτομο που μπορεί να μιλήσει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γνωστό ως </a:t>
            </a:r>
            <a:r>
              <a:rPr lang="el-GR" sz="4200" dirty="0" err="1">
                <a:solidFill>
                  <a:srgbClr val="00FF00"/>
                </a:solidFill>
                <a:latin typeface="Arial" charset="0"/>
                <a:cs typeface="Arial" charset="0"/>
                <a:sym typeface="Cabin"/>
              </a:rPr>
              <a:t>Pythonista</a:t>
            </a:r>
            <a:r>
              <a:rPr lang="el-GR" sz="4200" u="none" strike="noStrike" cap="none" dirty="0">
                <a:solidFill>
                  <a:srgbClr val="FFFFFF"/>
                </a:solidFill>
                <a:latin typeface="Arial" charset="0"/>
                <a:ea typeface="Arial" charset="0"/>
                <a:cs typeface="Arial" charset="0"/>
                <a:sym typeface="Cabin"/>
              </a:rPr>
              <a:t>. Είναι μια πολύ σπάνια δεξιότητα και μπορεί να είναι κληρονομική. Σχεδόν όλες οι γνωστές </a:t>
            </a:r>
            <a:r>
              <a:rPr lang="el-GR" sz="4200" u="none" strike="noStrike" cap="none" dirty="0" err="1">
                <a:solidFill>
                  <a:srgbClr val="FFFFFF"/>
                </a:solidFill>
                <a:latin typeface="Arial" charset="0"/>
                <a:ea typeface="Arial" charset="0"/>
                <a:cs typeface="Arial" charset="0"/>
                <a:sym typeface="Cabin"/>
              </a:rPr>
              <a:t>Pythonistas</a:t>
            </a:r>
            <a:r>
              <a:rPr lang="el-GR" sz="4200" u="none" strike="noStrike" cap="none" dirty="0">
                <a:solidFill>
                  <a:srgbClr val="FFFFFF"/>
                </a:solidFill>
                <a:latin typeface="Arial" charset="0"/>
                <a:ea typeface="Arial" charset="0"/>
                <a:cs typeface="Arial" charset="0"/>
                <a:sym typeface="Cabin"/>
              </a:rPr>
              <a:t> χρησιμοποιούν λογισμικό που αναπτύχθηκε αρχικά από</a:t>
            </a:r>
            <a:r>
              <a:rPr lang="en-US" sz="4200" u="none" strike="noStrike" cap="none" dirty="0">
                <a:solidFill>
                  <a:srgbClr val="FFFFFF"/>
                </a:solidFill>
                <a:latin typeface="Arial" charset="0"/>
                <a:ea typeface="Arial" charset="0"/>
                <a:cs typeface="Arial" charset="0"/>
                <a:sym typeface="Cabin"/>
              </a:rPr>
              <a:t>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653026" y="6306265"/>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627743" y="768096"/>
            <a:ext cx="15000515"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400" u="none" strike="noStrike" cap="none" dirty="0">
                <a:solidFill>
                  <a:srgbClr val="FFFF00"/>
                </a:solidFill>
                <a:latin typeface="Arial" charset="0"/>
                <a:ea typeface="Arial" charset="0"/>
                <a:cs typeface="Arial" charset="0"/>
                <a:sym typeface="Cabin"/>
              </a:rPr>
              <a:t>Νέος Μαθητής: </a:t>
            </a:r>
            <a:r>
              <a:rPr lang="el-GR" sz="7400" dirty="0">
                <a:solidFill>
                  <a:srgbClr val="E06666"/>
                </a:solidFill>
                <a:latin typeface="Arial" charset="0"/>
                <a:cs typeface="Arial" charset="0"/>
                <a:sym typeface="Cabin"/>
              </a:rPr>
              <a:t>Σφάλματα</a:t>
            </a:r>
            <a:r>
              <a:rPr lang="el-GR" sz="7400" u="none" strike="noStrike" cap="none" dirty="0">
                <a:solidFill>
                  <a:srgbClr val="FFFF00"/>
                </a:solidFill>
                <a:latin typeface="Arial" charset="0"/>
                <a:ea typeface="Arial" charset="0"/>
                <a:cs typeface="Arial" charset="0"/>
                <a:sym typeface="Cabin"/>
              </a:rPr>
              <a:t> </a:t>
            </a:r>
            <a:r>
              <a:rPr lang="el-GR" sz="7400" dirty="0">
                <a:solidFill>
                  <a:srgbClr val="E06666"/>
                </a:solidFill>
                <a:latin typeface="Arial" charset="0"/>
                <a:cs typeface="Arial" charset="0"/>
                <a:sym typeface="Cabin"/>
              </a:rPr>
              <a:t>Σύνταξης</a:t>
            </a:r>
            <a:endParaRPr lang="en-US" sz="7400" u="none" strike="noStrike" cap="none" dirty="0">
              <a:solidFill>
                <a:srgbClr val="E06666"/>
              </a:solidFill>
              <a:latin typeface="Arial" charset="0"/>
              <a:ea typeface="Arial" charset="0"/>
              <a:cs typeface="Arial" charset="0"/>
              <a:sym typeface="Cabin"/>
            </a:endParaRP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μάθουμε τη </a:t>
            </a:r>
            <a:r>
              <a:rPr lang="el-GR" sz="3000" dirty="0">
                <a:solidFill>
                  <a:srgbClr val="FFFF00"/>
                </a:solidFill>
                <a:latin typeface="Arial" charset="0"/>
                <a:cs typeface="Arial" charset="0"/>
                <a:sym typeface="Cabin"/>
              </a:rPr>
              <a:t>γλώσσα</a:t>
            </a:r>
            <a:r>
              <a:rPr lang="el-GR" sz="3000" u="none" strike="noStrike" cap="none" dirty="0">
                <a:solidFill>
                  <a:schemeClr val="lt1"/>
                </a:solidFill>
                <a:latin typeface="Arial" charset="0"/>
                <a:ea typeface="Arial" charset="0"/>
                <a:cs typeface="Arial" charset="0"/>
                <a:sym typeface="Cabin"/>
              </a:rPr>
              <a:t> </a:t>
            </a:r>
            <a:r>
              <a:rPr lang="el-GR" sz="3000" dirty="0" err="1">
                <a:solidFill>
                  <a:srgbClr val="FFFF00"/>
                </a:solidFill>
                <a:latin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για να μπορούμε να επικοινωνούμε τις οδηγίες μας στην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Στην αρχή θα κάνουμε πολλά λάθη και θα μιλήσουμε ασυνάρτητα σαν μικρά παιδιά</a:t>
            </a:r>
            <a:r>
              <a:rPr lang="en-US" sz="3000" u="none" strike="noStrike" cap="none" dirty="0">
                <a:solidFill>
                  <a:schemeClr val="lt1"/>
                </a:solidFill>
                <a:latin typeface="Arial" charset="0"/>
                <a:ea typeface="Arial" charset="0"/>
                <a:cs typeface="Arial" charset="0"/>
                <a:sym typeface="Cabin"/>
              </a:rPr>
              <a:t>.</a:t>
            </a: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Όταν κάνετε ένα λάθος, ο υπολογιστής δεν σκέφτεται ότι είστε «χαριτωμένος». Λέει </a:t>
            </a:r>
            <a:r>
              <a:rPr lang="el-GR" sz="3000" dirty="0">
                <a:solidFill>
                  <a:srgbClr val="E06666"/>
                </a:solidFill>
                <a:latin typeface="Arial" charset="0"/>
                <a:cs typeface="Arial" charset="0"/>
                <a:sym typeface="Cabin"/>
              </a:rPr>
              <a:t>"σφάλμα σύνταξης" </a:t>
            </a:r>
            <a:r>
              <a:rPr lang="el-GR" sz="3000" u="none" strike="noStrike" cap="none" dirty="0">
                <a:solidFill>
                  <a:schemeClr val="lt1"/>
                </a:solidFill>
                <a:latin typeface="Arial" charset="0"/>
                <a:ea typeface="Arial" charset="0"/>
                <a:cs typeface="Arial" charset="0"/>
                <a:sym typeface="Cabin"/>
              </a:rPr>
              <a:t>- δεδομένου ότι γνωρίζει τη γλώσσα </a:t>
            </a:r>
            <a:r>
              <a:rPr lang="el-GR" sz="3000" dirty="0">
                <a:solidFill>
                  <a:schemeClr val="lt1"/>
                </a:solidFill>
                <a:latin typeface="Arial" charset="0"/>
                <a:ea typeface="Arial" charset="0"/>
                <a:cs typeface="Arial" charset="0"/>
                <a:sym typeface="Cabin"/>
              </a:rPr>
              <a:t>ενώ εσείς </a:t>
            </a:r>
            <a:r>
              <a:rPr lang="el-GR" sz="3000" u="none" strike="noStrike" cap="none" dirty="0">
                <a:solidFill>
                  <a:schemeClr val="lt1"/>
                </a:solidFill>
                <a:latin typeface="Arial" charset="0"/>
                <a:ea typeface="Arial" charset="0"/>
                <a:cs typeface="Arial" charset="0"/>
                <a:sym typeface="Cabin"/>
              </a:rPr>
              <a:t>μόλις τώρα την μαθαίνετε. Η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φαίνεται σαν να είναι σκληρή και αναίσθητη.</a:t>
            </a:r>
            <a:endParaRPr lang="en-US" sz="3000" u="none" strike="noStrike" cap="none" dirty="0">
              <a:solidFill>
                <a:schemeClr val="lt1"/>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θυμάστε ότι είστε έξυπνοι και μπορείτε να μάθετε. Ο υπολογιστής είναι απλός και πολύ γρήγορος, αλλά δεν μπορεί να μάθει. Έτσι </a:t>
            </a:r>
            <a:r>
              <a:rPr lang="el-GR" sz="3000" dirty="0">
                <a:solidFill>
                  <a:srgbClr val="FFFF00"/>
                </a:solidFill>
                <a:latin typeface="Arial" charset="0"/>
                <a:cs typeface="Arial" charset="0"/>
                <a:sym typeface="Cabin"/>
              </a:rPr>
              <a:t>είναι πιο εύκολο για εσάς να μάθετε </a:t>
            </a:r>
            <a:r>
              <a:rPr lang="el-GR" sz="3000" dirty="0" err="1">
                <a:solidFill>
                  <a:srgbClr val="FFFF00"/>
                </a:solidFill>
                <a:latin typeface="Arial" charset="0"/>
                <a:cs typeface="Arial" charset="0"/>
                <a:sym typeface="Cabin"/>
              </a:rPr>
              <a:t>Python</a:t>
            </a:r>
            <a:r>
              <a:rPr lang="el-GR" sz="3000" dirty="0">
                <a:solidFill>
                  <a:srgbClr val="FFFF00"/>
                </a:solidFill>
                <a:latin typeface="Arial" charset="0"/>
                <a:cs typeface="Arial" charset="0"/>
                <a:sym typeface="Cabin"/>
              </a:rPr>
              <a:t> παρά για τον υπολογιστή να μάθει Ελληνικά</a:t>
            </a:r>
            <a:r>
              <a:rPr lang="en-US" sz="3000" u="none" strike="noStrike" cap="none" dirty="0">
                <a:solidFill>
                  <a:schemeClr val="lt1"/>
                </a:solidFill>
                <a:latin typeface="Arial" charset="0"/>
                <a:ea typeface="Arial" charset="0"/>
                <a:cs typeface="Arial" charset="0"/>
                <a:sym typeface="Cabin"/>
              </a:rPr>
              <a:t>...</a:t>
            </a:r>
            <a:r>
              <a:rPr lang="el-GR" sz="3000" dirty="0">
                <a:solidFill>
                  <a:srgbClr val="FFFF00"/>
                </a:solidFill>
                <a:latin typeface="Arial" charset="0"/>
                <a:cs typeface="Arial" charset="0"/>
                <a:sym typeface="Cabin"/>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Μιλώντας στην </a:t>
            </a:r>
            <a:r>
              <a:rPr lang="en-US" sz="7200" u="none" strike="noStrike" cap="none" dirty="0">
                <a:solidFill>
                  <a:srgbClr val="FFD966"/>
                </a:solidFill>
                <a:latin typeface="Arial" charset="0"/>
                <a:ea typeface="Arial" charset="0"/>
                <a:cs typeface="Arial" charset="0"/>
                <a:sym typeface="Cabin"/>
              </a:rPr>
              <a:t>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369871" cy="858364"/>
            <a:chOff x="6843291" y="2326012"/>
            <a:chExt cx="4369871" cy="856736"/>
          </a:xfrm>
        </p:grpSpPr>
        <p:sp>
          <p:nvSpPr>
            <p:cNvPr id="464" name="Shape 464"/>
            <p:cNvSpPr txBox="1"/>
            <p:nvPr/>
          </p:nvSpPr>
          <p:spPr>
            <a:xfrm>
              <a:off x="8938262"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Μετά τι;</a:t>
              </a:r>
              <a:endParaRPr lang="en-US" sz="3600" u="none" strike="noStrike" cap="none" dirty="0">
                <a:solidFill>
                  <a:srgbClr val="FFFF00"/>
                </a:solidFill>
                <a:latin typeface="Arial" charset="0"/>
                <a:ea typeface="Arial" charset="0"/>
                <a:cs typeface="Arial" charset="0"/>
                <a:sym typeface="Cabin"/>
              </a:endParaRP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1"/>
            <a:ext cx="9536024" cy="21194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Αυτή είναι μια καλή δοκιμή για να βεβαιωθείτε ότι έχετε εγκαταστήσει σωστά την </a:t>
            </a:r>
            <a:r>
              <a:rPr lang="el-GR" sz="3600" u="none" strike="noStrike" cap="none" dirty="0" err="1">
                <a:solidFill>
                  <a:srgbClr val="FFFF00"/>
                </a:solidFill>
                <a:latin typeface="Arial" charset="0"/>
                <a:ea typeface="Arial" charset="0"/>
                <a:cs typeface="Arial" charset="0"/>
                <a:sym typeface="Cabin"/>
              </a:rPr>
              <a:t>Python</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dirty="0">
                <a:solidFill>
                  <a:srgbClr val="FFFF00"/>
                </a:solidFill>
                <a:latin typeface="Arial" charset="0"/>
                <a:ea typeface="Arial" charset="0"/>
                <a:cs typeface="Arial" charset="0"/>
                <a:sym typeface="Cabin"/>
              </a:rPr>
              <a:t>Να σημειωθεί ότι και το</a:t>
            </a:r>
            <a:r>
              <a:rPr lang="en-US" sz="3600" u="none" strike="noStrike" cap="none" dirty="0">
                <a:solidFill>
                  <a:srgbClr val="FFFF00"/>
                </a:solidFill>
                <a:latin typeface="Arial" charset="0"/>
                <a:ea typeface="Arial" charset="0"/>
                <a:cs typeface="Arial" charset="0"/>
                <a:sym typeface="Cabin"/>
              </a:rPr>
              <a:t> quit() </a:t>
            </a:r>
            <a:r>
              <a:rPr lang="el-GR" sz="3600" u="none" strike="noStrike" cap="none" dirty="0">
                <a:solidFill>
                  <a:srgbClr val="FFFF00"/>
                </a:solidFill>
                <a:latin typeface="Arial" charset="0"/>
                <a:ea typeface="Arial" charset="0"/>
                <a:cs typeface="Arial" charset="0"/>
                <a:sym typeface="Cabin"/>
              </a:rPr>
              <a:t>επίσης τερματίζει την εκτέλεση της </a:t>
            </a:r>
            <a:r>
              <a:rPr lang="en-US" sz="3600" u="none" strike="noStrike" cap="none" dirty="0">
                <a:solidFill>
                  <a:srgbClr val="FFFF00"/>
                </a:solidFill>
                <a:latin typeface="Arial" charset="0"/>
                <a:ea typeface="Arial" charset="0"/>
                <a:cs typeface="Arial" charset="0"/>
                <a:sym typeface="Cabin"/>
              </a:rPr>
              <a:t>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Προγραμματιστές Προβλέπουν Ανάγκες</a:t>
            </a:r>
            <a:endParaRPr lang="en-US" sz="7200" u="none" strike="noStrike" cap="none" dirty="0">
              <a:solidFill>
                <a:srgbClr val="FFD966"/>
              </a:solidFill>
              <a:latin typeface="Arial" charset="0"/>
              <a:ea typeface="Arial" charset="0"/>
              <a:cs typeface="Arial" charset="0"/>
              <a:sym typeface="Cabin"/>
            </a:endParaRP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είναι μια αγορά</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έχουν πάνω από 3 δισεκατομμύρια λήψεις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εγκαταλείψει τις δουλειές τους για να γίνουν προγραμματιστές iPhone πλήρους απασχόλησης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γνωρίζουν </a:t>
            </a:r>
            <a:r>
              <a:rPr lang="el-GR" sz="3200" u="none" strike="noStrike" cap="none" dirty="0">
                <a:solidFill>
                  <a:srgbClr val="00FF00"/>
                </a:solidFill>
                <a:latin typeface="Arial" charset="0"/>
                <a:ea typeface="Arial" charset="0"/>
                <a:cs typeface="Arial" charset="0"/>
                <a:sym typeface="Cabin"/>
              </a:rPr>
              <a:t>τρόπους προγραμματισμού</a:t>
            </a:r>
            <a:endParaRPr lang="en-US" sz="3200" u="none" strike="noStrike" cap="none" dirty="0">
              <a:solidFill>
                <a:srgbClr val="00FF00"/>
              </a:solidFill>
              <a:latin typeface="Arial" charset="0"/>
              <a:ea typeface="Arial" charset="0"/>
              <a:cs typeface="Arial" charset="0"/>
              <a:sym typeface="Cabin"/>
            </a:endParaRP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043410"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43" name="Shape 243"/>
          <p:cNvSpPr/>
          <p:nvPr/>
        </p:nvSpPr>
        <p:spPr>
          <a:xfrm>
            <a:off x="13092766" y="7039340"/>
            <a:ext cx="1193798"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Πλήρωσέ</a:t>
            </a:r>
            <a:endParaRPr lang="en-US" sz="2000" u="none" strike="noStrike" cap="none" dirty="0">
              <a:solidFill>
                <a:srgbClr val="0000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με</a:t>
            </a:r>
            <a:r>
              <a:rPr lang="en-US" sz="2000" u="none" strike="noStrike" cap="none" dirty="0">
                <a:solidFill>
                  <a:srgbClr val="000000"/>
                </a:solidFill>
                <a:latin typeface="Arial" charset="0"/>
                <a:ea typeface="Arial" charset="0"/>
                <a:cs typeface="Arial" charset="0"/>
                <a:sym typeface="Cabin"/>
              </a:rPr>
              <a:t>!</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a:cxnSpLocks/>
          </p:cNvCxnSpPr>
          <p:nvPr/>
        </p:nvCxnSpPr>
        <p:spPr>
          <a:xfrm>
            <a:off x="12376150" y="3783012"/>
            <a:ext cx="701625" cy="3198813"/>
          </a:xfrm>
          <a:prstGeom prst="straightConnector1">
            <a:avLst/>
          </a:prstGeom>
          <a:noFill/>
          <a:ln w="88900" cap="rnd" cmpd="sng">
            <a:solidFill>
              <a:srgbClr val="00FF00"/>
            </a:solidFill>
            <a:prstDash val="solid"/>
            <a:miter/>
            <a:headEnd type="none" w="med" len="med"/>
            <a:tailEnd type="stealth" w="med" len="med"/>
          </a:ln>
        </p:spPr>
      </p:cxnSp>
      <p:sp>
        <p:nvSpPr>
          <p:cNvPr id="17" name="Shape 239">
            <a:extLst>
              <a:ext uri="{FF2B5EF4-FFF2-40B4-BE49-F238E27FC236}">
                <a16:creationId xmlns:a16="http://schemas.microsoft.com/office/drawing/2014/main" id="{C085C39E-69D1-495C-B1D5-4D1F6F1299C4}"/>
              </a:ext>
            </a:extLst>
          </p:cNvPr>
          <p:cNvSpPr/>
          <p:nvPr/>
        </p:nvSpPr>
        <p:spPr>
          <a:xfrm>
            <a:off x="11560593"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8" name="Shape 239">
            <a:extLst>
              <a:ext uri="{FF2B5EF4-FFF2-40B4-BE49-F238E27FC236}">
                <a16:creationId xmlns:a16="http://schemas.microsoft.com/office/drawing/2014/main" id="{44CFA8BA-B7B9-42A6-87AE-CA0608571C9F}"/>
              </a:ext>
            </a:extLst>
          </p:cNvPr>
          <p:cNvSpPr/>
          <p:nvPr/>
        </p:nvSpPr>
        <p:spPr>
          <a:xfrm>
            <a:off x="13077775"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9" name="Shape 239">
            <a:extLst>
              <a:ext uri="{FF2B5EF4-FFF2-40B4-BE49-F238E27FC236}">
                <a16:creationId xmlns:a16="http://schemas.microsoft.com/office/drawing/2014/main" id="{4AC9A265-C2C1-420D-90B6-B275C1EAE6DA}"/>
              </a:ext>
            </a:extLst>
          </p:cNvPr>
          <p:cNvSpPr/>
          <p:nvPr/>
        </p:nvSpPr>
        <p:spPr>
          <a:xfrm>
            <a:off x="10058400"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0" name="Shape 239">
            <a:extLst>
              <a:ext uri="{FF2B5EF4-FFF2-40B4-BE49-F238E27FC236}">
                <a16:creationId xmlns:a16="http://schemas.microsoft.com/office/drawing/2014/main" id="{B96B7AF1-A309-450B-AA54-7CD21DC43AF4}"/>
              </a:ext>
            </a:extLst>
          </p:cNvPr>
          <p:cNvSpPr/>
          <p:nvPr/>
        </p:nvSpPr>
        <p:spPr>
          <a:xfrm>
            <a:off x="11575583"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Τι Λέμε;</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Στοιχεία τ</a:t>
            </a:r>
            <a:r>
              <a:rPr lang="el-GR" sz="7600" dirty="0">
                <a:solidFill>
                  <a:srgbClr val="FFD966"/>
                </a:solidFill>
                <a:latin typeface="Arial" charset="0"/>
                <a:ea typeface="Arial" charset="0"/>
                <a:cs typeface="Arial" charset="0"/>
                <a:sym typeface="Cabin"/>
              </a:rPr>
              <a:t>ης</a:t>
            </a:r>
            <a:r>
              <a:rPr lang="en-US" sz="7600" u="none" strike="noStrike" cap="none" dirty="0">
                <a:solidFill>
                  <a:srgbClr val="FFD966"/>
                </a:solidFill>
                <a:latin typeface="Arial" charset="0"/>
                <a:ea typeface="Arial" charset="0"/>
                <a:cs typeface="Arial" charset="0"/>
                <a:sym typeface="Cabin"/>
              </a:rPr>
              <a:t> Python</a:t>
            </a:r>
          </a:p>
        </p:txBody>
      </p:sp>
      <p:sp>
        <p:nvSpPr>
          <p:cNvPr id="489" name="Shape 489"/>
          <p:cNvSpPr txBox="1">
            <a:spLocks noGrp="1"/>
          </p:cNvSpPr>
          <p:nvPr>
            <p:ph type="body" idx="1"/>
          </p:nvPr>
        </p:nvSpPr>
        <p:spPr>
          <a:xfrm>
            <a:off x="711200" y="2133600"/>
            <a:ext cx="148336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l-GR" sz="3600" u="none" strike="noStrike" cap="none" dirty="0">
                <a:solidFill>
                  <a:srgbClr val="FFFF00"/>
                </a:solidFill>
                <a:latin typeface="Arial" charset="0"/>
                <a:ea typeface="Arial" charset="0"/>
                <a:cs typeface="Arial" charset="0"/>
                <a:sym typeface="Cabin"/>
              </a:rPr>
              <a:t>Λεξιλόγιο / Λέξεις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Μεταβλητές και Δεσμευμένες λέξεις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Κεφάλαιο</a:t>
            </a:r>
            <a:r>
              <a:rPr lang="en-US" sz="3600" u="none" strike="noStrike" cap="none" dirty="0">
                <a:solidFill>
                  <a:schemeClr val="lt1"/>
                </a:solidFill>
                <a:latin typeface="Arial" charset="0"/>
                <a:ea typeface="Arial" charset="0"/>
                <a:cs typeface="Arial" charset="0"/>
                <a:sym typeface="Cabin"/>
              </a:rPr>
              <a:t> 2)</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πρότασης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έγκυρα πρότυπα σύνταξης </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Κεφάλαια</a:t>
            </a:r>
            <a:r>
              <a:rPr lang="en-US" sz="3600" u="none" strike="noStrike" cap="none" dirty="0">
                <a:solidFill>
                  <a:schemeClr val="lt1"/>
                </a:solidFill>
                <a:latin typeface="Arial" charset="0"/>
                <a:ea typeface="Arial" charset="0"/>
                <a:cs typeface="Arial" charset="0"/>
                <a:sym typeface="Cabin"/>
              </a:rPr>
              <a:t> 3-5)</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ιστορίας</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κατασκευή προγράμματος για έναν σκοπό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7" y="736781"/>
            <a:ext cx="10313539" cy="7568120"/>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a:t>
            </a:r>
            <a:r>
              <a:rPr lang="el-GR" sz="2800" dirty="0">
                <a:solidFill>
                  <a:srgbClr val="00FF00"/>
                </a:solidFill>
                <a:latin typeface="Courier"/>
                <a:ea typeface="Courier"/>
                <a:cs typeface="Courier"/>
                <a:sym typeface="Courier New"/>
              </a:rPr>
              <a:t>όνομα</a:t>
            </a:r>
            <a:r>
              <a:rPr lang="en-US" sz="2800" dirty="0">
                <a:solidFill>
                  <a:srgbClr val="00FF00"/>
                </a:solidFill>
                <a:latin typeface="Courier"/>
                <a:ea typeface="Courier"/>
                <a:cs typeface="Courier"/>
                <a:sym typeface="Courier New"/>
              </a:rPr>
              <a:t>)</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 in handle:</a:t>
            </a:r>
          </a:p>
          <a:p>
            <a:pPr lvl="0">
              <a:buClr>
                <a:srgbClr val="00FF00"/>
              </a:buClr>
              <a:buSzPct val="25000"/>
            </a:pPr>
            <a:r>
              <a:rPr lang="en-US" sz="2800" dirty="0">
                <a:solidFill>
                  <a:srgbClr val="FF00FF"/>
                </a:solidFill>
                <a:latin typeface="Courier"/>
                <a:ea typeface="Courier"/>
                <a:cs typeface="Courier"/>
                <a:sym typeface="Courier New"/>
              </a:rPr>
              <a:t>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γραμμή</a:t>
            </a:r>
            <a:r>
              <a:rPr lang="en-US" sz="2800" dirty="0">
                <a:solidFill>
                  <a:srgbClr val="FF00FF"/>
                </a:solidFill>
                <a:latin typeface="Courier"/>
                <a:ea typeface="Courier"/>
                <a:cs typeface="Courier"/>
                <a:sym typeface="Courier New"/>
              </a:rPr>
              <a:t>.split()</a:t>
            </a:r>
          </a:p>
          <a:p>
            <a:pPr lvl="0">
              <a:buClr>
                <a:srgbClr val="00FF00"/>
              </a:buClr>
              <a:buSzPct val="25000"/>
            </a:pPr>
            <a:r>
              <a:rPr lang="en-US" sz="2800" dirty="0">
                <a:solidFill>
                  <a:srgbClr val="FF00FF"/>
                </a:solidFill>
                <a:latin typeface="Courier"/>
                <a:ea typeface="Courier"/>
                <a:cs typeface="Courier"/>
                <a:sym typeface="Courier New"/>
              </a:rPr>
              <a:t>    for </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in </a:t>
            </a:r>
            <a:r>
              <a:rPr lang="el-GR" sz="2800" dirty="0">
                <a:solidFill>
                  <a:srgbClr val="FF00FF"/>
                </a:solidFill>
                <a:latin typeface="Courier"/>
                <a:ea typeface="Courier"/>
                <a:cs typeface="Courier"/>
                <a:sym typeface="Courier New"/>
              </a:rPr>
              <a:t>λέξεις</a:t>
            </a:r>
            <a:r>
              <a:rPr lang="en-US" sz="2800" dirty="0">
                <a:solidFill>
                  <a:srgbClr val="FF00FF"/>
                </a:solidFill>
                <a:latin typeface="Courier"/>
                <a:ea typeface="Courier"/>
                <a:cs typeface="Courier"/>
                <a:sym typeface="Courier New"/>
              </a:rPr>
              <a:t>:</a:t>
            </a:r>
          </a:p>
          <a:p>
            <a:pPr lvl="0">
              <a:buClr>
                <a:srgbClr val="00FF00"/>
              </a:buClr>
              <a:buSzPct val="25000"/>
            </a:pPr>
            <a:r>
              <a:rPr lang="el-GR" sz="2800" dirty="0">
                <a:solidFill>
                  <a:srgbClr val="FF00FF"/>
                </a:solidFill>
                <a:latin typeface="Courier"/>
                <a:ea typeface="Courier"/>
                <a:cs typeface="Courier"/>
                <a:sym typeface="Courier New"/>
              </a:rPr>
              <a:t>		πλήθη</a:t>
            </a:r>
            <a:r>
              <a:rPr lang="en-US" sz="2800" dirty="0">
                <a:solidFill>
                  <a:srgbClr val="FF00FF"/>
                </a:solidFill>
                <a:latin typeface="Courier"/>
                <a:ea typeface="Courier"/>
                <a:cs typeface="Courier"/>
                <a:sym typeface="Courier New"/>
              </a:rPr>
              <a: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 = </a:t>
            </a:r>
            <a:r>
              <a:rPr lang="el-GR" sz="2800" dirty="0">
                <a:solidFill>
                  <a:srgbClr val="FF00FF"/>
                </a:solidFill>
                <a:latin typeface="Courier"/>
                <a:ea typeface="Courier"/>
                <a:cs typeface="Courier"/>
                <a:sym typeface="Courier New"/>
              </a:rPr>
              <a:t>πλήθη</a:t>
            </a:r>
            <a:r>
              <a:rPr lang="en-US" sz="2800" dirty="0">
                <a:solidFill>
                  <a:srgbClr val="FF00FF"/>
                </a:solidFill>
                <a:latin typeface="Courier"/>
                <a:ea typeface="Courier"/>
                <a:cs typeface="Courier"/>
                <a:sym typeface="Courier New"/>
              </a:rPr>
              <a:t>.get(</a:t>
            </a:r>
            <a:r>
              <a:rPr lang="el-GR" sz="2800" dirty="0">
                <a:solidFill>
                  <a:srgbClr val="FF00FF"/>
                </a:solidFill>
                <a:latin typeface="Courier"/>
                <a:ea typeface="Courier"/>
                <a:cs typeface="Courier"/>
                <a:sym typeface="Courier New"/>
              </a:rPr>
              <a:t>λέξη</a:t>
            </a:r>
            <a:r>
              <a:rPr lang="en-US" sz="2800" dirty="0">
                <a:solidFill>
                  <a:srgbClr val="FF00FF"/>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in </a:t>
            </a:r>
            <a:r>
              <a:rPr lang="el-GR" sz="2800" dirty="0">
                <a:solidFill>
                  <a:srgbClr val="00FFFF"/>
                </a:solidFill>
                <a:latin typeface="Courier"/>
                <a:ea typeface="Courier"/>
                <a:cs typeface="Courier"/>
                <a:sym typeface="Courier New"/>
              </a:rPr>
              <a:t>πλήθη</a:t>
            </a:r>
            <a:r>
              <a:rPr lang="en-US" sz="2800" dirty="0">
                <a:solidFill>
                  <a:srgbClr val="00FFFF"/>
                </a:solidFill>
                <a:latin typeface="Courier"/>
                <a:ea typeface="Courier"/>
                <a:cs typeface="Courier"/>
                <a:sym typeface="Courier New"/>
              </a:rPr>
              <a:t>.items():</a:t>
            </a:r>
          </a:p>
          <a:p>
            <a:pPr lvl="0">
              <a:buClr>
                <a:srgbClr val="00FF00"/>
              </a:buClr>
              <a:buSzPct val="25000"/>
            </a:pPr>
            <a:r>
              <a:rPr lang="en-US" sz="2800" dirty="0">
                <a:solidFill>
                  <a:srgbClr val="00FFFF"/>
                </a:solidFill>
                <a:latin typeface="Courier"/>
                <a:ea typeface="Courier"/>
                <a:cs typeface="Courier"/>
                <a:sym typeface="Courier New"/>
              </a:rPr>
              <a:t>    if 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is None or </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&gt; max</a:t>
            </a:r>
            <a:r>
              <a:rPr lang="el-GR" sz="2800" dirty="0">
                <a:solidFill>
                  <a:srgbClr val="00FFFF"/>
                </a:solidFill>
                <a:latin typeface="Courier"/>
                <a:ea typeface="Courier"/>
                <a:cs typeface="Courier"/>
                <a:sym typeface="Courier New"/>
              </a:rPr>
              <a:t>πλήθος </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max</a:t>
            </a:r>
            <a:r>
              <a:rPr lang="el-GR" sz="2800" dirty="0">
                <a:solidFill>
                  <a:srgbClr val="00FFFF"/>
                </a:solidFill>
                <a:latin typeface="Courier"/>
                <a:ea typeface="Courier"/>
                <a:cs typeface="Courier"/>
                <a:sym typeface="Courier New"/>
              </a:rPr>
              <a:t>λέξη</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λέξη</a:t>
            </a:r>
            <a:endParaRPr lang="en-US" sz="2800" dirty="0">
              <a:solidFill>
                <a:srgbClr val="00FFFF"/>
              </a:solidFill>
              <a:latin typeface="Courier"/>
              <a:ea typeface="Courier"/>
              <a:cs typeface="Courier"/>
              <a:sym typeface="Courier New"/>
            </a:endParaRPr>
          </a:p>
          <a:p>
            <a:pPr lvl="0">
              <a:buClr>
                <a:srgbClr val="00FF00"/>
              </a:buClr>
              <a:buSzPct val="25000"/>
            </a:pPr>
            <a:r>
              <a:rPr lang="en-US" sz="2800" dirty="0">
                <a:solidFill>
                  <a:srgbClr val="00FFFF"/>
                </a:solidFill>
                <a:latin typeface="Courier"/>
                <a:ea typeface="Courier"/>
                <a:cs typeface="Courier"/>
                <a:sym typeface="Courier New"/>
              </a:rPr>
              <a:t>		max</a:t>
            </a:r>
            <a:r>
              <a:rPr lang="el-GR" sz="2800" dirty="0">
                <a:solidFill>
                  <a:srgbClr val="00FFFF"/>
                </a:solidFill>
                <a:latin typeface="Courier"/>
                <a:ea typeface="Courier"/>
                <a:cs typeface="Courier"/>
                <a:sym typeface="Courier New"/>
              </a:rPr>
              <a:t>πλήθος</a:t>
            </a:r>
            <a:r>
              <a:rPr lang="en-US" sz="2800" dirty="0">
                <a:solidFill>
                  <a:srgbClr val="00FFFF"/>
                </a:solidFill>
                <a:latin typeface="Courier"/>
                <a:ea typeface="Courier"/>
                <a:cs typeface="Courier"/>
                <a:sym typeface="Courier New"/>
              </a:rPr>
              <a:t> = </a:t>
            </a:r>
            <a:r>
              <a:rPr lang="el-GR" sz="2800" dirty="0">
                <a:solidFill>
                  <a:srgbClr val="00FFFF"/>
                </a:solidFill>
                <a:latin typeface="Courier"/>
                <a:ea typeface="Courier"/>
                <a:cs typeface="Courier"/>
                <a:sym typeface="Courier New"/>
              </a:rPr>
              <a:t>πλήθος</a:t>
            </a:r>
            <a:endParaRPr lang="en-US" sz="2800" dirty="0">
              <a:solidFill>
                <a:srgbClr val="00FFFF"/>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print(max</a:t>
            </a:r>
            <a:r>
              <a:rPr lang="el-GR" sz="2800" dirty="0">
                <a:solidFill>
                  <a:srgbClr val="FF7F00"/>
                </a:solidFill>
                <a:latin typeface="Courier"/>
                <a:ea typeface="Courier"/>
                <a:cs typeface="Courier"/>
                <a:sym typeface="Courier New"/>
              </a:rPr>
              <a:t>λέξη</a:t>
            </a:r>
            <a:r>
              <a:rPr lang="en-US" sz="2800" dirty="0">
                <a:solidFill>
                  <a:srgbClr val="FF7F00"/>
                </a:solidFill>
                <a:latin typeface="Courier"/>
                <a:ea typeface="Courier"/>
                <a:cs typeface="Courier"/>
                <a:sym typeface="Courier New"/>
              </a:rPr>
              <a:t>, max</a:t>
            </a:r>
            <a:r>
              <a:rPr lang="el-GR" sz="2800" dirty="0">
                <a:solidFill>
                  <a:srgbClr val="FF7F00"/>
                </a:solidFill>
                <a:latin typeface="Courier"/>
                <a:ea typeface="Courier"/>
                <a:cs typeface="Courier"/>
                <a:sym typeface="Courier New"/>
              </a:rPr>
              <a:t>πλήθος </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071328" y="6622896"/>
            <a:ext cx="5608411"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496" name="Shape 496"/>
          <p:cNvSpPr txBox="1"/>
          <p:nvPr/>
        </p:nvSpPr>
        <p:spPr>
          <a:xfrm>
            <a:off x="9245600" y="854945"/>
            <a:ext cx="6247040"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300" u="none" strike="noStrike" cap="none" dirty="0">
                <a:solidFill>
                  <a:schemeClr val="lt1"/>
                </a:solidFill>
                <a:latin typeface="Arial" charset="0"/>
                <a:ea typeface="Arial" charset="0"/>
                <a:cs typeface="Arial" charset="0"/>
                <a:sym typeface="Cabin"/>
              </a:rPr>
              <a:t>Μια σύντομη «ιστορία» σχετικά με το πώς να μετρήσετε τις λέξεις ενός αρχείου με την </a:t>
            </a:r>
            <a:r>
              <a:rPr lang="en-US" sz="4300" u="none" strike="noStrike" cap="none" dirty="0">
                <a:solidFill>
                  <a:schemeClr val="lt1"/>
                </a:solidFill>
                <a:latin typeface="Arial" charset="0"/>
                <a:ea typeface="Arial" charset="0"/>
                <a:cs typeface="Arial" charset="0"/>
                <a:sym typeface="Cabin"/>
              </a:rPr>
              <a:t>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1298892" y="2471135"/>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200" u="none" strike="noStrike" cap="none" dirty="0">
                <a:solidFill>
                  <a:srgbClr val="FFD966"/>
                </a:solidFill>
                <a:latin typeface="Arial" charset="0"/>
                <a:ea typeface="Arial" charset="0"/>
                <a:cs typeface="Arial" charset="0"/>
                <a:sym typeface="Cabin"/>
              </a:rPr>
              <a:t>Παράγραφοι Προγράμματος</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dirty="0">
                <a:solidFill>
                  <a:srgbClr val="FFD966"/>
                </a:solidFill>
                <a:latin typeface="Arial" charset="0"/>
                <a:ea typeface="Arial" charset="0"/>
                <a:cs typeface="Arial" charset="0"/>
                <a:sym typeface="Cabin"/>
              </a:rPr>
              <a:t>Python Scripts</a:t>
            </a:r>
            <a:r>
              <a:rPr lang="el-GR" sz="7400" u="none" strike="noStrike" cap="none" dirty="0">
                <a:solidFill>
                  <a:srgbClr val="FFD966"/>
                </a:solidFill>
                <a:latin typeface="Arial" charset="0"/>
                <a:ea typeface="Arial" charset="0"/>
                <a:cs typeface="Arial" charset="0"/>
                <a:sym typeface="Cabin"/>
              </a:rPr>
              <a:t> (Σενάρια)</a:t>
            </a:r>
            <a:endParaRPr lang="en-US" sz="7400" u="none" strike="noStrike" cap="none" dirty="0">
              <a:solidFill>
                <a:srgbClr val="FFD966"/>
              </a:solidFill>
              <a:latin typeface="Arial" charset="0"/>
              <a:ea typeface="Arial" charset="0"/>
              <a:cs typeface="Arial" charset="0"/>
              <a:sym typeface="Cabin"/>
            </a:endParaRP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διαδραστική</a:t>
            </a:r>
            <a:r>
              <a:rPr lang="el-GR" sz="3400" u="none" strike="noStrike" cap="none" dirty="0">
                <a:solidFill>
                  <a:schemeClr val="lt1"/>
                </a:solidFill>
                <a:latin typeface="Arial" charset="0"/>
                <a:ea typeface="Arial" charset="0"/>
                <a:cs typeface="Arial" charset="0"/>
                <a:sym typeface="Cabin"/>
              </a:rPr>
              <a:t>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είναι καλή για πειραματισμούς και προγράμματα μήκους 3-4 γραμμών</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Τα περισσότερα προγράμματα είναι πολύ μεγαλύτερα, οπότε τα πληκτρολογούμε σε ένα αρχείο και λέμε στην </a:t>
            </a:r>
            <a:r>
              <a:rPr lang="el-GR" sz="3400" dirty="0" err="1">
                <a:solidFill>
                  <a:schemeClr val="lt1"/>
                </a:solidFill>
                <a:latin typeface="Arial" charset="0"/>
                <a:ea typeface="Arial" charset="0"/>
                <a:cs typeface="Arial" charset="0"/>
                <a:sym typeface="Cabin"/>
              </a:rPr>
              <a:t>Python</a:t>
            </a:r>
            <a:r>
              <a:rPr lang="el-GR" sz="3400" dirty="0">
                <a:solidFill>
                  <a:schemeClr val="lt1"/>
                </a:solidFill>
                <a:latin typeface="Arial" charset="0"/>
                <a:ea typeface="Arial" charset="0"/>
                <a:cs typeface="Arial" charset="0"/>
                <a:sym typeface="Cabin"/>
              </a:rPr>
              <a:t> να εκτελέσει τις εντολές του αρχείου</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Κατά μία έννοια, «δίνουμε ένα σενάριο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a:t>
            </a:r>
            <a:r>
              <a:rPr lang="en-US"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Ως σύμβαση, προσθέτουμε ".</a:t>
            </a:r>
            <a:r>
              <a:rPr lang="el-GR" sz="3400" u="none" strike="noStrike" cap="none" dirty="0" err="1">
                <a:solidFill>
                  <a:schemeClr val="lt1"/>
                </a:solidFill>
                <a:latin typeface="Arial" charset="0"/>
                <a:ea typeface="Arial" charset="0"/>
                <a:cs typeface="Arial" charset="0"/>
                <a:sym typeface="Cabin"/>
              </a:rPr>
              <a:t>py</a:t>
            </a:r>
            <a:r>
              <a:rPr lang="el-GR" sz="3400" u="none" strike="noStrike" cap="none" dirty="0">
                <a:solidFill>
                  <a:schemeClr val="lt1"/>
                </a:solidFill>
                <a:latin typeface="Arial" charset="0"/>
                <a:ea typeface="Arial" charset="0"/>
                <a:cs typeface="Arial" charset="0"/>
                <a:sym typeface="Cabin"/>
              </a:rPr>
              <a:t>" ως επίθημα στο τέλος αυτών των αρχείων για να υποδείξουμε ότι περιέχουν </a:t>
            </a:r>
            <a:r>
              <a:rPr lang="el-GR" sz="3400" u="none" strike="noStrike" cap="none" dirty="0" err="1">
                <a:solidFill>
                  <a:schemeClr val="lt1"/>
                </a:solidFill>
                <a:latin typeface="Arial" charset="0"/>
                <a:ea typeface="Arial" charset="0"/>
                <a:cs typeface="Arial" charset="0"/>
                <a:sym typeface="Cabin"/>
              </a:rPr>
              <a:t>Python</a:t>
            </a:r>
            <a:r>
              <a:rPr lang="en-US" sz="34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err="1">
                <a:solidFill>
                  <a:srgbClr val="FFD966"/>
                </a:solidFill>
                <a:latin typeface="Arial" charset="0"/>
                <a:ea typeface="Arial" charset="0"/>
                <a:cs typeface="Arial" charset="0"/>
                <a:sym typeface="Cabin"/>
              </a:rPr>
              <a:t>Διαδραστικά</a:t>
            </a:r>
            <a:r>
              <a:rPr lang="el-GR" sz="7400" u="none" strike="noStrike" cap="none" dirty="0">
                <a:solidFill>
                  <a:srgbClr val="FFD966"/>
                </a:solidFill>
                <a:latin typeface="Arial" charset="0"/>
                <a:ea typeface="Arial" charset="0"/>
                <a:cs typeface="Arial" charset="0"/>
                <a:sym typeface="Cabin"/>
              </a:rPr>
              <a:t> έναντι Σεναρίου</a:t>
            </a:r>
            <a:endParaRPr lang="en-US" sz="7400" u="none" strike="noStrike" cap="none" dirty="0">
              <a:solidFill>
                <a:srgbClr val="FFD966"/>
              </a:solidFill>
              <a:latin typeface="Arial" charset="0"/>
              <a:ea typeface="Arial" charset="0"/>
              <a:cs typeface="Arial" charset="0"/>
              <a:sym typeface="Cabin"/>
            </a:endParaRP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l-GR" sz="3400" dirty="0" err="1">
                <a:solidFill>
                  <a:srgbClr val="FFFF00"/>
                </a:solidFill>
                <a:latin typeface="Arial" charset="0"/>
                <a:ea typeface="Arial" charset="0"/>
                <a:cs typeface="Arial" charset="0"/>
                <a:sym typeface="Cabin"/>
              </a:rPr>
              <a:t>Διαδραστικά</a:t>
            </a:r>
            <a:endParaRPr lang="en-US" sz="3400" u="none" strike="noStrike" cap="none" dirty="0">
              <a:solidFill>
                <a:srgbClr val="FFFF00"/>
              </a:solidFill>
              <a:latin typeface="Arial" charset="0"/>
              <a:ea typeface="Arial" charset="0"/>
              <a:cs typeface="Arial" charset="0"/>
              <a:sym typeface="Cabin"/>
            </a:endParaRPr>
          </a:p>
          <a:p>
            <a:pPr marL="987425" marR="0" lvl="1" indent="-479425"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Πληκτρολογείτε απευθείας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μία γραμμή κάθε φορά και ανταποκρίνεται.</a:t>
            </a:r>
            <a:endParaRPr lang="en-US" sz="34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l-GR" sz="3400" u="none" strike="noStrike" cap="none" dirty="0">
                <a:solidFill>
                  <a:srgbClr val="FFFF00"/>
                </a:solidFill>
                <a:latin typeface="Arial" charset="0"/>
                <a:ea typeface="Arial" charset="0"/>
                <a:cs typeface="Arial" charset="0"/>
                <a:sym typeface="Cabin"/>
              </a:rPr>
              <a:t>Σενάριο</a:t>
            </a:r>
            <a:endParaRPr lang="en-US" sz="3400" u="none" strike="noStrike" cap="none" dirty="0">
              <a:solidFill>
                <a:srgbClr val="FFFF00"/>
              </a:solidFill>
              <a:latin typeface="Arial" charset="0"/>
              <a:ea typeface="Arial" charset="0"/>
              <a:cs typeface="Arial" charset="0"/>
              <a:sym typeface="Cabin"/>
            </a:endParaRPr>
          </a:p>
          <a:p>
            <a:pPr marL="900113" marR="0" lvl="1" indent="-392113"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Εισάγετε μια ακολουθία δηλώσεων (γραμμών) σε ένα αρχείο χρησιμοποιώντας έναν επεξεργαστή κειμένου και λέτε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να εκτελέσει τις δηλώσεις στο αρχείο.</a:t>
            </a:r>
            <a:endParaRPr lang="en-US" sz="3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ή Ροή Προγράμματος</a:t>
            </a:r>
            <a:endParaRPr lang="en-US" sz="7600" u="none" strike="noStrike" cap="none" dirty="0">
              <a:solidFill>
                <a:srgbClr val="FFD966"/>
              </a:solidFill>
              <a:latin typeface="Arial" charset="0"/>
              <a:ea typeface="Arial" charset="0"/>
              <a:cs typeface="Arial" charset="0"/>
              <a:sym typeface="Cabin"/>
            </a:endParaRPr>
          </a:p>
        </p:txBody>
      </p:sp>
      <p:sp>
        <p:nvSpPr>
          <p:cNvPr id="545" name="Shape 545"/>
          <p:cNvSpPr txBox="1">
            <a:spLocks noGrp="1"/>
          </p:cNvSpPr>
          <p:nvPr>
            <p:ph type="body" idx="1"/>
          </p:nvPr>
        </p:nvSpPr>
        <p:spPr>
          <a:xfrm>
            <a:off x="812799" y="2133600"/>
            <a:ext cx="14891657"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Όπως μια συνταγή ή κάποιες οδηγίες εγκατάστασης, ένα πρόγραμμα είναι μια </a:t>
            </a:r>
            <a:r>
              <a:rPr lang="el-GR" sz="3600" dirty="0">
                <a:solidFill>
                  <a:srgbClr val="FFFF00"/>
                </a:solidFill>
                <a:latin typeface="Arial" charset="0"/>
                <a:cs typeface="Arial" charset="0"/>
                <a:sym typeface="Cabin"/>
              </a:rPr>
              <a:t>ακολουθία</a:t>
            </a:r>
            <a:r>
              <a:rPr lang="el-GR" sz="3600" u="none" strike="noStrike" cap="none" dirty="0">
                <a:solidFill>
                  <a:schemeClr val="lt1"/>
                </a:solidFill>
                <a:latin typeface="Arial" charset="0"/>
                <a:ea typeface="Arial" charset="0"/>
                <a:cs typeface="Arial" charset="0"/>
                <a:sym typeface="Cabin"/>
              </a:rPr>
              <a:t> βημάτων που πρέπει να γίνουν με τη σειρά</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Ορισμένα βήματα είναι </a:t>
            </a:r>
            <a:r>
              <a:rPr lang="el-GR" sz="3600" dirty="0">
                <a:solidFill>
                  <a:srgbClr val="FFFF00"/>
                </a:solidFill>
                <a:latin typeface="Arial" charset="0"/>
                <a:cs typeface="Arial" charset="0"/>
                <a:sym typeface="Cabin"/>
              </a:rPr>
              <a:t>υπό</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όρους</a:t>
            </a:r>
            <a:r>
              <a:rPr lang="el-GR" sz="3600" u="none" strike="noStrike" cap="none" dirty="0">
                <a:solidFill>
                  <a:schemeClr val="lt1"/>
                </a:solidFill>
                <a:latin typeface="Arial" charset="0"/>
                <a:ea typeface="Arial" charset="0"/>
                <a:cs typeface="Arial" charset="0"/>
                <a:sym typeface="Cabin"/>
              </a:rPr>
              <a:t> - ενδέχεται να παραλειφθούν</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ένα βήμα ή μια ομάδα βημάτων πρέπει να </a:t>
            </a:r>
            <a:r>
              <a:rPr lang="el-GR" sz="3600" dirty="0">
                <a:solidFill>
                  <a:srgbClr val="FFFF00"/>
                </a:solidFill>
                <a:latin typeface="Arial" charset="0"/>
                <a:cs typeface="Arial" charset="0"/>
                <a:sym typeface="Cabin"/>
              </a:rPr>
              <a:t>επαναληφθεί</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αποθηκεύουμε ένα σύνολο βημάτων που θα χρησιμοποιηθούν ξανά και ξανά, ανάλογα με τις ανάγκες σε διάφορα σημεία σε όλο το πρόγραμμα (Κεφάλαιο </a:t>
            </a:r>
            <a:r>
              <a:rPr lang="en-US" sz="3600" u="none" strike="noStrike" cap="none" dirty="0">
                <a:solidFill>
                  <a:schemeClr val="lt1"/>
                </a:solidFill>
                <a:latin typeface="Arial" charset="0"/>
                <a:ea typeface="Arial" charset="0"/>
                <a:cs typeface="Arial" charset="0"/>
                <a:sym typeface="Cabin"/>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391886" y="768096"/>
            <a:ext cx="1547222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rgbClr val="FFD966"/>
                </a:solidFill>
                <a:latin typeface="Arial" charset="0"/>
                <a:ea typeface="Arial" charset="0"/>
                <a:cs typeface="Arial" charset="0"/>
                <a:sym typeface="Cabin"/>
              </a:rPr>
              <a:t>Διαδοχικά Βήματα - Δομή Ακολουθίας</a:t>
            </a:r>
            <a:endParaRPr lang="en-US" sz="72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986971" y="7168825"/>
            <a:ext cx="13962743" cy="131417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Όταν ένα πρόγραμμα εκτελείται, ρέει από το ένα βήμα στο επόμενο. Ως προγραμματιστές, δημιουργούμε «μονοπάτια» για να τα ακολουθήσει το πρόγραμμα</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Χρήστες ή </a:t>
            </a:r>
            <a:r>
              <a:rPr lang="el-GR" sz="7600" dirty="0">
                <a:solidFill>
                  <a:srgbClr val="FFD966"/>
                </a:solidFill>
                <a:latin typeface="Arial" charset="0"/>
                <a:ea typeface="Arial" charset="0"/>
                <a:cs typeface="Arial" charset="0"/>
                <a:sym typeface="Cabin"/>
              </a:rPr>
              <a:t>Π</a:t>
            </a:r>
            <a:r>
              <a:rPr lang="el-GR" sz="7600" u="none" strike="noStrike" cap="none" dirty="0">
                <a:solidFill>
                  <a:srgbClr val="FFD966"/>
                </a:solidFill>
                <a:latin typeface="Arial" charset="0"/>
                <a:ea typeface="Arial" charset="0"/>
                <a:cs typeface="Arial" charset="0"/>
                <a:sym typeface="Cabin"/>
              </a:rPr>
              <a:t>ρογραμματιστές</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χρήστες βλέπουν τους υπολογιστές ως ένα σύνολο εργαλείων - επεξεργαστές κειμένου, υπολογιστικά φύλλα, χάρτες, λίστες υποχρεώσεων </a:t>
            </a:r>
            <a:r>
              <a:rPr lang="el-GR" sz="3200" u="none" strike="noStrike" cap="none" dirty="0" err="1">
                <a:solidFill>
                  <a:schemeClr val="lt1"/>
                </a:solidFill>
                <a:latin typeface="Arial" charset="0"/>
                <a:ea typeface="Arial" charset="0"/>
                <a:cs typeface="Arial" charset="0"/>
                <a:sym typeface="Cabin"/>
              </a:rPr>
              <a:t>κ.λπ</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μαθαίνουν τις «ιδιοτροπίες» του υπολογιστή και τη γλώσσα του υπολογιστή</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κάποια εργαλεία που τους επιτρέπουν να δημιουργήσουν νέα εργαλεία</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συνήθως γράφουν εργαλεία για πολλούς χρήστες και κάποιες φορές κατασκευάζουν μικρούς «βοηθούς» για τον εαυτό τους, για να αυτοματοποιήσουν μια εργασία</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u="none" strike="noStrike" cap="none">
                <a:solidFill>
                  <a:schemeClr val="lt1"/>
                </a:solidFill>
                <a:latin typeface="Arial" charset="0"/>
                <a:ea typeface="Arial" charset="0"/>
                <a:cs typeface="Arial" charset="0"/>
                <a:sym typeface="Cabin"/>
              </a:rPr>
              <a:t>('</a:t>
            </a:r>
            <a:r>
              <a:rPr lang="el-GR" sz="300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a:t>
            </a:r>
          </a:p>
        </p:txBody>
      </p:sp>
      <p:sp>
        <p:nvSpPr>
          <p:cNvPr id="598" name="Shape 598"/>
          <p:cNvSpPr txBox="1"/>
          <p:nvPr/>
        </p:nvSpPr>
        <p:spPr>
          <a:xfrm>
            <a:off x="7104810" y="2611795"/>
            <a:ext cx="428232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Εκτόξευση</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4" y="730218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a:t>
            </a:r>
            <a:r>
              <a:rPr lang="el-GR" sz="2800" dirty="0">
                <a:solidFill>
                  <a:srgbClr val="FFFF00"/>
                </a:solidFill>
                <a:latin typeface="Courier"/>
                <a:ea typeface="Courier"/>
                <a:cs typeface="Courier"/>
                <a:sym typeface="Courier New"/>
              </a:rPr>
              <a:t>Εισάγετε αρχείο</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FFFF00"/>
                </a:solidFill>
                <a:latin typeface="Courier"/>
                <a:ea typeface="Courier"/>
                <a:cs typeface="Courier"/>
                <a:sym typeface="Courier New"/>
              </a:rPr>
              <a:t>handle = open(</a:t>
            </a: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FF00"/>
                </a:solidFill>
                <a:latin typeface="Courier"/>
                <a:ea typeface="Courier"/>
                <a:cs typeface="Courier"/>
                <a:sym typeface="Courier New"/>
              </a:rPr>
              <a:t>πλήθη</a:t>
            </a:r>
            <a:r>
              <a:rPr lang="en-US" sz="2800" dirty="0">
                <a:solidFill>
                  <a:srgbClr val="FFFF00"/>
                </a:solidFill>
                <a:latin typeface="Courier"/>
                <a:ea typeface="Courier"/>
                <a:cs typeface="Courier"/>
                <a:sym typeface="Courier New"/>
              </a:rPr>
              <a:t>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 in handle:</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.split()</a:t>
            </a:r>
          </a:p>
          <a:p>
            <a:pPr lvl="0">
              <a:buClr>
                <a:srgbClr val="00FF00"/>
              </a:buClr>
              <a:buSzPct val="25000"/>
            </a:pPr>
            <a:r>
              <a:rPr lang="en-US" sz="2800" dirty="0">
                <a:solidFill>
                  <a:srgbClr val="00FA00"/>
                </a:solidFill>
                <a:latin typeface="Courier"/>
                <a:ea typeface="Courier"/>
                <a:cs typeface="Courier"/>
                <a:sym typeface="Courier New"/>
              </a:rPr>
              <a:t>    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in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.get(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,count in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.items():</a:t>
            </a:r>
          </a:p>
          <a:p>
            <a:pPr lvl="0">
              <a:buClr>
                <a:srgbClr val="00FF00"/>
              </a:buClr>
              <a:buSzPct val="25000"/>
            </a:pPr>
            <a:r>
              <a:rPr lang="en-US" sz="2800" dirty="0">
                <a:solidFill>
                  <a:srgbClr val="FF9300"/>
                </a:solidFill>
                <a:latin typeface="Courier"/>
                <a:ea typeface="Courier"/>
                <a:cs typeface="Courier"/>
                <a:sym typeface="Courier New"/>
              </a:rPr>
              <a:t>    if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is None or </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&gt;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λέξη</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λέξη</a:t>
            </a:r>
            <a:endParaRPr lang="en-US" sz="2800" dirty="0">
              <a:solidFill>
                <a:srgbClr val="FF9300"/>
              </a:solidFill>
              <a:latin typeface="Courier"/>
              <a:ea typeface="Courier"/>
              <a:cs typeface="Courier"/>
              <a:sym typeface="Courier New"/>
            </a:endParaRP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πλήθος</a:t>
            </a:r>
            <a:endParaRPr lang="en-US" sz="2800" dirty="0">
              <a:solidFill>
                <a:srgbClr val="FF9300"/>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l-GR" sz="3000" dirty="0">
                <a:solidFill>
                  <a:srgbClr val="FFFF00"/>
                </a:solidFill>
                <a:latin typeface="Arial" charset="0"/>
                <a:ea typeface="Arial" charset="0"/>
                <a:cs typeface="Arial" charset="0"/>
                <a:sym typeface="Cabin"/>
              </a:rPr>
              <a:t>Ακολουθία</a:t>
            </a:r>
            <a:endParaRPr lang="en-US" sz="3000" dirty="0">
              <a:solidFill>
                <a:srgbClr val="FF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00FF00"/>
                </a:solidFill>
                <a:latin typeface="Arial" charset="0"/>
                <a:ea typeface="Arial" charset="0"/>
                <a:cs typeface="Arial" charset="0"/>
                <a:sym typeface="Cabin"/>
              </a:rPr>
              <a:t>Επανάληψη</a:t>
            </a:r>
            <a:endParaRPr lang="en-US" sz="3000" dirty="0">
              <a:solidFill>
                <a:srgbClr val="00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FF9900"/>
                </a:solidFill>
                <a:latin typeface="Arial" charset="0"/>
                <a:ea typeface="Arial" charset="0"/>
                <a:cs typeface="Arial" charset="0"/>
                <a:sym typeface="Cabin"/>
              </a:rPr>
              <a:t>Επιλογή</a:t>
            </a:r>
            <a:endParaRPr lang="en-US" sz="3000" dirty="0">
              <a:solidFill>
                <a:srgbClr val="FF9900"/>
              </a:solidFill>
              <a:latin typeface="Arial" charset="0"/>
              <a:ea typeface="Arial" charset="0"/>
              <a:cs typeface="Arial" charset="0"/>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338761" y="778213"/>
            <a:ext cx="10035299" cy="7548664"/>
          </a:xfrm>
          <a:prstGeom prst="rect">
            <a:avLst/>
          </a:prstGeom>
          <a:noFill/>
          <a:ln>
            <a:noFill/>
          </a:ln>
        </p:spPr>
        <p:txBody>
          <a:bodyPr lIns="0" tIns="0" rIns="0" bIns="0" anchor="ctr" anchorCtr="0">
            <a:noAutofit/>
          </a:bodyPr>
          <a:lstStyle/>
          <a:p>
            <a:pPr lvl="0">
              <a:buClr>
                <a:srgbClr val="00FF00"/>
              </a:buClr>
              <a:buSzPct val="25000"/>
            </a:pP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a:t>
            </a:r>
            <a:r>
              <a:rPr lang="el-GR" sz="2800" dirty="0">
                <a:solidFill>
                  <a:srgbClr val="FFFF00"/>
                </a:solidFill>
                <a:latin typeface="Courier"/>
                <a:ea typeface="Courier"/>
                <a:cs typeface="Courier"/>
                <a:sym typeface="Courier New"/>
              </a:rPr>
              <a:t>Εισάγετε αρχείο</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FFFF00"/>
                </a:solidFill>
                <a:latin typeface="Courier"/>
                <a:ea typeface="Courier"/>
                <a:cs typeface="Courier"/>
                <a:sym typeface="Courier New"/>
              </a:rPr>
              <a:t>handle = open(</a:t>
            </a:r>
            <a:r>
              <a:rPr lang="el-GR" sz="2800" dirty="0">
                <a:solidFill>
                  <a:srgbClr val="FFFF00"/>
                </a:solidFill>
                <a:latin typeface="Courier"/>
                <a:ea typeface="Courier"/>
                <a:cs typeface="Courier"/>
                <a:sym typeface="Courier New"/>
              </a:rPr>
              <a:t>όνομα</a:t>
            </a:r>
            <a:r>
              <a:rPr lang="en-US" sz="2800" dirty="0">
                <a:solidFill>
                  <a:srgbClr val="FFFF00"/>
                </a:solidFill>
                <a:latin typeface="Courier"/>
                <a:ea typeface="Courier"/>
                <a:cs typeface="Courier"/>
                <a:sym typeface="Courier New"/>
              </a:rPr>
              <a:t>,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l-GR" sz="2800" dirty="0">
                <a:solidFill>
                  <a:srgbClr val="FFFF00"/>
                </a:solidFill>
                <a:latin typeface="Courier"/>
                <a:ea typeface="Courier"/>
                <a:cs typeface="Courier"/>
                <a:sym typeface="Courier New"/>
              </a:rPr>
              <a:t>πλήθη</a:t>
            </a:r>
            <a:r>
              <a:rPr lang="en-US" sz="2800" dirty="0">
                <a:solidFill>
                  <a:srgbClr val="FFFF00"/>
                </a:solidFill>
                <a:latin typeface="Courier"/>
                <a:ea typeface="Courier"/>
                <a:cs typeface="Courier"/>
                <a:sym typeface="Courier New"/>
              </a:rPr>
              <a:t>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 in handle:</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γραμμή</a:t>
            </a:r>
            <a:r>
              <a:rPr lang="en-US" sz="2800" dirty="0">
                <a:solidFill>
                  <a:srgbClr val="00FA00"/>
                </a:solidFill>
                <a:latin typeface="Courier"/>
                <a:ea typeface="Courier"/>
                <a:cs typeface="Courier"/>
                <a:sym typeface="Courier New"/>
              </a:rPr>
              <a:t>.split()</a:t>
            </a:r>
          </a:p>
          <a:p>
            <a:pPr lvl="0">
              <a:buClr>
                <a:srgbClr val="00FF00"/>
              </a:buClr>
              <a:buSzPct val="25000"/>
            </a:pPr>
            <a:r>
              <a:rPr lang="en-US" sz="2800" dirty="0">
                <a:solidFill>
                  <a:srgbClr val="00FA00"/>
                </a:solidFill>
                <a:latin typeface="Courier"/>
                <a:ea typeface="Courier"/>
                <a:cs typeface="Courier"/>
                <a:sym typeface="Courier New"/>
              </a:rPr>
              <a:t>    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in </a:t>
            </a:r>
            <a:r>
              <a:rPr lang="el-GR" sz="2800" dirty="0">
                <a:solidFill>
                  <a:srgbClr val="00FA00"/>
                </a:solidFill>
                <a:latin typeface="Courier"/>
                <a:ea typeface="Courier"/>
                <a:cs typeface="Courier"/>
                <a:sym typeface="Courier New"/>
              </a:rPr>
              <a:t>λέξεις</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 =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.get(</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FFFF00"/>
                </a:solidFill>
                <a:latin typeface="Courier"/>
                <a:ea typeface="Courier"/>
                <a:cs typeface="Courier"/>
                <a:sym typeface="Courier New"/>
              </a:rPr>
              <a: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l-GR" sz="2800" dirty="0">
                <a:solidFill>
                  <a:srgbClr val="00FA00"/>
                </a:solidFill>
                <a:latin typeface="Courier"/>
                <a:ea typeface="Courier"/>
                <a:cs typeface="Courier"/>
                <a:sym typeface="Courier New"/>
              </a:rPr>
              <a:t>λέξη</a:t>
            </a:r>
            <a:r>
              <a:rPr lang="en-US" sz="2800" dirty="0">
                <a:solidFill>
                  <a:srgbClr val="00FA00"/>
                </a:solidFill>
                <a:latin typeface="Courier"/>
                <a:ea typeface="Courier"/>
                <a:cs typeface="Courier"/>
                <a:sym typeface="Courier New"/>
              </a:rPr>
              <a:t>,count in </a:t>
            </a:r>
            <a:r>
              <a:rPr lang="el-GR" sz="2800" dirty="0">
                <a:solidFill>
                  <a:srgbClr val="00FA00"/>
                </a:solidFill>
                <a:latin typeface="Courier"/>
                <a:ea typeface="Courier"/>
                <a:cs typeface="Courier"/>
                <a:sym typeface="Courier New"/>
              </a:rPr>
              <a:t>πλήθη</a:t>
            </a:r>
            <a:r>
              <a:rPr lang="en-US" sz="2800" dirty="0">
                <a:solidFill>
                  <a:srgbClr val="00FA00"/>
                </a:solidFill>
                <a:latin typeface="Courier"/>
                <a:ea typeface="Courier"/>
                <a:cs typeface="Courier"/>
                <a:sym typeface="Courier New"/>
              </a:rPr>
              <a:t>.items():</a:t>
            </a:r>
          </a:p>
          <a:p>
            <a:pPr lvl="0">
              <a:buClr>
                <a:srgbClr val="00FF00"/>
              </a:buClr>
              <a:buSzPct val="25000"/>
            </a:pPr>
            <a:r>
              <a:rPr lang="en-US" sz="2800" dirty="0">
                <a:solidFill>
                  <a:srgbClr val="FF9300"/>
                </a:solidFill>
                <a:latin typeface="Courier"/>
                <a:ea typeface="Courier"/>
                <a:cs typeface="Courier"/>
                <a:sym typeface="Courier New"/>
              </a:rPr>
              <a:t>    if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is None or </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&gt;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λέξη</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λέξη</a:t>
            </a:r>
            <a:endParaRPr lang="en-US" sz="2800" dirty="0">
              <a:solidFill>
                <a:srgbClr val="FF9300"/>
              </a:solidFill>
              <a:latin typeface="Courier"/>
              <a:ea typeface="Courier"/>
              <a:cs typeface="Courier"/>
              <a:sym typeface="Courier New"/>
            </a:endParaRPr>
          </a:p>
          <a:p>
            <a:pPr lvl="0">
              <a:buClr>
                <a:srgbClr val="00FF00"/>
              </a:buClr>
              <a:buSzPct val="25000"/>
            </a:pPr>
            <a:r>
              <a:rPr lang="en-US" sz="2800" dirty="0">
                <a:solidFill>
                  <a:srgbClr val="FF9300"/>
                </a:solidFill>
                <a:latin typeface="Courier"/>
                <a:ea typeface="Courier"/>
                <a:cs typeface="Courier"/>
                <a:sym typeface="Courier New"/>
              </a:rPr>
              <a:t>        max</a:t>
            </a:r>
            <a:r>
              <a:rPr lang="el-GR" sz="2800" dirty="0">
                <a:solidFill>
                  <a:srgbClr val="FF9300"/>
                </a:solidFill>
                <a:latin typeface="Courier"/>
                <a:ea typeface="Courier"/>
                <a:cs typeface="Courier"/>
                <a:sym typeface="Courier New"/>
              </a:rPr>
              <a:t>πλήθος</a:t>
            </a:r>
            <a:r>
              <a:rPr lang="en-US" sz="2800" dirty="0">
                <a:solidFill>
                  <a:srgbClr val="FF9300"/>
                </a:solidFill>
                <a:latin typeface="Courier"/>
                <a:ea typeface="Courier"/>
                <a:cs typeface="Courier"/>
                <a:sym typeface="Courier New"/>
              </a:rPr>
              <a:t> = </a:t>
            </a:r>
            <a:r>
              <a:rPr lang="el-GR" sz="2800" dirty="0">
                <a:solidFill>
                  <a:srgbClr val="FF9300"/>
                </a:solidFill>
                <a:latin typeface="Courier"/>
                <a:ea typeface="Courier"/>
                <a:cs typeface="Courier"/>
                <a:sym typeface="Courier New"/>
              </a:rPr>
              <a:t>πλήθος</a:t>
            </a:r>
            <a:endParaRPr lang="en-US" sz="2800" dirty="0">
              <a:solidFill>
                <a:srgbClr val="FF9300"/>
              </a:solidFill>
              <a:latin typeface="Courier"/>
              <a:ea typeface="Courier"/>
              <a:cs typeface="Courier"/>
              <a:sym typeface="Courier New"/>
            </a:endParaRP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print(max</a:t>
            </a:r>
            <a:r>
              <a:rPr lang="el-GR" sz="2800" dirty="0">
                <a:solidFill>
                  <a:srgbClr val="FFFF00"/>
                </a:solidFill>
                <a:latin typeface="Courier"/>
                <a:ea typeface="Courier"/>
                <a:cs typeface="Courier"/>
                <a:sym typeface="Courier New"/>
              </a:rPr>
              <a:t>λέξη</a:t>
            </a:r>
            <a:r>
              <a:rPr lang="en-US" sz="2800" dirty="0">
                <a:solidFill>
                  <a:srgbClr val="FFFF00"/>
                </a:solidFill>
                <a:latin typeface="Courier"/>
                <a:ea typeface="Courier"/>
                <a:cs typeface="Courier"/>
                <a:sym typeface="Courier New"/>
              </a:rPr>
              <a:t>, max</a:t>
            </a:r>
            <a:r>
              <a:rPr lang="el-GR" sz="2800" dirty="0">
                <a:solidFill>
                  <a:srgbClr val="FFFF00"/>
                </a:solidFill>
                <a:latin typeface="Courier"/>
                <a:ea typeface="Courier"/>
                <a:cs typeface="Courier"/>
                <a:sym typeface="Courier New"/>
              </a:rPr>
              <a:t>πλήθος</a:t>
            </a:r>
            <a:r>
              <a:rPr lang="en-US" sz="2800" dirty="0">
                <a:solidFill>
                  <a:srgbClr val="FFFF00"/>
                </a:solidFill>
                <a:latin typeface="Courier"/>
                <a:ea typeface="Courier"/>
                <a:cs typeface="Courier"/>
                <a:sym typeface="Courier New"/>
              </a:rPr>
              <a:t>)</a:t>
            </a:r>
          </a:p>
        </p:txBody>
      </p:sp>
      <p:sp>
        <p:nvSpPr>
          <p:cNvPr id="632" name="Shape 632"/>
          <p:cNvSpPr txBox="1"/>
          <p:nvPr/>
        </p:nvSpPr>
        <p:spPr>
          <a:xfrm>
            <a:off x="10668494" y="254725"/>
            <a:ext cx="5113419" cy="8569961"/>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00"/>
                </a:solidFill>
                <a:latin typeface="Arial" charset="0"/>
                <a:ea typeface="Arial" charset="0"/>
                <a:cs typeface="Arial" charset="0"/>
                <a:sym typeface="Cabin"/>
              </a:rPr>
              <a:t>Μια σύντομη «ιστορία» σε </a:t>
            </a:r>
            <a:r>
              <a:rPr lang="el-GR" sz="2800" dirty="0" err="1">
                <a:solidFill>
                  <a:srgbClr val="FFFF00"/>
                </a:solidFill>
                <a:latin typeface="Arial" charset="0"/>
                <a:ea typeface="Arial" charset="0"/>
                <a:cs typeface="Arial" charset="0"/>
                <a:sym typeface="Cabin"/>
              </a:rPr>
              <a:t>Python</a:t>
            </a:r>
            <a:r>
              <a:rPr lang="el-GR" sz="2800" dirty="0">
                <a:solidFill>
                  <a:srgbClr val="FFFF00"/>
                </a:solidFill>
                <a:latin typeface="Arial" charset="0"/>
                <a:ea typeface="Arial" charset="0"/>
                <a:cs typeface="Arial" charset="0"/>
                <a:sym typeface="Cabin"/>
              </a:rPr>
              <a:t> σχετικά με το πώς να μετρήσετε τις λέξεις ενός αρχείου</a:t>
            </a:r>
          </a:p>
          <a:p>
            <a:pPr marL="0" marR="0" lvl="0" indent="0" algn="ctr" rtl="0">
              <a:lnSpc>
                <a:spcPct val="115000"/>
              </a:lnSpc>
              <a:spcBef>
                <a:spcPts val="0"/>
              </a:spcBef>
              <a:spcAft>
                <a:spcPts val="0"/>
              </a:spcAft>
              <a:buClr>
                <a:srgbClr val="FF00FF"/>
              </a:buClr>
              <a:buFont typeface="Cabin"/>
              <a:buNone/>
            </a:pPr>
            <a:endParaRPr sz="28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FF"/>
                </a:solidFill>
                <a:latin typeface="Arial" charset="0"/>
                <a:ea typeface="Arial" charset="0"/>
                <a:cs typeface="Arial" charset="0"/>
                <a:sym typeface="Cabin"/>
              </a:rPr>
              <a:t>Μια λέξη που χρησιμοποιείται για την ανάγνωση δεδομένων από έναν χρήστη</a:t>
            </a:r>
            <a:r>
              <a:rPr lang="en-US" sz="2800" dirty="0">
                <a:solidFill>
                  <a:srgbClr val="FFFFFF"/>
                </a:solidFill>
                <a:latin typeface="Arial" charset="0"/>
                <a:ea typeface="Arial" charset="0"/>
                <a:cs typeface="Arial" charset="0"/>
                <a:sym typeface="Cabin"/>
              </a:rPr>
              <a:t> </a:t>
            </a:r>
          </a:p>
          <a:p>
            <a:pPr marL="0" marR="0" lvl="0" indent="0" algn="ctr" rtl="0">
              <a:lnSpc>
                <a:spcPct val="115000"/>
              </a:lnSpc>
              <a:spcBef>
                <a:spcPts val="0"/>
              </a:spcBef>
              <a:spcAft>
                <a:spcPts val="0"/>
              </a:spcAft>
              <a:buClr>
                <a:srgbClr val="FF00FF"/>
              </a:buClr>
              <a:buFont typeface="Cabin"/>
              <a:buNone/>
            </a:pPr>
            <a:endParaRPr sz="28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00FA00"/>
                </a:solidFill>
                <a:latin typeface="Arial" charset="0"/>
                <a:ea typeface="Arial" charset="0"/>
                <a:cs typeface="Arial" charset="0"/>
                <a:sym typeface="Cabin"/>
              </a:rPr>
              <a:t>Μια πρόταση για τον υπολογισμό μιας από τις πολλές μετρήσεις</a:t>
            </a:r>
          </a:p>
          <a:p>
            <a:pPr marL="0" marR="0" lvl="0" indent="0" algn="ctr" rtl="0">
              <a:lnSpc>
                <a:spcPct val="115000"/>
              </a:lnSpc>
              <a:spcBef>
                <a:spcPts val="0"/>
              </a:spcBef>
              <a:spcAft>
                <a:spcPts val="0"/>
              </a:spcAft>
              <a:buClr>
                <a:srgbClr val="FF00FF"/>
              </a:buClr>
              <a:buSzPct val="25000"/>
              <a:buFont typeface="Cabin"/>
              <a:buNone/>
            </a:pPr>
            <a:endParaRPr sz="28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9900"/>
                </a:solidFill>
                <a:latin typeface="Arial" charset="0"/>
                <a:ea typeface="Arial" charset="0"/>
                <a:cs typeface="Arial" charset="0"/>
                <a:sym typeface="Cabin"/>
              </a:rPr>
              <a:t>Μια παράγραφος σχετικά με τον τρόπο εύρεσης του μεγαλύτερου στοιχείου σε μια λίστα</a:t>
            </a:r>
            <a:endParaRPr lang="en-US" sz="2800" dirty="0">
              <a:solidFill>
                <a:srgbClr val="FF9900"/>
              </a:solidFill>
              <a:latin typeface="Arial" charset="0"/>
              <a:ea typeface="Arial" charset="0"/>
              <a:cs typeface="Arial" charset="0"/>
              <a:sym typeface="Cabin"/>
            </a:endParaRPr>
          </a:p>
        </p:txBody>
      </p:sp>
      <p:cxnSp>
        <p:nvCxnSpPr>
          <p:cNvPr id="633" name="Shape 633"/>
          <p:cNvCxnSpPr>
            <a:cxnSpLocks/>
          </p:cNvCxnSpPr>
          <p:nvPr/>
        </p:nvCxnSpPr>
        <p:spPr>
          <a:xfrm>
            <a:off x="6516914" y="1465943"/>
            <a:ext cx="4281715" cy="16256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a:cxnSpLocks/>
          </p:cNvCxnSpPr>
          <p:nvPr/>
        </p:nvCxnSpPr>
        <p:spPr>
          <a:xfrm>
            <a:off x="8956931" y="4497720"/>
            <a:ext cx="2231746" cy="788307"/>
          </a:xfrm>
          <a:prstGeom prst="straightConnector1">
            <a:avLst/>
          </a:prstGeom>
          <a:noFill/>
          <a:ln w="38100" cap="flat" cmpd="sng">
            <a:solidFill>
              <a:srgbClr val="00FA00"/>
            </a:solidFill>
            <a:prstDash val="solid"/>
            <a:round/>
            <a:headEnd type="none" w="lg" len="lg"/>
            <a:tailEnd type="none" w="lg" len="lg"/>
          </a:ln>
        </p:spPr>
      </p:cxnSp>
      <p:cxnSp>
        <p:nvCxnSpPr>
          <p:cNvPr id="635" name="Shape 635"/>
          <p:cNvCxnSpPr>
            <a:cxnSpLocks/>
          </p:cNvCxnSpPr>
          <p:nvPr/>
        </p:nvCxnSpPr>
        <p:spPr>
          <a:xfrm>
            <a:off x="9034457" y="6739191"/>
            <a:ext cx="2154220" cy="788307"/>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Αυτή είναι μια γρήγορη επισκόπηση του </a:t>
            </a:r>
            <a:r>
              <a:rPr lang="el-GR" sz="3600" dirty="0">
                <a:solidFill>
                  <a:srgbClr val="FFFF00"/>
                </a:solidFill>
                <a:latin typeface="Arial" charset="0"/>
                <a:cs typeface="Arial" charset="0"/>
                <a:sym typeface="Cabin"/>
              </a:rPr>
              <a:t>Κεφαλαίου</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1</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ασχολούμαστε με αυτές τις έννοιες σε όλη τη έκταση του μαθήματος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Επικεντρωθείτε στη συνολική εικόνα</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Γιατί να είσαι Προγραμματιστής</a:t>
            </a:r>
            <a:r>
              <a:rPr lang="en-US" sz="7600" u="none" strike="noStrike" cap="none" dirty="0">
                <a:solidFill>
                  <a:srgbClr val="FFD966"/>
                </a:solidFill>
                <a:latin typeface="Arial" charset="0"/>
                <a:ea typeface="Arial" charset="0"/>
                <a:cs typeface="Arial" charset="0"/>
                <a:sym typeface="Cabin"/>
              </a:rPr>
              <a:t>?</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Για να ολοκληρώσουμε κάποια εργασία - είμαστε ο χρήστης και ο προγραμματιστής</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Οργάνωση των δεδομένων μιας έρευνας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Να παράγεις κάτι που θα χρησιμοποιήσουν οι άλλοι - μια δουλειά προγραμματισμού</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Διόρθωση ενός προβλήματος απόδοσης στο λογισμικό </a:t>
            </a:r>
            <a:r>
              <a:rPr lang="el-GR" sz="3600" dirty="0" err="1">
                <a:solidFill>
                  <a:schemeClr val="lt1"/>
                </a:solidFill>
                <a:latin typeface="Arial" charset="0"/>
                <a:ea typeface="Arial" charset="0"/>
                <a:cs typeface="Arial" charset="0"/>
                <a:sym typeface="Cabin"/>
              </a:rPr>
              <a:t>Sakai</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Προσθήκη ενός βιβλίου επισκεπτών σε έναν </a:t>
            </a:r>
            <a:r>
              <a:rPr lang="el-GR" sz="3600" dirty="0" err="1">
                <a:solidFill>
                  <a:schemeClr val="lt1"/>
                </a:solidFill>
                <a:latin typeface="Arial" charset="0"/>
                <a:ea typeface="Arial" charset="0"/>
                <a:cs typeface="Arial" charset="0"/>
                <a:sym typeface="Cabin"/>
              </a:rPr>
              <a:t>ιστότοπο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3823935"/>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3934764"/>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3914973"/>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887007"/>
            <a:ext cx="986892" cy="1403815"/>
          </a:xfrm>
          <a:prstGeom prst="rect">
            <a:avLst/>
          </a:prstGeom>
          <a:noFill/>
          <a:ln>
            <a:noFill/>
          </a:ln>
        </p:spPr>
      </p:pic>
      <p:sp>
        <p:nvSpPr>
          <p:cNvPr id="264" name="Shape 264"/>
          <p:cNvSpPr txBox="1"/>
          <p:nvPr/>
        </p:nvSpPr>
        <p:spPr>
          <a:xfrm>
            <a:off x="4004451" y="2702467"/>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Υπολογιστής</a:t>
            </a:r>
            <a:endParaRPr lang="en-US" sz="4400" b="0" i="0" u="none" strike="noStrike" cap="none" dirty="0">
              <a:solidFill>
                <a:schemeClr val="lt1"/>
              </a:solidFill>
              <a:latin typeface="Ovo"/>
              <a:ea typeface="Ovo"/>
              <a:cs typeface="Ovo"/>
              <a:sym typeface="Ovo"/>
            </a:endParaRPr>
          </a:p>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Υλικό</a:t>
            </a:r>
            <a:r>
              <a:rPr lang="en-US" sz="4400" b="0" i="0" u="none" strike="noStrike" cap="none" dirty="0">
                <a:solidFill>
                  <a:schemeClr val="lt1"/>
                </a:solidFill>
                <a:latin typeface="Ovo"/>
                <a:ea typeface="Ovo"/>
                <a:cs typeface="Ovo"/>
                <a:sym typeface="Ovo"/>
              </a:rPr>
              <a:t> + </a:t>
            </a:r>
            <a:r>
              <a:rPr lang="el-GR" sz="4400" b="0" i="0" u="none" strike="noStrike" cap="none" dirty="0">
                <a:solidFill>
                  <a:schemeClr val="lt1"/>
                </a:solidFill>
                <a:latin typeface="Ovo"/>
                <a:ea typeface="Ovo"/>
                <a:cs typeface="Ovo"/>
                <a:sym typeface="Ovo"/>
              </a:rPr>
              <a:t>Λογισμικό</a:t>
            </a:r>
            <a:endParaRPr lang="en-US" sz="4400" b="0" i="0" u="none" strike="noStrike" cap="none" dirty="0">
              <a:solidFill>
                <a:schemeClr val="lt1"/>
              </a:solidFill>
              <a:latin typeface="Ovo"/>
              <a:ea typeface="Ovo"/>
              <a:cs typeface="Ovo"/>
              <a:sym typeface="Ovo"/>
            </a:endParaRPr>
          </a:p>
        </p:txBody>
      </p:sp>
      <p:sp>
        <p:nvSpPr>
          <p:cNvPr id="265" name="Shape 265"/>
          <p:cNvSpPr/>
          <p:nvPr/>
        </p:nvSpPr>
        <p:spPr>
          <a:xfrm>
            <a:off x="10052467" y="4591813"/>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Δίκτυα</a:t>
            </a:r>
            <a:endParaRPr lang="en-US" sz="3800" b="0" i="0" u="none" strike="noStrike" cap="none" dirty="0">
              <a:solidFill>
                <a:schemeClr val="lt1"/>
              </a:solidFill>
              <a:latin typeface="Ovo"/>
              <a:ea typeface="Ovo"/>
              <a:cs typeface="Ovo"/>
              <a:sym typeface="Ovo"/>
            </a:endParaRPr>
          </a:p>
        </p:txBody>
      </p:sp>
      <p:sp>
        <p:nvSpPr>
          <p:cNvPr id="266" name="Shape 266"/>
          <p:cNvSpPr txBox="1"/>
          <p:nvPr/>
        </p:nvSpPr>
        <p:spPr>
          <a:xfrm>
            <a:off x="9155292" y="4975750"/>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792012"/>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633687"/>
            <a:ext cx="1026473" cy="1905177"/>
          </a:xfrm>
          <a:prstGeom prst="rect">
            <a:avLst/>
          </a:prstGeom>
          <a:noFill/>
          <a:ln>
            <a:noFill/>
          </a:ln>
        </p:spPr>
      </p:pic>
      <p:sp>
        <p:nvSpPr>
          <p:cNvPr id="269" name="Shape 269"/>
          <p:cNvSpPr txBox="1"/>
          <p:nvPr/>
        </p:nvSpPr>
        <p:spPr>
          <a:xfrm>
            <a:off x="1567544" y="5920426"/>
            <a:ext cx="13120913" cy="260671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Με την οπτική ενός δημιουργού λογισμικού, δημιουργούμε το λογισμικό. </a:t>
            </a:r>
          </a:p>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Οι τελικοί χρήστες (τα ενδιαφερόμενα μέρη / φορείς) είναι ο στόχος μας – αυτοί που θέλουμε να ευχαριστήσουμε - συχνά μας πληρώνουν χρήματα όταν είναι ευχαριστημένοι. Αλλά τα δεδομένα, οι πληροφορίες και τα δίκτυα είναι το πρόβλημά μας, που πρέπει να επιλύσουμε για λογαριασμό τους. Το υλικό και το λογισμικό είναι φίλοι και σύμμαχοί μας σε αυτήν την αναζήτηση.</a:t>
            </a:r>
            <a:endParaRPr lang="en-US" sz="2800" u="none" strike="noStrike" cap="none" dirty="0">
              <a:solidFill>
                <a:schemeClr val="lt1"/>
              </a:solidFill>
              <a:latin typeface="Arial" charset="0"/>
              <a:ea typeface="Arial" charset="0"/>
              <a:cs typeface="Arial" charset="0"/>
              <a:sym typeface="Cabin"/>
            </a:endParaRPr>
          </a:p>
        </p:txBody>
      </p:sp>
      <p:sp>
        <p:nvSpPr>
          <p:cNvPr id="270" name="Shape 270"/>
          <p:cNvSpPr/>
          <p:nvPr/>
        </p:nvSpPr>
        <p:spPr>
          <a:xfrm>
            <a:off x="6251891" y="4582598"/>
            <a:ext cx="2781124"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Πληροφορίες</a:t>
            </a:r>
            <a:endParaRPr lang="en-US" sz="3800" b="0" i="0" u="none" strike="noStrike" cap="none" dirty="0">
              <a:solidFill>
                <a:schemeClr val="lt1"/>
              </a:solidFill>
              <a:latin typeface="Ovo"/>
              <a:ea typeface="Ovo"/>
              <a:cs typeface="Ovo"/>
              <a:sym typeface="Ovo"/>
            </a:endParaRPr>
          </a:p>
        </p:txBody>
      </p:sp>
      <p:sp>
        <p:nvSpPr>
          <p:cNvPr id="271" name="Shape 271"/>
          <p:cNvSpPr/>
          <p:nvPr/>
        </p:nvSpPr>
        <p:spPr>
          <a:xfrm>
            <a:off x="3363235" y="4582598"/>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Δεδομένα</a:t>
            </a:r>
            <a:endParaRPr lang="en-US" sz="3800" b="0" i="0" u="none" strike="noStrike" cap="none" dirty="0">
              <a:solidFill>
                <a:schemeClr val="lt1"/>
              </a:solidFill>
              <a:latin typeface="Ovo"/>
              <a:ea typeface="Ovo"/>
              <a:cs typeface="Ovo"/>
              <a:sym typeface="Ovo"/>
            </a:endParaRPr>
          </a:p>
        </p:txBody>
      </p:sp>
      <p:sp>
        <p:nvSpPr>
          <p:cNvPr id="272" name="Shape 272"/>
          <p:cNvSpPr txBox="1"/>
          <p:nvPr/>
        </p:nvSpPr>
        <p:spPr>
          <a:xfrm>
            <a:off x="7455936" y="1377815"/>
            <a:ext cx="1699356"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Χρήστης</a:t>
            </a:r>
            <a:endParaRPr lang="en-US" sz="3200" u="none" strike="noStrike" cap="none" dirty="0">
              <a:solidFill>
                <a:schemeClr val="lt1"/>
              </a:solidFill>
              <a:latin typeface="Arial" charset="0"/>
              <a:ea typeface="Arial" charset="0"/>
              <a:cs typeface="Arial" charset="0"/>
              <a:sym typeface="Cabin"/>
            </a:endParaRPr>
          </a:p>
        </p:txBody>
      </p:sp>
      <p:pic>
        <p:nvPicPr>
          <p:cNvPr id="274" name="Shape 274"/>
          <p:cNvPicPr preferRelativeResize="0"/>
          <p:nvPr/>
        </p:nvPicPr>
        <p:blipFill rotWithShape="1">
          <a:blip r:embed="rId3">
            <a:alphaModFix/>
          </a:blip>
          <a:srcRect/>
          <a:stretch/>
        </p:blipFill>
        <p:spPr>
          <a:xfrm>
            <a:off x="11168657" y="3091682"/>
            <a:ext cx="379980" cy="540943"/>
          </a:xfrm>
          <a:prstGeom prst="rect">
            <a:avLst/>
          </a:prstGeom>
          <a:noFill/>
          <a:ln>
            <a:noFill/>
          </a:ln>
        </p:spPr>
      </p:pic>
      <p:sp>
        <p:nvSpPr>
          <p:cNvPr id="275" name="Shape 275"/>
          <p:cNvSpPr txBox="1"/>
          <p:nvPr/>
        </p:nvSpPr>
        <p:spPr>
          <a:xfrm>
            <a:off x="12133942" y="3087724"/>
            <a:ext cx="3889829"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Προγραμματιστ</a:t>
            </a:r>
            <a:r>
              <a:rPr lang="el-GR" sz="3800" dirty="0">
                <a:solidFill>
                  <a:schemeClr val="lt1"/>
                </a:solidFill>
                <a:latin typeface="Arial" charset="0"/>
                <a:ea typeface="Arial" charset="0"/>
                <a:cs typeface="Arial" charset="0"/>
                <a:sym typeface="Cabin"/>
              </a:rPr>
              <a:t>ής</a:t>
            </a:r>
            <a:endParaRPr lang="en-US" sz="3800" u="none" strike="noStrike" cap="none" dirty="0">
              <a:solidFill>
                <a:schemeClr val="lt1"/>
              </a:solidFill>
              <a:latin typeface="Arial" charset="0"/>
              <a:ea typeface="Arial" charset="0"/>
              <a:cs typeface="Arial" charset="0"/>
              <a:sym typeface="Cabin"/>
            </a:endParaRPr>
          </a:p>
        </p:txBody>
      </p:sp>
      <p:cxnSp>
        <p:nvCxnSpPr>
          <p:cNvPr id="276" name="Shape 276"/>
          <p:cNvCxnSpPr/>
          <p:nvPr/>
        </p:nvCxnSpPr>
        <p:spPr>
          <a:xfrm rot="10800000">
            <a:off x="10024759" y="2218255"/>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000" u="none" strike="noStrike" cap="none" dirty="0">
                <a:solidFill>
                  <a:srgbClr val="FFD966"/>
                </a:solidFill>
                <a:latin typeface="Arial" charset="0"/>
                <a:ea typeface="Arial" charset="0"/>
                <a:cs typeface="Arial" charset="0"/>
                <a:sym typeface="Cabin"/>
              </a:rPr>
              <a:t>Τι είναι ο Κώδικας; Λογισμικό; Πρόγραμμα;</a:t>
            </a:r>
            <a:endParaRPr lang="en-US" sz="60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Μια ακολουθία αποθηκευμένων οδηγιών</a:t>
            </a:r>
            <a:endParaRPr lang="en-US" sz="3200" u="none" strike="noStrike" cap="none" dirty="0">
              <a:solidFill>
                <a:srgbClr val="FFFF00"/>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μικρό κομμάτι της νοημοσύνης μας μέσα στον υπολογιστή</a:t>
            </a:r>
            <a:endParaRPr lang="en-US" sz="3200" u="none" strike="noStrike" cap="none" dirty="0">
              <a:solidFill>
                <a:schemeClr val="lt1"/>
              </a:solidFill>
              <a:latin typeface="Arial" charset="0"/>
              <a:ea typeface="Arial" charset="0"/>
              <a:cs typeface="Arial" charset="0"/>
              <a:sym typeface="Cabin"/>
            </a:endParaRPr>
          </a:p>
          <a:p>
            <a:pPr marL="900113" marR="0" lvl="1" indent="-204788"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Καταλαβαίνουμε κάτι και στη συνέχεια το κωδικοποιούμε και έπειτα το δίνουμε σε κάποιον άλλο για να του γλυτώσουμε από τον κόπο και το χρόνο που θα χρειαζόταν για να το καταλάβουν</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rgbClr val="FFFF00"/>
                </a:solidFill>
                <a:latin typeface="Arial" charset="0"/>
                <a:ea typeface="Arial" charset="0"/>
                <a:cs typeface="Arial" charset="0"/>
                <a:sym typeface="Cabin"/>
              </a:rPr>
              <a:t>Ένα κομμάτι δημιουργικής τέχνης </a:t>
            </a:r>
            <a:r>
              <a:rPr lang="el-GR" sz="3200" dirty="0">
                <a:solidFill>
                  <a:schemeClr val="lt1"/>
                </a:solidFill>
                <a:latin typeface="Arial" charset="0"/>
                <a:cs typeface="Arial" charset="0"/>
                <a:sym typeface="Cabin"/>
              </a:rPr>
              <a:t>- ιδιαίτερα όταν κάνουμε καλή δουλειά σχετικά με την «εμπειρία του χρήστη»</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Ανθρώπους</a:t>
            </a:r>
            <a:r>
              <a:rPr lang="en-US" sz="7600" u="none" strike="noStrike" cap="none" dirty="0">
                <a:solidFill>
                  <a:srgbClr val="FFD966"/>
                </a:solidFill>
                <a:latin typeface="Arial" charset="0"/>
                <a:ea typeface="Arial" charset="0"/>
                <a:cs typeface="Arial" charset="0"/>
                <a:sym typeface="Cabin"/>
              </a:rPr>
              <a:t>...</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sp>
        <p:nvSpPr>
          <p:cNvPr id="301" name="Shape 301"/>
          <p:cNvSpPr txBox="1"/>
          <p:nvPr/>
        </p:nvSpPr>
        <p:spPr>
          <a:xfrm>
            <a:off x="1265236" y="1942925"/>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χέλι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2712</Words>
  <Application>Microsoft Office PowerPoint</Application>
  <PresentationFormat>Προσαρμογή</PresentationFormat>
  <Paragraphs>381</Paragraphs>
  <Slides>45</Slides>
  <Notes>45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45</vt:i4>
      </vt:variant>
    </vt:vector>
  </HeadingPairs>
  <TitlesOfParts>
    <vt:vector size="51" baseType="lpstr">
      <vt:lpstr>Arial</vt:lpstr>
      <vt:lpstr>Cabin</vt:lpstr>
      <vt:lpstr>Courier</vt:lpstr>
      <vt:lpstr>Courier New</vt:lpstr>
      <vt:lpstr>Ovo</vt:lpstr>
      <vt:lpstr>Title &amp; Subtitle</vt:lpstr>
      <vt:lpstr>Γιατί να προγραμματίσω?</vt:lpstr>
      <vt:lpstr>Οι Υπολογιστές θέλουν να είναι χρήσιμοι...</vt:lpstr>
      <vt:lpstr>Οι Προγραμματιστές Προβλέπουν Ανάγκες</vt:lpstr>
      <vt:lpstr>Χρήστες ή Προγραμματιστές</vt:lpstr>
      <vt:lpstr>Γιατί να είσαι Προγραμματιστής?</vt:lpstr>
      <vt:lpstr>Παρουσίαση του PowerPoint</vt:lpstr>
      <vt:lpstr>Τι είναι ο Κώδικας; Λογισμικό; Πρόγραμμα;</vt:lpstr>
      <vt:lpstr>Προγράμματα για Ανθρώπους...</vt:lpstr>
      <vt:lpstr>Προγράμματα για Ανθρώπους...</vt:lpstr>
      <vt:lpstr>Προγράμματα για Ανθρώπους...</vt:lpstr>
      <vt:lpstr>Προγράμματα για Ανθρώπους...</vt:lpstr>
      <vt:lpstr>Προγράμματα για Python...</vt:lpstr>
      <vt:lpstr>Προγράμματα για Python...</vt:lpstr>
      <vt:lpstr>Παρουσίαση του PowerPoint</vt:lpstr>
      <vt:lpstr>Αρχιτεκτονική Υλικού</vt:lpstr>
      <vt:lpstr>Παρουσίαση του PowerPoint</vt:lpstr>
      <vt:lpstr>Παρουσίαση του PowerPoint</vt:lpstr>
      <vt:lpstr>Ορισμοί</vt:lpstr>
      <vt:lpstr>Παρουσίαση του PowerPoint</vt:lpstr>
      <vt:lpstr>Παρουσίαση του PowerPoint</vt:lpstr>
      <vt:lpstr>Εντελώς καυτή CPU</vt:lpstr>
      <vt:lpstr>Σκληρός Δίσκος σε Δράση</vt:lpstr>
      <vt:lpstr>Η Python ως Γλώσσα</vt:lpstr>
      <vt:lpstr>Παρουσίαση του PowerPoint</vt:lpstr>
      <vt:lpstr>Παρουσίαση του PowerPoint</vt:lpstr>
      <vt:lpstr>Νέος Μαθητής: Σφάλματα Σύνταξης</vt:lpstr>
      <vt:lpstr>Μιλώντας στην Python</vt:lpstr>
      <vt:lpstr>Παρουσίαση του PowerPoint</vt:lpstr>
      <vt:lpstr>Παρουσίαση του PowerPoint</vt:lpstr>
      <vt:lpstr>Τι Λέμε;</vt:lpstr>
      <vt:lpstr>Στοιχεία της Python</vt:lpstr>
      <vt:lpstr>Παρουσίαση του PowerPoint</vt:lpstr>
      <vt:lpstr>Δεσμευμένες Λέξεις</vt:lpstr>
      <vt:lpstr>Προτάσεις ή Γραμμές</vt:lpstr>
      <vt:lpstr>Παράγραφοι Προγράμματος</vt:lpstr>
      <vt:lpstr>Python Scripts (Σενάρια)</vt:lpstr>
      <vt:lpstr>Διαδραστικά έναντι Σεναρίου</vt:lpstr>
      <vt:lpstr>Βήματα ή Ροή Προγράμματος</vt:lpstr>
      <vt:lpstr>Διαδοχικά Βήματα - Δομή Ακολουθίας</vt:lpstr>
      <vt:lpstr>Βήματα Υπό Όρους – Δομή Επιλογής</vt:lpstr>
      <vt:lpstr>Επαναλαμβανόμενα βήματα – Δομή Επανάληψης</vt:lpstr>
      <vt:lpstr>Παρουσίαση του PowerPoint</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Konstantia Kiourtidou</cp:lastModifiedBy>
  <cp:revision>88</cp:revision>
  <dcterms:modified xsi:type="dcterms:W3CDTF">2021-08-25T09:20:03Z</dcterms:modified>
</cp:coreProperties>
</file>