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7"/>
  </p:notesMasterIdLst>
  <p:sldIdLst>
    <p:sldId id="256" r:id="rId2"/>
    <p:sldId id="257" r:id="rId3"/>
    <p:sldId id="258" r:id="rId4"/>
    <p:sldId id="259" r:id="rId5"/>
    <p:sldId id="260" r:id="rId6"/>
    <p:sldId id="261" r:id="rId7"/>
    <p:sldId id="304" r:id="rId8"/>
    <p:sldId id="263" r:id="rId9"/>
    <p:sldId id="305"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320" r:id="rId2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DFF"/>
    <a:srgbClr val="00F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2"/>
    <p:restoredTop sz="94485"/>
  </p:normalViewPr>
  <p:slideViewPr>
    <p:cSldViewPr snapToGrid="0" snapToObjects="1">
      <p:cViewPr varScale="1">
        <p:scale>
          <a:sx n="59" d="100"/>
          <a:sy n="59" d="100"/>
        </p:scale>
        <p:origin x="84" y="50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74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50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46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31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21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97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152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1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9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64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163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697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146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713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08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sz="40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40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507426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5"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8"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4</a:t>
            </a:r>
          </a:p>
        </p:txBody>
      </p:sp>
      <p:sp>
        <p:nvSpPr>
          <p:cNvPr id="206" name="Shape 206"/>
          <p:cNvSpPr txBox="1"/>
          <p:nvPr/>
        </p:nvSpPr>
        <p:spPr>
          <a:xfrm>
            <a:off x="3930675" y="7016745"/>
            <a:ext cx="8236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7" name="Shape 207"/>
          <p:cNvPicPr preferRelativeResize="0"/>
          <p:nvPr/>
        </p:nvPicPr>
        <p:blipFill rotWithShape="1">
          <a:blip r:embed="rId4">
            <a:alphaModFix/>
          </a:blip>
          <a:srcRect/>
          <a:stretch/>
        </p:blipFill>
        <p:spPr>
          <a:xfrm>
            <a:off x="13957824" y="7425500"/>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sz="7200" dirty="0">
                <a:solidFill>
                  <a:srgbClr val="FFD966"/>
                </a:solidFill>
                <a:latin typeface="Arial" charset="0"/>
                <a:ea typeface="Arial" charset="0"/>
                <a:cs typeface="Arial" charset="0"/>
                <a:sym typeface="Cabin"/>
              </a:rPr>
              <a:t>Δικές μας Συναρτήσεις</a:t>
            </a:r>
            <a:r>
              <a:rPr lang="is-IS" sz="7200" dirty="0">
                <a:solidFill>
                  <a:srgbClr val="FFD966"/>
                </a:solidFill>
                <a:latin typeface="Arial" charset="0"/>
                <a:ea typeface="Arial" charset="0"/>
                <a:cs typeface="Arial" charset="0"/>
                <a:sym typeface="Cabin"/>
              </a:rPr>
              <a:t>…</a:t>
            </a:r>
            <a:endParaRPr lang="en-US" sz="7200" dirty="0">
              <a:solidFill>
                <a:srgbClr val="FFD966"/>
              </a:solidFill>
            </a:endParaRPr>
          </a:p>
        </p:txBody>
      </p:sp>
    </p:spTree>
    <p:extLst>
      <p:ext uri="{BB962C8B-B14F-4D97-AF65-F5344CB8AC3E}">
        <p14:creationId xmlns:p14="http://schemas.microsoft.com/office/powerpoint/2010/main" val="196329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155700" y="770906"/>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Κατασκευάζοντας τις Δικές μας 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type="body" idx="1"/>
          </p:nvPr>
        </p:nvSpPr>
        <p:spPr>
          <a:xfrm>
            <a:off x="1155700" y="3136641"/>
            <a:ext cx="13932000" cy="3725863"/>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Δημιουργούμε μια νέα συνάρτηση χρησιμοποιώντας τη λέξη -κλειδί </a:t>
            </a:r>
            <a:r>
              <a:rPr lang="el-GR" sz="3600" dirty="0" err="1">
                <a:solidFill>
                  <a:srgbClr val="FFFF00"/>
                </a:solidFill>
                <a:latin typeface="Arial" charset="0"/>
                <a:cs typeface="Arial" charset="0"/>
                <a:sym typeface="Cabin"/>
              </a:rPr>
              <a:t>def</a:t>
            </a:r>
            <a:r>
              <a:rPr lang="el-GR" sz="3600" u="none" strike="noStrike" cap="none" dirty="0">
                <a:solidFill>
                  <a:schemeClr val="lt1"/>
                </a:solidFill>
                <a:latin typeface="Arial" charset="0"/>
                <a:ea typeface="Arial" charset="0"/>
                <a:cs typeface="Arial" charset="0"/>
                <a:sym typeface="Cabin"/>
              </a:rPr>
              <a:t> ακολουθούμενη προαιρετικά από παραμέτρους σε παρένθεση</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Εισάγουμε εσοχή στο σώμα της συνάρτησης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a:t>
            </a:r>
            <a:r>
              <a:rPr lang="el-GR" sz="3600" dirty="0">
                <a:solidFill>
                  <a:srgbClr val="FFFF00"/>
                </a:solidFill>
                <a:latin typeface="Arial" charset="0"/>
                <a:cs typeface="Arial" charset="0"/>
                <a:sym typeface="Cabin"/>
              </a:rPr>
              <a:t>ορίζει</a:t>
            </a:r>
            <a:r>
              <a:rPr lang="el-GR" sz="3600" u="none" strike="noStrike" cap="none" dirty="0">
                <a:solidFill>
                  <a:schemeClr val="lt1"/>
                </a:solidFill>
                <a:latin typeface="Arial" charset="0"/>
                <a:ea typeface="Arial" charset="0"/>
                <a:cs typeface="Arial" charset="0"/>
                <a:sym typeface="Cabin"/>
              </a:rPr>
              <a:t> τη συνάρτηση αλλά </a:t>
            </a:r>
            <a:r>
              <a:rPr lang="el-GR" sz="3600" dirty="0">
                <a:solidFill>
                  <a:srgbClr val="FF7F00"/>
                </a:solidFill>
                <a:latin typeface="Arial" charset="0"/>
                <a:cs typeface="Arial" charset="0"/>
                <a:sym typeface="Cabin"/>
              </a:rPr>
              <a:t>δεν</a:t>
            </a:r>
            <a:r>
              <a:rPr lang="el-GR" sz="3600" u="none" strike="noStrike" cap="none" dirty="0">
                <a:solidFill>
                  <a:schemeClr val="lt1"/>
                </a:solidFill>
                <a:latin typeface="Arial" charset="0"/>
                <a:ea typeface="Arial" charset="0"/>
                <a:cs typeface="Arial" charset="0"/>
                <a:sym typeface="Cabin"/>
              </a:rPr>
              <a:t> εκτελεί το σώμα της συνάρτησης</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3080478" y="7091102"/>
            <a:ext cx="112707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err="1">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print_lyrics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Είμαι ξυλοκόπος και είμαι εντάξει</a:t>
            </a:r>
            <a:r>
              <a:rPr lang="en-US" sz="2600" i="0" u="none" strike="noStrike" cap="none" dirty="0">
                <a:solidFill>
                  <a:schemeClr val="lt1"/>
                </a:solidFill>
                <a:latin typeface="Courier"/>
                <a:ea typeface="Courier"/>
                <a:cs typeface="Courier"/>
                <a:sym typeface="Courier New"/>
              </a:rPr>
              <a:t>.</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Κοιμάμαι όλη τη νύχτα και δουλεύω όλη μέρα</a:t>
            </a:r>
            <a:r>
              <a:rPr lang="en-US" sz="26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061599" y="1935150"/>
            <a:ext cx="12017587"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Γειά</a:t>
            </a:r>
            <a:r>
              <a:rPr lang="en-US" sz="28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8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err="1">
                <a:solidFill>
                  <a:srgbClr val="FFFF00"/>
                </a:solidFill>
                <a:latin typeface="Courier"/>
                <a:ea typeface="Courier"/>
                <a:cs typeface="Courier"/>
                <a:sym typeface="Courier New"/>
              </a:rPr>
              <a:t>def</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print_lyrics</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Είμαι ξυλοκόπος και είμαι εντάξει</a:t>
            </a:r>
            <a:r>
              <a:rPr lang="en-US" sz="2800" i="0" u="none" strike="noStrike" cap="none" dirty="0">
                <a:solidFill>
                  <a:schemeClr val="lt1"/>
                </a:solidFill>
                <a:latin typeface="Courier"/>
                <a:ea typeface="Courier"/>
                <a:cs typeface="Courier"/>
                <a:sym typeface="Courier New"/>
              </a:rPr>
              <a:t>.</a:t>
            </a:r>
            <a:r>
              <a:rPr lang="en-US" sz="28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l-GR" sz="2800" i="0" u="none" strike="noStrike" cap="none" dirty="0">
                <a:solidFill>
                  <a:schemeClr val="lt1"/>
                </a:solidFill>
                <a:latin typeface="Courier"/>
                <a:ea typeface="Courier"/>
                <a:cs typeface="Courier"/>
                <a:sym typeface="Courier New"/>
              </a:rPr>
              <a:t>Κοιμάμαι όλη τη νύχτα και δουλεύω όλη μέρα</a:t>
            </a:r>
            <a:r>
              <a:rPr lang="en-US" sz="28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Yo</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bg1"/>
                </a:solidFill>
                <a:latin typeface="Courier"/>
                <a:ea typeface="Courier"/>
                <a:cs typeface="Courier"/>
                <a:sym typeface="Courier New"/>
              </a:rPr>
              <a:t>)</a:t>
            </a:r>
          </a:p>
        </p:txBody>
      </p:sp>
      <p:sp>
        <p:nvSpPr>
          <p:cNvPr id="309" name="Shape 309"/>
          <p:cNvSpPr txBox="1"/>
          <p:nvPr/>
        </p:nvSpPr>
        <p:spPr>
          <a:xfrm>
            <a:off x="13860691" y="4229901"/>
            <a:ext cx="1119187" cy="16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Γειά</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charset="0"/>
                <a:ea typeface="Arial" charset="0"/>
                <a:cs typeface="Arial" charset="0"/>
                <a:sym typeface="Cabin"/>
              </a:rPr>
              <a:t>Yo</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7</a:t>
            </a:r>
          </a:p>
        </p:txBody>
      </p:sp>
      <p:sp>
        <p:nvSpPr>
          <p:cNvPr id="310" name="Shape 310"/>
          <p:cNvSpPr txBox="1"/>
          <p:nvPr/>
        </p:nvSpPr>
        <p:spPr>
          <a:xfrm>
            <a:off x="8001000" y="1174754"/>
            <a:ext cx="7843838" cy="14731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a:t>
            </a:r>
            <a:r>
              <a:rPr lang="el-GR" sz="2500" u="none" strike="noStrike" cap="none" dirty="0">
                <a:solidFill>
                  <a:schemeClr val="lt1"/>
                </a:solidFill>
                <a:latin typeface="Arial" charset="0"/>
                <a:ea typeface="Arial" charset="0"/>
                <a:cs typeface="Arial" charset="0"/>
                <a:sym typeface="Cabin"/>
              </a:rPr>
              <a:t>Είμαι ξυλοκόπος και είμαι εντάξει</a:t>
            </a:r>
            <a:r>
              <a:rPr lang="en-US" sz="2500" u="none" strike="noStrike" cap="none" dirty="0">
                <a:solidFill>
                  <a:schemeClr val="lt1"/>
                </a:solidFill>
                <a:latin typeface="Arial" charset="0"/>
                <a:ea typeface="Arial" charset="0"/>
                <a:cs typeface="Arial" charset="0"/>
                <a:sym typeface="Cabin"/>
              </a:rPr>
              <a:t>."</a:t>
            </a:r>
            <a:r>
              <a:rPr lang="en-US" sz="2500" u="none" strike="noStrike" cap="none" dirty="0">
                <a:solidFill>
                  <a:srgbClr val="FFFF00"/>
                </a:solidFill>
                <a:latin typeface="Arial" charset="0"/>
                <a:ea typeface="Arial" charset="0"/>
                <a:cs typeface="Arial" charset="0"/>
                <a:sym typeface="Cabin"/>
              </a:rPr>
              <a:t>)</a:t>
            </a:r>
            <a:r>
              <a:rPr lang="en-US" sz="25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a:t>
            </a:r>
            <a:r>
              <a:rPr lang="el-GR" sz="2500" u="none" strike="noStrike" cap="none" dirty="0">
                <a:solidFill>
                  <a:schemeClr val="lt1"/>
                </a:solidFill>
                <a:latin typeface="Arial" charset="0"/>
                <a:ea typeface="Arial" charset="0"/>
                <a:cs typeface="Arial" charset="0"/>
                <a:sym typeface="Cabin"/>
              </a:rPr>
              <a:t>Κοιμάμαι όλη τη νύχτα και δουλεύω όλη μέρα</a:t>
            </a:r>
            <a:r>
              <a:rPr lang="en-US" sz="2500" u="none" strike="noStrike" cap="none" dirty="0">
                <a:solidFill>
                  <a:schemeClr val="lt1"/>
                </a:solidFill>
                <a:latin typeface="Arial" charset="0"/>
                <a:ea typeface="Arial" charset="0"/>
                <a:cs typeface="Arial" charset="0"/>
                <a:sym typeface="Cabin"/>
              </a:rPr>
              <a:t>.'</a:t>
            </a:r>
            <a:r>
              <a:rPr lang="en-US" sz="2500" u="none" strike="noStrike" cap="none" dirty="0">
                <a:solidFill>
                  <a:srgbClr val="FFFF00"/>
                </a:solidFill>
                <a:latin typeface="Arial" charset="0"/>
                <a:ea typeface="Arial" charset="0"/>
                <a:cs typeface="Arial" charset="0"/>
                <a:sym typeface="Cabin"/>
              </a:rPr>
              <a:t>)</a:t>
            </a:r>
          </a:p>
        </p:txBody>
      </p:sp>
      <p:sp>
        <p:nvSpPr>
          <p:cNvPr id="311" name="Shape 311"/>
          <p:cNvSpPr txBox="1"/>
          <p:nvPr/>
        </p:nvSpPr>
        <p:spPr>
          <a:xfrm>
            <a:off x="5719318" y="1667337"/>
            <a:ext cx="2180091" cy="508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err="1">
                <a:solidFill>
                  <a:srgbClr val="00FF00"/>
                </a:solidFill>
                <a:latin typeface="Arial" charset="0"/>
                <a:ea typeface="Arial" charset="0"/>
                <a:cs typeface="Arial" charset="0"/>
                <a:sym typeface="Cabin"/>
              </a:rPr>
              <a:t>print_lyrics</a:t>
            </a:r>
            <a:r>
              <a:rPr lang="en-US" sz="28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Ορισμό</a:t>
            </a:r>
            <a:r>
              <a:rPr lang="el-GR" sz="7600" dirty="0">
                <a:solidFill>
                  <a:srgbClr val="FFD966"/>
                </a:solidFill>
                <a:latin typeface="Arial" charset="0"/>
                <a:ea typeface="Arial" charset="0"/>
                <a:cs typeface="Arial" charset="0"/>
                <a:sym typeface="Cabin"/>
              </a:rPr>
              <a:t>ς</a:t>
            </a:r>
            <a:r>
              <a:rPr lang="el-GR" sz="7600" u="none" strike="noStrike" cap="none" dirty="0">
                <a:solidFill>
                  <a:srgbClr val="FFD966"/>
                </a:solidFill>
                <a:latin typeface="Arial" charset="0"/>
                <a:ea typeface="Arial" charset="0"/>
                <a:cs typeface="Arial" charset="0"/>
                <a:sym typeface="Cabin"/>
              </a:rPr>
              <a:t> και Χρήση</a:t>
            </a:r>
            <a:endParaRPr lang="en-US" sz="7600" u="none" strike="noStrike" cap="none" dirty="0">
              <a:solidFill>
                <a:srgbClr val="FFD966"/>
              </a:solidFill>
              <a:latin typeface="Arial" charset="0"/>
              <a:ea typeface="Arial" charset="0"/>
              <a:cs typeface="Arial" charset="0"/>
              <a:sym typeface="Cabin"/>
            </a:endParaRPr>
          </a:p>
        </p:txBody>
      </p:sp>
      <p:sp>
        <p:nvSpPr>
          <p:cNvPr id="317" name="Shape 317"/>
          <p:cNvSpPr txBox="1">
            <a:spLocks noGrp="1"/>
          </p:cNvSpPr>
          <p:nvPr>
            <p:ph type="body" idx="1"/>
          </p:nvPr>
        </p:nvSpPr>
        <p:spPr>
          <a:xfrm>
            <a:off x="1155700" y="2988439"/>
            <a:ext cx="13932000" cy="3916538"/>
          </a:xfrm>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Αφού </a:t>
            </a:r>
            <a:r>
              <a:rPr lang="el-GR" sz="3600" dirty="0">
                <a:solidFill>
                  <a:srgbClr val="FFFF00"/>
                </a:solidFill>
                <a:latin typeface="Arial" charset="0"/>
                <a:cs typeface="Arial" charset="0"/>
                <a:sym typeface="Cabin"/>
              </a:rPr>
              <a:t>ορίσουμε</a:t>
            </a:r>
            <a:r>
              <a:rPr lang="el-GR" sz="3600" u="none" strike="noStrike" cap="none" dirty="0">
                <a:solidFill>
                  <a:schemeClr val="lt1"/>
                </a:solidFill>
                <a:latin typeface="Arial" charset="0"/>
                <a:ea typeface="Arial" charset="0"/>
                <a:cs typeface="Arial" charset="0"/>
                <a:sym typeface="Cabin"/>
              </a:rPr>
              <a:t> μια συνάρτηση, μπορούμε να την </a:t>
            </a:r>
            <a:r>
              <a:rPr lang="el-GR" sz="3600" dirty="0">
                <a:solidFill>
                  <a:srgbClr val="00FF00"/>
                </a:solidFill>
                <a:latin typeface="Arial" charset="0"/>
                <a:cs typeface="Arial" charset="0"/>
                <a:sym typeface="Cabin"/>
              </a:rPr>
              <a:t>καλέσουμε</a:t>
            </a:r>
            <a:r>
              <a:rPr lang="el-GR" sz="3600" u="none" strike="noStrike" cap="none" dirty="0">
                <a:solidFill>
                  <a:schemeClr val="lt1"/>
                </a:solidFill>
                <a:latin typeface="Arial" charset="0"/>
                <a:ea typeface="Arial" charset="0"/>
                <a:cs typeface="Arial" charset="0"/>
                <a:sym typeface="Cabin"/>
              </a:rPr>
              <a:t> (ή να την </a:t>
            </a:r>
            <a:r>
              <a:rPr lang="el-GR" sz="3600" dirty="0">
                <a:solidFill>
                  <a:srgbClr val="00FF00"/>
                </a:solidFill>
                <a:latin typeface="Arial" charset="0"/>
                <a:cs typeface="Arial" charset="0"/>
                <a:sym typeface="Cabin"/>
              </a:rPr>
              <a:t>εκτελέσουμε</a:t>
            </a:r>
            <a:r>
              <a:rPr lang="el-GR" sz="3600" u="none" strike="noStrike" cap="none" dirty="0">
                <a:solidFill>
                  <a:schemeClr val="lt1"/>
                </a:solidFill>
                <a:latin typeface="Arial" charset="0"/>
                <a:ea typeface="Arial" charset="0"/>
                <a:cs typeface="Arial" charset="0"/>
                <a:sym typeface="Cabin"/>
              </a:rPr>
              <a:t>) όσες φορές θέλουμε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Αποτελεί πλέον ένα </a:t>
            </a:r>
            <a:r>
              <a:rPr lang="el-GR" sz="3600" u="none" strike="noStrike" cap="none" dirty="0">
                <a:solidFill>
                  <a:srgbClr val="FFFF00"/>
                </a:solidFill>
                <a:latin typeface="Arial" charset="0"/>
                <a:ea typeface="Arial" charset="0"/>
                <a:cs typeface="Arial" charset="0"/>
                <a:sym typeface="Cabin"/>
              </a:rPr>
              <a:t>αποθηκευμένο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επαναχρησιμοποιήσιμο</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μοτίβο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078374" y="985825"/>
            <a:ext cx="13094825" cy="609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Γειά</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print</a:t>
            </a:r>
            <a:r>
              <a:rPr lang="el-GR" sz="3000" i="0" u="none" strike="noStrike" cap="none" dirty="0">
                <a:solidFill>
                  <a:schemeClr val="lt1"/>
                </a:solidFill>
                <a:latin typeface="Courier"/>
                <a:ea typeface="Courier"/>
                <a:cs typeface="Courier"/>
                <a:sym typeface="Courier New"/>
              </a:rPr>
              <a:t>("Είμαι ξυλοκόπος και είμαι εντάξει.")</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print</a:t>
            </a:r>
            <a:r>
              <a:rPr lang="el-GR" sz="3000" i="0" u="none" strike="noStrike" cap="none" dirty="0">
                <a:solidFill>
                  <a:schemeClr val="lt1"/>
                </a:solidFill>
                <a:latin typeface="Courier"/>
                <a:ea typeface="Courier"/>
                <a:cs typeface="Courier"/>
                <a:sym typeface="Courier New"/>
              </a:rPr>
              <a:t>('Κοιμάμαι όλη τη νύχτα και δουλεύω όλη μέρα.')</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Yo</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bg1"/>
                </a:solidFill>
                <a:latin typeface="Courier"/>
                <a:ea typeface="Courier"/>
                <a:cs typeface="Courier"/>
                <a:sym typeface="Courier New"/>
              </a:rPr>
              <a:t>)</a:t>
            </a:r>
          </a:p>
        </p:txBody>
      </p:sp>
      <p:sp>
        <p:nvSpPr>
          <p:cNvPr id="323" name="Shape 323"/>
          <p:cNvSpPr txBox="1"/>
          <p:nvPr/>
        </p:nvSpPr>
        <p:spPr>
          <a:xfrm>
            <a:off x="6384472" y="5327650"/>
            <a:ext cx="9406514"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Γειά</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Yo</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Είμαι ξυλοκόπος και είμαι εντάξει.</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Κοιμάμαι όλη τη νύχτα και δουλεύω όλη μέρα</a:t>
            </a:r>
            <a:r>
              <a:rPr lang="en-US" sz="36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7</a:t>
            </a:r>
          </a:p>
        </p:txBody>
      </p:sp>
      <p:cxnSp>
        <p:nvCxnSpPr>
          <p:cNvPr id="324" name="Shape 324"/>
          <p:cNvCxnSpPr>
            <a:cxnSpLocks/>
          </p:cNvCxnSpPr>
          <p:nvPr/>
        </p:nvCxnSpPr>
        <p:spPr>
          <a:xfrm flipH="1" flipV="1">
            <a:off x="4334486" y="5532362"/>
            <a:ext cx="1854043" cy="1048052"/>
          </a:xfrm>
          <a:prstGeom prst="straightConnector1">
            <a:avLst/>
          </a:prstGeom>
          <a:noFill/>
          <a:ln w="88900" cap="rnd" cmpd="sng">
            <a:solidFill>
              <a:srgbClr val="00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5700" y="803564"/>
            <a:ext cx="136271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Ορίσματα</a:t>
            </a:r>
            <a:endParaRPr lang="en-US" sz="7600" u="none" strike="noStrike" cap="none" dirty="0">
              <a:solidFill>
                <a:srgbClr val="FFD966"/>
              </a:solidFill>
              <a:latin typeface="Arial" charset="0"/>
              <a:ea typeface="Arial" charset="0"/>
              <a:cs typeface="Arial" charset="0"/>
              <a:sym typeface="Cabin"/>
            </a:endParaRPr>
          </a:p>
        </p:txBody>
      </p:sp>
      <p:sp>
        <p:nvSpPr>
          <p:cNvPr id="330" name="Shape 330"/>
          <p:cNvSpPr txBox="1">
            <a:spLocks noGrp="1"/>
          </p:cNvSpPr>
          <p:nvPr>
            <p:ph type="body" idx="1"/>
          </p:nvPr>
        </p:nvSpPr>
        <p:spPr>
          <a:xfrm>
            <a:off x="1155700" y="2603501"/>
            <a:ext cx="13932000" cy="4401456"/>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Ένα </a:t>
            </a:r>
            <a:r>
              <a:rPr lang="el-GR" sz="3600" dirty="0">
                <a:solidFill>
                  <a:srgbClr val="FF7F00"/>
                </a:solidFill>
                <a:latin typeface="Arial" charset="0"/>
                <a:cs typeface="Arial" charset="0"/>
                <a:sym typeface="Cabin"/>
              </a:rPr>
              <a:t>όρισμα</a:t>
            </a:r>
            <a:r>
              <a:rPr lang="el-GR" sz="3600" u="none" strike="noStrike" cap="none" dirty="0">
                <a:solidFill>
                  <a:schemeClr val="lt1"/>
                </a:solidFill>
                <a:latin typeface="Arial" charset="0"/>
                <a:ea typeface="Arial" charset="0"/>
                <a:cs typeface="Arial" charset="0"/>
                <a:sym typeface="Cabin"/>
              </a:rPr>
              <a:t> είναι μια τιμή που περνάμε στη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ως </a:t>
            </a:r>
            <a:r>
              <a:rPr lang="el-GR" sz="3600" dirty="0">
                <a:solidFill>
                  <a:srgbClr val="FF7F00"/>
                </a:solidFill>
                <a:latin typeface="Arial" charset="0"/>
                <a:cs typeface="Arial" charset="0"/>
                <a:sym typeface="Cabin"/>
              </a:rPr>
              <a:t>είσοδό</a:t>
            </a:r>
            <a:r>
              <a:rPr lang="el-GR" sz="3600" u="none" strike="noStrike" cap="none" dirty="0">
                <a:solidFill>
                  <a:schemeClr val="lt1"/>
                </a:solidFill>
                <a:latin typeface="Arial" charset="0"/>
                <a:ea typeface="Arial" charset="0"/>
                <a:cs typeface="Arial" charset="0"/>
                <a:sym typeface="Cabin"/>
              </a:rPr>
              <a:t> της όταν καλούμε τη συνάρτηση</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Χρησιμοποιούμε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για να μπορέσουμε να οδηγήσουμε τη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να κάνει διαφορετικά είδη εργασίας σε </a:t>
            </a:r>
            <a:r>
              <a:rPr lang="el-GR" sz="3600" dirty="0">
                <a:solidFill>
                  <a:srgbClr val="FF7F00"/>
                </a:solidFill>
                <a:latin typeface="Arial" charset="0"/>
                <a:cs typeface="Arial" charset="0"/>
                <a:sym typeface="Cabin"/>
              </a:rPr>
              <a:t>διαφορετικές</a:t>
            </a:r>
            <a:r>
              <a:rPr lang="el-GR" sz="3600" u="none" strike="noStrike" cap="none" dirty="0">
                <a:solidFill>
                  <a:schemeClr val="lt1"/>
                </a:solidFill>
                <a:latin typeface="Arial" charset="0"/>
                <a:ea typeface="Arial" charset="0"/>
                <a:cs typeface="Arial" charset="0"/>
                <a:sym typeface="Cabin"/>
              </a:rPr>
              <a:t> κλήσεις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Τ</a:t>
            </a:r>
            <a:r>
              <a:rPr lang="el-GR" sz="3600" u="none" strike="noStrike" cap="none" dirty="0">
                <a:solidFill>
                  <a:schemeClr val="lt1"/>
                </a:solidFill>
                <a:latin typeface="Arial" charset="0"/>
                <a:ea typeface="Arial" charset="0"/>
                <a:cs typeface="Arial" charset="0"/>
                <a:sym typeface="Cabin"/>
              </a:rPr>
              <a:t>α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τοποθετούνται σε παρένθεση μετά το </a:t>
            </a:r>
            <a:r>
              <a:rPr lang="el-GR" sz="3600" dirty="0">
                <a:solidFill>
                  <a:srgbClr val="FF00FF"/>
                </a:solidFill>
                <a:latin typeface="Arial" charset="0"/>
                <a:cs typeface="Arial" charset="0"/>
                <a:sym typeface="Cabin"/>
              </a:rPr>
              <a:t>όνομα</a:t>
            </a:r>
            <a:r>
              <a:rPr lang="el-GR" sz="3600" u="none" strike="noStrike" cap="none" dirty="0">
                <a:solidFill>
                  <a:schemeClr val="lt1"/>
                </a:solidFill>
                <a:latin typeface="Arial" charset="0"/>
                <a:ea typeface="Arial" charset="0"/>
                <a:cs typeface="Arial" charset="0"/>
                <a:sym typeface="Cabin"/>
              </a:rPr>
              <a:t> της συνάρτησης</a:t>
            </a:r>
            <a:endParaRPr lang="en-US" sz="3600" u="none" strike="noStrike" cap="none" dirty="0">
              <a:solidFill>
                <a:schemeClr val="lt1"/>
              </a:solidFill>
              <a:latin typeface="Arial" charset="0"/>
              <a:ea typeface="Arial" charset="0"/>
              <a:cs typeface="Arial" charset="0"/>
              <a:sym typeface="Cabin"/>
            </a:endParaRPr>
          </a:p>
        </p:txBody>
      </p:sp>
      <p:sp>
        <p:nvSpPr>
          <p:cNvPr id="331" name="Shape 331"/>
          <p:cNvSpPr txBox="1"/>
          <p:nvPr/>
        </p:nvSpPr>
        <p:spPr>
          <a:xfrm>
            <a:off x="4635500" y="7306128"/>
            <a:ext cx="7580313" cy="812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chemeClr val="lt1"/>
                </a:solidFill>
                <a:latin typeface="Arial" charset="0"/>
                <a:ea typeface="Arial" charset="0"/>
                <a:cs typeface="Arial" charset="0"/>
                <a:sym typeface="Cabin"/>
              </a:rPr>
              <a:t>(</a:t>
            </a:r>
            <a:r>
              <a:rPr lang="en-US" sz="4900" u="none" strike="noStrike" cap="none" dirty="0">
                <a:solidFill>
                  <a:srgbClr val="FF7F00"/>
                </a:solidFill>
                <a:latin typeface="Arial" charset="0"/>
                <a:ea typeface="Arial" charset="0"/>
                <a:cs typeface="Arial" charset="0"/>
                <a:sym typeface="Cabin"/>
              </a:rPr>
              <a:t>'Hello world'</a:t>
            </a:r>
            <a:r>
              <a:rPr lang="en-US" sz="4900" u="none" strike="noStrike" cap="none" dirty="0">
                <a:solidFill>
                  <a:schemeClr val="lt1"/>
                </a:solidFill>
                <a:latin typeface="Arial" charset="0"/>
                <a:ea typeface="Arial" charset="0"/>
                <a:cs typeface="Arial" charset="0"/>
                <a:sym typeface="Cabin"/>
              </a:rPr>
              <a:t>)</a:t>
            </a:r>
          </a:p>
        </p:txBody>
      </p:sp>
      <p:sp>
        <p:nvSpPr>
          <p:cNvPr id="332" name="Shape 332"/>
          <p:cNvSpPr txBox="1"/>
          <p:nvPr/>
        </p:nvSpPr>
        <p:spPr>
          <a:xfrm>
            <a:off x="11498261" y="8215083"/>
            <a:ext cx="24463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Όρισμα</a:t>
            </a:r>
            <a:endParaRPr lang="en-US" sz="3600" u="none" strike="noStrike" cap="none" dirty="0">
              <a:solidFill>
                <a:srgbClr val="FF7F00"/>
              </a:solidFill>
              <a:latin typeface="Arial" charset="0"/>
              <a:ea typeface="Arial" charset="0"/>
              <a:cs typeface="Arial" charset="0"/>
              <a:sym typeface="Cabin"/>
            </a:endParaRPr>
          </a:p>
        </p:txBody>
      </p:sp>
      <p:cxnSp>
        <p:nvCxnSpPr>
          <p:cNvPr id="333" name="Shape 333"/>
          <p:cNvCxnSpPr>
            <a:cxnSpLocks/>
            <a:endCxn id="332" idx="1"/>
          </p:cNvCxnSpPr>
          <p:nvPr/>
        </p:nvCxnSpPr>
        <p:spPr>
          <a:xfrm>
            <a:off x="10014325" y="8126028"/>
            <a:ext cx="1483936" cy="400205"/>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155700" y="803564"/>
            <a:ext cx="13203767"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Παράμετροι</a:t>
            </a:r>
            <a:endParaRPr lang="en-US" sz="7600" u="none" strike="noStrike" cap="none" dirty="0">
              <a:solidFill>
                <a:srgbClr val="FFD966"/>
              </a:solidFill>
              <a:latin typeface="Arial" charset="0"/>
              <a:ea typeface="Arial" charset="0"/>
              <a:cs typeface="Arial" charset="0"/>
              <a:sym typeface="Cabin"/>
            </a:endParaRPr>
          </a:p>
        </p:txBody>
      </p:sp>
      <p:sp>
        <p:nvSpPr>
          <p:cNvPr id="339" name="Shape 339"/>
          <p:cNvSpPr txBox="1">
            <a:spLocks noGrp="1"/>
          </p:cNvSpPr>
          <p:nvPr>
            <p:ph type="body" idx="1"/>
          </p:nvPr>
        </p:nvSpPr>
        <p:spPr>
          <a:xfrm>
            <a:off x="1155700" y="2603500"/>
            <a:ext cx="6988175" cy="5609771"/>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a:p>
            <a:pPr marL="215900" indent="0">
              <a:lnSpc>
                <a:spcPct val="115000"/>
              </a:lnSpc>
              <a:spcBef>
                <a:spcPts val="0"/>
              </a:spcBef>
              <a:buSzPct val="171000"/>
              <a:buNone/>
            </a:pPr>
            <a:r>
              <a:rPr lang="el-GR" sz="3600" dirty="0">
                <a:solidFill>
                  <a:schemeClr val="lt1"/>
                </a:solidFill>
                <a:latin typeface="Arial" charset="0"/>
                <a:ea typeface="Arial" charset="0"/>
                <a:cs typeface="Arial" charset="0"/>
                <a:sym typeface="Cabin"/>
              </a:rPr>
              <a:t>Μια </a:t>
            </a:r>
            <a:r>
              <a:rPr lang="el-GR" sz="3600" dirty="0">
                <a:solidFill>
                  <a:srgbClr val="00FFFF"/>
                </a:solidFill>
                <a:latin typeface="Arial" charset="0"/>
                <a:cs typeface="Arial" charset="0"/>
                <a:sym typeface="Cabin"/>
              </a:rPr>
              <a:t>παράμετρος</a:t>
            </a:r>
            <a:r>
              <a:rPr lang="el-GR" sz="3600" dirty="0">
                <a:solidFill>
                  <a:schemeClr val="lt1"/>
                </a:solidFill>
                <a:latin typeface="Arial" charset="0"/>
                <a:ea typeface="Arial" charset="0"/>
                <a:cs typeface="Arial" charset="0"/>
                <a:sym typeface="Cabin"/>
              </a:rPr>
              <a:t> είναι μια μεταβλητή που χρησιμοποιούμε</a:t>
            </a:r>
            <a:r>
              <a:rPr lang="en-US" sz="3600"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μέσα</a:t>
            </a:r>
            <a:r>
              <a:rPr lang="el-GR" sz="3600" dirty="0">
                <a:solidFill>
                  <a:schemeClr val="lt1"/>
                </a:solidFill>
                <a:latin typeface="Arial" charset="0"/>
                <a:ea typeface="Arial" charset="0"/>
                <a:cs typeface="Arial" charset="0"/>
                <a:sym typeface="Cabin"/>
              </a:rPr>
              <a:t> στον </a:t>
            </a:r>
            <a:r>
              <a:rPr lang="el-GR" sz="3600" dirty="0">
                <a:solidFill>
                  <a:srgbClr val="FFFF00"/>
                </a:solidFill>
                <a:latin typeface="Arial" charset="0"/>
                <a:cs typeface="Arial" charset="0"/>
                <a:sym typeface="Cabin"/>
              </a:rPr>
              <a:t>ορισμό</a:t>
            </a:r>
            <a:r>
              <a:rPr lang="el-GR" sz="3600" dirty="0">
                <a:solidFill>
                  <a:schemeClr val="lt1"/>
                </a:solidFill>
                <a:latin typeface="Arial" charset="0"/>
                <a:ea typeface="Arial" charset="0"/>
                <a:cs typeface="Arial" charset="0"/>
                <a:sym typeface="Cabin"/>
              </a:rPr>
              <a:t> της </a:t>
            </a:r>
            <a:r>
              <a:rPr lang="el-GR" sz="3600" dirty="0">
                <a:solidFill>
                  <a:schemeClr val="accent1"/>
                </a:solidFill>
                <a:latin typeface="Arial" charset="0"/>
                <a:cs typeface="Arial" charset="0"/>
                <a:sym typeface="Cabin"/>
              </a:rPr>
              <a:t>συνάρτησης</a:t>
            </a:r>
            <a:r>
              <a:rPr lang="el-GR" sz="3600" dirty="0">
                <a:solidFill>
                  <a:schemeClr val="lt1"/>
                </a:solidFill>
                <a:latin typeface="Arial" charset="0"/>
                <a:ea typeface="Arial" charset="0"/>
                <a:cs typeface="Arial" charset="0"/>
                <a:sym typeface="Cabin"/>
              </a:rPr>
              <a:t>. Είναι ένα «ψευδώνυμο" που επιτρέπει στον κώδικα της συνάρτησης να έχει πρόσβαση στα </a:t>
            </a:r>
            <a:r>
              <a:rPr lang="el-GR" sz="3600" dirty="0">
                <a:solidFill>
                  <a:srgbClr val="FF7F00"/>
                </a:solidFill>
                <a:latin typeface="Arial" charset="0"/>
                <a:cs typeface="Arial" charset="0"/>
                <a:sym typeface="Cabin"/>
              </a:rPr>
              <a:t>ορίσματα</a:t>
            </a:r>
            <a:r>
              <a:rPr lang="el-GR" sz="3600" dirty="0">
                <a:solidFill>
                  <a:schemeClr val="lt1"/>
                </a:solidFill>
                <a:latin typeface="Arial" charset="0"/>
                <a:ea typeface="Arial" charset="0"/>
                <a:cs typeface="Arial" charset="0"/>
                <a:sym typeface="Cabin"/>
              </a:rPr>
              <a:t> κατά την κλήση της </a:t>
            </a:r>
            <a:r>
              <a:rPr lang="el-GR" sz="3600" dirty="0">
                <a:solidFill>
                  <a:schemeClr val="accent1"/>
                </a:solidFill>
                <a:latin typeface="Arial" charset="0"/>
                <a:cs typeface="Arial" charset="0"/>
                <a:sym typeface="Cabin"/>
              </a:rPr>
              <a:t>συνάρτησης</a:t>
            </a:r>
            <a:r>
              <a:rPr lang="en-US" sz="3600"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p:txBody>
      </p:sp>
      <p:sp>
        <p:nvSpPr>
          <p:cNvPr id="340" name="Shape 340"/>
          <p:cNvSpPr txBox="1"/>
          <p:nvPr/>
        </p:nvSpPr>
        <p:spPr>
          <a:xfrm>
            <a:off x="9867323" y="2188908"/>
            <a:ext cx="5713800" cy="6648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γλώσσα</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γλώσσα</a:t>
            </a:r>
            <a:r>
              <a:rPr lang="en-US" sz="2600" i="0" u="none" strike="noStrike" cap="none" dirty="0">
                <a:solidFill>
                  <a:schemeClr val="lt1"/>
                </a:solidFill>
                <a:latin typeface="Courier"/>
                <a:ea typeface="Courier"/>
                <a:cs typeface="Courier"/>
                <a:sym typeface="Courier New"/>
              </a:rPr>
              <a:t> == 'es':</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chemeClr val="lt1"/>
                </a:solidFill>
                <a:latin typeface="Courier"/>
                <a:ea typeface="Courier"/>
                <a:cs typeface="Courier"/>
                <a:sym typeface="Courier New"/>
              </a:rPr>
              <a:t>Hola</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γλώσσα</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fr</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'Bonjour</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'Hello</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en</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'es'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err="1">
                <a:solidFill>
                  <a:schemeClr val="lt1"/>
                </a:solidFill>
                <a:latin typeface="Courier"/>
                <a:ea typeface="Courier"/>
                <a:cs typeface="Courier"/>
                <a:sym typeface="Courier New"/>
              </a:rPr>
              <a:t>Hola</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l-GR" sz="2600" i="0" u="none" strike="noStrike" cap="none" dirty="0">
                <a:solidFill>
                  <a:srgbClr val="00FF00"/>
                </a:solidFill>
                <a:latin typeface="Courier"/>
                <a:ea typeface="Courier"/>
                <a:cs typeface="Courier"/>
                <a:sym typeface="Courier New"/>
              </a:rPr>
              <a:t>χαιρετισμός</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fr</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Επιστροφή Τιμών</a:t>
            </a:r>
            <a:endParaRPr lang="en-US" sz="7600" u="none" strike="noStrike" cap="none" dirty="0">
              <a:solidFill>
                <a:srgbClr val="FFD966"/>
              </a:solidFill>
              <a:latin typeface="Arial" charset="0"/>
              <a:ea typeface="Arial" charset="0"/>
              <a:cs typeface="Arial" charset="0"/>
              <a:sym typeface="Cabin"/>
            </a:endParaRPr>
          </a:p>
        </p:txBody>
      </p:sp>
      <p:sp>
        <p:nvSpPr>
          <p:cNvPr id="346" name="Shape 346"/>
          <p:cNvSpPr txBox="1">
            <a:spLocks noGrp="1"/>
          </p:cNvSpPr>
          <p:nvPr>
            <p:ph type="body" idx="1"/>
          </p:nvPr>
        </p:nvSpPr>
        <p:spPr>
          <a:xfrm>
            <a:off x="1155700" y="2603501"/>
            <a:ext cx="13932000" cy="22542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Συχνά μια συνάρτηση δέχεται τα ορίσματά της, κάνει κάποιους υπολογισμούς και </a:t>
            </a:r>
            <a:r>
              <a:rPr lang="el-GR" sz="3600" dirty="0">
                <a:solidFill>
                  <a:srgbClr val="FF7F00"/>
                </a:solidFill>
                <a:latin typeface="Arial" charset="0"/>
                <a:cs typeface="Arial" charset="0"/>
                <a:sym typeface="Cabin"/>
              </a:rPr>
              <a:t>επιστρέφει</a:t>
            </a:r>
            <a:r>
              <a:rPr lang="el-GR" sz="3600" u="none" strike="noStrike" cap="none" dirty="0">
                <a:solidFill>
                  <a:schemeClr val="lt1"/>
                </a:solidFill>
                <a:latin typeface="Arial" charset="0"/>
                <a:ea typeface="Arial" charset="0"/>
                <a:cs typeface="Arial" charset="0"/>
                <a:sym typeface="Cabin"/>
              </a:rPr>
              <a:t> μια τιμή που θα χρησιμοποιηθεί ως τιμή της καλούμενης συνάρτησης στην </a:t>
            </a:r>
            <a:r>
              <a:rPr lang="el-GR" sz="3600" dirty="0">
                <a:solidFill>
                  <a:srgbClr val="FF00FF"/>
                </a:solidFill>
                <a:latin typeface="Arial" charset="0"/>
                <a:cs typeface="Arial" charset="0"/>
                <a:sym typeface="Cabin"/>
              </a:rPr>
              <a:t>έκφραση</a:t>
            </a:r>
            <a:r>
              <a:rPr lang="el-GR" sz="3600" u="none" strike="noStrike" cap="none" dirty="0">
                <a:solidFill>
                  <a:schemeClr val="lt1"/>
                </a:solidFill>
                <a:latin typeface="Arial" charset="0"/>
                <a:ea typeface="Arial" charset="0"/>
                <a:cs typeface="Arial" charset="0"/>
                <a:sym typeface="Cabin"/>
              </a:rPr>
              <a:t> </a:t>
            </a:r>
            <a:r>
              <a:rPr lang="el-GR" sz="3600" dirty="0">
                <a:solidFill>
                  <a:srgbClr val="FF00FF"/>
                </a:solidFill>
                <a:latin typeface="Arial" charset="0"/>
                <a:cs typeface="Arial" charset="0"/>
                <a:sym typeface="Cabin"/>
              </a:rPr>
              <a:t>κλήσης</a:t>
            </a:r>
            <a:r>
              <a:rPr lang="el-GR" sz="3600" u="none" strike="noStrike" cap="none" dirty="0">
                <a:solidFill>
                  <a:schemeClr val="lt1"/>
                </a:solidFill>
                <a:latin typeface="Arial" charset="0"/>
                <a:ea typeface="Arial" charset="0"/>
                <a:cs typeface="Arial" charset="0"/>
                <a:sym typeface="Cabin"/>
              </a:rPr>
              <a:t>. Για αυτό χρησιμοποιείται η λέξη - κλειδί </a:t>
            </a:r>
            <a:r>
              <a:rPr lang="en-US" sz="3600" u="none" strike="noStrike" cap="none" dirty="0">
                <a:solidFill>
                  <a:srgbClr val="FF7F00"/>
                </a:solidFill>
                <a:latin typeface="Arial" charset="0"/>
                <a:ea typeface="Arial" charset="0"/>
                <a:cs typeface="Arial" charset="0"/>
                <a:sym typeface="Cabin"/>
              </a:rPr>
              <a:t>return</a:t>
            </a:r>
            <a:r>
              <a:rPr lang="el-GR" sz="3600" u="none" strike="noStrike" cap="none"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t>
            </a:r>
          </a:p>
        </p:txBody>
      </p:sp>
      <p:sp>
        <p:nvSpPr>
          <p:cNvPr id="347" name="Shape 347"/>
          <p:cNvSpPr txBox="1"/>
          <p:nvPr/>
        </p:nvSpPr>
        <p:spPr>
          <a:xfrm>
            <a:off x="2911989" y="5370512"/>
            <a:ext cx="7570954" cy="28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def </a:t>
            </a:r>
            <a:r>
              <a:rPr lang="el-GR" sz="3200" i="0" u="none" strike="noStrike" cap="none" dirty="0">
                <a:solidFill>
                  <a:srgbClr val="00FF00"/>
                </a:solidFill>
                <a:latin typeface="Courier"/>
                <a:ea typeface="Courier"/>
                <a:cs typeface="Courier"/>
                <a:sym typeface="Courier New"/>
              </a:rPr>
              <a:t>χαιρετισμός</a:t>
            </a:r>
            <a:r>
              <a:rPr lang="en-US" sz="32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    </a:t>
            </a:r>
            <a:r>
              <a:rPr lang="en-US" sz="3200" i="0" u="none" strike="noStrike" cap="none" dirty="0">
                <a:solidFill>
                  <a:srgbClr val="FF7F00"/>
                </a:solidFill>
                <a:latin typeface="Courier"/>
                <a:ea typeface="Courier"/>
                <a:cs typeface="Courier"/>
                <a:sym typeface="Courier New"/>
              </a:rPr>
              <a:t>return</a:t>
            </a:r>
            <a:r>
              <a:rPr lang="en-US" sz="3200" i="0" u="none" strike="noStrike" cap="none" dirty="0">
                <a:solidFill>
                  <a:srgbClr val="FFFF00"/>
                </a:solidFill>
                <a:latin typeface="Courier"/>
                <a:ea typeface="Courier"/>
                <a:cs typeface="Courier"/>
                <a:sym typeface="Courier New"/>
              </a:rPr>
              <a:t> </a:t>
            </a:r>
            <a:r>
              <a:rPr lang="en-US" sz="3200" dirty="0">
                <a:solidFill>
                  <a:srgbClr val="FFFF00"/>
                </a:solidFill>
                <a:latin typeface="Courier"/>
                <a:ea typeface="Courier"/>
                <a:cs typeface="Courier"/>
                <a:sym typeface="Courier New"/>
              </a:rPr>
              <a:t>"</a:t>
            </a:r>
            <a:r>
              <a:rPr lang="el-GR" sz="3200" i="0" u="none" strike="noStrike" cap="none" dirty="0">
                <a:solidFill>
                  <a:srgbClr val="FFFF00"/>
                </a:solidFill>
                <a:latin typeface="Courier"/>
                <a:ea typeface="Courier"/>
                <a:cs typeface="Courier"/>
                <a:sym typeface="Courier New"/>
              </a:rPr>
              <a:t>Γειά σου</a:t>
            </a:r>
            <a:r>
              <a:rPr lang="en-US" sz="3200" dirty="0">
                <a:solidFill>
                  <a:srgbClr val="FF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2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l-GR" sz="3200" i="0" u="none" strike="noStrike" cap="none" dirty="0">
                <a:solidFill>
                  <a:srgbClr val="FF00FF"/>
                </a:solidFill>
                <a:latin typeface="Courier"/>
                <a:ea typeface="Courier"/>
                <a:cs typeface="Courier"/>
                <a:sym typeface="Courier New"/>
              </a:rPr>
              <a:t>χαιρετισμός</a:t>
            </a:r>
            <a:r>
              <a:rPr lang="en-US" sz="3200" i="0" u="none" strike="noStrike" cap="none" dirty="0">
                <a:solidFill>
                  <a:srgbClr val="FF00FF"/>
                </a:solidFill>
                <a:latin typeface="Courier"/>
                <a:ea typeface="Courier"/>
                <a:cs typeface="Courier"/>
                <a:sym typeface="Courier New"/>
              </a:rPr>
              <a:t>()</a:t>
            </a:r>
            <a:r>
              <a:rPr lang="en-US" sz="3200" i="0" u="none" strike="noStrike" cap="none" dirty="0">
                <a:solidFill>
                  <a:srgbClr val="FFFF00"/>
                </a:solidFill>
                <a:latin typeface="Courier"/>
                <a:ea typeface="Courier"/>
                <a:cs typeface="Courier"/>
                <a:sym typeface="Courier New"/>
              </a:rPr>
              <a:t>, </a:t>
            </a:r>
            <a:r>
              <a:rPr lang="en-US" sz="3200" dirty="0">
                <a:solidFill>
                  <a:srgbClr val="FFFF00"/>
                </a:solidFill>
                <a:latin typeface="Courier"/>
                <a:ea typeface="Courier"/>
                <a:cs typeface="Courier"/>
                <a:sym typeface="Courier New"/>
              </a:rPr>
              <a:t>"</a:t>
            </a:r>
            <a:r>
              <a:rPr lang="el-GR" sz="3200" i="0" u="none" strike="noStrike" cap="none" dirty="0">
                <a:solidFill>
                  <a:srgbClr val="FFFF00"/>
                </a:solidFill>
                <a:latin typeface="Courier"/>
                <a:ea typeface="Courier"/>
                <a:cs typeface="Courier"/>
                <a:sym typeface="Courier New"/>
              </a:rPr>
              <a:t>Κώστα</a:t>
            </a:r>
            <a:r>
              <a:rPr lang="en-US" sz="32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l-GR" sz="3200" i="0" u="none" strike="noStrike" cap="none" dirty="0">
                <a:solidFill>
                  <a:srgbClr val="FF00FF"/>
                </a:solidFill>
                <a:latin typeface="Courier"/>
                <a:ea typeface="Courier"/>
                <a:cs typeface="Courier"/>
                <a:sym typeface="Courier New"/>
              </a:rPr>
              <a:t>χαιρετισμός</a:t>
            </a:r>
            <a:r>
              <a:rPr lang="en-US" sz="3200" i="0" u="none" strike="noStrike" cap="none" dirty="0">
                <a:solidFill>
                  <a:srgbClr val="FF00FF"/>
                </a:solidFill>
                <a:latin typeface="Courier"/>
                <a:ea typeface="Courier"/>
                <a:cs typeface="Courier"/>
                <a:sym typeface="Courier New"/>
              </a:rPr>
              <a:t>()</a:t>
            </a:r>
            <a:r>
              <a:rPr lang="en-US" sz="3200" i="0" u="none" strike="noStrike" cap="none" dirty="0">
                <a:solidFill>
                  <a:srgbClr val="FFFF00"/>
                </a:solidFill>
                <a:latin typeface="Courier"/>
                <a:ea typeface="Courier"/>
                <a:cs typeface="Courier"/>
                <a:sym typeface="Courier New"/>
              </a:rPr>
              <a:t>, </a:t>
            </a:r>
            <a:r>
              <a:rPr lang="en-US" sz="3200" dirty="0">
                <a:solidFill>
                  <a:srgbClr val="FFFF00"/>
                </a:solidFill>
                <a:latin typeface="Courier"/>
                <a:ea typeface="Courier"/>
                <a:cs typeface="Courier"/>
                <a:sym typeface="Courier New"/>
              </a:rPr>
              <a:t>"</a:t>
            </a:r>
            <a:r>
              <a:rPr lang="el-GR" sz="3200" i="0" u="none" strike="noStrike" cap="none" dirty="0">
                <a:solidFill>
                  <a:srgbClr val="FFFF00"/>
                </a:solidFill>
                <a:latin typeface="Courier"/>
                <a:ea typeface="Courier"/>
                <a:cs typeface="Courier"/>
                <a:sym typeface="Courier New"/>
              </a:rPr>
              <a:t>Έλη</a:t>
            </a:r>
            <a:r>
              <a:rPr lang="en-US" sz="3200" i="0" u="none" strike="noStrike" cap="none" dirty="0">
                <a:solidFill>
                  <a:srgbClr val="FFFF00"/>
                </a:solidFill>
                <a:latin typeface="Courier"/>
                <a:ea typeface="Courier"/>
                <a:cs typeface="Courier"/>
                <a:sym typeface="Courier New"/>
              </a:rPr>
              <a:t>")</a:t>
            </a:r>
          </a:p>
        </p:txBody>
      </p:sp>
      <p:sp>
        <p:nvSpPr>
          <p:cNvPr id="348" name="Shape 348"/>
          <p:cNvSpPr txBox="1"/>
          <p:nvPr/>
        </p:nvSpPr>
        <p:spPr>
          <a:xfrm>
            <a:off x="10894613" y="5947162"/>
            <a:ext cx="4000500" cy="119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l-GR" sz="3600" i="0" u="none" strike="noStrike" cap="none" dirty="0">
                <a:solidFill>
                  <a:srgbClr val="00FF00"/>
                </a:solidFill>
                <a:latin typeface="Courier"/>
                <a:ea typeface="Courier"/>
                <a:cs typeface="Courier"/>
                <a:sym typeface="Courier New"/>
              </a:rPr>
              <a:t>Γειά σου</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Κώστα</a:t>
            </a:r>
            <a:endParaRPr lang="en-US" sz="3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ourier New"/>
              <a:buNone/>
            </a:pPr>
            <a:r>
              <a:rPr lang="el-GR" sz="3600" i="0" u="none" strike="noStrike" cap="none" dirty="0">
                <a:solidFill>
                  <a:srgbClr val="00FF00"/>
                </a:solidFill>
                <a:latin typeface="Courier"/>
                <a:ea typeface="Courier"/>
                <a:cs typeface="Courier"/>
                <a:sym typeface="Courier New"/>
              </a:rPr>
              <a:t>Γειά σου</a:t>
            </a:r>
            <a:r>
              <a:rPr lang="en-US" sz="3600" i="0" u="none" strike="noStrike" cap="none" dirty="0">
                <a:solidFill>
                  <a:srgbClr val="00FF00"/>
                </a:solidFill>
                <a:latin typeface="Courier"/>
                <a:ea typeface="Courier"/>
                <a:cs typeface="Courier"/>
                <a:sym typeface="Courier New"/>
              </a:rPr>
              <a:t> </a:t>
            </a:r>
            <a:r>
              <a:rPr lang="el-GR" sz="3600" i="0" u="none" strike="noStrike" cap="none" dirty="0">
                <a:solidFill>
                  <a:srgbClr val="00FF00"/>
                </a:solidFill>
                <a:latin typeface="Courier"/>
                <a:ea typeface="Courier"/>
                <a:cs typeface="Courier"/>
                <a:sym typeface="Courier New"/>
              </a:rPr>
              <a:t>Έλη</a:t>
            </a:r>
            <a:endParaRPr lang="en-US" sz="36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155700" y="803564"/>
            <a:ext cx="135424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Επιστροφή Τιμών</a:t>
            </a:r>
            <a:endParaRPr lang="en-US" sz="7600" u="none" strike="noStrike" cap="none" dirty="0">
              <a:solidFill>
                <a:srgbClr val="FFD966"/>
              </a:solidFill>
              <a:latin typeface="Arial" charset="0"/>
              <a:ea typeface="Arial" charset="0"/>
              <a:cs typeface="Arial" charset="0"/>
              <a:sym typeface="Cabin"/>
            </a:endParaRPr>
          </a:p>
        </p:txBody>
      </p:sp>
      <p:sp>
        <p:nvSpPr>
          <p:cNvPr id="354" name="Shape 354"/>
          <p:cNvSpPr txBox="1">
            <a:spLocks noGrp="1"/>
          </p:cNvSpPr>
          <p:nvPr>
            <p:ph type="body" idx="1"/>
          </p:nvPr>
        </p:nvSpPr>
        <p:spPr>
          <a:xfrm>
            <a:off x="1155700" y="2603500"/>
            <a:ext cx="66167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Μια «</a:t>
            </a:r>
            <a:r>
              <a:rPr lang="el-GR" sz="3600" u="none" strike="noStrike" cap="none" dirty="0">
                <a:solidFill>
                  <a:schemeClr val="bg1">
                    <a:lumMod val="95000"/>
                  </a:schemeClr>
                </a:solidFill>
                <a:latin typeface="Arial" charset="0"/>
                <a:ea typeface="Arial" charset="0"/>
                <a:cs typeface="Arial" charset="0"/>
                <a:sym typeface="Cabin"/>
              </a:rPr>
              <a:t>καρποφόρα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αυτή που παράγει ένα </a:t>
            </a:r>
            <a:r>
              <a:rPr lang="el-GR" sz="3600" dirty="0">
                <a:solidFill>
                  <a:srgbClr val="FF00FF"/>
                </a:solidFill>
                <a:latin typeface="Arial" charset="0"/>
                <a:cs typeface="Arial" charset="0"/>
                <a:sym typeface="Cabin"/>
              </a:rPr>
              <a:t>αποτέλεσμα</a:t>
            </a:r>
            <a:r>
              <a:rPr lang="el-GR" sz="3600" u="none" strike="noStrike" cap="none" dirty="0">
                <a:solidFill>
                  <a:schemeClr val="lt1"/>
                </a:solidFill>
                <a:latin typeface="Arial" charset="0"/>
                <a:ea typeface="Arial" charset="0"/>
                <a:cs typeface="Arial" charset="0"/>
                <a:sym typeface="Cabin"/>
              </a:rPr>
              <a:t> (ή </a:t>
            </a:r>
            <a:r>
              <a:rPr lang="el-GR" sz="3600" dirty="0">
                <a:solidFill>
                  <a:srgbClr val="FF00FF"/>
                </a:solidFill>
                <a:latin typeface="Arial" charset="0"/>
                <a:cs typeface="Arial" charset="0"/>
                <a:sym typeface="Cabin"/>
              </a:rPr>
              <a:t>τιμή</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επιστροφής</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return</a:t>
            </a:r>
            <a:r>
              <a:rPr lang="el-GR" sz="3600" u="none" strike="noStrike" cap="none" dirty="0">
                <a:solidFill>
                  <a:schemeClr val="lt1"/>
                </a:solidFill>
                <a:latin typeface="Arial" charset="0"/>
                <a:ea typeface="Arial" charset="0"/>
                <a:cs typeface="Arial" charset="0"/>
                <a:sym typeface="Cabin"/>
              </a:rPr>
              <a:t> τερματίζει την εκτέλεση της </a:t>
            </a:r>
            <a:r>
              <a:rPr lang="el-GR" sz="3600" dirty="0">
                <a:solidFill>
                  <a:srgbClr val="00FF00"/>
                </a:solidFill>
                <a:latin typeface="Arial" charset="0"/>
                <a:cs typeface="Arial" charset="0"/>
                <a:sym typeface="Cabin"/>
              </a:rPr>
              <a:t>συνάρτησης</a:t>
            </a:r>
            <a:r>
              <a:rPr lang="el-GR" sz="3600" u="none" strike="noStrike" cap="none" dirty="0">
                <a:solidFill>
                  <a:schemeClr val="lt1"/>
                </a:solidFill>
                <a:latin typeface="Arial" charset="0"/>
                <a:ea typeface="Arial" charset="0"/>
                <a:cs typeface="Arial" charset="0"/>
                <a:sym typeface="Cabin"/>
              </a:rPr>
              <a:t> και «επιστέφει» το </a:t>
            </a:r>
            <a:r>
              <a:rPr lang="el-GR" sz="3600" dirty="0">
                <a:solidFill>
                  <a:srgbClr val="FF00FF"/>
                </a:solidFill>
                <a:latin typeface="Arial" charset="0"/>
                <a:cs typeface="Arial" charset="0"/>
                <a:sym typeface="Cabin"/>
              </a:rPr>
              <a:t>αποτέλεσμα</a:t>
            </a:r>
            <a:r>
              <a:rPr lang="el-GR" sz="3600" u="none" strike="noStrike" cap="none" dirty="0">
                <a:solidFill>
                  <a:schemeClr val="lt1"/>
                </a:solidFill>
                <a:latin typeface="Arial" charset="0"/>
                <a:ea typeface="Arial" charset="0"/>
                <a:cs typeface="Arial" charset="0"/>
                <a:sym typeface="Cabin"/>
              </a:rPr>
              <a:t> της </a:t>
            </a:r>
            <a:r>
              <a:rPr lang="el-GR" sz="3600" dirty="0">
                <a:solidFill>
                  <a:srgbClr val="00FF00"/>
                </a:solidFill>
                <a:latin typeface="Arial" charset="0"/>
                <a:cs typeface="Arial" charset="0"/>
                <a:sym typeface="Cabin"/>
              </a:rPr>
              <a:t>συνάρτησης</a:t>
            </a:r>
            <a:endParaRPr lang="en-US" sz="3600" u="none" strike="noStrike" cap="none" dirty="0">
              <a:solidFill>
                <a:srgbClr val="00FF00"/>
              </a:solidFill>
              <a:latin typeface="Arial" charset="0"/>
              <a:ea typeface="Arial" charset="0"/>
              <a:cs typeface="Arial" charset="0"/>
              <a:sym typeface="Cabin"/>
            </a:endParaRPr>
          </a:p>
        </p:txBody>
      </p:sp>
      <p:sp>
        <p:nvSpPr>
          <p:cNvPr id="355" name="Shape 355"/>
          <p:cNvSpPr txBox="1"/>
          <p:nvPr/>
        </p:nvSpPr>
        <p:spPr>
          <a:xfrm>
            <a:off x="8817429" y="2309525"/>
            <a:ext cx="6907195" cy="6429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def</a:t>
            </a:r>
            <a:r>
              <a:rPr lang="en-US" sz="2500" i="0" u="none" strike="noStrike" cap="none" dirty="0">
                <a:solidFill>
                  <a:schemeClr val="lt1"/>
                </a:solidFill>
                <a:latin typeface="Courier"/>
                <a:ea typeface="Courier"/>
                <a:cs typeface="Courier"/>
                <a:sym typeface="Courier New"/>
              </a:rPr>
              <a:t> </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l-GR" sz="2500" i="0" u="none" strike="noStrike" cap="none" dirty="0">
                <a:solidFill>
                  <a:srgbClr val="00FFFF"/>
                </a:solidFill>
                <a:latin typeface="Courier"/>
                <a:ea typeface="Courier"/>
                <a:cs typeface="Courier"/>
                <a:sym typeface="Courier New"/>
              </a:rPr>
              <a:t>γλώσσα</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if</a:t>
            </a:r>
            <a:r>
              <a:rPr lang="en-US" sz="2500" i="0" u="none" strike="noStrike" cap="none" dirty="0">
                <a:solidFill>
                  <a:schemeClr val="lt1"/>
                </a:solidFill>
                <a:latin typeface="Courier"/>
                <a:ea typeface="Courier"/>
                <a:cs typeface="Courier"/>
                <a:sym typeface="Courier New"/>
              </a:rPr>
              <a:t> </a:t>
            </a:r>
            <a:r>
              <a:rPr lang="el-GR" sz="2500" i="0" u="none" strike="noStrike" cap="none" dirty="0">
                <a:solidFill>
                  <a:srgbClr val="00FFFF"/>
                </a:solidFill>
                <a:latin typeface="Courier"/>
                <a:ea typeface="Courier"/>
                <a:cs typeface="Courier"/>
                <a:sym typeface="Courier New"/>
              </a:rPr>
              <a:t>γλώσσα</a:t>
            </a:r>
            <a:r>
              <a:rPr lang="en-US" sz="2500" i="0" u="none" strike="noStrike" cap="none" dirty="0">
                <a:solidFill>
                  <a:schemeClr val="lt1"/>
                </a:solidFill>
                <a:latin typeface="Courier"/>
                <a:ea typeface="Courier"/>
                <a:cs typeface="Courier"/>
                <a:sym typeface="Courier New"/>
              </a:rPr>
              <a:t> == 'es':</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a:t>
            </a:r>
            <a:r>
              <a:rPr lang="en-US" sz="2500" i="0" u="none" strike="noStrike" cap="none" dirty="0" err="1">
                <a:solidFill>
                  <a:srgbClr val="FF00FF"/>
                </a:solidFill>
                <a:latin typeface="Courier"/>
                <a:ea typeface="Courier"/>
                <a:cs typeface="Courier"/>
                <a:sym typeface="Courier New"/>
              </a:rPr>
              <a:t>Hola</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FFFF00"/>
                </a:solidFill>
                <a:latin typeface="Courier"/>
                <a:ea typeface="Courier"/>
                <a:cs typeface="Courier"/>
                <a:sym typeface="Courier New"/>
              </a:rPr>
              <a:t>elif</a:t>
            </a:r>
            <a:r>
              <a:rPr lang="en-US" sz="2500" i="0" u="none" strike="noStrike" cap="none" dirty="0">
                <a:solidFill>
                  <a:schemeClr val="lt1"/>
                </a:solidFill>
                <a:latin typeface="Courier"/>
                <a:ea typeface="Courier"/>
                <a:cs typeface="Courier"/>
                <a:sym typeface="Courier New"/>
              </a:rPr>
              <a:t> </a:t>
            </a:r>
            <a:r>
              <a:rPr lang="el-GR" sz="2500" i="0" u="none" strike="noStrike" cap="none" dirty="0">
                <a:solidFill>
                  <a:srgbClr val="00FFFF"/>
                </a:solidFill>
                <a:latin typeface="Courier"/>
                <a:ea typeface="Courier"/>
                <a:cs typeface="Courier"/>
                <a:sym typeface="Courier New"/>
              </a:rPr>
              <a:t>γλώσσα</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chemeClr val="lt1"/>
                </a:solidFill>
                <a:latin typeface="Courier"/>
                <a:ea typeface="Courier"/>
                <a:cs typeface="Courier"/>
                <a:sym typeface="Courier New"/>
              </a:rPr>
              <a:t>fr</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'Bonjour</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'Hello</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en</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),'Glenn</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Hello Glenn</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'es'</a:t>
            </a:r>
            <a:r>
              <a:rPr lang="en-US" sz="2500" i="0" u="none" strike="noStrike" cap="none" dirty="0">
                <a:solidFill>
                  <a:schemeClr val="lt1"/>
                </a:solidFill>
                <a:latin typeface="Courier"/>
                <a:ea typeface="Courier"/>
                <a:cs typeface="Courier"/>
                <a:sym typeface="Courier New"/>
              </a:rPr>
              <a:t>),'Sally</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err="1">
                <a:solidFill>
                  <a:schemeClr val="lt1"/>
                </a:solidFill>
                <a:latin typeface="Courier"/>
                <a:ea typeface="Courier"/>
                <a:cs typeface="Courier"/>
                <a:sym typeface="Courier New"/>
              </a:rPr>
              <a:t>Hola</a:t>
            </a:r>
            <a:r>
              <a:rPr lang="en-US" sz="2500" i="0" u="none" strike="noStrike" cap="none" dirty="0">
                <a:solidFill>
                  <a:schemeClr val="lt1"/>
                </a:solidFill>
                <a:latin typeface="Courier"/>
                <a:ea typeface="Courier"/>
                <a:cs typeface="Courier"/>
                <a:sym typeface="Courier New"/>
              </a:rPr>
              <a:t> Sally</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l-GR" sz="2500" i="0" u="none" strike="noStrike" cap="none" dirty="0">
                <a:solidFill>
                  <a:srgbClr val="00FF00"/>
                </a:solidFill>
                <a:latin typeface="Courier"/>
                <a:ea typeface="Courier"/>
                <a:cs typeface="Courier"/>
                <a:sym typeface="Courier New"/>
              </a:rPr>
              <a:t>χαιρετισμός</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fr</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),'Michael</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Bonjour Michael</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xfrm>
            <a:off x="184150" y="803564"/>
            <a:ext cx="158877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600" u="none" strike="noStrike" cap="none" dirty="0">
                <a:solidFill>
                  <a:srgbClr val="FF7F00"/>
                </a:solidFill>
                <a:latin typeface="Arial" charset="0"/>
                <a:ea typeface="Arial" charset="0"/>
                <a:cs typeface="Arial" charset="0"/>
                <a:sym typeface="Cabin"/>
              </a:rPr>
              <a:t>Ορίσματα</a:t>
            </a:r>
            <a:r>
              <a:rPr lang="en-US" sz="6600" u="none" strike="noStrike" cap="none" dirty="0">
                <a:solidFill>
                  <a:schemeClr val="lt1"/>
                </a:solidFill>
                <a:latin typeface="Arial" charset="0"/>
                <a:ea typeface="Arial" charset="0"/>
                <a:cs typeface="Arial" charset="0"/>
                <a:sym typeface="Cabin"/>
              </a:rPr>
              <a:t>,</a:t>
            </a:r>
            <a:r>
              <a:rPr lang="en-US" sz="6600" u="none" strike="noStrike" cap="none" dirty="0">
                <a:solidFill>
                  <a:srgbClr val="FFFF00"/>
                </a:solidFill>
                <a:latin typeface="Arial" charset="0"/>
                <a:ea typeface="Arial" charset="0"/>
                <a:cs typeface="Arial" charset="0"/>
                <a:sym typeface="Cabin"/>
              </a:rPr>
              <a:t> </a:t>
            </a:r>
            <a:r>
              <a:rPr lang="el-GR" sz="6600" u="none" strike="noStrike" cap="none" dirty="0">
                <a:solidFill>
                  <a:srgbClr val="00FFFF"/>
                </a:solidFill>
                <a:latin typeface="Arial" charset="0"/>
                <a:ea typeface="Arial" charset="0"/>
                <a:cs typeface="Arial" charset="0"/>
                <a:sym typeface="Cabin"/>
              </a:rPr>
              <a:t>Παράμετροι</a:t>
            </a:r>
            <a:r>
              <a:rPr lang="en-US" sz="6600" u="none" strike="noStrike" cap="none" dirty="0">
                <a:solidFill>
                  <a:schemeClr val="lt1"/>
                </a:solidFill>
                <a:latin typeface="Arial" charset="0"/>
                <a:ea typeface="Arial" charset="0"/>
                <a:cs typeface="Arial" charset="0"/>
                <a:sym typeface="Cabin"/>
              </a:rPr>
              <a:t> </a:t>
            </a:r>
            <a:r>
              <a:rPr lang="el-GR" sz="6600" u="none" strike="noStrike" cap="none" dirty="0">
                <a:solidFill>
                  <a:schemeClr val="lt1"/>
                </a:solidFill>
                <a:latin typeface="Arial" charset="0"/>
                <a:ea typeface="Arial" charset="0"/>
                <a:cs typeface="Arial" charset="0"/>
                <a:sym typeface="Cabin"/>
              </a:rPr>
              <a:t>και</a:t>
            </a:r>
            <a:r>
              <a:rPr lang="en-US" sz="6600" u="none" strike="noStrike" cap="none" dirty="0">
                <a:solidFill>
                  <a:srgbClr val="FF00FF"/>
                </a:solidFill>
                <a:latin typeface="Arial" charset="0"/>
                <a:ea typeface="Arial" charset="0"/>
                <a:cs typeface="Arial" charset="0"/>
                <a:sym typeface="Cabin"/>
              </a:rPr>
              <a:t> </a:t>
            </a:r>
            <a:r>
              <a:rPr lang="el-GR" sz="6600" u="none" strike="noStrike" cap="none" dirty="0">
                <a:solidFill>
                  <a:srgbClr val="00FF00"/>
                </a:solidFill>
                <a:latin typeface="Arial" charset="0"/>
                <a:ea typeface="Arial" charset="0"/>
                <a:cs typeface="Arial" charset="0"/>
                <a:sym typeface="Cabin"/>
              </a:rPr>
              <a:t>Αποτελέσματα</a:t>
            </a:r>
            <a:endParaRPr lang="en-US" sz="6600" u="none" strike="noStrike" cap="none" dirty="0">
              <a:solidFill>
                <a:srgbClr val="00FF00"/>
              </a:solidFill>
              <a:latin typeface="Arial" charset="0"/>
              <a:ea typeface="Arial" charset="0"/>
              <a:cs typeface="Arial" charset="0"/>
              <a:sym typeface="Cabin"/>
            </a:endParaRPr>
          </a:p>
        </p:txBody>
      </p:sp>
      <p:sp>
        <p:nvSpPr>
          <p:cNvPr id="361" name="Shape 361"/>
          <p:cNvSpPr txBox="1"/>
          <p:nvPr/>
        </p:nvSpPr>
        <p:spPr>
          <a:xfrm>
            <a:off x="1155700" y="2908300"/>
            <a:ext cx="75570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'Hello world'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00FF00"/>
                </a:solidFill>
                <a:latin typeface="Courier"/>
                <a:ea typeface="Courier"/>
                <a:cs typeface="Courier"/>
                <a:sym typeface="Courier New"/>
              </a:rPr>
              <a:t>w</a:t>
            </a:r>
          </a:p>
        </p:txBody>
      </p:sp>
      <p:sp>
        <p:nvSpPr>
          <p:cNvPr id="362" name="Shape 362"/>
          <p:cNvSpPr txBox="1"/>
          <p:nvPr/>
        </p:nvSpPr>
        <p:spPr>
          <a:xfrm>
            <a:off x="7805637" y="4011400"/>
            <a:ext cx="3127800" cy="34833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dirty="0">
                <a:solidFill>
                  <a:srgbClr val="FFFF00"/>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def</a:t>
            </a:r>
            <a:r>
              <a:rPr lang="en-US" sz="2400" i="0" u="none" strike="noStrike" cap="none" dirty="0">
                <a:solidFill>
                  <a:schemeClr val="lt1"/>
                </a:solidFill>
                <a:latin typeface="Courier"/>
                <a:ea typeface="Courier"/>
                <a:cs typeface="Courier"/>
                <a:sym typeface="Courier New"/>
              </a:rPr>
              <a:t> max(</a:t>
            </a:r>
            <a:r>
              <a:rPr lang="en-US" sz="2400" i="0" u="none" strike="noStrike" cap="none" dirty="0" err="1">
                <a:solidFill>
                  <a:srgbClr val="00FF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x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D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return </a:t>
            </a:r>
            <a:r>
              <a:rPr lang="en-US" sz="2400" dirty="0">
                <a:solidFill>
                  <a:srgbClr val="00FF00"/>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w</a:t>
            </a:r>
            <a:r>
              <a:rPr lang="en-US" sz="2400" dirty="0">
                <a:solidFill>
                  <a:srgbClr val="00FF00"/>
                </a:solidFill>
                <a:latin typeface="Courier"/>
                <a:ea typeface="Courier"/>
                <a:cs typeface="Courier"/>
                <a:sym typeface="Courier New"/>
              </a:rPr>
              <a:t>'</a:t>
            </a:r>
          </a:p>
        </p:txBody>
      </p:sp>
      <p:cxnSp>
        <p:nvCxnSpPr>
          <p:cNvPr id="363" name="Shape 363"/>
          <p:cNvCxnSpPr/>
          <p:nvPr/>
        </p:nvCxnSpPr>
        <p:spPr>
          <a:xfrm flipH="1">
            <a:off x="6569200" y="5608275"/>
            <a:ext cx="1016099" cy="3600"/>
          </a:xfrm>
          <a:prstGeom prst="straightConnector1">
            <a:avLst/>
          </a:prstGeom>
          <a:noFill/>
          <a:ln w="88900" cap="rnd" cmpd="sng">
            <a:solidFill>
              <a:srgbClr val="FF7F00"/>
            </a:solidFill>
            <a:prstDash val="solid"/>
            <a:miter/>
            <a:headEnd type="stealth" w="med" len="med"/>
            <a:tailEnd type="none" w="med" len="med"/>
          </a:ln>
        </p:spPr>
      </p:cxnSp>
      <p:sp>
        <p:nvSpPr>
          <p:cNvPr id="364" name="Shape 364"/>
          <p:cNvSpPr txBox="1"/>
          <p:nvPr/>
        </p:nvSpPr>
        <p:spPr>
          <a:xfrm>
            <a:off x="3530600" y="5283200"/>
            <a:ext cx="284956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Hello world</a:t>
            </a: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 </a:t>
            </a:r>
          </a:p>
        </p:txBody>
      </p:sp>
      <p:sp>
        <p:nvSpPr>
          <p:cNvPr id="365" name="Shape 365"/>
          <p:cNvSpPr txBox="1"/>
          <p:nvPr/>
        </p:nvSpPr>
        <p:spPr>
          <a:xfrm>
            <a:off x="13066711" y="5232400"/>
            <a:ext cx="6445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p>
        </p:txBody>
      </p:sp>
      <p:cxnSp>
        <p:nvCxnSpPr>
          <p:cNvPr id="366" name="Shape 366"/>
          <p:cNvCxnSpPr/>
          <p:nvPr/>
        </p:nvCxnSpPr>
        <p:spPr>
          <a:xfrm flipH="1">
            <a:off x="11153774" y="55943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367" name="Shape 367"/>
          <p:cNvSpPr txBox="1"/>
          <p:nvPr/>
        </p:nvSpPr>
        <p:spPr>
          <a:xfrm>
            <a:off x="1700213" y="6502400"/>
            <a:ext cx="232568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Όρισμα</a:t>
            </a:r>
            <a:endParaRPr lang="en-US" sz="3600" u="none" strike="noStrike" cap="none" dirty="0">
              <a:solidFill>
                <a:srgbClr val="FF7F00"/>
              </a:solidFill>
              <a:latin typeface="Arial" charset="0"/>
              <a:ea typeface="Arial" charset="0"/>
              <a:cs typeface="Arial" charset="0"/>
              <a:sym typeface="Cabin"/>
            </a:endParaRPr>
          </a:p>
        </p:txBody>
      </p:sp>
      <p:cxnSp>
        <p:nvCxnSpPr>
          <p:cNvPr id="368" name="Shape 368"/>
          <p:cNvCxnSpPr/>
          <p:nvPr/>
        </p:nvCxnSpPr>
        <p:spPr>
          <a:xfrm flipH="1">
            <a:off x="3027375" y="5965150"/>
            <a:ext cx="903299" cy="532499"/>
          </a:xfrm>
          <a:prstGeom prst="straightConnector1">
            <a:avLst/>
          </a:prstGeom>
          <a:noFill/>
          <a:ln w="76200" cap="rnd" cmpd="sng">
            <a:solidFill>
              <a:srgbClr val="FF7F00"/>
            </a:solidFill>
            <a:prstDash val="solid"/>
            <a:miter/>
            <a:headEnd type="stealth" w="med" len="med"/>
            <a:tailEnd type="none" w="med" len="med"/>
          </a:ln>
        </p:spPr>
      </p:cxnSp>
      <p:sp>
        <p:nvSpPr>
          <p:cNvPr id="369" name="Shape 369"/>
          <p:cNvSpPr txBox="1"/>
          <p:nvPr/>
        </p:nvSpPr>
        <p:spPr>
          <a:xfrm>
            <a:off x="11231560" y="2908300"/>
            <a:ext cx="264772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Παράμετρος</a:t>
            </a:r>
            <a:endParaRPr lang="en-US" sz="3600" u="none" strike="noStrike" cap="none" dirty="0">
              <a:solidFill>
                <a:srgbClr val="00FFFF"/>
              </a:solidFill>
              <a:latin typeface="Arial" charset="0"/>
              <a:ea typeface="Arial" charset="0"/>
              <a:cs typeface="Arial" charset="0"/>
              <a:sym typeface="Cabin"/>
            </a:endParaRPr>
          </a:p>
        </p:txBody>
      </p:sp>
      <p:cxnSp>
        <p:nvCxnSpPr>
          <p:cNvPr id="370" name="Shape 370"/>
          <p:cNvCxnSpPr/>
          <p:nvPr/>
        </p:nvCxnSpPr>
        <p:spPr>
          <a:xfrm rot="10800000" flipH="1">
            <a:off x="10056975" y="3373299"/>
            <a:ext cx="1049100" cy="1075500"/>
          </a:xfrm>
          <a:prstGeom prst="straightConnector1">
            <a:avLst/>
          </a:prstGeom>
          <a:noFill/>
          <a:ln w="76200" cap="rnd" cmpd="sng">
            <a:solidFill>
              <a:srgbClr val="00FFFF"/>
            </a:solidFill>
            <a:prstDash val="solid"/>
            <a:miter/>
            <a:headEnd type="stealth" w="med" len="med"/>
            <a:tailEnd type="none" w="med" len="med"/>
          </a:ln>
        </p:spPr>
      </p:cxnSp>
      <p:sp>
        <p:nvSpPr>
          <p:cNvPr id="371" name="Shape 371"/>
          <p:cNvSpPr txBox="1"/>
          <p:nvPr/>
        </p:nvSpPr>
        <p:spPr>
          <a:xfrm>
            <a:off x="12079032" y="6743700"/>
            <a:ext cx="26477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Αποτέλεσμα</a:t>
            </a:r>
            <a:endParaRPr lang="en-US" sz="3600" u="none" strike="noStrike" cap="none" dirty="0">
              <a:solidFill>
                <a:srgbClr val="00FF00"/>
              </a:solidFill>
              <a:latin typeface="Arial" charset="0"/>
              <a:ea typeface="Arial" charset="0"/>
              <a:cs typeface="Arial" charset="0"/>
              <a:sym typeface="Cabin"/>
            </a:endParaRPr>
          </a:p>
        </p:txBody>
      </p:sp>
      <p:cxnSp>
        <p:nvCxnSpPr>
          <p:cNvPr id="372" name="Shape 372"/>
          <p:cNvCxnSpPr/>
          <p:nvPr/>
        </p:nvCxnSpPr>
        <p:spPr>
          <a:xfrm>
            <a:off x="13377862" y="5940425"/>
            <a:ext cx="0" cy="7112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925286" y="544899"/>
            <a:ext cx="14405429"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charset="0"/>
                <a:ea typeface="Arial" charset="0"/>
                <a:cs typeface="Arial" charset="0"/>
                <a:sym typeface="Cabin"/>
              </a:rPr>
              <a:t>Αποθηκευμένα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 </a:t>
            </a:r>
            <a:r>
              <a:rPr lang="el-GR" sz="7600" u="none" strike="noStrike" cap="none" dirty="0" err="1">
                <a:solidFill>
                  <a:srgbClr val="FFD966"/>
                </a:solidFill>
                <a:latin typeface="Arial" charset="0"/>
                <a:ea typeface="Arial" charset="0"/>
                <a:cs typeface="Arial" charset="0"/>
                <a:sym typeface="Cabin"/>
              </a:rPr>
              <a:t>επαναχρησιμοποιήσημα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Βήματα</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p:nvPr/>
        </p:nvSpPr>
        <p:spPr>
          <a:xfrm>
            <a:off x="12869861" y="3949705"/>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Fun</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dirty="0">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dirty="0">
                <a:solidFill>
                  <a:srgbClr val="00FF00"/>
                </a:solidFill>
                <a:latin typeface="Arial" charset="0"/>
                <a:ea typeface="Arial" charset="0"/>
                <a:cs typeface="Arial" charset="0"/>
                <a:sym typeface="Cabin"/>
              </a:rPr>
              <a:t>Fun</a:t>
            </a:r>
          </a:p>
        </p:txBody>
      </p:sp>
      <p:sp>
        <p:nvSpPr>
          <p:cNvPr id="215" name="Shape 215"/>
          <p:cNvSpPr txBox="1"/>
          <p:nvPr/>
        </p:nvSpPr>
        <p:spPr>
          <a:xfrm>
            <a:off x="7899399" y="3200405"/>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err="1">
                <a:solidFill>
                  <a:srgbClr val="FFFF00"/>
                </a:solidFill>
                <a:latin typeface="Courier"/>
                <a:ea typeface="Courier"/>
                <a:cs typeface="Courier"/>
                <a:sym typeface="Courier New"/>
              </a:rPr>
              <a:t>def</a:t>
            </a:r>
            <a:r>
              <a:rPr lang="en-US" sz="2500" i="0" u="none" strike="noStrike" cap="none" dirty="0">
                <a:solidFill>
                  <a:srgbClr val="FF7F00"/>
                </a:solidFill>
                <a:latin typeface="Courier"/>
                <a:ea typeface="Courier"/>
                <a:cs typeface="Courier"/>
                <a:sym typeface="Courier New"/>
              </a:rPr>
              <a:t> thing():</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'Hello</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'Fun</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b="1" i="0" u="none" strike="noStrike" cap="none" dirty="0">
                <a:solidFill>
                  <a:srgbClr val="FF7F00"/>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'Zip</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p:txBody>
      </p:sp>
      <p:sp>
        <p:nvSpPr>
          <p:cNvPr id="216" name="Shape 216"/>
          <p:cNvSpPr txBox="1"/>
          <p:nvPr/>
        </p:nvSpPr>
        <p:spPr>
          <a:xfrm>
            <a:off x="762000" y="29591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541716"/>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645155"/>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843630"/>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836980"/>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  </a:t>
            </a: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'Hello')</a:t>
            </a:r>
          </a:p>
          <a:p>
            <a:pPr lvl="0" algn="ctr">
              <a:buClr>
                <a:schemeClr val="lt1"/>
              </a:buClr>
              <a:buSzPct val="25000"/>
            </a:pPr>
            <a:r>
              <a:rPr lang="en-US" sz="3500"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('Fun')</a:t>
            </a:r>
          </a:p>
        </p:txBody>
      </p:sp>
      <p:sp>
        <p:nvSpPr>
          <p:cNvPr id="221" name="Shape 221"/>
          <p:cNvSpPr txBox="1"/>
          <p:nvPr/>
        </p:nvSpPr>
        <p:spPr>
          <a:xfrm>
            <a:off x="762000" y="53213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2" name="Shape 222"/>
          <p:cNvCxnSpPr/>
          <p:nvPr/>
        </p:nvCxnSpPr>
        <p:spPr>
          <a:xfrm rot="10800000">
            <a:off x="2114549" y="594201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327655"/>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952242"/>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257555"/>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4348200" y="8002471"/>
            <a:ext cx="882895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2800" b="0" i="0" u="none" strike="noStrike" cap="none" dirty="0">
                <a:solidFill>
                  <a:schemeClr val="lt1"/>
                </a:solidFill>
                <a:sym typeface="Arial"/>
              </a:rPr>
              <a:t>Ονομάζουμε αυτά τα επαναχρησιμοποιήσιμα κομμάτια κώδικα «συναρτήσεις»</a:t>
            </a:r>
            <a:endParaRPr lang="en-US" sz="2800" b="0" i="0" u="none" strike="noStrike" cap="none" dirty="0">
              <a:solidFill>
                <a:schemeClr val="lt1"/>
              </a:solidFill>
              <a:sym typeface="Arial"/>
            </a:endParaRPr>
          </a:p>
        </p:txBody>
      </p:sp>
      <p:sp>
        <p:nvSpPr>
          <p:cNvPr id="227" name="Shape 227"/>
          <p:cNvSpPr txBox="1"/>
          <p:nvPr/>
        </p:nvSpPr>
        <p:spPr>
          <a:xfrm>
            <a:off x="5038724" y="3225805"/>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thing</a:t>
            </a:r>
            <a:r>
              <a:rPr lang="en-US" sz="3600" u="none" strike="noStrike" cap="none">
                <a:solidFill>
                  <a:schemeClr val="lt1"/>
                </a:solidFill>
                <a:latin typeface="Arial" charset="0"/>
                <a:ea typeface="Arial" charset="0"/>
                <a:cs typeface="Arial" charset="0"/>
                <a:sym typeface="Cabin"/>
              </a:rPr>
              <a:t>():</a:t>
            </a:r>
          </a:p>
        </p:txBody>
      </p:sp>
      <p:sp>
        <p:nvSpPr>
          <p:cNvPr id="228" name="Shape 228"/>
          <p:cNvSpPr txBox="1"/>
          <p:nvPr/>
        </p:nvSpPr>
        <p:spPr>
          <a:xfrm>
            <a:off x="762000" y="75311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9" name="Shape 229"/>
          <p:cNvCxnSpPr/>
          <p:nvPr/>
        </p:nvCxnSpPr>
        <p:spPr>
          <a:xfrm rot="10800000">
            <a:off x="2114549" y="695801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45160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r>
              <a:rPr lang="en-US" sz="3500" dirty="0">
                <a:solidFill>
                  <a:srgbClr val="FFFF00"/>
                </a:solidFill>
                <a:latin typeface="Arial" charset="0"/>
                <a:ea typeface="Arial" charset="0"/>
                <a:cs typeface="Arial" charset="0"/>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927050" y="803564"/>
            <a:ext cx="144019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200" u="none" strike="noStrike" cap="none" dirty="0">
                <a:solidFill>
                  <a:schemeClr val="lt1"/>
                </a:solidFill>
                <a:latin typeface="Arial" charset="0"/>
                <a:ea typeface="Arial" charset="0"/>
                <a:cs typeface="Arial" charset="0"/>
                <a:sym typeface="Cabin"/>
              </a:rPr>
              <a:t>Πολλαπλές</a:t>
            </a:r>
            <a:r>
              <a:rPr lang="en-US" sz="7200" u="none" strike="noStrike" cap="none" dirty="0">
                <a:solidFill>
                  <a:schemeClr val="lt1"/>
                </a:solidFill>
                <a:latin typeface="Arial" charset="0"/>
                <a:ea typeface="Arial" charset="0"/>
                <a:cs typeface="Arial" charset="0"/>
                <a:sym typeface="Cabin"/>
              </a:rPr>
              <a:t> </a:t>
            </a:r>
            <a:r>
              <a:rPr lang="el-GR" sz="7200" u="none" strike="noStrike" cap="none" dirty="0">
                <a:solidFill>
                  <a:srgbClr val="00FFFF"/>
                </a:solidFill>
                <a:latin typeface="Arial" charset="0"/>
                <a:ea typeface="Arial" charset="0"/>
                <a:cs typeface="Arial" charset="0"/>
                <a:sym typeface="Cabin"/>
              </a:rPr>
              <a:t>Παράμετροι</a:t>
            </a:r>
            <a:r>
              <a:rPr lang="en-US" sz="7200" u="none" strike="noStrike" cap="none" dirty="0">
                <a:solidFill>
                  <a:schemeClr val="lt1"/>
                </a:solidFill>
                <a:latin typeface="Arial" charset="0"/>
                <a:ea typeface="Arial" charset="0"/>
                <a:cs typeface="Arial" charset="0"/>
                <a:sym typeface="Cabin"/>
              </a:rPr>
              <a:t> / </a:t>
            </a:r>
            <a:r>
              <a:rPr lang="el-GR" sz="7200" u="none" strike="noStrike" cap="none" dirty="0">
                <a:solidFill>
                  <a:srgbClr val="FF7F00"/>
                </a:solidFill>
                <a:latin typeface="Arial" charset="0"/>
                <a:ea typeface="Arial" charset="0"/>
                <a:cs typeface="Arial" charset="0"/>
                <a:sym typeface="Cabin"/>
              </a:rPr>
              <a:t>Ορίσματα</a:t>
            </a:r>
            <a:endParaRPr lang="en-US" sz="7200" u="none" strike="noStrike" cap="none" dirty="0">
              <a:solidFill>
                <a:srgbClr val="FF7F00"/>
              </a:solidFill>
              <a:latin typeface="Arial" charset="0"/>
              <a:ea typeface="Arial" charset="0"/>
              <a:cs typeface="Arial" charset="0"/>
              <a:sym typeface="Cabin"/>
            </a:endParaRPr>
          </a:p>
        </p:txBody>
      </p:sp>
      <p:sp>
        <p:nvSpPr>
          <p:cNvPr id="378" name="Shape 378"/>
          <p:cNvSpPr txBox="1">
            <a:spLocks noGrp="1"/>
          </p:cNvSpPr>
          <p:nvPr>
            <p:ph type="body" idx="1"/>
          </p:nvPr>
        </p:nvSpPr>
        <p:spPr>
          <a:xfrm>
            <a:off x="808901" y="2603500"/>
            <a:ext cx="8547370" cy="525462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δηλώσουμε περισσότερες από μία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παραμέτρους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κατά τον</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ορισμό</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της </a:t>
            </a:r>
            <a:r>
              <a:rPr lang="el-GR" sz="3600" u="none" strike="noStrike" cap="none" dirty="0">
                <a:solidFill>
                  <a:srgbClr val="00FF00"/>
                </a:solidFill>
                <a:latin typeface="Arial" charset="0"/>
                <a:ea typeface="Arial" charset="0"/>
                <a:cs typeface="Arial" charset="0"/>
                <a:sym typeface="Cabin"/>
              </a:rPr>
              <a:t>συνάρτησης</a:t>
            </a:r>
            <a:endParaRPr lang="en-US" sz="3600" u="none" strike="noStrike" cap="none" dirty="0">
              <a:solidFill>
                <a:srgbClr val="FF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Απλά προσθέτουμε περισσότερα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FF7F00"/>
                </a:solidFill>
                <a:latin typeface="Arial" charset="0"/>
                <a:ea typeface="Arial" charset="0"/>
                <a:cs typeface="Arial" charset="0"/>
                <a:sym typeface="Cabin"/>
              </a:rPr>
              <a:t>ορίσματα</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όταν καλούμε τη</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συνάρτηση</a:t>
            </a:r>
            <a:endParaRPr lang="en-US" sz="3600" u="none" strike="noStrike" cap="none" dirty="0">
              <a:solidFill>
                <a:srgbClr val="00F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 αριθμός και η σειρά των ορισμάτων και των παραμέτρων συμβαδίζουν</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9966100" y="3380664"/>
            <a:ext cx="5481000" cy="3934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l-GR" sz="3000" i="0" u="none" strike="noStrike" cap="none" dirty="0" err="1">
                <a:solidFill>
                  <a:srgbClr val="00FF00"/>
                </a:solidFill>
                <a:latin typeface="Courier"/>
                <a:ea typeface="Courier"/>
                <a:cs typeface="Courier"/>
                <a:sym typeface="Courier New"/>
              </a:rPr>
              <a:t>άθροισμαδύο</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 b</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άθροισμαδύο</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return</a:t>
            </a:r>
            <a:r>
              <a:rPr lang="en-US" sz="3000" i="0" u="none" strike="noStrike" cap="none" dirty="0">
                <a:solidFill>
                  <a:schemeClr val="lt1"/>
                </a:solidFill>
                <a:latin typeface="Courier"/>
                <a:ea typeface="Courier"/>
                <a:cs typeface="Courier"/>
                <a:sym typeface="Courier New"/>
              </a:rPr>
              <a:t> </a:t>
            </a:r>
            <a:r>
              <a:rPr lang="el-GR" sz="3000" i="0" u="none" strike="noStrike" cap="none" dirty="0" err="1">
                <a:solidFill>
                  <a:schemeClr val="lt1"/>
                </a:solidFill>
                <a:latin typeface="Courier"/>
                <a:ea typeface="Courier"/>
                <a:cs typeface="Courier"/>
                <a:sym typeface="Courier New"/>
              </a:rPr>
              <a:t>άθροισμαδύο</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a:t>
            </a:r>
            <a:r>
              <a:rPr lang="el-GR" sz="3000" i="0" u="none" strike="noStrike" cap="none" dirty="0" err="1">
                <a:solidFill>
                  <a:srgbClr val="00FF00"/>
                </a:solidFill>
                <a:latin typeface="Courier"/>
                <a:ea typeface="Courier"/>
                <a:cs typeface="Courier"/>
                <a:sym typeface="Courier New"/>
              </a:rPr>
              <a:t>άθροισμαδύο</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3, 5</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dirty="0">
                <a:solidFill>
                  <a:srgbClr val="00FF00"/>
                </a:solidFill>
                <a:latin typeface="Courier"/>
                <a:ea typeface="Courier"/>
                <a:cs typeface="Courier"/>
                <a:sym typeface="Courier New"/>
              </a:rPr>
              <a:t>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75986" y="803564"/>
            <a:ext cx="15904029"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9A9A9A"/>
              </a:buClr>
              <a:buSzPct val="25000"/>
              <a:buFont typeface="Cabin"/>
              <a:buNone/>
            </a:pPr>
            <a:r>
              <a:rPr lang="el-GR" sz="7600" u="none" strike="noStrike" cap="none" dirty="0">
                <a:solidFill>
                  <a:srgbClr val="FFD966"/>
                </a:solidFill>
                <a:latin typeface="Arial" charset="0"/>
                <a:ea typeface="Arial" charset="0"/>
                <a:cs typeface="Arial" charset="0"/>
                <a:sym typeface="Cabin"/>
              </a:rPr>
              <a:t>Κενές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μη</a:t>
            </a:r>
            <a:r>
              <a:rPr lang="en-US" sz="7600" u="none" strike="noStrike" cap="none" dirty="0">
                <a:solidFill>
                  <a:srgbClr val="FFD966"/>
                </a:solidFill>
                <a:latin typeface="Arial" charset="0"/>
                <a:ea typeface="Arial" charset="0"/>
                <a:cs typeface="Arial" charset="0"/>
                <a:sym typeface="Cabin"/>
              </a:rPr>
              <a:t>-</a:t>
            </a:r>
            <a:r>
              <a:rPr lang="el-GR" sz="7600" u="none" strike="noStrike" cap="none" dirty="0">
                <a:solidFill>
                  <a:srgbClr val="FFD966"/>
                </a:solidFill>
                <a:latin typeface="Arial" charset="0"/>
                <a:ea typeface="Arial" charset="0"/>
                <a:cs typeface="Arial" charset="0"/>
                <a:sym typeface="Cabin"/>
              </a:rPr>
              <a:t>καρποφόρες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Συναρτήσεις</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Όταν μια συνάρτηση δεν επιστρέφει τιμή, την ονομάζουμε «</a:t>
            </a:r>
            <a:r>
              <a:rPr lang="el-GR" sz="3600" dirty="0">
                <a:solidFill>
                  <a:srgbClr val="FFFF00"/>
                </a:solidFill>
                <a:latin typeface="Arial" charset="0"/>
                <a:cs typeface="Arial" charset="0"/>
                <a:sym typeface="Cabin"/>
              </a:rPr>
              <a:t>κενή</a:t>
            </a:r>
            <a:r>
              <a:rPr lang="el-GR" sz="3600" u="none" strike="noStrike" cap="none" dirty="0">
                <a:solidFill>
                  <a:schemeClr val="lt1"/>
                </a:solidFill>
                <a:latin typeface="Arial" charset="0"/>
                <a:ea typeface="Arial" charset="0"/>
                <a:cs typeface="Arial" charset="0"/>
                <a:sym typeface="Cabin"/>
              </a:rPr>
              <a:t>» συνάρτηση</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Οι συναρτήσεις που επιστρέφουν τιμές είναι «καρποφόρες» συναρτήσεις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FF"/>
              </a:buClr>
              <a:buSzPct val="171000"/>
              <a:buFont typeface="Cabin"/>
              <a:buChar char="•"/>
            </a:pPr>
            <a:r>
              <a:rPr lang="el-GR" sz="3600" u="none" strike="noStrike" cap="none" dirty="0">
                <a:solidFill>
                  <a:schemeClr val="bg1">
                    <a:lumMod val="95000"/>
                  </a:schemeClr>
                </a:solidFill>
                <a:latin typeface="Arial" charset="0"/>
                <a:ea typeface="Arial" charset="0"/>
                <a:cs typeface="Arial" charset="0"/>
                <a:sym typeface="Cabin"/>
              </a:rPr>
              <a:t>Οι</a:t>
            </a:r>
            <a:r>
              <a:rPr lang="el-GR" sz="3600" u="none" strike="noStrike" cap="none" dirty="0">
                <a:solidFill>
                  <a:srgbClr val="FFFF00"/>
                </a:solidFill>
                <a:latin typeface="Arial" charset="0"/>
                <a:ea typeface="Arial" charset="0"/>
                <a:cs typeface="Arial" charset="0"/>
                <a:sym typeface="Cabin"/>
              </a:rPr>
              <a:t> κενές </a:t>
            </a:r>
            <a:r>
              <a:rPr lang="el-GR" sz="3600" u="none" strike="noStrike" cap="none" dirty="0">
                <a:solidFill>
                  <a:schemeClr val="bg1">
                    <a:lumMod val="95000"/>
                  </a:schemeClr>
                </a:solidFill>
                <a:latin typeface="Arial" charset="0"/>
                <a:ea typeface="Arial" charset="0"/>
                <a:cs typeface="Arial" charset="0"/>
                <a:sym typeface="Cabin"/>
              </a:rPr>
              <a:t>συναρτήσεις «δεν είναι καρποφόρες»</a:t>
            </a:r>
            <a:endParaRPr lang="en-US" sz="3600" dirty="0">
              <a:solidFill>
                <a:srgbClr val="FFFFFF"/>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To function or not to function...</a:t>
            </a:r>
          </a:p>
        </p:txBody>
      </p:sp>
      <p:sp>
        <p:nvSpPr>
          <p:cNvPr id="391" name="Shape 39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Οργανώστε τον κώδικά σας σε «παραγράφους» - καταγράψτε μια ολοκληρωμένη σκέψη και «ονομάστε τον»</a:t>
            </a:r>
            <a:endParaRPr lang="en-US" sz="3600" b="0" i="0" u="none" strike="noStrike" cap="none" dirty="0">
              <a:solidFill>
                <a:schemeClr val="lt1"/>
              </a:solidFill>
              <a:latin typeface="Arial"/>
              <a:ea typeface="Arial"/>
              <a:cs typeface="Arial"/>
              <a:sym typeface="Arial"/>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Μην επαναλαμβάνεστε - κάντε το να λειτουργήσει μία φορά και μετά ξαναχρησιμοποιήστε το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Εάν κάτι γίνει μακροσκελές ή πολύπλοκο, χωρίστε το σε λογικά κομμάτια και βάλτε τα κομμάτια σε διαφορετικές συναρτήσεις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Φτιάξτε μια βιβλιοθήκη από πράγματα που κάνετε ξανά και ξανά - ίσως μοιραστείτε τη με τους φίλους σας</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155700" y="803564"/>
            <a:ext cx="132376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404" name="Shape 404"/>
          <p:cNvSpPr txBox="1">
            <a:spLocks noGrp="1"/>
          </p:cNvSpPr>
          <p:nvPr>
            <p:ph type="body" idx="1"/>
          </p:nvPr>
        </p:nvSpPr>
        <p:spPr>
          <a:xfrm>
            <a:off x="8178800" y="2886163"/>
            <a:ext cx="6908900" cy="5702399"/>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Ορίσματα</a:t>
            </a:r>
            <a:endParaRPr lang="en-US" sz="3600"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Αποτελέσματα</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καρποφόρες συναρτήσεις</a:t>
            </a:r>
            <a:r>
              <a:rPr lang="en-US" sz="3600" dirty="0">
                <a:solidFill>
                  <a:schemeClr val="lt1"/>
                </a:solidFill>
                <a:latin typeface="Arial" charset="0"/>
                <a:ea typeface="Arial" charset="0"/>
                <a:cs typeface="Arial" charset="0"/>
                <a:sym typeface="Cabin"/>
              </a:rPr>
              <a:t>)</a:t>
            </a: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Κενές</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μη-καρποφόρες</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συναρτήσεις</a:t>
            </a:r>
            <a:endParaRPr lang="en-US" sz="3600"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Γιατί να χρησιμοποιήσεις συναρτήσεις</a:t>
            </a:r>
            <a:r>
              <a:rPr lang="en-US" sz="3600" dirty="0">
                <a:solidFill>
                  <a:schemeClr val="lt1"/>
                </a:solidFill>
                <a:latin typeface="Arial" charset="0"/>
                <a:ea typeface="Arial" charset="0"/>
                <a:cs typeface="Arial" charset="0"/>
                <a:sym typeface="Cabin"/>
              </a:rPr>
              <a:t>?</a:t>
            </a:r>
          </a:p>
        </p:txBody>
      </p:sp>
      <p:sp>
        <p:nvSpPr>
          <p:cNvPr id="405" name="Shape 405"/>
          <p:cNvSpPr txBox="1">
            <a:spLocks noGrp="1"/>
          </p:cNvSpPr>
          <p:nvPr>
            <p:ph type="body" idx="4294967295"/>
          </p:nvPr>
        </p:nvSpPr>
        <p:spPr>
          <a:xfrm>
            <a:off x="979714" y="2886163"/>
            <a:ext cx="6744002" cy="4967288"/>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Συναρτήσεις</a:t>
            </a:r>
            <a:endParaRPr lang="en-US" sz="3600" u="none" strike="noStrike" cap="none"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Ενσωματωμένες Συναρτήσεις</a:t>
            </a:r>
            <a:endParaRPr lang="en-US" sz="3600" u="none" strike="noStrike" cap="none" dirty="0">
              <a:solidFill>
                <a:schemeClr val="lt1"/>
              </a:solidFill>
              <a:latin typeface="Arial" charset="0"/>
              <a:ea typeface="Arial" charset="0"/>
              <a:cs typeface="Arial" charset="0"/>
              <a:sym typeface="Cabin"/>
            </a:endParaRPr>
          </a:p>
          <a:p>
            <a:pPr marL="685800" indent="-361886" algn="l">
              <a:lnSpc>
                <a:spcPct val="80000"/>
              </a:lnSpc>
              <a:spcBef>
                <a:spcPts val="3500"/>
              </a:spcBef>
              <a:buClr>
                <a:schemeClr val="lt1"/>
              </a:buClr>
              <a:buSzPct val="100000"/>
              <a:buFont typeface="Cabin"/>
              <a:buChar char="•"/>
            </a:pPr>
            <a:r>
              <a:rPr lang="el-GR" sz="3600" dirty="0">
                <a:solidFill>
                  <a:schemeClr val="lt1"/>
                </a:solidFill>
                <a:latin typeface="Arial" charset="0"/>
                <a:ea typeface="Arial" charset="0"/>
                <a:cs typeface="Arial" charset="0"/>
                <a:sym typeface="Cabin"/>
              </a:rPr>
              <a:t>Μετατροπές Τύπου </a:t>
            </a:r>
            <a:r>
              <a:rPr lang="en-US" sz="3600" dirty="0">
                <a:solidFill>
                  <a:schemeClr val="lt1"/>
                </a:solidFill>
                <a:latin typeface="Arial" charset="0"/>
                <a:ea typeface="Arial" charset="0"/>
                <a:cs typeface="Arial" charset="0"/>
                <a:sym typeface="Cabin"/>
              </a:rPr>
              <a:t>(int, float)</a:t>
            </a:r>
          </a:p>
          <a:p>
            <a:pPr marL="685800" indent="-361886" algn="l">
              <a:lnSpc>
                <a:spcPct val="80000"/>
              </a:lnSpc>
              <a:spcBef>
                <a:spcPts val="3500"/>
              </a:spcBef>
              <a:buClr>
                <a:schemeClr val="lt1"/>
              </a:buClr>
              <a:buSzPct val="100000"/>
              <a:buFont typeface="Cabin"/>
              <a:buChar char="•"/>
            </a:pPr>
            <a:r>
              <a:rPr lang="el-GR" sz="3600" dirty="0">
                <a:solidFill>
                  <a:schemeClr val="lt1"/>
                </a:solidFill>
                <a:latin typeface="Arial" charset="0"/>
                <a:ea typeface="Arial" charset="0"/>
                <a:cs typeface="Arial" charset="0"/>
                <a:sym typeface="Cabin"/>
              </a:rPr>
              <a:t>Μετατροπές Συμβολοσειρών</a:t>
            </a:r>
            <a:endParaRPr lang="en-US" sz="3600" u="none" strike="noStrike" cap="none"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Παράμετροι</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397" name="Shape 397"/>
          <p:cNvSpPr txBox="1"/>
          <p:nvPr/>
        </p:nvSpPr>
        <p:spPr>
          <a:xfrm>
            <a:off x="3136900" y="2133599"/>
            <a:ext cx="10706100" cy="52959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Δημιουργήστε μια συνάρτηση που ονομάζεται </a:t>
            </a:r>
            <a:r>
              <a:rPr lang="en-US" sz="3800" u="none" strike="noStrike" cap="none" dirty="0" err="1">
                <a:solidFill>
                  <a:srgbClr val="00FF00"/>
                </a:solidFill>
                <a:latin typeface="Arial" charset="0"/>
                <a:ea typeface="Arial" charset="0"/>
                <a:cs typeface="Arial" charset="0"/>
                <a:sym typeface="Cabin"/>
              </a:rPr>
              <a:t>computepay</a:t>
            </a:r>
            <a:r>
              <a:rPr lang="el-GR" sz="3800" u="none" strike="noStrike" cap="none" dirty="0">
                <a:solidFill>
                  <a:schemeClr val="lt1"/>
                </a:solidFill>
                <a:latin typeface="Arial" charset="0"/>
                <a:ea typeface="Arial" charset="0"/>
                <a:cs typeface="Arial" charset="0"/>
                <a:sym typeface="Cabin"/>
              </a:rPr>
              <a:t>, η οποία απαιτεί δύο παραμέτρους (ώρες και ρυθμός) και ξαναγράψτε σε αυτή τον υπολογισμό της αμοιβής σας με μιάμιση φορά το ωρομίσθιο για υπερωρίες. </a:t>
            </a:r>
            <a:endParaRPr lang="en-US"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Hours: </a:t>
            </a:r>
            <a:r>
              <a:rPr lang="en-US" sz="3800" u="none" strike="noStrike" cap="none" dirty="0">
                <a:solidFill>
                  <a:srgbClr val="FFFF00"/>
                </a:solidFill>
                <a:latin typeface="Arial" charset="0"/>
                <a:ea typeface="Arial" charset="0"/>
                <a:cs typeface="Arial" charset="0"/>
                <a:sym typeface="Cabin"/>
              </a:rPr>
              <a:t>45</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Rate: </a:t>
            </a:r>
            <a:r>
              <a:rPr lang="en-US" sz="3800" u="none" strike="noStrike" cap="none" dirty="0">
                <a:solidFill>
                  <a:srgbClr val="FFFF00"/>
                </a:solidFill>
                <a:latin typeface="Arial" charset="0"/>
                <a:ea typeface="Arial" charset="0"/>
                <a:cs typeface="Arial" charset="0"/>
                <a:sym typeface="Cabin"/>
              </a:rPr>
              <a:t>10</a:t>
            </a:r>
            <a:r>
              <a:rPr lang="en-US" sz="38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Pay: 475.0</a:t>
            </a:r>
          </a:p>
        </p:txBody>
      </p:sp>
      <p:sp>
        <p:nvSpPr>
          <p:cNvPr id="398" name="Shape 398"/>
          <p:cNvSpPr txBox="1"/>
          <p:nvPr/>
        </p:nvSpPr>
        <p:spPr>
          <a:xfrm>
            <a:off x="9746384" y="7061200"/>
            <a:ext cx="5233988"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475 = 40 * 10 + 5 * 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Συναρτήσεις στην </a:t>
            </a:r>
            <a:r>
              <a:rPr lang="en-US" sz="7600" u="none" strike="noStrike" cap="none" dirty="0">
                <a:solidFill>
                  <a:srgbClr val="FFD966"/>
                </a:solidFill>
                <a:latin typeface="Arial" charset="0"/>
                <a:ea typeface="Arial" charset="0"/>
                <a:cs typeface="Arial" charset="0"/>
                <a:sym typeface="Cabin"/>
              </a:rPr>
              <a:t>Python</a:t>
            </a:r>
          </a:p>
        </p:txBody>
      </p:sp>
      <p:sp>
        <p:nvSpPr>
          <p:cNvPr id="236" name="Shape 236"/>
          <p:cNvSpPr txBox="1">
            <a:spLocks noGrp="1"/>
          </p:cNvSpPr>
          <p:nvPr>
            <p:ph type="body" idx="1"/>
          </p:nvPr>
        </p:nvSpPr>
        <p:spPr>
          <a:xfrm>
            <a:off x="804586" y="2603500"/>
            <a:ext cx="14646829"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Υπάρχουν δύο είδη συναρτήσεων στην </a:t>
            </a:r>
            <a:r>
              <a:rPr lang="el-GR" sz="3600" u="none" strike="noStrike" cap="none" dirty="0" err="1">
                <a:solidFill>
                  <a:schemeClr val="lt1"/>
                </a:solidFill>
                <a:latin typeface="Arial" charset="0"/>
                <a:ea typeface="Arial" charset="0"/>
                <a:cs typeface="Arial" charset="0"/>
                <a:sym typeface="Cabin"/>
              </a:rPr>
              <a:t>Python</a:t>
            </a:r>
            <a:r>
              <a:rPr lang="en-US" sz="3600" u="none" strike="noStrike" cap="none" dirty="0">
                <a:solidFill>
                  <a:schemeClr val="lt1"/>
                </a:solidFill>
                <a:latin typeface="Arial" charset="0"/>
                <a:ea typeface="Arial" charset="0"/>
                <a:cs typeface="Arial" charset="0"/>
                <a:sym typeface="Cabin"/>
              </a:rPr>
              <a:t>.</a:t>
            </a:r>
          </a:p>
          <a:p>
            <a:pPr marL="1077913" marR="0" lvl="1" indent="-407988" algn="l" rtl="0">
              <a:lnSpc>
                <a:spcPct val="100000"/>
              </a:lnSpc>
              <a:spcBef>
                <a:spcPts val="3500"/>
              </a:spcBef>
              <a:spcAft>
                <a:spcPts val="0"/>
              </a:spcAft>
              <a:buClr>
                <a:srgbClr val="00FF00"/>
              </a:buClr>
              <a:buSzPct val="100000"/>
              <a:buNone/>
            </a:pPr>
            <a:r>
              <a:rPr lang="en-US" sz="3600" u="none" strike="noStrike" cap="none" dirty="0">
                <a:solidFill>
                  <a:srgbClr val="FFFFFF"/>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Ενσωματωμένες</a:t>
            </a:r>
            <a:r>
              <a:rPr lang="el-GR" sz="3600" u="none" strike="noStrike" cap="none" dirty="0">
                <a:solidFill>
                  <a:srgbClr val="FFFFFF"/>
                </a:solidFill>
                <a:latin typeface="Arial" charset="0"/>
                <a:ea typeface="Arial" charset="0"/>
                <a:cs typeface="Arial" charset="0"/>
                <a:sym typeface="Cabin"/>
              </a:rPr>
              <a:t> </a:t>
            </a:r>
            <a:r>
              <a:rPr lang="el-GR" sz="3600" dirty="0">
                <a:solidFill>
                  <a:srgbClr val="00FF00"/>
                </a:solidFill>
                <a:latin typeface="Arial" charset="0"/>
                <a:cs typeface="Arial" charset="0"/>
                <a:sym typeface="Cabin"/>
              </a:rPr>
              <a:t>συναρτήσεις -</a:t>
            </a:r>
            <a:r>
              <a:rPr lang="en-US" sz="3600" u="none" strike="noStrike" cap="none" dirty="0">
                <a:solidFill>
                  <a:srgbClr val="00FF00"/>
                </a:solidFill>
                <a:latin typeface="Arial" charset="0"/>
                <a:ea typeface="Arial" charset="0"/>
                <a:cs typeface="Arial" charset="0"/>
                <a:sym typeface="Cabin"/>
              </a:rPr>
              <a:t> Built-in functions</a:t>
            </a:r>
            <a:r>
              <a:rPr lang="el-GR" sz="3600" u="none" strike="noStrike" cap="none" dirty="0">
                <a:solidFill>
                  <a:srgbClr val="FFFFFF"/>
                </a:solidFill>
                <a:latin typeface="Arial" charset="0"/>
                <a:ea typeface="Arial" charset="0"/>
                <a:cs typeface="Arial" charset="0"/>
                <a:sym typeface="Cabin"/>
              </a:rPr>
              <a:t> που παρέχονται ως μέρος της </a:t>
            </a:r>
            <a:r>
              <a:rPr lang="el-GR" sz="3600" u="none" strike="noStrike" cap="none" dirty="0" err="1">
                <a:solidFill>
                  <a:srgbClr val="FFFFFF"/>
                </a:solidFill>
                <a:latin typeface="Arial" charset="0"/>
                <a:ea typeface="Arial" charset="0"/>
                <a:cs typeface="Arial" charset="0"/>
                <a:sym typeface="Cabin"/>
              </a:rPr>
              <a:t>Python</a:t>
            </a:r>
            <a:r>
              <a:rPr lang="en-US" sz="3600" u="none" strike="noStrike" cap="none" dirty="0">
                <a:solidFill>
                  <a:srgbClr val="FFFFFF"/>
                </a:solidFill>
                <a:latin typeface="Arial" charset="0"/>
                <a:ea typeface="Arial" charset="0"/>
                <a:cs typeface="Arial" charset="0"/>
                <a:sym typeface="Cabin"/>
              </a:rPr>
              <a:t> - </a:t>
            </a:r>
            <a:r>
              <a:rPr lang="en-US" sz="3600" dirty="0">
                <a:solidFill>
                  <a:srgbClr val="FFFFFF"/>
                </a:solidFill>
                <a:latin typeface="Arial" charset="0"/>
                <a:ea typeface="Arial" charset="0"/>
                <a:cs typeface="Arial" charset="0"/>
                <a:sym typeface="Cabin"/>
              </a:rPr>
              <a:t>print(), </a:t>
            </a:r>
            <a:r>
              <a:rPr lang="en-US" sz="3600" u="none" strike="noStrike" cap="none" dirty="0">
                <a:solidFill>
                  <a:srgbClr val="FFFFFF"/>
                </a:solidFill>
                <a:latin typeface="Arial" charset="0"/>
                <a:ea typeface="Arial" charset="0"/>
                <a:cs typeface="Arial" charset="0"/>
                <a:sym typeface="Cabin"/>
              </a:rPr>
              <a:t>input(), type(), float(), int() ...</a:t>
            </a:r>
          </a:p>
          <a:p>
            <a:pPr marL="979488" marR="0" lvl="1" indent="-309563" algn="l" rtl="0">
              <a:lnSpc>
                <a:spcPct val="100000"/>
              </a:lnSpc>
              <a:spcBef>
                <a:spcPts val="3500"/>
              </a:spcBef>
              <a:spcAft>
                <a:spcPts val="0"/>
              </a:spcAft>
              <a:buClr>
                <a:srgbClr val="00FF00"/>
              </a:buClr>
              <a:buSzPct val="100000"/>
              <a:buNone/>
            </a:pP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00FF00"/>
                </a:solidFill>
                <a:latin typeface="Arial" charset="0"/>
                <a:ea typeface="Arial" charset="0"/>
                <a:cs typeface="Arial" charset="0"/>
                <a:sym typeface="Cabin"/>
              </a:rPr>
              <a:t>Λειτουργίες που ορίζουμε μόνοι μας </a:t>
            </a:r>
            <a:r>
              <a:rPr lang="el-GR" sz="3600" dirty="0">
                <a:solidFill>
                  <a:schemeClr val="lt1"/>
                </a:solidFill>
                <a:latin typeface="Arial" charset="0"/>
                <a:cs typeface="Arial" charset="0"/>
                <a:sym typeface="Cabin"/>
              </a:rPr>
              <a:t>και στη συνέχεια χρησιμοποιούμε</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Αντιμετωπίζουμε τα ονόματα των συναρτήσεων ως «νέες» </a:t>
            </a:r>
            <a:r>
              <a:rPr lang="el-GR" sz="3600" dirty="0">
                <a:solidFill>
                  <a:srgbClr val="FFFF00"/>
                </a:solidFill>
                <a:latin typeface="Arial" charset="0"/>
                <a:cs typeface="Arial" charset="0"/>
                <a:sym typeface="Cabin"/>
              </a:rPr>
              <a:t>δεσμευμένες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λέξεις</a:t>
            </a:r>
            <a:r>
              <a:rPr lang="el-GR" sz="3600" u="none" strike="noStrike" cap="none" dirty="0">
                <a:solidFill>
                  <a:schemeClr val="lt1"/>
                </a:solidFill>
                <a:latin typeface="Arial" charset="0"/>
                <a:ea typeface="Arial" charset="0"/>
                <a:cs typeface="Arial" charset="0"/>
                <a:sym typeface="Cabin"/>
              </a:rPr>
              <a:t> (δηλαδή, τις αποφεύγουμε ως ονόματα μεταβλητών)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55700" y="542305"/>
            <a:ext cx="13932000"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Ορισμός Συνάρτησης</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15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Στην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μια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κάποιος επαναχρησιμοποιήσιμος κώδικας που λαμβάνει </a:t>
            </a:r>
            <a:r>
              <a:rPr lang="el-GR" sz="3600" dirty="0">
                <a:solidFill>
                  <a:srgbClr val="FF7F00"/>
                </a:solidFill>
                <a:latin typeface="Arial" charset="0"/>
                <a:cs typeface="Arial" charset="0"/>
                <a:sym typeface="Cabin"/>
              </a:rPr>
              <a:t>όρισμα</a:t>
            </a:r>
            <a:r>
              <a:rPr lang="el-GR" sz="3600" dirty="0">
                <a:solidFill>
                  <a:schemeClr val="bg1">
                    <a:lumMod val="95000"/>
                  </a:schemeClr>
                </a:solidFill>
                <a:latin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τα) ως είσοδο, κάνει κάποιους υπολογισμούς και μετά επιστρέφει ένα αποτέλεσμα ή αποτελέσματα</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Ορίζουμε μια </a:t>
            </a:r>
            <a:r>
              <a:rPr lang="el-GR" sz="3600" dirty="0">
                <a:solidFill>
                  <a:srgbClr val="00FF00"/>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χρησιμοποιώντας τη δεσμευμένη λέξη </a:t>
            </a:r>
            <a:r>
              <a:rPr lang="el-GR" sz="3600" dirty="0" err="1">
                <a:solidFill>
                  <a:srgbClr val="FFFF00"/>
                </a:solidFill>
                <a:latin typeface="Arial" charset="0"/>
                <a:cs typeface="Arial" charset="0"/>
                <a:sym typeface="Cabin"/>
              </a:rPr>
              <a:t>def</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15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Καλούμε/εκτελούμε τη συνάρτηση χρησιμοποιώντας το όνομα της </a:t>
            </a:r>
            <a:r>
              <a:rPr lang="el-GR" sz="3600" dirty="0">
                <a:solidFill>
                  <a:srgbClr val="00FF00"/>
                </a:solidFill>
                <a:latin typeface="Arial" charset="0"/>
                <a:cs typeface="Arial" charset="0"/>
                <a:sym typeface="Cabin"/>
              </a:rPr>
              <a:t>συνάρτησης</a:t>
            </a:r>
            <a:r>
              <a:rPr lang="el-GR" sz="3600" u="none" strike="noStrike" cap="none" dirty="0">
                <a:solidFill>
                  <a:schemeClr val="lt1"/>
                </a:solidFill>
                <a:latin typeface="Arial" charset="0"/>
                <a:ea typeface="Arial" charset="0"/>
                <a:cs typeface="Arial" charset="0"/>
                <a:sym typeface="Cabin"/>
              </a:rPr>
              <a:t>, παρενθέσεις και </a:t>
            </a:r>
            <a:r>
              <a:rPr lang="el-GR" sz="3600" dirty="0">
                <a:solidFill>
                  <a:srgbClr val="FF7F00"/>
                </a:solidFill>
                <a:latin typeface="Arial" charset="0"/>
                <a:cs typeface="Arial" charset="0"/>
                <a:sym typeface="Cabin"/>
              </a:rPr>
              <a:t>ορίσματα</a:t>
            </a:r>
            <a:r>
              <a:rPr lang="el-GR" sz="3600" u="none" strike="noStrike" cap="none" dirty="0">
                <a:solidFill>
                  <a:schemeClr val="lt1"/>
                </a:solidFill>
                <a:latin typeface="Arial" charset="0"/>
                <a:ea typeface="Arial" charset="0"/>
                <a:cs typeface="Arial" charset="0"/>
                <a:sym typeface="Cabin"/>
              </a:rPr>
              <a:t> μέσα σε μια παράσταση</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6984899"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min</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a:t>
            </a:r>
          </a:p>
        </p:txBody>
      </p:sp>
      <p:sp>
        <p:nvSpPr>
          <p:cNvPr id="248" name="Shape 248"/>
          <p:cNvSpPr txBox="1"/>
          <p:nvPr/>
        </p:nvSpPr>
        <p:spPr>
          <a:xfrm>
            <a:off x="2032000" y="1714500"/>
            <a:ext cx="6782399"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rgbClr val="FF40FF"/>
                </a:solidFill>
                <a:latin typeface="Arial" charset="0"/>
                <a:ea typeface="Arial" charset="0"/>
                <a:cs typeface="Arial" charset="0"/>
                <a:sym typeface="Cabin"/>
              </a:rPr>
              <a:t>(</a:t>
            </a:r>
            <a:r>
              <a:rPr lang="en-US" sz="4900" u="none" strike="noStrike" cap="none" dirty="0">
                <a:solidFill>
                  <a:schemeClr val="lt1"/>
                </a:solidFill>
                <a:latin typeface="Arial" charset="0"/>
                <a:ea typeface="Arial" charset="0"/>
                <a:cs typeface="Arial" charset="0"/>
                <a:sym typeface="Cabin"/>
              </a:rPr>
              <a:t>'Hello world'</a:t>
            </a:r>
            <a:r>
              <a:rPr lang="en-US" sz="4900" u="none" strike="noStrike" cap="none" dirty="0">
                <a:solidFill>
                  <a:srgbClr val="FF40FF"/>
                </a:solidFill>
                <a:latin typeface="Arial" charset="0"/>
                <a:ea typeface="Arial" charset="0"/>
                <a:cs typeface="Arial" charset="0"/>
                <a:sym typeface="Cabin"/>
              </a:rPr>
              <a:t>)</a:t>
            </a: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Όρισμα</a:t>
            </a:r>
            <a:endParaRPr lang="en-US" sz="3600" u="none" strike="noStrike" cap="none" dirty="0">
              <a:solidFill>
                <a:schemeClr val="lt1"/>
              </a:solidFill>
              <a:latin typeface="Arial" charset="0"/>
              <a:ea typeface="Arial" charset="0"/>
              <a:cs typeface="Arial" charset="0"/>
              <a:sym typeface="Cabin"/>
            </a:endParaRP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'w'</a:t>
            </a:r>
          </a:p>
        </p:txBody>
      </p:sp>
      <p:cxnSp>
        <p:nvCxnSpPr>
          <p:cNvPr id="252" name="Shape 252"/>
          <p:cNvCxnSpPr>
            <a:cxnSpLocks/>
          </p:cNvCxnSpPr>
          <p:nvPr/>
        </p:nvCxnSpPr>
        <p:spPr>
          <a:xfrm>
            <a:off x="4387850" y="3927475"/>
            <a:ext cx="813064" cy="479425"/>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423199" y="4406900"/>
            <a:ext cx="23764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400" u="none" strike="noStrike" cap="none" dirty="0">
                <a:solidFill>
                  <a:srgbClr val="FFFF00"/>
                </a:solidFill>
                <a:latin typeface="Arial" charset="0"/>
                <a:ea typeface="Arial" charset="0"/>
                <a:cs typeface="Arial" charset="0"/>
                <a:sym typeface="Cabin"/>
              </a:rPr>
              <a:t>Αποτέλεσμα</a:t>
            </a:r>
            <a:endParaRPr lang="en-US" sz="3400" u="none" strike="noStrike" cap="none" dirty="0">
              <a:solidFill>
                <a:srgbClr val="FFFF00"/>
              </a:solidFill>
              <a:latin typeface="Arial" charset="0"/>
              <a:ea typeface="Arial" charset="0"/>
              <a:cs typeface="Arial" charset="0"/>
              <a:sym typeface="Cabin"/>
            </a:endParaRP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400" u="none" strike="noStrike" cap="none" dirty="0">
                <a:solidFill>
                  <a:srgbClr val="00FF00"/>
                </a:solidFill>
                <a:latin typeface="Arial" charset="0"/>
                <a:ea typeface="Arial" charset="0"/>
                <a:cs typeface="Arial" charset="0"/>
                <a:sym typeface="Cabin"/>
              </a:rPr>
              <a:t>Εκχώρηση</a:t>
            </a:r>
            <a:endParaRPr lang="en-US" sz="3400" u="none" strike="noStrike" cap="none" dirty="0">
              <a:solidFill>
                <a:srgbClr val="00FF00"/>
              </a:solidFill>
              <a:latin typeface="Arial" charset="0"/>
              <a:ea typeface="Arial" charset="0"/>
              <a:cs typeface="Arial" charset="0"/>
              <a:sym typeface="Cabin"/>
            </a:endParaRP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a:solidFill>
                  <a:srgbClr val="FFD966"/>
                </a:solidFill>
                <a:latin typeface="Arial" charset="0"/>
                <a:ea typeface="Arial" charset="0"/>
                <a:cs typeface="Arial" charset="0"/>
                <a:sym typeface="Cabin"/>
              </a:rPr>
              <a:t>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5495018" y="4958669"/>
            <a:ext cx="3631746"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Συνάρτηση</a:t>
            </a:r>
          </a:p>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max()</a:t>
            </a:r>
          </a:p>
        </p:txBody>
      </p:sp>
      <p:cxnSp>
        <p:nvCxnSpPr>
          <p:cNvPr id="264" name="Shape 264"/>
          <p:cNvCxnSpPr>
            <a:cxnSpLocks/>
            <a:stCxn id="263" idx="1"/>
            <a:endCxn id="265" idx="3"/>
          </p:cNvCxnSpPr>
          <p:nvPr/>
        </p:nvCxnSpPr>
        <p:spPr>
          <a:xfrm flipH="1" flipV="1">
            <a:off x="4555332" y="6362019"/>
            <a:ext cx="939686" cy="6350"/>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1171462" y="5790519"/>
            <a:ext cx="338387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Hello world</a:t>
            </a: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3F3F3"/>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0278834" y="5790519"/>
            <a:ext cx="333057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FFFFF"/>
                </a:solidFill>
                <a:latin typeface="Arial" charset="0"/>
                <a:ea typeface="Arial" charset="0"/>
                <a:cs typeface="Arial" charset="0"/>
                <a:sym typeface="Cabin"/>
              </a:rPr>
              <a:t>)</a:t>
            </a:r>
          </a:p>
        </p:txBody>
      </p:sp>
      <p:cxnSp>
        <p:nvCxnSpPr>
          <p:cNvPr id="267" name="Shape 267"/>
          <p:cNvCxnSpPr>
            <a:cxnSpLocks/>
            <a:stCxn id="266" idx="1"/>
            <a:endCxn id="263" idx="3"/>
          </p:cNvCxnSpPr>
          <p:nvPr/>
        </p:nvCxnSpPr>
        <p:spPr>
          <a:xfrm flipH="1">
            <a:off x="9126764" y="6362019"/>
            <a:ext cx="1152070" cy="635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9718676" y="2196998"/>
            <a:ext cx="6130018" cy="33014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a:t>
            </a:r>
            <a:r>
              <a:rPr lang="el-GR" sz="3600" dirty="0">
                <a:solidFill>
                  <a:srgbClr val="FF00FF"/>
                </a:solidFill>
                <a:latin typeface="Arial" charset="0"/>
                <a:cs typeface="Arial" charset="0"/>
                <a:sym typeface="Cabin"/>
              </a:rPr>
              <a:t>αποθηκευμένος</a:t>
            </a:r>
            <a:r>
              <a:rPr lang="el-GR" sz="3600" u="none" strike="noStrike" cap="none" dirty="0">
                <a:solidFill>
                  <a:schemeClr val="lt1"/>
                </a:solidFill>
                <a:latin typeface="Arial" charset="0"/>
                <a:ea typeface="Arial" charset="0"/>
                <a:cs typeface="Arial" charset="0"/>
                <a:sym typeface="Cabin"/>
              </a:rPr>
              <a:t> κώδικας που χρησιμοποιούμε. Μια συνάρτηση λαμβάνει κάποια </a:t>
            </a:r>
            <a:r>
              <a:rPr lang="el-GR" sz="3600" dirty="0">
                <a:solidFill>
                  <a:srgbClr val="FF7F00"/>
                </a:solidFill>
                <a:latin typeface="Arial" charset="0"/>
                <a:cs typeface="Arial" charset="0"/>
                <a:sym typeface="Cabin"/>
              </a:rPr>
              <a:t>είσοδο</a:t>
            </a:r>
            <a:r>
              <a:rPr lang="el-GR" sz="3600" u="none" strike="noStrike" cap="none" dirty="0">
                <a:solidFill>
                  <a:schemeClr val="lt1"/>
                </a:solidFill>
                <a:latin typeface="Arial" charset="0"/>
                <a:ea typeface="Arial" charset="0"/>
                <a:cs typeface="Arial" charset="0"/>
                <a:sym typeface="Cabin"/>
              </a:rPr>
              <a:t> και παράγει μια </a:t>
            </a:r>
            <a:r>
              <a:rPr lang="el-GR" sz="3600" dirty="0">
                <a:solidFill>
                  <a:srgbClr val="00FF00"/>
                </a:solidFill>
                <a:latin typeface="Arial" charset="0"/>
                <a:cs typeface="Arial" charset="0"/>
                <a:sym typeface="Cabin"/>
              </a:rPr>
              <a:t>έξοδο</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3690258" y="8108269"/>
            <a:ext cx="780505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Ο </a:t>
            </a:r>
            <a:r>
              <a:rPr lang="en-US" sz="3600" u="none" strike="noStrike" cap="none" dirty="0">
                <a:solidFill>
                  <a:schemeClr val="lt1"/>
                </a:solidFill>
                <a:latin typeface="Arial" charset="0"/>
                <a:ea typeface="Arial" charset="0"/>
                <a:cs typeface="Arial" charset="0"/>
                <a:sym typeface="Cabin"/>
              </a:rPr>
              <a:t>Guido </a:t>
            </a:r>
            <a:r>
              <a:rPr lang="el-GR" sz="3600" u="none" strike="noStrike" cap="none" dirty="0">
                <a:solidFill>
                  <a:schemeClr val="lt1"/>
                </a:solidFill>
                <a:latin typeface="Arial" charset="0"/>
                <a:ea typeface="Arial" charset="0"/>
                <a:cs typeface="Arial" charset="0"/>
                <a:sym typeface="Cabin"/>
              </a:rPr>
              <a:t>έγραψε αυτόν τον κωδικό</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Η Συνάρτηση </a:t>
            </a:r>
            <a:r>
              <a:rPr lang="en-US" sz="7600" u="none" strike="noStrike" cap="none" dirty="0">
                <a:solidFill>
                  <a:srgbClr val="FFD966"/>
                </a:solidFill>
                <a:latin typeface="Arial" charset="0"/>
                <a:ea typeface="Arial" charset="0"/>
                <a:cs typeface="Arial" charset="0"/>
                <a:sym typeface="Cabin"/>
              </a:rPr>
              <a:t>max</a:t>
            </a: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5495018" y="4958669"/>
            <a:ext cx="3631746"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261938" lvl="0">
              <a:buClr>
                <a:srgbClr val="FFFF00"/>
              </a:buClr>
              <a:buSzPct val="25000"/>
            </a:pPr>
            <a:r>
              <a:rPr lang="en-US" sz="2400" dirty="0">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max(</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marL="261938" lvl="0">
              <a:buClr>
                <a:schemeClr val="lt1"/>
              </a:buClr>
              <a:buSzPct val="25000"/>
            </a:pPr>
            <a:r>
              <a:rPr lang="en-US" sz="2400" dirty="0">
                <a:solidFill>
                  <a:schemeClr val="lt1"/>
                </a:solidFill>
                <a:latin typeface="Courier"/>
                <a:ea typeface="Courier"/>
                <a:cs typeface="Courier"/>
                <a:sym typeface="Courier New"/>
              </a:rPr>
              <a:t>      blah</a:t>
            </a:r>
          </a:p>
          <a:p>
            <a:pPr marL="261938" lvl="0">
              <a:buClr>
                <a:schemeClr val="lt1"/>
              </a:buClr>
              <a:buSzPct val="25000"/>
            </a:pPr>
            <a:r>
              <a:rPr lang="en-US" sz="2400" dirty="0">
                <a:solidFill>
                  <a:schemeClr val="lt1"/>
                </a:solidFill>
                <a:latin typeface="Courier"/>
                <a:ea typeface="Courier"/>
                <a:cs typeface="Courier"/>
                <a:sym typeface="Courier New"/>
              </a:rPr>
              <a:t>      blah</a:t>
            </a:r>
            <a:endParaRPr lang="en-US" sz="2400" u="none" strike="noStrike" cap="none" dirty="0">
              <a:solidFill>
                <a:schemeClr val="lt1"/>
              </a:solidFill>
              <a:latin typeface="Courier"/>
              <a:ea typeface="Arial" charset="0"/>
              <a:cs typeface="Arial" charset="0"/>
              <a:sym typeface="Cabin"/>
            </a:endParaRPr>
          </a:p>
        </p:txBody>
      </p:sp>
      <p:cxnSp>
        <p:nvCxnSpPr>
          <p:cNvPr id="264" name="Shape 264"/>
          <p:cNvCxnSpPr>
            <a:cxnSpLocks/>
            <a:stCxn id="263" idx="1"/>
            <a:endCxn id="265" idx="3"/>
          </p:cNvCxnSpPr>
          <p:nvPr/>
        </p:nvCxnSpPr>
        <p:spPr>
          <a:xfrm flipH="1" flipV="1">
            <a:off x="4555332" y="6362019"/>
            <a:ext cx="939686" cy="6350"/>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1171462" y="5790519"/>
            <a:ext cx="338387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Hello world</a:t>
            </a:r>
            <a:r>
              <a:rPr lang="en-US" sz="3600" dirty="0">
                <a:solidFill>
                  <a:srgbClr val="FF7F00"/>
                </a:solidFill>
              </a:rPr>
              <a:t>’</a:t>
            </a:r>
            <a:r>
              <a:rPr lang="en-US" sz="3600" u="none" strike="noStrike" cap="none" dirty="0">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3F3F3"/>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3F3F3"/>
                </a:solidFill>
                <a:latin typeface="Arial" charset="0"/>
                <a:ea typeface="Arial" charset="0"/>
                <a:cs typeface="Arial" charset="0"/>
                <a:sym typeface="Cabin"/>
              </a:rPr>
              <a:t>)</a:t>
            </a:r>
          </a:p>
        </p:txBody>
      </p:sp>
      <p:sp>
        <p:nvSpPr>
          <p:cNvPr id="266" name="Shape 266"/>
          <p:cNvSpPr txBox="1"/>
          <p:nvPr/>
        </p:nvSpPr>
        <p:spPr>
          <a:xfrm>
            <a:off x="10278834" y="5790519"/>
            <a:ext cx="333057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dirty="0">
                <a:solidFill>
                  <a:srgbClr val="00FF00"/>
                </a:solidFill>
              </a:rPr>
              <a:t>'</a:t>
            </a:r>
            <a:r>
              <a:rPr lang="en-US" sz="3600" u="none" strike="noStrike" cap="none" dirty="0">
                <a:solidFill>
                  <a:srgbClr val="00FF00"/>
                </a:solidFill>
                <a:latin typeface="Arial" charset="0"/>
                <a:ea typeface="Arial" charset="0"/>
                <a:cs typeface="Arial" charset="0"/>
                <a:sym typeface="Cabin"/>
              </a:rPr>
              <a:t>w</a:t>
            </a:r>
            <a:r>
              <a:rPr lang="en-US" sz="3600" dirty="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t>
            </a:r>
            <a:r>
              <a:rPr lang="el-GR" sz="3600" u="none" strike="noStrike" cap="none" dirty="0">
                <a:solidFill>
                  <a:srgbClr val="F3F3F3"/>
                </a:solidFill>
                <a:latin typeface="Arial" charset="0"/>
                <a:ea typeface="Arial" charset="0"/>
                <a:cs typeface="Arial" charset="0"/>
                <a:sym typeface="Cabin"/>
              </a:rPr>
              <a:t>συμβολοσειρά</a:t>
            </a:r>
            <a:r>
              <a:rPr lang="en-US" sz="3600" u="none" strike="noStrike" cap="none" dirty="0">
                <a:solidFill>
                  <a:srgbClr val="FFFFFF"/>
                </a:solidFill>
                <a:latin typeface="Arial" charset="0"/>
                <a:ea typeface="Arial" charset="0"/>
                <a:cs typeface="Arial" charset="0"/>
                <a:sym typeface="Cabin"/>
              </a:rPr>
              <a:t>)</a:t>
            </a:r>
          </a:p>
        </p:txBody>
      </p:sp>
      <p:cxnSp>
        <p:nvCxnSpPr>
          <p:cNvPr id="267" name="Shape 267"/>
          <p:cNvCxnSpPr>
            <a:cxnSpLocks/>
            <a:stCxn id="266" idx="1"/>
            <a:endCxn id="263" idx="3"/>
          </p:cNvCxnSpPr>
          <p:nvPr/>
        </p:nvCxnSpPr>
        <p:spPr>
          <a:xfrm flipH="1">
            <a:off x="9126764" y="6362019"/>
            <a:ext cx="1152070" cy="6350"/>
          </a:xfrm>
          <a:prstGeom prst="straightConnector1">
            <a:avLst/>
          </a:prstGeom>
          <a:noFill/>
          <a:ln w="88900" cap="rnd" cmpd="sng">
            <a:solidFill>
              <a:schemeClr val="lt1"/>
            </a:solidFill>
            <a:prstDash val="solid"/>
            <a:miter/>
            <a:headEnd type="stealth" w="med" len="med"/>
            <a:tailEnd type="none" w="med" len="med"/>
          </a:ln>
        </p:spPr>
      </p:cxnSp>
      <p:sp>
        <p:nvSpPr>
          <p:cNvPr id="268" name="Shape 268"/>
          <p:cNvSpPr txBox="1"/>
          <p:nvPr/>
        </p:nvSpPr>
        <p:spPr>
          <a:xfrm>
            <a:off x="9718676" y="2196998"/>
            <a:ext cx="6130018" cy="33014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Μια </a:t>
            </a:r>
            <a:r>
              <a:rPr lang="el-GR" sz="3600" dirty="0">
                <a:solidFill>
                  <a:srgbClr val="FF00FF"/>
                </a:solidFill>
                <a:latin typeface="Arial" charset="0"/>
                <a:cs typeface="Arial" charset="0"/>
                <a:sym typeface="Cabin"/>
              </a:rPr>
              <a:t>συνάρτηση</a:t>
            </a:r>
            <a:r>
              <a:rPr lang="el-GR" sz="3600" u="none" strike="noStrike" cap="none" dirty="0">
                <a:solidFill>
                  <a:schemeClr val="lt1"/>
                </a:solidFill>
                <a:latin typeface="Arial" charset="0"/>
                <a:ea typeface="Arial" charset="0"/>
                <a:cs typeface="Arial" charset="0"/>
                <a:sym typeface="Cabin"/>
              </a:rPr>
              <a:t> είναι </a:t>
            </a:r>
            <a:r>
              <a:rPr lang="el-GR" sz="3600" dirty="0">
                <a:solidFill>
                  <a:srgbClr val="FF00FF"/>
                </a:solidFill>
                <a:latin typeface="Arial" charset="0"/>
                <a:cs typeface="Arial" charset="0"/>
                <a:sym typeface="Cabin"/>
              </a:rPr>
              <a:t>αποθηκευμένος</a:t>
            </a:r>
            <a:r>
              <a:rPr lang="el-GR" sz="3600" u="none" strike="noStrike" cap="none" dirty="0">
                <a:solidFill>
                  <a:schemeClr val="lt1"/>
                </a:solidFill>
                <a:latin typeface="Arial" charset="0"/>
                <a:ea typeface="Arial" charset="0"/>
                <a:cs typeface="Arial" charset="0"/>
                <a:sym typeface="Cabin"/>
              </a:rPr>
              <a:t> κώδικας που χρησιμοποιούμε. Μια συνάρτηση λαμβάνει κάποια </a:t>
            </a:r>
            <a:r>
              <a:rPr lang="el-GR" sz="3600" dirty="0">
                <a:solidFill>
                  <a:srgbClr val="FF7F00"/>
                </a:solidFill>
                <a:latin typeface="Arial" charset="0"/>
                <a:cs typeface="Arial" charset="0"/>
                <a:sym typeface="Cabin"/>
              </a:rPr>
              <a:t>είσοδο</a:t>
            </a:r>
            <a:r>
              <a:rPr lang="el-GR" sz="3600" u="none" strike="noStrike" cap="none" dirty="0">
                <a:solidFill>
                  <a:schemeClr val="lt1"/>
                </a:solidFill>
                <a:latin typeface="Arial" charset="0"/>
                <a:ea typeface="Arial" charset="0"/>
                <a:cs typeface="Arial" charset="0"/>
                <a:sym typeface="Cabin"/>
              </a:rPr>
              <a:t> και παράγει μια </a:t>
            </a:r>
            <a:r>
              <a:rPr lang="el-GR" sz="3600" dirty="0">
                <a:solidFill>
                  <a:srgbClr val="00FF00"/>
                </a:solidFill>
                <a:latin typeface="Arial" charset="0"/>
                <a:cs typeface="Arial" charset="0"/>
                <a:sym typeface="Cabin"/>
              </a:rPr>
              <a:t>έξοδο</a:t>
            </a:r>
            <a:r>
              <a:rPr lang="el-GR" sz="3600" u="none" strike="noStrike" cap="none"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
        <p:nvSpPr>
          <p:cNvPr id="269" name="Shape 269"/>
          <p:cNvSpPr txBox="1"/>
          <p:nvPr/>
        </p:nvSpPr>
        <p:spPr>
          <a:xfrm>
            <a:off x="3690258" y="8108269"/>
            <a:ext cx="780505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Ο </a:t>
            </a:r>
            <a:r>
              <a:rPr lang="en-US" sz="3600" u="none" strike="noStrike" cap="none" dirty="0">
                <a:solidFill>
                  <a:schemeClr val="lt1"/>
                </a:solidFill>
                <a:latin typeface="Arial" charset="0"/>
                <a:ea typeface="Arial" charset="0"/>
                <a:cs typeface="Arial" charset="0"/>
                <a:sym typeface="Cabin"/>
              </a:rPr>
              <a:t>Guido </a:t>
            </a:r>
            <a:r>
              <a:rPr lang="el-GR" sz="3600" u="none" strike="noStrike" cap="none" dirty="0">
                <a:solidFill>
                  <a:schemeClr val="lt1"/>
                </a:solidFill>
                <a:latin typeface="Arial" charset="0"/>
                <a:ea typeface="Arial" charset="0"/>
                <a:cs typeface="Arial" charset="0"/>
                <a:sym typeface="Cabin"/>
              </a:rPr>
              <a:t>έγραψε αυτόν τον κωδικό</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366037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Τύπου</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xfrm>
            <a:off x="441275" y="2554513"/>
            <a:ext cx="6857595"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Όταν συνδυάζετε έναν ακέραιο και έναν κινητής υποδιαστολής σε μια έκφραση, ο ακέραιος αριθμός μετατρέπεται </a:t>
            </a:r>
            <a:r>
              <a:rPr lang="el-GR" sz="3600" dirty="0">
                <a:solidFill>
                  <a:srgbClr val="FFFF00"/>
                </a:solidFill>
                <a:latin typeface="Arial" charset="0"/>
                <a:cs typeface="Arial" charset="0"/>
                <a:sym typeface="Cabin"/>
              </a:rPr>
              <a:t>σιωπηρά</a:t>
            </a:r>
            <a:r>
              <a:rPr lang="el-GR" sz="3600" u="none" strike="noStrike" cap="none" dirty="0">
                <a:solidFill>
                  <a:schemeClr val="lt1"/>
                </a:solidFill>
                <a:latin typeface="Arial" charset="0"/>
                <a:ea typeface="Arial" charset="0"/>
                <a:cs typeface="Arial" charset="0"/>
                <a:sym typeface="Cabin"/>
              </a:rPr>
              <a:t> σε κινητής υποδιαστολής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Ελεγχόμενα η μετατροπή γίνεται με τις ενσωματωμένες συναρτήσεις </a:t>
            </a:r>
            <a:r>
              <a:rPr lang="en-US" sz="3600" u="none" strike="noStrike" cap="none" dirty="0">
                <a:solidFill>
                  <a:schemeClr val="lt1"/>
                </a:solidFill>
                <a:latin typeface="Arial" charset="0"/>
                <a:ea typeface="Arial" charset="0"/>
                <a:cs typeface="Arial" charset="0"/>
                <a:sym typeface="Cabin"/>
              </a:rPr>
              <a:t>int()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float()</a:t>
            </a:r>
          </a:p>
        </p:txBody>
      </p:sp>
      <p:sp>
        <p:nvSpPr>
          <p:cNvPr id="289" name="Shape 289"/>
          <p:cNvSpPr txBox="1"/>
          <p:nvPr/>
        </p:nvSpPr>
        <p:spPr>
          <a:xfrm>
            <a:off x="7940325" y="2064450"/>
            <a:ext cx="7874399" cy="6598199"/>
          </a:xfrm>
          <a:prstGeom prst="rect">
            <a:avLst/>
          </a:prstGeom>
          <a:noFill/>
          <a:ln>
            <a:noFill/>
          </a:ln>
        </p:spPr>
        <p:txBody>
          <a:bodyPr lIns="0" tIns="0" rIns="0" bIns="0" anchor="ctr" anchorCtr="0">
            <a:noAutofit/>
          </a:bodyPr>
          <a:lstStyle/>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(99)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100</a:t>
            </a:r>
            <a:r>
              <a:rPr lang="en-US" sz="2800" dirty="0">
                <a:solidFill>
                  <a:srgbClr val="FFFF00"/>
                </a:solidFill>
                <a:latin typeface="Courier"/>
                <a:ea typeface="Courier"/>
                <a:cs typeface="Courier"/>
                <a:sym typeface="Courier New"/>
              </a:rPr>
              <a:t>)</a:t>
            </a:r>
            <a:endParaRPr lang="en-US"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a:t>
            </a:r>
            <a:r>
              <a:rPr lang="en-US" sz="2800" i="0" u="none" strike="noStrike" cap="none" dirty="0" err="1">
                <a:solidFill>
                  <a:schemeClr val="lt1"/>
                </a:solidFill>
                <a:latin typeface="Courier"/>
                <a:ea typeface="Courier"/>
                <a:cs typeface="Courier"/>
                <a:sym typeface="Courier New"/>
              </a:rPr>
              <a:t>int</a:t>
            </a:r>
            <a:r>
              <a:rPr lang="en-US" sz="28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f =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1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(3) </a:t>
            </a:r>
            <a:r>
              <a:rPr lang="en-US" sz="2800" i="0" u="none" strike="noStrike" cap="none" dirty="0">
                <a:solidFill>
                  <a:srgbClr val="00FFFF"/>
                </a:solidFill>
                <a:latin typeface="Courier"/>
                <a:ea typeface="Courier"/>
                <a:cs typeface="Courier"/>
                <a:sym typeface="Courier New"/>
              </a:rPr>
              <a:t>/</a:t>
            </a:r>
            <a:r>
              <a:rPr lang="en-US" sz="2800" dirty="0">
                <a:solidFill>
                  <a:schemeClr val="lt1"/>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4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Μετατροπές Συμβολοσειρών </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Μπορείτε επίσης να χρησιμοποιήσετε τις </a:t>
            </a:r>
            <a:r>
              <a:rPr lang="en-US" sz="3600" u="none" strike="noStrike" cap="none" dirty="0">
                <a:solidFill>
                  <a:srgbClr val="FFFF00"/>
                </a:solidFill>
                <a:latin typeface="Arial" charset="0"/>
                <a:ea typeface="Arial" charset="0"/>
                <a:cs typeface="Arial" charset="0"/>
                <a:sym typeface="Cabin"/>
              </a:rPr>
              <a:t>int()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float()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σε μετατροπές μεταξύ συμβολοσειρών και ακεραίων</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προκύψει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E06666"/>
                </a:solidFill>
                <a:latin typeface="Arial" charset="0"/>
                <a:ea typeface="Arial" charset="0"/>
                <a:cs typeface="Arial" charset="0"/>
                <a:sym typeface="Cabin"/>
              </a:rPr>
              <a:t>error</a:t>
            </a:r>
            <a:r>
              <a:rPr lang="el-GR" sz="3600" u="none" strike="noStrike" cap="none" dirty="0">
                <a:solidFill>
                  <a:srgbClr val="E06666"/>
                </a:solidFill>
                <a:latin typeface="Arial" charset="0"/>
                <a:ea typeface="Arial" charset="0"/>
                <a:cs typeface="Arial" charset="0"/>
                <a:sym typeface="Cabin"/>
              </a:rPr>
              <a:t> / λάθος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αν η συμβολοσειρά δεν περιέχει αριθμητικούς χαρακτήρες</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1642</Words>
  <Application>Microsoft Office PowerPoint</Application>
  <PresentationFormat>Προσαρμογή</PresentationFormat>
  <Paragraphs>271</Paragraphs>
  <Slides>25</Slides>
  <Notes>24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25</vt:i4>
      </vt:variant>
    </vt:vector>
  </HeadingPairs>
  <TitlesOfParts>
    <vt:vector size="31" baseType="lpstr">
      <vt:lpstr>Arial</vt:lpstr>
      <vt:lpstr>Cabin</vt:lpstr>
      <vt:lpstr>Courier</vt:lpstr>
      <vt:lpstr>Courier New</vt:lpstr>
      <vt:lpstr>Gill Sans</vt:lpstr>
      <vt:lpstr>Title &amp; Subtitle</vt:lpstr>
      <vt:lpstr>Συναρτήσεις</vt:lpstr>
      <vt:lpstr>Αποθηκευμένα (και επαναχρησιμοποιήσημα) Βήματα</vt:lpstr>
      <vt:lpstr>Συναρτήσεις στην Python</vt:lpstr>
      <vt:lpstr>Ορισμός Συνάρτησης</vt:lpstr>
      <vt:lpstr>Παρουσίαση του PowerPoint</vt:lpstr>
      <vt:lpstr>Η Συνάρτηση max</vt:lpstr>
      <vt:lpstr>Η Συνάρτηση max</vt:lpstr>
      <vt:lpstr>Μετατροπές Τύπου</vt:lpstr>
      <vt:lpstr>Μετατροπές Συμβολοσειρών </vt:lpstr>
      <vt:lpstr>Δικές μας Συναρτήσεις…</vt:lpstr>
      <vt:lpstr>Κατασκευάζοντας τις Δικές μας Συναρτήσεις</vt:lpstr>
      <vt:lpstr>Παρουσίαση του PowerPoint</vt:lpstr>
      <vt:lpstr>Ορισμός και Χρήση</vt:lpstr>
      <vt:lpstr>Παρουσίαση του PowerPoint</vt:lpstr>
      <vt:lpstr>Ορίσματα</vt:lpstr>
      <vt:lpstr>Παράμετροι</vt:lpstr>
      <vt:lpstr>Επιστροφή Τιμών</vt:lpstr>
      <vt:lpstr>Επιστροφή Τιμών</vt:lpstr>
      <vt:lpstr>Ορίσματα, Παράμετροι και Αποτελέσματα</vt:lpstr>
      <vt:lpstr>Πολλαπλές Παράμετροι / Ορίσματα</vt:lpstr>
      <vt:lpstr>Κενές (μη-καρποφόρες) Συναρτήσεις</vt:lpstr>
      <vt:lpstr>To function or not to function...</vt:lpstr>
      <vt:lpstr>Σύνοψη</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cp:lastModifiedBy>Konstantia Kiourtidou</cp:lastModifiedBy>
  <cp:revision>59</cp:revision>
  <dcterms:modified xsi:type="dcterms:W3CDTF">2021-08-25T09:20:30Z</dcterms:modified>
</cp:coreProperties>
</file>