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5"/>
  </p:notesMasterIdLst>
  <p:sldIdLst>
    <p:sldId id="256" r:id="rId2"/>
    <p:sldId id="321" r:id="rId3"/>
    <p:sldId id="258" r:id="rId4"/>
    <p:sldId id="308"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9" r:id="rId33"/>
    <p:sldId id="310" r:id="rId34"/>
    <p:sldId id="311" r:id="rId35"/>
    <p:sldId id="312" r:id="rId36"/>
    <p:sldId id="313" r:id="rId37"/>
    <p:sldId id="314" r:id="rId38"/>
    <p:sldId id="315" r:id="rId39"/>
    <p:sldId id="316" r:id="rId40"/>
    <p:sldId id="295" r:id="rId41"/>
    <p:sldId id="319" r:id="rId42"/>
    <p:sldId id="296" r:id="rId43"/>
    <p:sldId id="297" r:id="rId44"/>
    <p:sldId id="298" r:id="rId45"/>
    <p:sldId id="299" r:id="rId46"/>
    <p:sldId id="300" r:id="rId47"/>
    <p:sldId id="301" r:id="rId48"/>
    <p:sldId id="302" r:id="rId49"/>
    <p:sldId id="317" r:id="rId50"/>
    <p:sldId id="304" r:id="rId51"/>
    <p:sldId id="305" r:id="rId52"/>
    <p:sldId id="306" r:id="rId53"/>
    <p:sldId id="322"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2" autoAdjust="0"/>
    <p:restoredTop sz="94519"/>
  </p:normalViewPr>
  <p:slideViewPr>
    <p:cSldViewPr snapToGrid="0" snapToObjects="1">
      <p:cViewPr varScale="1">
        <p:scale>
          <a:sx n="63" d="100"/>
          <a:sy n="63" d="100"/>
        </p:scale>
        <p:origin x="90" y="384"/>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20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59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2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765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386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93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95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464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1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09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80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424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6779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963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253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136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12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8391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3200">
                <a:solidFill>
                  <a:schemeClr val="bg1"/>
                </a:solidFill>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602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395660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Βρόχοι και Επανάληψη</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5</a:t>
            </a:r>
          </a:p>
        </p:txBody>
      </p:sp>
      <p:sp>
        <p:nvSpPr>
          <p:cNvPr id="205" name="Shape 205"/>
          <p:cNvSpPr txBox="1"/>
          <p:nvPr/>
        </p:nvSpPr>
        <p:spPr>
          <a:xfrm>
            <a:off x="3934250" y="6959474"/>
            <a:ext cx="8374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0562" y="7307173"/>
            <a:ext cx="1968599" cy="668400"/>
          </a:xfrm>
          <a:prstGeom prst="rect">
            <a:avLst/>
          </a:prstGeom>
          <a:noFill/>
          <a:ln>
            <a:noFill/>
          </a:ln>
        </p:spPr>
      </p:pic>
      <p:pic>
        <p:nvPicPr>
          <p:cNvPr id="6" name="Shape 208"/>
          <p:cNvPicPr preferRelativeResize="0"/>
          <p:nvPr/>
        </p:nvPicPr>
        <p:blipFill rotWithShape="1">
          <a:blip r:embed="rId5">
            <a:alphaModFix/>
          </a:blip>
          <a:srcRect/>
          <a:stretch/>
        </p:blipFill>
        <p:spPr>
          <a:xfrm>
            <a:off x="635250" y="6947585"/>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100598" y="1498600"/>
            <a:ext cx="3345302"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Αληθής;</a:t>
            </a:r>
            <a:endParaRPr lang="en-US" sz="3600" u="none" strike="noStrike" cap="none" dirty="0">
              <a:solidFill>
                <a:srgbClr val="FF9900"/>
              </a:solidFill>
              <a:latin typeface="Arial" charset="0"/>
              <a:ea typeface="Arial" charset="0"/>
              <a:cs typeface="Arial" charset="0"/>
              <a:sym typeface="Cabin"/>
            </a:endParaRP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a:cxnSpLocks/>
            <a:stCxn id="359" idx="1"/>
          </p:cNvCxnSpPr>
          <p:nvPr/>
        </p:nvCxnSpPr>
        <p:spPr>
          <a:xfrm flipH="1" flipV="1">
            <a:off x="8595360" y="2120799"/>
            <a:ext cx="505238" cy="12751"/>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8595360" y="2111498"/>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a:cxnSpLocks/>
          </p:cNvCxnSpPr>
          <p:nvPr/>
        </p:nvCxnSpPr>
        <p:spPr>
          <a:xfrm>
            <a:off x="8595360" y="7023201"/>
            <a:ext cx="2318701" cy="22114"/>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417961"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Τέλος!</a:t>
            </a:r>
            <a:r>
              <a:rPr lang="en-US" sz="3500" u="none" strike="noStrike" cap="none" dirty="0">
                <a:solidFill>
                  <a:schemeClr val="lt1"/>
                </a:solidFill>
                <a:latin typeface="Arial" charset="0"/>
                <a:ea typeface="Arial" charset="0"/>
                <a:cs typeface="Arial" charset="0"/>
                <a:sym typeface="Cabin"/>
              </a:rPr>
              <a:t>')</a:t>
            </a:r>
          </a:p>
        </p:txBody>
      </p:sp>
      <p:sp>
        <p:nvSpPr>
          <p:cNvPr id="369" name="Shape 369"/>
          <p:cNvSpPr txBox="1"/>
          <p:nvPr/>
        </p:nvSpPr>
        <p:spPr>
          <a:xfrm>
            <a:off x="13230225" y="1828800"/>
            <a:ext cx="94297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l-GR" sz="3000"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Ατέρμονες Βρόχοι</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a:t>
            </a:r>
            <a:r>
              <a:rPr lang="en-US" sz="3600" u="none" strike="noStrike" cap="none" dirty="0">
                <a:solidFill>
                  <a:schemeClr val="lt1"/>
                </a:solidFill>
                <a:latin typeface="Arial" charset="0"/>
                <a:ea typeface="Arial" charset="0"/>
                <a:cs typeface="Arial" charset="0"/>
                <a:sym typeface="Cabin"/>
              </a:rPr>
              <a:t>while</a:t>
            </a:r>
            <a:r>
              <a:rPr lang="el-GR" sz="3600" u="none" strike="noStrike" cap="none" dirty="0">
                <a:solidFill>
                  <a:schemeClr val="lt1"/>
                </a:solidFill>
                <a:latin typeface="Arial" charset="0"/>
                <a:ea typeface="Arial" charset="0"/>
                <a:cs typeface="Arial" charset="0"/>
                <a:sym typeface="Cabin"/>
              </a:rPr>
              <a:t> ονομάζονται </a:t>
            </a:r>
            <a:r>
              <a:rPr lang="el-GR" sz="3600" dirty="0">
                <a:solidFill>
                  <a:srgbClr val="FFFF00"/>
                </a:solidFill>
                <a:latin typeface="Arial" charset="0"/>
                <a:cs typeface="Arial" charset="0"/>
                <a:sym typeface="Cabin"/>
              </a:rPr>
              <a:t>«ατέρμονες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βρόχοι»</a:t>
            </a:r>
            <a:r>
              <a:rPr lang="el-GR" sz="3600" u="none" strike="noStrike" cap="none" dirty="0">
                <a:solidFill>
                  <a:schemeClr val="lt1"/>
                </a:solidFill>
                <a:latin typeface="Arial" charset="0"/>
                <a:ea typeface="Arial" charset="0"/>
                <a:cs typeface="Arial" charset="0"/>
                <a:sym typeface="Cabin"/>
              </a:rPr>
              <a:t> επειδή συνεχίζουν να εκτελούνται μέχρι μια λογική συνθήκη να γίνει </a:t>
            </a:r>
            <a:r>
              <a:rPr lang="en-US" sz="3600" u="none" strike="noStrike" cap="none" dirty="0">
                <a:solidFill>
                  <a:srgbClr val="FF7F00"/>
                </a:solidFill>
                <a:latin typeface="Arial" charset="0"/>
                <a:ea typeface="Arial" charset="0"/>
                <a:cs typeface="Arial" charset="0"/>
                <a:sym typeface="Cabin"/>
              </a:rPr>
              <a:t>False</a:t>
            </a:r>
            <a:r>
              <a:rPr lang="el-GR" sz="3600" u="none" strike="noStrike" cap="none" dirty="0">
                <a:solidFill>
                  <a:srgbClr val="FF7F00"/>
                </a:solidFill>
                <a:latin typeface="Arial" charset="0"/>
                <a:ea typeface="Arial" charset="0"/>
                <a:cs typeface="Arial" charset="0"/>
                <a:sym typeface="Cabin"/>
              </a:rPr>
              <a:t>/Ψευδής</a:t>
            </a:r>
            <a:endParaRPr lang="en-US" sz="3600" u="none" strike="noStrike" cap="none" dirty="0">
              <a:solidFill>
                <a:srgbClr val="FF7F00"/>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Οι βρόχοι που έχουμε δει μέχρι τώρα είναι αρκετά εύκολο να εξεταστούν για να δούμε αν θα τερματιστούν ή αν θα είναι «ατέρμονες βρόχοι»</a:t>
            </a:r>
            <a:endParaRPr lang="en-US" sz="3600"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Κάποιες φορές είναι λίγο πιο δύσκολο να βεβαιωθούμε εάν ένας βρόχος θα τερματιστεί</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Καθορισμένοι Βρόχοι</a:t>
            </a:r>
            <a:endParaRPr lang="en-US" dirty="0">
              <a:solidFill>
                <a:srgbClr val="FFD966"/>
              </a:solidFill>
            </a:endParaRPr>
          </a:p>
        </p:txBody>
      </p:sp>
      <p:sp>
        <p:nvSpPr>
          <p:cNvPr id="5" name="Text Placeholder 4"/>
          <p:cNvSpPr>
            <a:spLocks noGrp="1"/>
          </p:cNvSpPr>
          <p:nvPr>
            <p:ph type="body" idx="1"/>
          </p:nvPr>
        </p:nvSpPr>
        <p:spPr/>
        <p:txBody>
          <a:bodyPr/>
          <a:lstStyle/>
          <a:p>
            <a:r>
              <a:rPr lang="el-GR" dirty="0">
                <a:solidFill>
                  <a:schemeClr val="bg1"/>
                </a:solidFill>
              </a:rPr>
              <a:t>Επανάληψη σε ένα σύνολο στοιχείων</a:t>
            </a:r>
            <a:r>
              <a:rPr lang="is-I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21089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Καθορισμένοι Βρόχοι</a:t>
            </a:r>
            <a:endParaRPr lang="en-US" sz="7600" u="none" strike="noStrike" cap="none" dirty="0">
              <a:solidFill>
                <a:srgbClr val="FFD966"/>
              </a:solidFill>
              <a:latin typeface="Arial" charset="0"/>
              <a:ea typeface="Arial" charset="0"/>
              <a:cs typeface="Arial" charset="0"/>
              <a:sym typeface="Cabin"/>
            </a:endParaRPr>
          </a:p>
        </p:txBody>
      </p:sp>
      <p:sp>
        <p:nvSpPr>
          <p:cNvPr id="393" name="Shape 393"/>
          <p:cNvSpPr txBox="1">
            <a:spLocks noGrp="1"/>
          </p:cNvSpPr>
          <p:nvPr>
            <p:ph type="body" idx="1"/>
          </p:nvPr>
        </p:nvSpPr>
        <p:spPr>
          <a:xfrm>
            <a:off x="1155700" y="2542540"/>
            <a:ext cx="13932000" cy="625094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Πολύ συχνά έχουμε μια </a:t>
            </a:r>
            <a:r>
              <a:rPr lang="el-GR" sz="3600" dirty="0">
                <a:solidFill>
                  <a:srgbClr val="FF7F00"/>
                </a:solidFill>
                <a:latin typeface="Arial" charset="0"/>
                <a:cs typeface="Arial" charset="0"/>
                <a:sym typeface="Cabin"/>
              </a:rPr>
              <a:t>λίστα</a:t>
            </a:r>
            <a:r>
              <a:rPr lang="el-GR" sz="3600" u="none" strike="noStrike" cap="none" dirty="0">
                <a:solidFill>
                  <a:schemeClr val="lt1"/>
                </a:solidFill>
                <a:latin typeface="Arial" charset="0"/>
                <a:ea typeface="Arial" charset="0"/>
                <a:cs typeface="Arial" charset="0"/>
                <a:sym typeface="Cabin"/>
              </a:rPr>
              <a:t> με στοιχεία τ</a:t>
            </a:r>
            <a:r>
              <a:rPr lang="el-GR" sz="3600" dirty="0">
                <a:solidFill>
                  <a:schemeClr val="lt1"/>
                </a:solidFill>
                <a:latin typeface="Arial" charset="0"/>
                <a:ea typeface="Arial" charset="0"/>
                <a:cs typeface="Arial" charset="0"/>
                <a:sym typeface="Cabin"/>
              </a:rPr>
              <a:t>ις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γραμμές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ενός</a:t>
            </a:r>
            <a:r>
              <a:rPr lang="el-GR" sz="3600" u="none" strike="noStrike" cap="none" dirty="0">
                <a:solidFill>
                  <a:schemeClr val="lt1"/>
                </a:solidFill>
                <a:latin typeface="Arial" charset="0"/>
                <a:ea typeface="Arial" charset="0"/>
                <a:cs typeface="Arial" charset="0"/>
                <a:sym typeface="Cabin"/>
              </a:rPr>
              <a:t> </a:t>
            </a:r>
            <a:r>
              <a:rPr lang="el-GR" sz="3600"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ουσιαστικά ένα </a:t>
            </a:r>
            <a:r>
              <a:rPr lang="el-GR" sz="3600" dirty="0">
                <a:solidFill>
                  <a:srgbClr val="FFFF00"/>
                </a:solidFill>
                <a:latin typeface="Arial" charset="0"/>
                <a:cs typeface="Arial" charset="0"/>
                <a:sym typeface="Cabin"/>
              </a:rPr>
              <a:t>πεπερασμένο</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σύνολο</a:t>
            </a:r>
            <a:r>
              <a:rPr lang="el-GR" sz="3600" u="none" strike="noStrike" cap="none" dirty="0">
                <a:solidFill>
                  <a:schemeClr val="lt1"/>
                </a:solidFill>
                <a:latin typeface="Arial" charset="0"/>
                <a:ea typeface="Arial" charset="0"/>
                <a:cs typeface="Arial" charset="0"/>
                <a:sym typeface="Cabin"/>
              </a:rPr>
              <a:t> πραγμάτων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Μπορούμε να γράψουμε έναν βρόχο που θα εκτελείτε μία φορά για καθένα από τα στοιχεία ενός συνόλου χρησιμοποιώντας την εντολή</a:t>
            </a:r>
            <a:r>
              <a:rPr lang="en-US" sz="3600" u="none" strike="noStrike" cap="none" dirty="0">
                <a:solidFill>
                  <a:srgbClr val="FFFF00"/>
                </a:solidFill>
                <a:latin typeface="Arial" charset="0"/>
                <a:ea typeface="Arial" charset="0"/>
                <a:cs typeface="Arial" charset="0"/>
                <a:sym typeface="Cabin"/>
              </a:rPr>
              <a:t> for</a:t>
            </a:r>
            <a:r>
              <a:rPr lang="el-GR" sz="3600" u="none" strike="noStrike" cap="none" dirty="0">
                <a:solidFill>
                  <a:schemeClr val="lt1"/>
                </a:solidFill>
                <a:latin typeface="Arial" charset="0"/>
                <a:ea typeface="Arial" charset="0"/>
                <a:cs typeface="Arial" charset="0"/>
                <a:sym typeface="Cabin"/>
              </a:rPr>
              <a:t> της </a:t>
            </a:r>
            <a:r>
              <a:rPr lang="el-GR" sz="3600" u="none" strike="noStrike" cap="none" dirty="0" err="1">
                <a:solidFill>
                  <a:schemeClr val="lt1"/>
                </a:solidFill>
                <a:latin typeface="Arial" charset="0"/>
                <a:ea typeface="Arial" charset="0"/>
                <a:cs typeface="Arial" charset="0"/>
                <a:sym typeface="Cabin"/>
              </a:rPr>
              <a:t>Python</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Αυτοί οι βρόχοι ονομάζονται </a:t>
            </a:r>
            <a:r>
              <a:rPr lang="el-GR" sz="3600" dirty="0">
                <a:solidFill>
                  <a:srgbClr val="00FF00"/>
                </a:solidFill>
                <a:latin typeface="Arial" charset="0"/>
                <a:cs typeface="Arial" charset="0"/>
                <a:sym typeface="Cabin"/>
              </a:rPr>
              <a:t>«καθορισμένοι βρόχοι» </a:t>
            </a:r>
            <a:r>
              <a:rPr lang="el-GR" sz="3600" u="none" strike="noStrike" cap="none" dirty="0">
                <a:solidFill>
                  <a:schemeClr val="lt1"/>
                </a:solidFill>
                <a:latin typeface="Arial" charset="0"/>
                <a:ea typeface="Arial" charset="0"/>
                <a:cs typeface="Arial" charset="0"/>
                <a:sym typeface="Cabin"/>
              </a:rPr>
              <a:t>επειδή εκτελούν έναν ακριβή αριθμό φορών</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Λέμε ότι οι </a:t>
            </a:r>
            <a:r>
              <a:rPr lang="el-GR" sz="3600" dirty="0">
                <a:solidFill>
                  <a:srgbClr val="00FF00"/>
                </a:solidFill>
                <a:latin typeface="Arial" charset="0"/>
                <a:cs typeface="Arial" charset="0"/>
                <a:sym typeface="Cabin"/>
              </a:rPr>
              <a:t>«καθορισμένοι βρόχοι επαναλαμβάνονται επί των μελών ενός συνόλου»</a:t>
            </a:r>
            <a:endParaRPr lang="en-US" sz="3600" dirty="0">
              <a:solidFill>
                <a:srgbClr val="00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02260" y="817418"/>
            <a:ext cx="156514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a:t>
            </a:r>
            <a:r>
              <a:rPr lang="el-GR" sz="3600" i="0" u="none" strike="noStrike" cap="none" dirty="0">
                <a:solidFill>
                  <a:srgbClr val="FF7F00"/>
                </a:solidFill>
                <a:latin typeface="Courier"/>
                <a:ea typeface="Courier"/>
                <a:cs typeface="Courier"/>
                <a:sym typeface="Courier New"/>
              </a:rPr>
              <a:t>Εκτόξευση</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323751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4800" u="none" strike="noStrike" cap="none" dirty="0">
                <a:solidFill>
                  <a:srgbClr val="FFFFFF"/>
                </a:solidFill>
                <a:latin typeface="Arial" charset="0"/>
                <a:ea typeface="Arial" charset="0"/>
                <a:cs typeface="Arial" charset="0"/>
                <a:sym typeface="Cabin"/>
              </a:rPr>
              <a:t>Εκτόξευση</a:t>
            </a:r>
            <a:r>
              <a:rPr lang="en-US" sz="4800" u="none" strike="noStrike" cap="none" dirty="0">
                <a:solidFill>
                  <a:srgbClr val="FFFFFF"/>
                </a:solidFill>
                <a:latin typeface="Arial" charset="0"/>
                <a:ea typeface="Arial" charset="0"/>
                <a:cs typeface="Arial"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Καθορισμένος Βρόχος με Συμβολοσειρές</a:t>
            </a:r>
            <a:endParaRPr lang="en-US" sz="7600" u="none" strike="noStrike" cap="none" dirty="0">
              <a:solidFill>
                <a:srgbClr val="FFD966"/>
              </a:solidFill>
              <a:latin typeface="Arial" charset="0"/>
              <a:ea typeface="Arial" charset="0"/>
              <a:cs typeface="Arial" charset="0"/>
              <a:sym typeface="Cabin"/>
            </a:endParaRP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3000" i="0" u="none" strike="noStrike" cap="none" dirty="0">
                <a:solidFill>
                  <a:srgbClr val="00FF00"/>
                </a:solidFill>
                <a:latin typeface="Courier"/>
                <a:ea typeface="Courier"/>
                <a:cs typeface="Courier"/>
                <a:sym typeface="Courier New"/>
              </a:rPr>
              <a:t>φίλοι</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Δημήτρης</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Σοφία</a:t>
            </a:r>
            <a:r>
              <a:rPr lang="en-US" sz="3000" i="0" u="none" strike="noStrike" cap="none" dirty="0">
                <a:solidFill>
                  <a:srgbClr val="FF7F00"/>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Άρης</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φίλος</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φίλοι</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Καλή Χρονιά</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φίλος</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a:t>
            </a:r>
            <a:r>
              <a:rPr lang="el-GR" sz="3000" i="0" u="none" strike="noStrike" cap="none" dirty="0">
                <a:solidFill>
                  <a:srgbClr val="FF7F00"/>
                </a:solidFill>
                <a:latin typeface="Courier"/>
                <a:ea typeface="Courier"/>
                <a:cs typeface="Courier"/>
                <a:sym typeface="Courier New"/>
              </a:rPr>
              <a:t>Τέλος</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287000" y="3551825"/>
            <a:ext cx="5767975"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Δημήτρης</a:t>
            </a:r>
            <a:br>
              <a:rPr lang="en-US" sz="3600" u="none" strike="noStrike" cap="none" dirty="0">
                <a:solidFill>
                  <a:srgbClr val="FFFFFF"/>
                </a:solidFill>
                <a:latin typeface="Arial" charset="0"/>
                <a:ea typeface="Arial" charset="0"/>
                <a:cs typeface="Arial" charset="0"/>
                <a:sym typeface="Cabin"/>
              </a:rPr>
            </a:b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Σοφία</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Καλή Χρονιά </a:t>
            </a:r>
            <a:r>
              <a:rPr lang="en-US" sz="3600" u="none" strike="noStrike" cap="none" dirty="0">
                <a:solidFill>
                  <a:srgbClr val="FFFFFF"/>
                </a:solidFill>
                <a:latin typeface="Arial" charset="0"/>
                <a:ea typeface="Arial" charset="0"/>
                <a:cs typeface="Arial" charset="0"/>
                <a:sym typeface="Cabin"/>
              </a:rPr>
              <a:t>: </a:t>
            </a:r>
            <a:r>
              <a:rPr lang="el-GR" sz="3600" u="none" strike="noStrike" cap="none" dirty="0">
                <a:solidFill>
                  <a:srgbClr val="FFFFFF"/>
                </a:solidFill>
                <a:latin typeface="Arial" charset="0"/>
                <a:ea typeface="Arial" charset="0"/>
                <a:cs typeface="Arial" charset="0"/>
                <a:sym typeface="Cabin"/>
              </a:rPr>
              <a:t>Άρης</a:t>
            </a:r>
            <a:endParaRPr lang="en-US" sz="3600" u="none" strike="noStrike" cap="none"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Font typeface="Cabin"/>
              <a:buNone/>
            </a:pPr>
            <a:endParaRPr sz="3600"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FF"/>
                </a:solidFill>
                <a:latin typeface="Arial" charset="0"/>
                <a:ea typeface="Arial" charset="0"/>
                <a:cs typeface="Arial" charset="0"/>
                <a:sym typeface="Cabin"/>
              </a:rPr>
              <a:t>Τέλος</a:t>
            </a:r>
            <a:r>
              <a:rPr lang="en-US" sz="3600" u="none" strike="noStrike" cap="none" dirty="0">
                <a:solidFill>
                  <a:srgbClr val="FFFFFF"/>
                </a:solidFill>
                <a:latin typeface="Arial" charset="0"/>
                <a:ea typeface="Arial" charset="0"/>
                <a:cs typeface="Arial" charset="0"/>
                <a:sym typeface="Cabin"/>
              </a:rPr>
              <a:t>!</a:t>
            </a:r>
          </a:p>
        </p:txBody>
      </p:sp>
      <p:cxnSp>
        <p:nvCxnSpPr>
          <p:cNvPr id="408" name="Shape 408"/>
          <p:cNvCxnSpPr>
            <a:cxnSpLocks/>
          </p:cNvCxnSpPr>
          <p:nvPr/>
        </p:nvCxnSpPr>
        <p:spPr>
          <a:xfrm flipH="1">
            <a:off x="9001125" y="4777875"/>
            <a:ext cx="1148715" cy="708525"/>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a:cxnSpLocks/>
          </p:cNvCxnSpPr>
          <p:nvPr/>
        </p:nvCxnSpPr>
        <p:spPr>
          <a:xfrm flipH="1" flipV="1">
            <a:off x="4057651" y="5972176"/>
            <a:ext cx="5991534" cy="243724"/>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402299" y="817418"/>
            <a:ext cx="15451403"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Ένας Απλός Καθορισμένος Βρόχος</a:t>
            </a:r>
            <a:endParaRPr lang="en-US" sz="7600" u="none" strike="noStrike" cap="none" dirty="0">
              <a:solidFill>
                <a:srgbClr val="FFD966"/>
              </a:solidFill>
              <a:latin typeface="Arial" charset="0"/>
              <a:ea typeface="Arial" charset="0"/>
              <a:cs typeface="Arial" charset="0"/>
              <a:sym typeface="Cabin"/>
            </a:endParaRP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a:t>
            </a:r>
            <a:r>
              <a:rPr lang="el-GR" sz="2400" i="0" u="none" strike="noStrike" cap="none" dirty="0">
                <a:solidFill>
                  <a:srgbClr val="FF7F00"/>
                </a:solidFill>
                <a:latin typeface="Courier"/>
                <a:ea typeface="Courier"/>
                <a:cs typeface="Courier"/>
                <a:sym typeface="Courier New"/>
              </a:rPr>
              <a:t>Εκτόξευση</a:t>
            </a:r>
            <a:r>
              <a:rPr lang="en-US" sz="2400" i="0" u="none" strike="noStrike" cap="none" dirty="0">
                <a:solidFill>
                  <a:srgbClr val="FF7F00"/>
                </a:solidFill>
                <a:latin typeface="Courier"/>
                <a:ea typeface="Courier"/>
                <a:cs typeface="Courier"/>
                <a:sym typeface="Courier New"/>
              </a:rPr>
              <a:t>!'</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98082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000" u="none" strike="noStrike" cap="none" dirty="0">
                <a:solidFill>
                  <a:srgbClr val="FFFFFF"/>
                </a:solidFill>
                <a:latin typeface="Arial" charset="0"/>
                <a:ea typeface="Arial" charset="0"/>
                <a:cs typeface="Arial" charset="0"/>
                <a:sym typeface="Cabin"/>
              </a:rPr>
              <a:t>Εκτόξευση</a:t>
            </a:r>
            <a:r>
              <a:rPr lang="en-US" sz="3000" u="none" strike="noStrike" cap="none" dirty="0">
                <a:solidFill>
                  <a:srgbClr val="FFFFFF"/>
                </a:solidFill>
                <a:latin typeface="Arial" charset="0"/>
                <a:ea typeface="Arial" charset="0"/>
                <a:cs typeface="Arial" charset="0"/>
                <a:sym typeface="Cabin"/>
              </a:rPr>
              <a:t>!</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21" name="Shape 421"/>
          <p:cNvCxnSpPr>
            <a:cxnSpLocks/>
          </p:cNvCxnSpPr>
          <p:nvPr/>
        </p:nvCxnSpPr>
        <p:spPr>
          <a:xfrm flipH="1" flipV="1">
            <a:off x="3060712" y="4018399"/>
            <a:ext cx="11124" cy="1697573"/>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a:cxnSpLocks/>
            <a:stCxn id="424" idx="0"/>
            <a:endCxn id="433" idx="2"/>
          </p:cNvCxnSpPr>
          <p:nvPr/>
        </p:nvCxnSpPr>
        <p:spPr>
          <a:xfrm flipH="1" flipV="1">
            <a:off x="6524756" y="3947833"/>
            <a:ext cx="3593" cy="547264"/>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cxnSpLocks/>
            <a:stCxn id="424" idx="2"/>
          </p:cNvCxnSpPr>
          <p:nvPr/>
        </p:nvCxnSpPr>
        <p:spPr>
          <a:xfrm>
            <a:off x="6528349" y="5244496"/>
            <a:ext cx="0" cy="471476"/>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a:cxnSpLocks/>
          </p:cNvCxnSpPr>
          <p:nvPr/>
        </p:nvCxnSpPr>
        <p:spPr>
          <a:xfrm>
            <a:off x="3096911" y="5715972"/>
            <a:ext cx="3431438"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a:cxnSpLocks/>
            <a:stCxn id="431" idx="0"/>
          </p:cNvCxnSpPr>
          <p:nvPr/>
        </p:nvCxnSpPr>
        <p:spPr>
          <a:xfrm flipH="1" flipV="1">
            <a:off x="3096911" y="6234574"/>
            <a:ext cx="21804" cy="577726"/>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31" name="Shape 431"/>
          <p:cNvSpPr txBox="1"/>
          <p:nvPr/>
        </p:nvSpPr>
        <p:spPr>
          <a:xfrm>
            <a:off x="1269973" y="6812300"/>
            <a:ext cx="3697483"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Εκτόξευση</a:t>
            </a:r>
            <a:r>
              <a:rPr lang="en-US" sz="3500" u="none" strike="noStrike" cap="none" dirty="0">
                <a:solidFill>
                  <a:schemeClr val="lt1"/>
                </a:solidFill>
                <a:latin typeface="Arial" charset="0"/>
                <a:ea typeface="Arial" charset="0"/>
                <a:cs typeface="Arial" charset="0"/>
                <a:sym typeface="Cabin"/>
              </a:rPr>
              <a:t>!')</a:t>
            </a:r>
          </a:p>
        </p:txBody>
      </p:sp>
      <p:sp>
        <p:nvSpPr>
          <p:cNvPr id="424" name="Shape 424"/>
          <p:cNvSpPr txBox="1"/>
          <p:nvPr/>
        </p:nvSpPr>
        <p:spPr>
          <a:xfrm>
            <a:off x="5067799" y="449509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087438"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33" name="Shape 433"/>
          <p:cNvSpPr txBox="1"/>
          <p:nvPr/>
        </p:nvSpPr>
        <p:spPr>
          <a:xfrm>
            <a:off x="4967456" y="2815676"/>
            <a:ext cx="3114600" cy="1132157"/>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34" name="Shape 434"/>
          <p:cNvSpPr txBox="1"/>
          <p:nvPr/>
        </p:nvSpPr>
        <p:spPr>
          <a:xfrm>
            <a:off x="5435293" y="6536301"/>
            <a:ext cx="10418407" cy="199809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καθορισμένοι βρόχοι (βρόχος </a:t>
            </a:r>
            <a:r>
              <a:rPr lang="en-US" sz="3200" u="none" strike="noStrike" cap="none" dirty="0">
                <a:solidFill>
                  <a:schemeClr val="lt1"/>
                </a:solidFill>
                <a:latin typeface="Arial" charset="0"/>
                <a:ea typeface="Arial" charset="0"/>
                <a:cs typeface="Arial" charset="0"/>
                <a:sym typeface="Cabin"/>
              </a:rPr>
              <a:t>for</a:t>
            </a:r>
            <a:r>
              <a:rPr lang="el-GR" sz="3200" u="none" strike="noStrike" cap="none" dirty="0">
                <a:solidFill>
                  <a:schemeClr val="lt1"/>
                </a:solidFill>
                <a:latin typeface="Arial" charset="0"/>
                <a:ea typeface="Arial" charset="0"/>
                <a:cs typeface="Arial" charset="0"/>
                <a:sym typeface="Cabin"/>
              </a:rPr>
              <a:t>) χρησιμοποιούν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μέσω του βρόχου.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παίρνουν τιμές από την ακολουθία ή το σύνολο που θα ορίσουμε</a:t>
            </a:r>
            <a:endParaRPr lang="en-U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Ας δούμε το</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p>
        </p:txBody>
      </p:sp>
      <p:sp>
        <p:nvSpPr>
          <p:cNvPr id="441" name="Shape 441"/>
          <p:cNvSpPr txBox="1">
            <a:spLocks noGrp="1"/>
          </p:cNvSpPr>
          <p:nvPr>
            <p:ph type="body" idx="1"/>
          </p:nvPr>
        </p:nvSpPr>
        <p:spPr>
          <a:xfrm>
            <a:off x="698500" y="2603500"/>
            <a:ext cx="7606828"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"επαναλαμβάνεται" </a:t>
            </a:r>
            <a:r>
              <a:rPr lang="el-GR" sz="3400" dirty="0">
                <a:solidFill>
                  <a:schemeClr val="lt1"/>
                </a:solidFill>
                <a:latin typeface="Arial" charset="0"/>
                <a:ea typeface="Arial" charset="0"/>
                <a:cs typeface="Arial" charset="0"/>
                <a:sym typeface="Cabin"/>
              </a:rPr>
              <a:t>επί</a:t>
            </a:r>
            <a:r>
              <a:rPr lang="el-GR" sz="3400" u="none" strike="noStrike" cap="none" dirty="0">
                <a:solidFill>
                  <a:schemeClr val="lt1"/>
                </a:solidFill>
                <a:latin typeface="Arial" charset="0"/>
                <a:ea typeface="Arial" charset="0"/>
                <a:cs typeface="Arial" charset="0"/>
                <a:sym typeface="Cabin"/>
              </a:rPr>
              <a:t> της </a:t>
            </a:r>
            <a:r>
              <a:rPr lang="el-GR" sz="3400" dirty="0">
                <a:solidFill>
                  <a:srgbClr val="FF7F00"/>
                </a:solidFill>
                <a:latin typeface="Arial" charset="0"/>
                <a:cs typeface="Arial" charset="0"/>
                <a:sym typeface="Cabin"/>
              </a:rPr>
              <a:t>ακολουθίας</a:t>
            </a:r>
            <a:r>
              <a:rPr lang="el-GR" sz="3400" u="none" strike="noStrike" cap="none" dirty="0">
                <a:solidFill>
                  <a:schemeClr val="lt1"/>
                </a:solidFill>
                <a:latin typeface="Arial" charset="0"/>
                <a:ea typeface="Arial" charset="0"/>
                <a:cs typeface="Arial" charset="0"/>
                <a:sym typeface="Cabin"/>
              </a:rPr>
              <a:t> (ταξινομημένο σύνολο)</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Το </a:t>
            </a:r>
            <a:r>
              <a:rPr lang="el-GR" sz="3400" dirty="0">
                <a:solidFill>
                  <a:srgbClr val="FF00FF"/>
                </a:solidFill>
                <a:latin typeface="Arial" charset="0"/>
                <a:cs typeface="Arial" charset="0"/>
                <a:sym typeface="Cabin"/>
              </a:rPr>
              <a:t>μπλοκ (σώμα) </a:t>
            </a:r>
            <a:r>
              <a:rPr lang="el-GR" sz="34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dirty="0">
                <a:solidFill>
                  <a:srgbClr val="00FF00"/>
                </a:solidFill>
                <a:latin typeface="Arial" charset="0"/>
                <a:cs typeface="Arial" charset="0"/>
                <a:sym typeface="Cabin"/>
              </a:rPr>
              <a:t>μεταβλητή επανάληψης </a:t>
            </a:r>
            <a:r>
              <a:rPr lang="el-GR" sz="3400" u="none" strike="noStrike" cap="none" dirty="0">
                <a:solidFill>
                  <a:schemeClr val="lt1"/>
                </a:solidFill>
                <a:latin typeface="Arial" charset="0"/>
                <a:ea typeface="Arial" charset="0"/>
                <a:cs typeface="Arial" charset="0"/>
                <a:sym typeface="Cabin"/>
              </a:rPr>
              <a:t>διατρέχει όλες τις τιμές </a:t>
            </a:r>
            <a:r>
              <a:rPr lang="en-US" sz="3400" u="none" strike="noStrike" cap="none" dirty="0">
                <a:solidFill>
                  <a:srgbClr val="FFFF00"/>
                </a:solidFill>
                <a:latin typeface="Arial" charset="0"/>
                <a:ea typeface="Arial" charset="0"/>
                <a:cs typeface="Arial" charset="0"/>
                <a:sym typeface="Cabin"/>
              </a:rPr>
              <a:t>in</a:t>
            </a:r>
            <a:r>
              <a:rPr lang="el-GR" sz="3400" u="none" strike="noStrike" cap="none" dirty="0">
                <a:solidFill>
                  <a:srgbClr val="FFFF00"/>
                </a:solidFill>
                <a:latin typeface="Arial" charset="0"/>
                <a:ea typeface="Arial" charset="0"/>
                <a:cs typeface="Arial" charset="0"/>
                <a:sym typeface="Cabin"/>
              </a:rPr>
              <a:t> (μέσα)</a:t>
            </a:r>
            <a:r>
              <a:rPr lang="en-US" sz="3400" u="none" strike="noStrike" cap="none" dirty="0">
                <a:solidFill>
                  <a:srgbClr val="FFFF00"/>
                </a:solidFill>
                <a:latin typeface="Arial" charset="0"/>
                <a:ea typeface="Arial" charset="0"/>
                <a:cs typeface="Arial" charset="0"/>
                <a:sym typeface="Cabin"/>
              </a:rPr>
              <a:t> </a:t>
            </a:r>
            <a:r>
              <a:rPr lang="el-GR" sz="3400" u="none" strike="noStrike" cap="none" dirty="0">
                <a:latin typeface="Arial" charset="0"/>
                <a:ea typeface="Arial" charset="0"/>
                <a:cs typeface="Arial" charset="0"/>
                <a:sym typeface="Cabin"/>
              </a:rPr>
              <a:t>σ</a:t>
            </a:r>
            <a:r>
              <a:rPr lang="el-GR" sz="3400" u="none" strike="noStrike" cap="none" dirty="0">
                <a:solidFill>
                  <a:schemeClr val="lt1"/>
                </a:solidFill>
                <a:latin typeface="Arial" charset="0"/>
                <a:ea typeface="Arial" charset="0"/>
                <a:cs typeface="Arial" charset="0"/>
                <a:sym typeface="Cabin"/>
              </a:rPr>
              <a:t>την </a:t>
            </a:r>
            <a:r>
              <a:rPr lang="el-GR" sz="3400" dirty="0">
                <a:solidFill>
                  <a:srgbClr val="FF7F00"/>
                </a:solidFill>
                <a:latin typeface="Arial" charset="0"/>
                <a:cs typeface="Arial" charset="0"/>
                <a:sym typeface="Cabin"/>
              </a:rPr>
              <a:t>ακολουθία</a:t>
            </a:r>
            <a:endParaRPr lang="en-US" sz="340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43415" y="3460535"/>
            <a:ext cx="3449638" cy="103971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charset="0"/>
                <a:ea typeface="Arial" charset="0"/>
                <a:cs typeface="Arial" charset="0"/>
                <a:sym typeface="Cabin"/>
              </a:rPr>
              <a:t>Μεταβλητή επανάληψης</a:t>
            </a:r>
            <a:endParaRPr lang="en-US" sz="3600" u="none" strike="noStrike" cap="none" dirty="0">
              <a:solidFill>
                <a:srgbClr val="00FF00"/>
              </a:solidFill>
              <a:latin typeface="Arial" charset="0"/>
              <a:ea typeface="Arial" charset="0"/>
              <a:cs typeface="Arial" charset="0"/>
              <a:sym typeface="Cabin"/>
            </a:endParaRPr>
          </a:p>
        </p:txBody>
      </p:sp>
      <p:sp>
        <p:nvSpPr>
          <p:cNvPr id="444" name="Shape 444"/>
          <p:cNvSpPr txBox="1"/>
          <p:nvPr/>
        </p:nvSpPr>
        <p:spPr>
          <a:xfrm>
            <a:off x="11985630" y="3114676"/>
            <a:ext cx="3772530"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Ακολουθία πέντε στοιχείων</a:t>
            </a:r>
            <a:endParaRPr lang="en-US" sz="3600" u="none" strike="noStrike" cap="none" dirty="0">
              <a:solidFill>
                <a:srgbClr val="FF7F00"/>
              </a:solidFill>
              <a:latin typeface="Arial" charset="0"/>
              <a:ea typeface="Arial" charset="0"/>
              <a:cs typeface="Arial" charset="0"/>
              <a:sym typeface="Cabin"/>
            </a:endParaRP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a:cxnSpLocks/>
            <a:stCxn id="457" idx="0"/>
            <a:endCxn id="455"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cxnSpLocks/>
            <a:stCxn id="457"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457" name="Shape 457"/>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455" name="Shape 455"/>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sp>
        <p:nvSpPr>
          <p:cNvPr id="465" name="Shape 465"/>
          <p:cNvSpPr txBox="1"/>
          <p:nvPr/>
        </p:nvSpPr>
        <p:spPr>
          <a:xfrm>
            <a:off x="8356600" y="1332090"/>
            <a:ext cx="7162799" cy="6479820"/>
          </a:xfrm>
          <a:prstGeom prst="rect">
            <a:avLst/>
          </a:prstGeom>
          <a:noFill/>
          <a:ln>
            <a:noFill/>
          </a:ln>
        </p:spPr>
        <p:txBody>
          <a:bodyPr lIns="38100" tIns="38100" rIns="38100" bIns="38100" anchor="ctr" anchorCtr="0">
            <a:noAutofit/>
          </a:bodyPr>
          <a:lstStyle/>
          <a:p>
            <a:pPr marL="495300" indent="-332994">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"επαναλαμβάνεται" </a:t>
            </a:r>
            <a:r>
              <a:rPr lang="el-GR" sz="3600" dirty="0">
                <a:solidFill>
                  <a:schemeClr val="lt1"/>
                </a:solidFill>
                <a:latin typeface="Arial" charset="0"/>
                <a:ea typeface="Arial" charset="0"/>
                <a:cs typeface="Arial" charset="0"/>
                <a:sym typeface="Cabin"/>
              </a:rPr>
              <a:t>επί</a:t>
            </a:r>
            <a:r>
              <a:rPr lang="el-GR" sz="3600" u="none" strike="noStrike" cap="none" dirty="0">
                <a:solidFill>
                  <a:schemeClr val="lt1"/>
                </a:solidFill>
                <a:latin typeface="Arial" charset="0"/>
                <a:ea typeface="Arial" charset="0"/>
                <a:cs typeface="Arial" charset="0"/>
                <a:sym typeface="Cabin"/>
              </a:rPr>
              <a:t> της </a:t>
            </a:r>
            <a:r>
              <a:rPr lang="el-GR" sz="3600" dirty="0">
                <a:solidFill>
                  <a:srgbClr val="FF7F00"/>
                </a:solidFill>
                <a:latin typeface="Arial" charset="0"/>
                <a:cs typeface="Arial" charset="0"/>
                <a:sym typeface="Cabin"/>
              </a:rPr>
              <a:t>ακολουθίας</a:t>
            </a:r>
            <a:r>
              <a:rPr lang="el-GR" sz="3600" u="none" strike="noStrike" cap="none" dirty="0">
                <a:solidFill>
                  <a:schemeClr val="lt1"/>
                </a:solidFill>
                <a:latin typeface="Arial" charset="0"/>
                <a:ea typeface="Arial" charset="0"/>
                <a:cs typeface="Arial" charset="0"/>
                <a:sym typeface="Cabin"/>
              </a:rPr>
              <a:t> (ταξινομημένο σύνολο)</a:t>
            </a:r>
            <a:endParaRPr lang="en-US" sz="3600" u="none" strike="noStrike" cap="none" dirty="0">
              <a:solidFill>
                <a:schemeClr val="lt1"/>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a:t>
            </a:r>
            <a:r>
              <a:rPr lang="el-GR" sz="3600" dirty="0">
                <a:solidFill>
                  <a:srgbClr val="FF00FF"/>
                </a:solidFill>
                <a:latin typeface="Arial" charset="0"/>
                <a:cs typeface="Arial" charset="0"/>
                <a:sym typeface="Cabin"/>
              </a:rPr>
              <a:t>μπλοκ (σώμα) </a:t>
            </a:r>
            <a:r>
              <a:rPr lang="el-GR" sz="3600" u="none" strike="noStrike" cap="none" dirty="0">
                <a:solidFill>
                  <a:schemeClr val="lt1"/>
                </a:solidFill>
                <a:latin typeface="Arial" charset="0"/>
                <a:ea typeface="Arial" charset="0"/>
                <a:cs typeface="Arial" charset="0"/>
                <a:sym typeface="Cabin"/>
              </a:rPr>
              <a:t>του κώδικα εκτελείται μία φορά για κάθε τιμή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a:p>
            <a:pPr marL="495300" marR="0" lvl="0" indent="-3329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l-GR" sz="3600" dirty="0">
                <a:solidFill>
                  <a:srgbClr val="00FF00"/>
                </a:solidFill>
                <a:latin typeface="Arial" charset="0"/>
                <a:cs typeface="Arial" charset="0"/>
                <a:sym typeface="Cabin"/>
              </a:rPr>
              <a:t>μεταβλητή επανάληψης </a:t>
            </a:r>
            <a:r>
              <a:rPr lang="el-GR" sz="3600" u="none" strike="noStrike" cap="none" dirty="0">
                <a:solidFill>
                  <a:schemeClr val="lt1"/>
                </a:solidFill>
                <a:latin typeface="Arial" charset="0"/>
                <a:ea typeface="Arial" charset="0"/>
                <a:cs typeface="Arial" charset="0"/>
                <a:sym typeface="Cabin"/>
              </a:rPr>
              <a:t>διατρέχει όλες τις τιμές </a:t>
            </a:r>
            <a:r>
              <a:rPr lang="en-US" sz="3600" u="none" strike="noStrike" cap="none" dirty="0">
                <a:solidFill>
                  <a:srgbClr val="FFFF00"/>
                </a:solidFill>
                <a:latin typeface="Arial" charset="0"/>
                <a:ea typeface="Arial" charset="0"/>
                <a:cs typeface="Arial" charset="0"/>
                <a:sym typeface="Cabin"/>
              </a:rPr>
              <a:t>in</a:t>
            </a:r>
            <a:r>
              <a:rPr lang="el-GR" sz="3600" u="none" strike="noStrike" cap="none" dirty="0">
                <a:solidFill>
                  <a:srgbClr val="FFFF00"/>
                </a:solidFill>
                <a:latin typeface="Arial" charset="0"/>
                <a:ea typeface="Arial" charset="0"/>
                <a:cs typeface="Arial" charset="0"/>
                <a:sym typeface="Cabin"/>
              </a:rPr>
              <a:t> (μέσα)</a:t>
            </a:r>
            <a:r>
              <a:rPr lang="en-US" sz="3600" u="none" strike="noStrike" cap="none" dirty="0">
                <a:solidFill>
                  <a:srgbClr val="FFFF00"/>
                </a:solidFill>
                <a:latin typeface="Arial" charset="0"/>
                <a:ea typeface="Arial" charset="0"/>
                <a:cs typeface="Arial" charset="0"/>
                <a:sym typeface="Cabin"/>
              </a:rPr>
              <a:t> </a:t>
            </a:r>
            <a:r>
              <a:rPr lang="el-GR" sz="3600" u="none" strike="noStrike" cap="none" dirty="0">
                <a:solidFill>
                  <a:schemeClr val="bg1"/>
                </a:solidFill>
                <a:latin typeface="Arial" charset="0"/>
                <a:ea typeface="Arial" charset="0"/>
                <a:cs typeface="Arial" charset="0"/>
                <a:sym typeface="Cabin"/>
              </a:rPr>
              <a:t>σ</a:t>
            </a:r>
            <a:r>
              <a:rPr lang="el-GR" sz="3600" u="none" strike="noStrike" cap="none" dirty="0">
                <a:solidFill>
                  <a:schemeClr val="lt1"/>
                </a:solidFill>
                <a:latin typeface="Arial" charset="0"/>
                <a:ea typeface="Arial" charset="0"/>
                <a:cs typeface="Arial" charset="0"/>
                <a:sym typeface="Cabin"/>
              </a:rPr>
              <a:t>την </a:t>
            </a:r>
            <a:r>
              <a:rPr lang="el-GR" sz="3600" dirty="0">
                <a:solidFill>
                  <a:srgbClr val="FF7F00"/>
                </a:solidFill>
                <a:latin typeface="Arial" charset="0"/>
                <a:cs typeface="Arial" charset="0"/>
                <a:sym typeface="Cabin"/>
              </a:rPr>
              <a:t>ακολουθία</a:t>
            </a:r>
            <a:endParaRPr lang="en-US" sz="3600" u="none" strike="noStrike" cap="none" dirty="0">
              <a:solidFill>
                <a:srgbClr val="FF7F00"/>
              </a:solidFill>
              <a:latin typeface="Arial" charset="0"/>
              <a:ea typeface="Arial" charset="0"/>
              <a:cs typeface="Arial" charset="0"/>
              <a:sym typeface="Cabin"/>
            </a:endParaRP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53" name="Shape 451">
            <a:extLst>
              <a:ext uri="{FF2B5EF4-FFF2-40B4-BE49-F238E27FC236}">
                <a16:creationId xmlns:a16="http://schemas.microsoft.com/office/drawing/2014/main" id="{CB499285-5138-4D3E-ADB9-1C2A674FE2D5}"/>
              </a:ext>
            </a:extLst>
          </p:cNvPr>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54" name="Shape 452">
            <a:extLst>
              <a:ext uri="{FF2B5EF4-FFF2-40B4-BE49-F238E27FC236}">
                <a16:creationId xmlns:a16="http://schemas.microsoft.com/office/drawing/2014/main" id="{D5FB6BC3-B657-4DAB-B905-7623389DD381}"/>
              </a:ext>
            </a:extLst>
          </p:cNvPr>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400" u="none" strike="noStrike" cap="none" dirty="0">
                <a:solidFill>
                  <a:srgbClr val="FF9900"/>
                </a:solidFill>
                <a:latin typeface="Arial" charset="0"/>
                <a:ea typeface="Arial" charset="0"/>
                <a:cs typeface="Arial" charset="0"/>
                <a:sym typeface="Cabin"/>
              </a:rPr>
              <a:t>Τέλος;</a:t>
            </a:r>
            <a:endParaRPr lang="en-US" sz="3400" u="none" strike="noStrike" cap="none" dirty="0">
              <a:solidFill>
                <a:srgbClr val="FF9900"/>
              </a:solidFill>
              <a:latin typeface="Arial" charset="0"/>
              <a:ea typeface="Arial" charset="0"/>
              <a:cs typeface="Arial" charset="0"/>
              <a:sym typeface="Cabin"/>
            </a:endParaRPr>
          </a:p>
        </p:txBody>
      </p:sp>
      <p:cxnSp>
        <p:nvCxnSpPr>
          <p:cNvPr id="55" name="Shape 453">
            <a:extLst>
              <a:ext uri="{FF2B5EF4-FFF2-40B4-BE49-F238E27FC236}">
                <a16:creationId xmlns:a16="http://schemas.microsoft.com/office/drawing/2014/main" id="{3CC62912-5083-4A1B-AC0F-B1D159822034}"/>
              </a:ext>
            </a:extLst>
          </p:cNvPr>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56" name="Shape 454">
            <a:extLst>
              <a:ext uri="{FF2B5EF4-FFF2-40B4-BE49-F238E27FC236}">
                <a16:creationId xmlns:a16="http://schemas.microsoft.com/office/drawing/2014/main" id="{AA5CBD1E-A7C5-4558-BA1A-CCD081930075}"/>
              </a:ext>
            </a:extLst>
          </p:cNvPr>
          <p:cNvCxnSpPr>
            <a:cxnSpLocks/>
            <a:stCxn id="64" idx="0"/>
            <a:endCxn id="66" idx="2"/>
          </p:cNvCxnSpPr>
          <p:nvPr/>
        </p:nvCxnSpPr>
        <p:spPr>
          <a:xfrm flipH="1" flipV="1">
            <a:off x="6515150" y="2961258"/>
            <a:ext cx="7620" cy="340742"/>
          </a:xfrm>
          <a:prstGeom prst="straightConnector1">
            <a:avLst/>
          </a:prstGeom>
          <a:noFill/>
          <a:ln w="76200" cap="rnd" cmpd="sng">
            <a:solidFill>
              <a:srgbClr val="00FFFF"/>
            </a:solidFill>
            <a:prstDash val="solid"/>
            <a:miter/>
            <a:headEnd type="stealth" w="med" len="med"/>
            <a:tailEnd type="none" w="med" len="med"/>
          </a:ln>
        </p:spPr>
      </p:cxnSp>
      <p:cxnSp>
        <p:nvCxnSpPr>
          <p:cNvPr id="57" name="Shape 456">
            <a:extLst>
              <a:ext uri="{FF2B5EF4-FFF2-40B4-BE49-F238E27FC236}">
                <a16:creationId xmlns:a16="http://schemas.microsoft.com/office/drawing/2014/main" id="{70C0A58A-7F85-4800-8AC9-BF950539517A}"/>
              </a:ext>
            </a:extLst>
          </p:cNvPr>
          <p:cNvCxnSpPr>
            <a:cxnSpLocks/>
            <a:stCxn id="64" idx="2"/>
          </p:cNvCxnSpPr>
          <p:nvPr/>
        </p:nvCxnSpPr>
        <p:spPr>
          <a:xfrm flipH="1">
            <a:off x="6506362" y="4051399"/>
            <a:ext cx="16408" cy="450713"/>
          </a:xfrm>
          <a:prstGeom prst="straightConnector1">
            <a:avLst/>
          </a:prstGeom>
          <a:noFill/>
          <a:ln w="76200" cap="rnd" cmpd="sng">
            <a:solidFill>
              <a:srgbClr val="00FFFF"/>
            </a:solidFill>
            <a:prstDash val="solid"/>
            <a:miter/>
            <a:headEnd type="none" w="med" len="med"/>
            <a:tailEnd type="none" w="med" len="med"/>
          </a:ln>
        </p:spPr>
      </p:cxnSp>
      <p:cxnSp>
        <p:nvCxnSpPr>
          <p:cNvPr id="58" name="Shape 458">
            <a:extLst>
              <a:ext uri="{FF2B5EF4-FFF2-40B4-BE49-F238E27FC236}">
                <a16:creationId xmlns:a16="http://schemas.microsoft.com/office/drawing/2014/main" id="{E3579D15-CCED-4DA6-8767-64CAF9164504}"/>
              </a:ext>
            </a:extLst>
          </p:cNvPr>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59" name="Shape 459">
            <a:extLst>
              <a:ext uri="{FF2B5EF4-FFF2-40B4-BE49-F238E27FC236}">
                <a16:creationId xmlns:a16="http://schemas.microsoft.com/office/drawing/2014/main" id="{A398AA59-CE51-43E7-8439-762446A8D6FB}"/>
              </a:ext>
            </a:extLst>
          </p:cNvPr>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60" name="Shape 460">
            <a:extLst>
              <a:ext uri="{FF2B5EF4-FFF2-40B4-BE49-F238E27FC236}">
                <a16:creationId xmlns:a16="http://schemas.microsoft.com/office/drawing/2014/main" id="{F1ED795C-BEBD-46B5-9CA6-9136CECB5089}"/>
              </a:ext>
            </a:extLst>
          </p:cNvPr>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 name="Shape 461">
            <a:extLst>
              <a:ext uri="{FF2B5EF4-FFF2-40B4-BE49-F238E27FC236}">
                <a16:creationId xmlns:a16="http://schemas.microsoft.com/office/drawing/2014/main" id="{43F9B19E-EAD1-41FC-8681-367DFB583558}"/>
              </a:ext>
            </a:extLst>
          </p:cNvPr>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62" name="Shape 462">
            <a:extLst>
              <a:ext uri="{FF2B5EF4-FFF2-40B4-BE49-F238E27FC236}">
                <a16:creationId xmlns:a16="http://schemas.microsoft.com/office/drawing/2014/main" id="{400A8B30-4E8B-4B26-94FE-BB62F8E423F7}"/>
              </a:ext>
            </a:extLst>
          </p:cNvPr>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63" name="Shape 463">
            <a:extLst>
              <a:ext uri="{FF2B5EF4-FFF2-40B4-BE49-F238E27FC236}">
                <a16:creationId xmlns:a16="http://schemas.microsoft.com/office/drawing/2014/main" id="{854DE531-25F4-4465-A840-119966B4B710}"/>
              </a:ext>
            </a:extLst>
          </p:cNvPr>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64" name="Shape 457">
            <a:extLst>
              <a:ext uri="{FF2B5EF4-FFF2-40B4-BE49-F238E27FC236}">
                <a16:creationId xmlns:a16="http://schemas.microsoft.com/office/drawing/2014/main" id="{15FD76CC-6117-4F45-AB47-F5D04EE24482}"/>
              </a:ext>
            </a:extLst>
          </p:cNvPr>
          <p:cNvSpPr txBox="1"/>
          <p:nvPr/>
        </p:nvSpPr>
        <p:spPr>
          <a:xfrm>
            <a:off x="506222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65" name="Shape 464">
            <a:extLst>
              <a:ext uri="{FF2B5EF4-FFF2-40B4-BE49-F238E27FC236}">
                <a16:creationId xmlns:a16="http://schemas.microsoft.com/office/drawing/2014/main" id="{96C145BA-4FF4-4BDE-8FFF-BA8D626EB66D}"/>
              </a:ext>
            </a:extLst>
          </p:cNvPr>
          <p:cNvSpPr txBox="1"/>
          <p:nvPr/>
        </p:nvSpPr>
        <p:spPr>
          <a:xfrm>
            <a:off x="4145190" y="147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66" name="Shape 455">
            <a:extLst>
              <a:ext uri="{FF2B5EF4-FFF2-40B4-BE49-F238E27FC236}">
                <a16:creationId xmlns:a16="http://schemas.microsoft.com/office/drawing/2014/main" id="{AADFA792-0EA2-4288-AD9C-611DE34294C2}"/>
              </a:ext>
            </a:extLst>
          </p:cNvPr>
          <p:cNvSpPr txBox="1"/>
          <p:nvPr/>
        </p:nvSpPr>
        <p:spPr>
          <a:xfrm>
            <a:off x="5016500" y="1856358"/>
            <a:ext cx="2997300" cy="1104900"/>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500" u="none" strike="noStrike" cap="none" dirty="0">
                <a:solidFill>
                  <a:srgbClr val="FF9900"/>
                </a:solidFill>
                <a:latin typeface="Arial" charset="0"/>
                <a:ea typeface="Arial" charset="0"/>
                <a:cs typeface="Arial" charset="0"/>
                <a:sym typeface="Cabin"/>
              </a:rPr>
              <a:t>Προχώρα στο επόμενο</a:t>
            </a:r>
            <a:r>
              <a:rPr lang="en-US" sz="3500" u="none" strike="noStrike" cap="none" dirty="0">
                <a:solidFill>
                  <a:srgbClr val="FF9900"/>
                </a:solidFill>
                <a:latin typeface="Arial" charset="0"/>
                <a:ea typeface="Arial" charset="0"/>
                <a:cs typeface="Arial" charset="0"/>
                <a:sym typeface="Cabin"/>
              </a:rPr>
              <a:t> </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rgbClr val="FF9900"/>
                </a:solidFill>
                <a:latin typeface="Arial" charset="0"/>
                <a:ea typeface="Arial" charset="0"/>
                <a:cs typeface="Arial" charset="0"/>
                <a:sym typeface="Cabin"/>
              </a:rPr>
              <a:t> </a:t>
            </a:r>
          </a:p>
        </p:txBody>
      </p:sp>
      <p:cxnSp>
        <p:nvCxnSpPr>
          <p:cNvPr id="67" name="Shape 467">
            <a:extLst>
              <a:ext uri="{FF2B5EF4-FFF2-40B4-BE49-F238E27FC236}">
                <a16:creationId xmlns:a16="http://schemas.microsoft.com/office/drawing/2014/main" id="{0A9EE777-5F3D-4F04-BD05-A14844B72D34}"/>
              </a:ext>
            </a:extLst>
          </p:cNvPr>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dirty="0">
                <a:solidFill>
                  <a:srgbClr val="00FF00"/>
                </a:solidFill>
                <a:latin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sp>
        <p:nvSpPr>
          <p:cNvPr id="613" name="Shape 613"/>
          <p:cNvSpPr txBox="1"/>
          <p:nvPr/>
        </p:nvSpPr>
        <p:spPr>
          <a:xfrm>
            <a:off x="5301614" y="728694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r>
              <a:rPr lang="el-GR" sz="3200" u="none" strike="noStrike" cap="none" dirty="0">
                <a:solidFill>
                  <a:schemeClr val="lt1"/>
                </a:solidFill>
                <a:latin typeface="Arial" charset="0"/>
                <a:ea typeface="Arial" charset="0"/>
                <a:cs typeface="Arial" charset="0"/>
                <a:sym typeface="Cabin"/>
              </a:rPr>
              <a:t> Συχνά αυτές οι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διατ</a:t>
            </a:r>
            <a:r>
              <a:rPr lang="el-GR" sz="3200" dirty="0">
                <a:solidFill>
                  <a:schemeClr val="lt1"/>
                </a:solidFill>
                <a:latin typeface="Arial" charset="0"/>
                <a:ea typeface="Arial" charset="0"/>
                <a:cs typeface="Arial" charset="0"/>
                <a:sym typeface="Cabin"/>
              </a:rPr>
              <a:t>ρέχουν</a:t>
            </a:r>
            <a:r>
              <a:rPr lang="el-GR" sz="3200" u="none" strike="noStrike" cap="none" dirty="0">
                <a:solidFill>
                  <a:schemeClr val="lt1"/>
                </a:solidFill>
                <a:latin typeface="Arial" charset="0"/>
                <a:ea typeface="Arial" charset="0"/>
                <a:cs typeface="Arial" charset="0"/>
                <a:sym typeface="Cabin"/>
              </a:rPr>
              <a:t> μια ακολουθία αριθμών</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dirty="0">
                <a:solidFill>
                  <a:srgbClr val="00FF00"/>
                </a:solidFill>
                <a:latin typeface="Arial" charset="0"/>
                <a:cs typeface="Arial" charset="0"/>
                <a:sym typeface="Cabin"/>
              </a:rPr>
              <a:t>n</a:t>
            </a:r>
            <a:r>
              <a:rPr lang="en-US" sz="3500" u="none" strike="noStrike" cap="none" dirty="0">
                <a:solidFill>
                  <a:srgbClr val="FFFFFF"/>
                </a:solidFill>
                <a:latin typeface="Arial" charset="0"/>
                <a:ea typeface="Arial" charset="0"/>
                <a:cs typeface="Arial" charset="0"/>
                <a:sym typeface="Cabin"/>
              </a:rPr>
              <a:t>)</a:t>
            </a:r>
          </a:p>
        </p:txBody>
      </p: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
        <p:nvSpPr>
          <p:cNvPr id="27" name="Shape 213">
            <a:extLst>
              <a:ext uri="{FF2B5EF4-FFF2-40B4-BE49-F238E27FC236}">
                <a16:creationId xmlns:a16="http://schemas.microsoft.com/office/drawing/2014/main" id="{6275FD78-9368-4BB9-962B-D8D5839324D7}"/>
              </a:ext>
            </a:extLst>
          </p:cNvPr>
          <p:cNvSpPr txBox="1"/>
          <p:nvPr/>
        </p:nvSpPr>
        <p:spPr>
          <a:xfrm>
            <a:off x="7665721" y="2396271"/>
            <a:ext cx="437260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Εκτόξευση</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sp>
        <p:nvSpPr>
          <p:cNvPr id="28" name="Shape 233">
            <a:extLst>
              <a:ext uri="{FF2B5EF4-FFF2-40B4-BE49-F238E27FC236}">
                <a16:creationId xmlns:a16="http://schemas.microsoft.com/office/drawing/2014/main" id="{FB798D25-C146-43C4-8CCB-CA75CFF63956}"/>
              </a:ext>
            </a:extLst>
          </p:cNvPr>
          <p:cNvSpPr txBox="1"/>
          <p:nvPr/>
        </p:nvSpPr>
        <p:spPr>
          <a:xfrm>
            <a:off x="13415964" y="2269706"/>
            <a:ext cx="2311057"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0</a:t>
            </a:r>
          </a:p>
        </p:txBody>
      </p:sp>
      <p:cxnSp>
        <p:nvCxnSpPr>
          <p:cNvPr id="29" name="Shape 215">
            <a:extLst>
              <a:ext uri="{FF2B5EF4-FFF2-40B4-BE49-F238E27FC236}">
                <a16:creationId xmlns:a16="http://schemas.microsoft.com/office/drawing/2014/main" id="{2E53FF9C-0A2E-4B09-82AF-C8D127F75C54}"/>
              </a:ext>
            </a:extLst>
          </p:cNvPr>
          <p:cNvCxnSpPr>
            <a:cxnSpLocks/>
          </p:cNvCxnSpPr>
          <p:nvPr/>
        </p:nvCxnSpPr>
        <p:spPr>
          <a:xfrm flipH="1">
            <a:off x="10999788" y="3453553"/>
            <a:ext cx="2209999" cy="928837"/>
          </a:xfrm>
          <a:prstGeom prst="straightConnector1">
            <a:avLst/>
          </a:prstGeom>
          <a:noFill/>
          <a:ln w="50800" cap="rnd" cmpd="sng">
            <a:solidFill>
              <a:srgbClr val="FF7F00"/>
            </a:solidFill>
            <a:prstDash val="solid"/>
            <a:miter/>
            <a:headEnd type="stealth" w="med" len="med"/>
            <a:tailEnd type="none" w="med" len="med"/>
          </a:ln>
        </p:spPr>
      </p:cxnSp>
      <p:cxnSp>
        <p:nvCxnSpPr>
          <p:cNvPr id="30" name="Shape 226">
            <a:extLst>
              <a:ext uri="{FF2B5EF4-FFF2-40B4-BE49-F238E27FC236}">
                <a16:creationId xmlns:a16="http://schemas.microsoft.com/office/drawing/2014/main" id="{B9125D85-B0C6-4CA0-B650-5DD1DA643425}"/>
              </a:ext>
            </a:extLst>
          </p:cNvPr>
          <p:cNvCxnSpPr>
            <a:cxnSpLocks/>
          </p:cNvCxnSpPr>
          <p:nvPr/>
        </p:nvCxnSpPr>
        <p:spPr>
          <a:xfrm flipH="1" flipV="1">
            <a:off x="10999789" y="4559666"/>
            <a:ext cx="2209998" cy="880006"/>
          </a:xfrm>
          <a:prstGeom prst="straightConnector1">
            <a:avLst/>
          </a:prstGeom>
          <a:noFill/>
          <a:ln w="50800" cap="rnd" cmpd="sng">
            <a:solidFill>
              <a:srgbClr val="FF7F00"/>
            </a:solidFill>
            <a:prstDash val="solid"/>
            <a:miter/>
            <a:headEnd type="stealth"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949960" y="1536700"/>
            <a:ext cx="1435608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Ιδιωματισμοί Βρόχου:</a:t>
            </a:r>
            <a:br>
              <a:rPr lang="el-GR" sz="7600" u="none" strike="noStrike" cap="none" dirty="0">
                <a:solidFill>
                  <a:srgbClr val="FFD966"/>
                </a:solidFill>
                <a:latin typeface="Arial" charset="0"/>
                <a:ea typeface="Arial" charset="0"/>
                <a:cs typeface="Arial" charset="0"/>
                <a:sym typeface="Cabin"/>
              </a:rPr>
            </a:br>
            <a:r>
              <a:rPr lang="el-GR" sz="7600" u="none" strike="noStrike" cap="none" dirty="0">
                <a:solidFill>
                  <a:srgbClr val="FFD966"/>
                </a:solidFill>
                <a:latin typeface="Arial" charset="0"/>
                <a:ea typeface="Arial" charset="0"/>
                <a:cs typeface="Arial" charset="0"/>
                <a:sym typeface="Cabin"/>
              </a:rPr>
              <a:t>Τι Κάνουμε σε Βρόχους</a:t>
            </a:r>
            <a:endParaRPr lang="en-US" sz="7600" u="none" strike="noStrike" cap="none" dirty="0">
              <a:solidFill>
                <a:srgbClr val="FFD966"/>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FF00"/>
              </a:buClr>
              <a:buSzPct val="25000"/>
              <a:buFont typeface="Cabin"/>
              <a:buNone/>
            </a:pPr>
            <a:br>
              <a:rPr lang="en-US" sz="7600" u="none" strike="noStrike" cap="none" dirty="0">
                <a:solidFill>
                  <a:srgbClr val="00FF00"/>
                </a:solidFill>
                <a:latin typeface="Arial" charset="0"/>
                <a:ea typeface="Arial" charset="0"/>
                <a:cs typeface="Arial" charset="0"/>
                <a:sym typeface="Cabin"/>
              </a:rPr>
            </a:br>
            <a:r>
              <a:rPr lang="el-GR" sz="4800" u="none" strike="noStrike" cap="none" dirty="0">
                <a:solidFill>
                  <a:schemeClr val="lt1"/>
                </a:solidFill>
                <a:latin typeface="Arial" charset="0"/>
                <a:ea typeface="Arial" charset="0"/>
                <a:cs typeface="Arial" charset="0"/>
                <a:sym typeface="Cabin"/>
              </a:rPr>
              <a:t>Σημείωση: Παρόλο που αυτά τα παραδείγματα είναι απλά, τα μοτίβα ισχύουν για όλα τα είδη βρόχων</a:t>
            </a:r>
            <a:endParaRPr lang="en-US" sz="4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Κατασκευή</a:t>
            </a:r>
            <a:r>
              <a:rPr lang="en-US" sz="7600" u="none" strike="noStrike" cap="none" dirty="0">
                <a:solidFill>
                  <a:srgbClr val="FFD966"/>
                </a:solidFill>
                <a:latin typeface="Arial" charset="0"/>
                <a:ea typeface="Arial" charset="0"/>
                <a:cs typeface="Arial" charset="0"/>
                <a:sym typeface="Cabin"/>
              </a:rPr>
              <a:t> </a:t>
            </a:r>
            <a:r>
              <a:rPr lang="el-GR" sz="7600" b="0" i="0" u="none" strike="noStrike" cap="none" dirty="0">
                <a:solidFill>
                  <a:srgbClr val="FFD966"/>
                </a:solidFill>
                <a:latin typeface="Arial"/>
                <a:ea typeface="Arial"/>
                <a:cs typeface="Arial"/>
                <a:sym typeface="Arial"/>
              </a:rPr>
              <a:t>«έξυπνων»</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βρόχων</a:t>
            </a:r>
            <a:endParaRPr lang="en-US" sz="7600" u="none" strike="noStrike" cap="none" dirty="0">
              <a:solidFill>
                <a:srgbClr val="FFD966"/>
              </a:solidFill>
              <a:latin typeface="Arial" charset="0"/>
              <a:ea typeface="Arial" charset="0"/>
              <a:cs typeface="Arial" charset="0"/>
              <a:sym typeface="Cabin"/>
            </a:endParaRPr>
          </a:p>
        </p:txBody>
      </p:sp>
      <p:sp>
        <p:nvSpPr>
          <p:cNvPr id="523" name="Shape 523"/>
          <p:cNvSpPr txBox="1">
            <a:spLocks noGrp="1"/>
          </p:cNvSpPr>
          <p:nvPr>
            <p:ph type="body" idx="1"/>
          </p:nvPr>
        </p:nvSpPr>
        <p:spPr>
          <a:xfrm>
            <a:off x="1155700" y="2603500"/>
            <a:ext cx="68453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Το κόλπο είναι να «γνωρίζετε» κάτι για ολόκληρο τον βρόχο όταν είστε κολλημένοι γράφοντας κώδικα που βλέπει μόνο μία καταχώριση τη φορά</a:t>
            </a:r>
            <a:endParaRPr lang="en-US" sz="3600" u="none" strike="noStrike" cap="none" dirty="0">
              <a:solidFill>
                <a:schemeClr val="lt1"/>
              </a:solidFill>
              <a:latin typeface="Arial" charset="0"/>
              <a:ea typeface="Arial" charset="0"/>
              <a:cs typeface="Arial" charset="0"/>
              <a:sym typeface="Cabin"/>
            </a:endParaRPr>
          </a:p>
        </p:txBody>
      </p:sp>
      <p:sp>
        <p:nvSpPr>
          <p:cNvPr id="524" name="Shape 524"/>
          <p:cNvSpPr txBox="1"/>
          <p:nvPr/>
        </p:nvSpPr>
        <p:spPr>
          <a:xfrm>
            <a:off x="9245600" y="26289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Εκχώρηση αρχικών τιμών στις μεταβλητές</a:t>
            </a:r>
            <a:endParaRPr lang="en-U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9867900" y="4584700"/>
            <a:ext cx="50800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Αναζητήστε κάτι ή κάντε κάτι σε κάθε καταχώριση ξεχωριστά, ενημερώνοντας μια μεταβλητή</a:t>
            </a:r>
            <a:endParaRPr lang="en-U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9159874" y="3911600"/>
            <a:ext cx="428180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for </a:t>
            </a:r>
            <a:r>
              <a:rPr lang="el-GR" sz="3600" u="none" strike="noStrike" cap="none" dirty="0">
                <a:solidFill>
                  <a:srgbClr val="00FFFF"/>
                </a:solidFill>
                <a:latin typeface="Arial" charset="0"/>
                <a:ea typeface="Arial" charset="0"/>
                <a:cs typeface="Arial" charset="0"/>
                <a:sym typeface="Cabin"/>
              </a:rPr>
              <a:t>κάτι</a:t>
            </a:r>
            <a:r>
              <a:rPr lang="en-US" sz="3600" u="none" strike="noStrike" cap="none" dirty="0">
                <a:solidFill>
                  <a:srgbClr val="FFFF00"/>
                </a:solidFill>
                <a:latin typeface="Arial" charset="0"/>
                <a:ea typeface="Arial" charset="0"/>
                <a:cs typeface="Arial" charset="0"/>
                <a:sym typeface="Cabin"/>
              </a:rPr>
              <a:t> in </a:t>
            </a:r>
            <a:r>
              <a:rPr lang="el-GR" sz="3600" u="none" strike="noStrike" cap="none" dirty="0">
                <a:solidFill>
                  <a:srgbClr val="FFFF00"/>
                </a:solidFill>
                <a:latin typeface="Arial" charset="0"/>
                <a:ea typeface="Arial" charset="0"/>
                <a:cs typeface="Arial" charset="0"/>
                <a:sym typeface="Cabin"/>
              </a:rPr>
              <a:t>δεδομένα</a:t>
            </a:r>
            <a:r>
              <a:rPr lang="en-US" sz="3600" u="none" strike="noStrike" cap="none" dirty="0">
                <a:solidFill>
                  <a:srgbClr val="FFFF00"/>
                </a:solidFill>
                <a:latin typeface="Arial" charset="0"/>
                <a:ea typeface="Arial" charset="0"/>
                <a:cs typeface="Arial" charset="0"/>
                <a:sym typeface="Cabin"/>
              </a:rPr>
              <a:t>:</a:t>
            </a: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Προβάλετε τις μεταβλητές</a:t>
            </a:r>
            <a:endParaRPr lang="en-US" sz="33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Βρόχος που Διατρέχει Σύνολο</a:t>
            </a:r>
            <a:endParaRPr lang="en-US" sz="7600" u="none" strike="noStrike" cap="none" dirty="0">
              <a:solidFill>
                <a:srgbClr val="FFD966"/>
              </a:solidFill>
              <a:latin typeface="Arial" charset="0"/>
              <a:ea typeface="Arial" charset="0"/>
              <a:cs typeface="Arial" charset="0"/>
              <a:sym typeface="Cabin"/>
            </a:endParaRP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κάτι</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κάτι</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a:t>
            </a:r>
            <a:r>
              <a:rPr lang="en-US" sz="3600" u="none" strike="noStrike" cap="none" dirty="0" err="1">
                <a:solidFill>
                  <a:srgbClr val="FFFF00"/>
                </a:solidFill>
                <a:latin typeface="Arial" charset="0"/>
                <a:ea typeface="Arial" charset="0"/>
                <a:cs typeface="Arial" charset="0"/>
                <a:sym typeface="Cabin"/>
              </a:rPr>
              <a:t>basicloop.py</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Πριν </a:t>
            </a:r>
            <a:endParaRPr lang="en-U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charset="0"/>
                <a:ea typeface="Arial" charset="0"/>
                <a:cs typeface="Arial" charset="0"/>
                <a:sym typeface="Cabin"/>
              </a:rPr>
              <a:t>Μετά</a:t>
            </a:r>
            <a:endParaRPr lang="en-US" sz="3600" u="none" strike="noStrike" cap="none" dirty="0">
              <a:solidFill>
                <a:srgbClr val="FF7F00"/>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564130" y="817418"/>
            <a:ext cx="111277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556510" y="817418"/>
            <a:ext cx="111429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952750" y="817418"/>
            <a:ext cx="10350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716530" y="817418"/>
            <a:ext cx="10822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457450" y="817418"/>
            <a:ext cx="113411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617470" y="817418"/>
            <a:ext cx="11021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526030" y="817418"/>
            <a:ext cx="112039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521767" y="817418"/>
            <a:ext cx="9191308"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Ένας Ατέρμων Βρόχος</a:t>
            </a:r>
            <a:endParaRPr lang="en-US" sz="7200" u="none" strike="noStrike" cap="none" dirty="0">
              <a:solidFill>
                <a:srgbClr val="FFD966"/>
              </a:solidFill>
              <a:latin typeface="Arial" charset="0"/>
              <a:ea typeface="Arial" charset="0"/>
              <a:cs typeface="Arial" charset="0"/>
              <a:sym typeface="Cabin"/>
            </a:endParaRPr>
          </a:p>
        </p:txBody>
      </p:sp>
      <p:sp>
        <p:nvSpPr>
          <p:cNvPr id="241" name="Shape 241"/>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a:cxnSpLocks/>
            <a:stCxn id="25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255" name="Shape 255"/>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7711440" y="7412450"/>
            <a:ext cx="737625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λάθος υπάρχει </a:t>
            </a:r>
            <a:r>
              <a:rPr lang="el-GR" sz="3600" dirty="0">
                <a:solidFill>
                  <a:srgbClr val="00FF00"/>
                </a:solidFill>
                <a:latin typeface="Arial" charset="0"/>
                <a:ea typeface="Arial" charset="0"/>
                <a:cs typeface="Arial" charset="0"/>
                <a:sym typeface="Cabin"/>
              </a:rPr>
              <a:t>σ</a:t>
            </a:r>
            <a:r>
              <a:rPr lang="el-GR" sz="3600" u="none" strike="noStrike" cap="none" dirty="0">
                <a:solidFill>
                  <a:srgbClr val="00FF00"/>
                </a:solidFill>
                <a:latin typeface="Arial" charset="0"/>
                <a:ea typeface="Arial" charset="0"/>
                <a:cs typeface="Arial" charset="0"/>
                <a:sym typeface="Cabin"/>
              </a:rPr>
              <a:t>ε αυτό το βρόχο;</a:t>
            </a:r>
            <a:endParaRPr lang="en-US" sz="3600" u="none" strike="noStrike" cap="none" dirty="0">
              <a:solidFill>
                <a:srgbClr val="00FF00"/>
              </a:solidFill>
              <a:latin typeface="Arial" charset="0"/>
              <a:ea typeface="Arial" charset="0"/>
              <a:cs typeface="Arial" charset="0"/>
              <a:sym typeface="Cabin"/>
            </a:endParaRPr>
          </a:p>
        </p:txBody>
      </p:sp>
      <p:cxnSp>
        <p:nvCxnSpPr>
          <p:cNvPr id="260" name="Shape 260"/>
          <p:cNvCxnSpPr>
            <a:cxnSpLocks/>
            <a:stCxn id="258" idx="2"/>
            <a:endCxn id="248"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xfrm>
            <a:off x="2609850" y="817418"/>
            <a:ext cx="110363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663190" y="817418"/>
            <a:ext cx="109296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xfrm>
            <a:off x="2807970" y="817418"/>
            <a:ext cx="106400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76622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xfrm>
            <a:off x="2678430" y="817418"/>
            <a:ext cx="1089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7" name="Shape 598">
            <a:extLst>
              <a:ext uri="{FF2B5EF4-FFF2-40B4-BE49-F238E27FC236}">
                <a16:creationId xmlns:a16="http://schemas.microsoft.com/office/drawing/2014/main" id="{26A712A0-F175-407C-9564-E22D32E41574}"/>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55295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762250" y="817418"/>
            <a:ext cx="107315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
        <p:nvSpPr>
          <p:cNvPr id="7" name="Shape 598">
            <a:extLst>
              <a:ext uri="{FF2B5EF4-FFF2-40B4-BE49-F238E27FC236}">
                <a16:creationId xmlns:a16="http://schemas.microsoft.com/office/drawing/2014/main" id="{8CB65F9E-28FE-4094-AB59-5F9D1FF3045D}"/>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3502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2632710" y="817418"/>
            <a:ext cx="109905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7" name="Shape 598">
            <a:extLst>
              <a:ext uri="{FF2B5EF4-FFF2-40B4-BE49-F238E27FC236}">
                <a16:creationId xmlns:a16="http://schemas.microsoft.com/office/drawing/2014/main" id="{0ECCFF9B-ABD6-4EEF-B74B-5FB16E869B86}"/>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94470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
        <p:nvSpPr>
          <p:cNvPr id="7" name="Shape 598">
            <a:extLst>
              <a:ext uri="{FF2B5EF4-FFF2-40B4-BE49-F238E27FC236}">
                <a16:creationId xmlns:a16="http://schemas.microsoft.com/office/drawing/2014/main" id="{E127DA5F-B542-4FD5-804E-EE7D91A89E39}"/>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79733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xfrm>
            <a:off x="2559101" y="817418"/>
            <a:ext cx="11137799"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7" name="Shape 598">
            <a:extLst>
              <a:ext uri="{FF2B5EF4-FFF2-40B4-BE49-F238E27FC236}">
                <a16:creationId xmlns:a16="http://schemas.microsoft.com/office/drawing/2014/main" id="{D08457CB-2F26-4EAD-9640-77F716259996}"/>
              </a:ext>
            </a:extLst>
          </p:cNvPr>
          <p:cNvSpPr txBox="1"/>
          <p:nvPr/>
        </p:nvSpPr>
        <p:spPr>
          <a:xfrm>
            <a:off x="457200" y="6502400"/>
            <a:ext cx="5729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err="1">
                <a:solidFill>
                  <a:schemeClr val="lt1"/>
                </a:solidFill>
                <a:latin typeface="Arial" charset="0"/>
                <a:ea typeface="Arial" charset="0"/>
                <a:cs typeface="Arial" charset="0"/>
                <a:sym typeface="Cabin"/>
              </a:rPr>
              <a:t>μεγαλύτερος_μέχρι</a:t>
            </a:r>
            <a:r>
              <a:rPr lang="el-GR" sz="3600" dirty="0" err="1">
                <a:solidFill>
                  <a:schemeClr val="lt1"/>
                </a:solidFill>
                <a:latin typeface="Arial" charset="0"/>
                <a:ea typeface="Arial" charset="0"/>
                <a:cs typeface="Arial" charset="0"/>
                <a:sym typeface="Cabin"/>
              </a:rPr>
              <a:t>_στιγμής</a:t>
            </a:r>
            <a:endParaRPr lang="en-US" sz="3600" u="none" strike="noStrike" cap="none"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172454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670810" y="817418"/>
            <a:ext cx="1091438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819423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xfrm>
            <a:off x="2731770" y="817418"/>
            <a:ext cx="107924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Ποιος είναι ο Μεγαλύτερος Αριθμός;</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771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Άλλος ένας Βρόχος</a:t>
            </a:r>
            <a:endParaRPr lang="en-US" sz="7200" u="none" strike="noStrike" cap="none" dirty="0">
              <a:solidFill>
                <a:srgbClr val="FFD966"/>
              </a:solidFill>
              <a:latin typeface="Arial" charset="0"/>
              <a:ea typeface="Arial" charset="0"/>
              <a:cs typeface="Arial" charset="0"/>
              <a:sym typeface="Cabin"/>
            </a:endParaRP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00FF00"/>
                </a:solidFill>
                <a:latin typeface="Arial" charset="0"/>
                <a:ea typeface="Arial" charset="0"/>
                <a:cs typeface="Arial" charset="0"/>
                <a:sym typeface="Cabin"/>
              </a:rPr>
              <a:t>Τι κάνει αυτός ο βρόχος;</a:t>
            </a:r>
            <a:endParaRPr lang="en-US" sz="3600" u="none" strike="noStrike" cap="none" dirty="0">
              <a:solidFill>
                <a:srgbClr val="00FF00"/>
              </a:solidFill>
              <a:latin typeface="Arial" charset="0"/>
              <a:ea typeface="Arial" charset="0"/>
              <a:cs typeface="Arial" charset="0"/>
              <a:sym typeface="Cabin"/>
            </a:endParaRPr>
          </a:p>
        </p:txBody>
      </p:sp>
      <p:cxnSp>
        <p:nvCxnSpPr>
          <p:cNvPr id="23" name="Shape 242">
            <a:extLst>
              <a:ext uri="{FF2B5EF4-FFF2-40B4-BE49-F238E27FC236}">
                <a16:creationId xmlns:a16="http://schemas.microsoft.com/office/drawing/2014/main" id="{F02E1C2D-38BE-4B19-B46D-145C0C591B61}"/>
              </a:ext>
            </a:extLst>
          </p:cNvPr>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 name="Shape 243">
            <a:extLst>
              <a:ext uri="{FF2B5EF4-FFF2-40B4-BE49-F238E27FC236}">
                <a16:creationId xmlns:a16="http://schemas.microsoft.com/office/drawing/2014/main" id="{0C2FE1B9-6CF7-48F0-8888-351B4CF9C35E}"/>
              </a:ext>
            </a:extLst>
          </p:cNvPr>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r>
              <a:rPr lang="el-GR" sz="3500" b="0" i="0" u="none" strike="noStrike" cap="none" dirty="0">
                <a:solidFill>
                  <a:srgbClr val="00FF00"/>
                </a:solidFill>
                <a:latin typeface="Comic Sans MS"/>
                <a:ea typeface="Comic Sans MS"/>
                <a:cs typeface="Comic Sans MS"/>
                <a:sym typeface="Comic Sans MS"/>
              </a:rPr>
              <a:t>;</a:t>
            </a:r>
            <a:endParaRPr lang="en-US" sz="3500" b="0" i="0" u="none" strike="noStrike" cap="none" dirty="0">
              <a:solidFill>
                <a:srgbClr val="00FF00"/>
              </a:solidFill>
              <a:latin typeface="Comic Sans MS"/>
              <a:ea typeface="Comic Sans MS"/>
              <a:cs typeface="Comic Sans MS"/>
              <a:sym typeface="Comic Sans MS"/>
            </a:endParaRPr>
          </a:p>
        </p:txBody>
      </p:sp>
      <p:cxnSp>
        <p:nvCxnSpPr>
          <p:cNvPr id="25" name="Shape 244">
            <a:extLst>
              <a:ext uri="{FF2B5EF4-FFF2-40B4-BE49-F238E27FC236}">
                <a16:creationId xmlns:a16="http://schemas.microsoft.com/office/drawing/2014/main" id="{5997FAEB-60A8-4A84-B8B4-3E0EDFD760E0}"/>
              </a:ext>
            </a:extLst>
          </p:cNvPr>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6" name="Shape 245">
            <a:extLst>
              <a:ext uri="{FF2B5EF4-FFF2-40B4-BE49-F238E27FC236}">
                <a16:creationId xmlns:a16="http://schemas.microsoft.com/office/drawing/2014/main" id="{C831298E-49D5-48E0-8224-72E989B0CC11}"/>
              </a:ext>
            </a:extLst>
          </p:cNvPr>
          <p:cNvCxnSpPr>
            <a:cxnSpLocks/>
          </p:cNvCxnSpPr>
          <p:nvPr/>
        </p:nvCxnSpPr>
        <p:spPr>
          <a:xfrm flipH="1" flipV="1">
            <a:off x="4203676" y="3276479"/>
            <a:ext cx="1100481" cy="16001"/>
          </a:xfrm>
          <a:prstGeom prst="straightConnector1">
            <a:avLst/>
          </a:prstGeom>
          <a:noFill/>
          <a:ln w="76200" cap="rnd" cmpd="sng">
            <a:solidFill>
              <a:srgbClr val="00FFFF"/>
            </a:solidFill>
            <a:prstDash val="solid"/>
            <a:miter/>
            <a:headEnd type="none" w="med" len="med"/>
            <a:tailEnd type="none" w="med" len="med"/>
          </a:ln>
        </p:spPr>
      </p:cxnSp>
      <p:cxnSp>
        <p:nvCxnSpPr>
          <p:cNvPr id="27" name="Shape 246">
            <a:extLst>
              <a:ext uri="{FF2B5EF4-FFF2-40B4-BE49-F238E27FC236}">
                <a16:creationId xmlns:a16="http://schemas.microsoft.com/office/drawing/2014/main" id="{DBB9F73A-5F1F-40F2-8EC7-1CB40CB1004D}"/>
              </a:ext>
            </a:extLst>
          </p:cNvPr>
          <p:cNvCxnSpPr>
            <a:cxnSpLocks/>
            <a:stCxn id="38" idx="0"/>
          </p:cNvCxnSpPr>
          <p:nvPr/>
        </p:nvCxnSpPr>
        <p:spPr>
          <a:xfrm flipH="1" flipV="1">
            <a:off x="5304159" y="3292481"/>
            <a:ext cx="32710" cy="638174"/>
          </a:xfrm>
          <a:prstGeom prst="straightConnector1">
            <a:avLst/>
          </a:prstGeom>
          <a:noFill/>
          <a:ln w="76200" cap="rnd" cmpd="sng">
            <a:solidFill>
              <a:srgbClr val="00FFFF"/>
            </a:solidFill>
            <a:prstDash val="solid"/>
            <a:miter/>
            <a:headEnd type="stealth" w="med" len="med"/>
            <a:tailEnd type="none" w="med" len="med"/>
          </a:ln>
        </p:spPr>
      </p:cxnSp>
      <p:cxnSp>
        <p:nvCxnSpPr>
          <p:cNvPr id="28" name="Shape 247">
            <a:extLst>
              <a:ext uri="{FF2B5EF4-FFF2-40B4-BE49-F238E27FC236}">
                <a16:creationId xmlns:a16="http://schemas.microsoft.com/office/drawing/2014/main" id="{F85C73F1-3F4B-4CDA-A86A-A0B8A545F113}"/>
              </a:ext>
            </a:extLst>
          </p:cNvPr>
          <p:cNvCxnSpPr>
            <a:stCxn id="39" idx="2"/>
          </p:cNvCxnSpPr>
          <p:nvPr/>
        </p:nvCxnSpPr>
        <p:spPr>
          <a:xfrm>
            <a:off x="5336869"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9" name="Shape 249">
            <a:extLst>
              <a:ext uri="{FF2B5EF4-FFF2-40B4-BE49-F238E27FC236}">
                <a16:creationId xmlns:a16="http://schemas.microsoft.com/office/drawing/2014/main" id="{6AAB05E2-3FD7-496C-97D1-7BAB30A95338}"/>
              </a:ext>
            </a:extLst>
          </p:cNvPr>
          <p:cNvCxnSpPr>
            <a:cxnSpLocks/>
          </p:cNvCxnSpPr>
          <p:nvPr/>
        </p:nvCxnSpPr>
        <p:spPr>
          <a:xfrm>
            <a:off x="2852736" y="6202367"/>
            <a:ext cx="2451421" cy="14287"/>
          </a:xfrm>
          <a:prstGeom prst="straightConnector1">
            <a:avLst/>
          </a:prstGeom>
          <a:noFill/>
          <a:ln w="76200" cap="rnd" cmpd="sng">
            <a:solidFill>
              <a:srgbClr val="00FFFF"/>
            </a:solidFill>
            <a:prstDash val="solid"/>
            <a:miter/>
            <a:headEnd type="none" w="med" len="med"/>
            <a:tailEnd type="none" w="med" len="med"/>
          </a:ln>
        </p:spPr>
      </p:cxnSp>
      <p:cxnSp>
        <p:nvCxnSpPr>
          <p:cNvPr id="30" name="Shape 250">
            <a:extLst>
              <a:ext uri="{FF2B5EF4-FFF2-40B4-BE49-F238E27FC236}">
                <a16:creationId xmlns:a16="http://schemas.microsoft.com/office/drawing/2014/main" id="{9634E000-FA74-45E1-B43E-8D504834DEF8}"/>
              </a:ext>
            </a:extLst>
          </p:cNvPr>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31" name="Shape 251">
            <a:extLst>
              <a:ext uri="{FF2B5EF4-FFF2-40B4-BE49-F238E27FC236}">
                <a16:creationId xmlns:a16="http://schemas.microsoft.com/office/drawing/2014/main" id="{34BC3D65-C0F1-4EC1-B991-E25010718E03}"/>
              </a:ext>
            </a:extLst>
          </p:cNvPr>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32" name="Shape 252">
            <a:extLst>
              <a:ext uri="{FF2B5EF4-FFF2-40B4-BE49-F238E27FC236}">
                <a16:creationId xmlns:a16="http://schemas.microsoft.com/office/drawing/2014/main" id="{B5975357-B6A6-4FD5-86F3-7B29AE884431}"/>
              </a:ext>
            </a:extLst>
          </p:cNvPr>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33" name="Shape 253">
            <a:extLst>
              <a:ext uri="{FF2B5EF4-FFF2-40B4-BE49-F238E27FC236}">
                <a16:creationId xmlns:a16="http://schemas.microsoft.com/office/drawing/2014/main" id="{B88255E3-ECF6-44BA-9D04-9B6891C5BBDF}"/>
              </a:ext>
            </a:extLst>
          </p:cNvPr>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34" name="Shape 254">
            <a:extLst>
              <a:ext uri="{FF2B5EF4-FFF2-40B4-BE49-F238E27FC236}">
                <a16:creationId xmlns:a16="http://schemas.microsoft.com/office/drawing/2014/main" id="{E1483ECC-7672-429E-9DFE-017A74CA2D11}"/>
              </a:ext>
            </a:extLst>
          </p:cNvPr>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5" name="Shape 255">
            <a:extLst>
              <a:ext uri="{FF2B5EF4-FFF2-40B4-BE49-F238E27FC236}">
                <a16:creationId xmlns:a16="http://schemas.microsoft.com/office/drawing/2014/main" id="{D9E15845-F291-4177-B34B-6955D3CD72DE}"/>
              </a:ext>
            </a:extLst>
          </p:cNvPr>
          <p:cNvSpPr txBox="1"/>
          <p:nvPr/>
        </p:nvSpPr>
        <p:spPr>
          <a:xfrm>
            <a:off x="1128077" y="7296155"/>
            <a:ext cx="3428683"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Στέγνωμα</a:t>
            </a:r>
            <a:r>
              <a:rPr lang="en-US" sz="3500" u="none" strike="noStrike" cap="none" dirty="0">
                <a:solidFill>
                  <a:schemeClr val="lt1"/>
                </a:solidFill>
                <a:latin typeface="Arial" charset="0"/>
                <a:ea typeface="Arial" charset="0"/>
                <a:cs typeface="Arial" charset="0"/>
                <a:sym typeface="Cabin"/>
              </a:rPr>
              <a:t>!')</a:t>
            </a:r>
          </a:p>
        </p:txBody>
      </p:sp>
      <p:sp>
        <p:nvSpPr>
          <p:cNvPr id="36" name="Shape 256">
            <a:extLst>
              <a:ext uri="{FF2B5EF4-FFF2-40B4-BE49-F238E27FC236}">
                <a16:creationId xmlns:a16="http://schemas.microsoft.com/office/drawing/2014/main" id="{4BEA7E6F-F0B0-4D5D-B2E1-6C7EE11DD65F}"/>
              </a:ext>
            </a:extLst>
          </p:cNvPr>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8" name="Shape 258">
            <a:extLst>
              <a:ext uri="{FF2B5EF4-FFF2-40B4-BE49-F238E27FC236}">
                <a16:creationId xmlns:a16="http://schemas.microsoft.com/office/drawing/2014/main" id="{E59ED54B-F882-4BDF-B2CC-CBFFE50F3805}"/>
              </a:ext>
            </a:extLst>
          </p:cNvPr>
          <p:cNvSpPr txBox="1"/>
          <p:nvPr/>
        </p:nvSpPr>
        <p:spPr>
          <a:xfrm>
            <a:off x="3333116" y="3930655"/>
            <a:ext cx="4007505"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Σαπούνισμα</a:t>
            </a:r>
            <a:r>
              <a:rPr lang="en-US" sz="3500" u="none" strike="noStrike" cap="none" dirty="0">
                <a:solidFill>
                  <a:srgbClr val="FF9900"/>
                </a:solidFill>
                <a:latin typeface="Arial" charset="0"/>
                <a:ea typeface="Arial" charset="0"/>
                <a:cs typeface="Arial" charset="0"/>
                <a:sym typeface="Cabin"/>
              </a:rPr>
              <a:t>'</a:t>
            </a:r>
            <a:r>
              <a:rPr lang="en-US" sz="3500" u="none" strike="noStrike" cap="none" dirty="0">
                <a:solidFill>
                  <a:schemeClr val="bg1"/>
                </a:solidFill>
                <a:latin typeface="Arial" charset="0"/>
                <a:ea typeface="Arial" charset="0"/>
                <a:cs typeface="Arial" charset="0"/>
                <a:sym typeface="Cabin"/>
              </a:rPr>
              <a:t>)</a:t>
            </a:r>
          </a:p>
        </p:txBody>
      </p:sp>
      <p:sp>
        <p:nvSpPr>
          <p:cNvPr id="39" name="Shape 248">
            <a:extLst>
              <a:ext uri="{FF2B5EF4-FFF2-40B4-BE49-F238E27FC236}">
                <a16:creationId xmlns:a16="http://schemas.microsoft.com/office/drawing/2014/main" id="{AAD1D6E8-2020-4CC2-821F-73FED135AE23}"/>
              </a:ext>
            </a:extLst>
          </p:cNvPr>
          <p:cNvSpPr txBox="1"/>
          <p:nvPr/>
        </p:nvSpPr>
        <p:spPr>
          <a:xfrm>
            <a:off x="3644605"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a:t>
            </a:r>
            <a:r>
              <a:rPr lang="el-GR" sz="3500" u="none" strike="noStrike" cap="none" dirty="0">
                <a:solidFill>
                  <a:srgbClr val="FF9900"/>
                </a:solidFill>
                <a:latin typeface="Arial" charset="0"/>
                <a:ea typeface="Arial" charset="0"/>
                <a:cs typeface="Arial" charset="0"/>
                <a:sym typeface="Cabin"/>
              </a:rPr>
              <a:t>Ξέπλυμα</a:t>
            </a:r>
            <a:r>
              <a:rPr lang="en-US" sz="3500" u="none" strike="noStrike" cap="none" dirty="0">
                <a:solidFill>
                  <a:srgbClr val="FF9900"/>
                </a:solidFill>
                <a:latin typeface="Arial" charset="0"/>
                <a:ea typeface="Arial" charset="0"/>
                <a:cs typeface="Arial" charset="0"/>
                <a:sym typeface="Cabin"/>
              </a:rPr>
              <a:t>'</a:t>
            </a:r>
            <a:r>
              <a:rPr lang="en-US" sz="3500" dirty="0">
                <a:solidFill>
                  <a:schemeClr val="bg1"/>
                </a:solidFill>
                <a:latin typeface="Arial" charset="0"/>
                <a:ea typeface="Arial" charset="0"/>
                <a:cs typeface="Arial" charset="0"/>
                <a:sym typeface="Cabin"/>
              </a:rPr>
              <a:t>)</a:t>
            </a:r>
          </a:p>
        </p:txBody>
      </p:sp>
      <p:cxnSp>
        <p:nvCxnSpPr>
          <p:cNvPr id="40" name="Shape 260">
            <a:extLst>
              <a:ext uri="{FF2B5EF4-FFF2-40B4-BE49-F238E27FC236}">
                <a16:creationId xmlns:a16="http://schemas.microsoft.com/office/drawing/2014/main" id="{F727A263-838D-427B-B228-C6B4A35D6914}"/>
              </a:ext>
            </a:extLst>
          </p:cNvPr>
          <p:cNvCxnSpPr>
            <a:cxnSpLocks/>
            <a:stCxn id="38" idx="2"/>
            <a:endCxn id="39" idx="0"/>
          </p:cNvCxnSpPr>
          <p:nvPr/>
        </p:nvCxnSpPr>
        <p:spPr>
          <a:xfrm>
            <a:off x="5336869" y="4678366"/>
            <a:ext cx="0" cy="471489"/>
          </a:xfrm>
          <a:prstGeom prst="straightConnector1">
            <a:avLst/>
          </a:prstGeom>
          <a:noFill/>
          <a:ln w="76200" cap="rnd" cmpd="sng">
            <a:solidFill>
              <a:srgbClr val="00FFFF"/>
            </a:solidFill>
            <a:prstDash val="solid"/>
            <a:miter/>
            <a:headEnd type="none" w="med" len="med"/>
            <a:tailEnd type="none" w="med" len="med"/>
          </a:ln>
        </p:spPr>
      </p:cxnSp>
      <p:sp>
        <p:nvSpPr>
          <p:cNvPr id="41" name="Shape 241">
            <a:extLst>
              <a:ext uri="{FF2B5EF4-FFF2-40B4-BE49-F238E27FC236}">
                <a16:creationId xmlns:a16="http://schemas.microsoft.com/office/drawing/2014/main" id="{158D16DE-B0A4-43F9-B1D2-040E9B9227EF}"/>
              </a:ext>
            </a:extLst>
          </p:cNvPr>
          <p:cNvSpPr txBox="1"/>
          <p:nvPr/>
        </p:nvSpPr>
        <p:spPr>
          <a:xfrm>
            <a:off x="8853466" y="3181350"/>
            <a:ext cx="5286405"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l-GR" sz="3000" i="0" u="none" strike="noStrike" cap="none" dirty="0">
                <a:solidFill>
                  <a:srgbClr val="FF9900"/>
                </a:solidFill>
                <a:latin typeface="Courier"/>
                <a:ea typeface="Courier"/>
                <a:cs typeface="Courier"/>
                <a:sym typeface="Courier New"/>
              </a:rPr>
              <a:t>0</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Σαπούνισμα</a:t>
            </a:r>
            <a:r>
              <a:rPr lang="en-US" sz="3000" i="0" u="none" strike="noStrike" cap="none" dirty="0">
                <a:solidFill>
                  <a:srgbClr val="FF9900"/>
                </a:solidFill>
                <a:latin typeface="Courier"/>
                <a:ea typeface="Courier"/>
                <a:cs typeface="Courier"/>
                <a:sym typeface="Courier New"/>
              </a:rPr>
              <a:t>'</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Ξέπλυμα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r>
              <a:rPr lang="el-GR" sz="3000" i="0" u="none" strike="noStrike" cap="none" dirty="0">
                <a:solidFill>
                  <a:srgbClr val="FF9900"/>
                </a:solidFill>
                <a:latin typeface="Courier"/>
                <a:ea typeface="Courier"/>
                <a:cs typeface="Courier"/>
                <a:sym typeface="Courier New"/>
              </a:rPr>
              <a:t>Στέγνωμα</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p:txBody>
      </p: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460989" y="817418"/>
            <a:ext cx="15334023"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Μεγαλύτερη Τιμή</a:t>
            </a:r>
            <a:endParaRPr lang="en-US" sz="7600" dirty="0">
              <a:solidFill>
                <a:srgbClr val="FFD966"/>
              </a:solidFill>
              <a:latin typeface="Arial" charset="0"/>
              <a:ea typeface="Arial" charset="0"/>
              <a:cs typeface="Arial" charset="0"/>
              <a:sym typeface="Cabin"/>
            </a:endParaRPr>
          </a:p>
        </p:txBody>
      </p:sp>
      <p:sp>
        <p:nvSpPr>
          <p:cNvPr id="673" name="Shape 673"/>
          <p:cNvSpPr txBox="1"/>
          <p:nvPr/>
        </p:nvSpPr>
        <p:spPr>
          <a:xfrm>
            <a:off x="1066801" y="3009225"/>
            <a:ext cx="8549474"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αριθμό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αριθμό</a:t>
            </a:r>
            <a:r>
              <a:rPr lang="en-US" sz="2600" dirty="0">
                <a:solidFill>
                  <a:srgbClr val="FF00FF"/>
                </a:solidFill>
                <a:latin typeface="Courier"/>
                <a:ea typeface="Courier"/>
                <a:cs typeface="Courier"/>
                <a:sym typeface="Courier New"/>
              </a:rPr>
              <a:t> &gt;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00F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αριθμό</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αριθμό</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000" dirty="0">
                <a:solidFill>
                  <a:schemeClr val="lt1"/>
                </a:solidFill>
                <a:latin typeface="Arial" charset="0"/>
                <a:ea typeface="Arial" charset="0"/>
                <a:cs typeface="Arial" charset="0"/>
                <a:sym typeface="Cabin"/>
              </a:rPr>
              <a:t>Δημιουργούμε μια </a:t>
            </a:r>
            <a:r>
              <a:rPr lang="el-GR" sz="3000" dirty="0">
                <a:solidFill>
                  <a:schemeClr val="accent1"/>
                </a:solidFill>
                <a:latin typeface="Arial" charset="0"/>
                <a:cs typeface="Arial" charset="0"/>
                <a:sym typeface="Cabin"/>
              </a:rPr>
              <a:t>μεταβλητή</a:t>
            </a:r>
            <a:r>
              <a:rPr lang="el-GR" sz="3000" dirty="0">
                <a:solidFill>
                  <a:schemeClr val="lt1"/>
                </a:solidFill>
                <a:latin typeface="Arial" charset="0"/>
                <a:ea typeface="Arial" charset="0"/>
                <a:cs typeface="Arial" charset="0"/>
                <a:sym typeface="Cabin"/>
              </a:rPr>
              <a:t> που περιέχει τη </a:t>
            </a:r>
            <a:r>
              <a:rPr lang="el-GR" sz="3000" dirty="0">
                <a:solidFill>
                  <a:schemeClr val="accent1"/>
                </a:solidFill>
                <a:latin typeface="Arial" charset="0"/>
                <a:cs typeface="Arial" charset="0"/>
                <a:sym typeface="Cabin"/>
              </a:rPr>
              <a:t>μεγαλύτερη</a:t>
            </a:r>
            <a:r>
              <a:rPr lang="el-GR" sz="3000" dirty="0">
                <a:solidFill>
                  <a:schemeClr val="lt1"/>
                </a:solidFill>
                <a:latin typeface="Arial" charset="0"/>
                <a:ea typeface="Arial" charset="0"/>
                <a:cs typeface="Arial" charset="0"/>
                <a:sym typeface="Cabin"/>
              </a:rPr>
              <a:t> </a:t>
            </a:r>
            <a:r>
              <a:rPr lang="el-GR" sz="3000" dirty="0">
                <a:solidFill>
                  <a:schemeClr val="accent1"/>
                </a:solidFill>
                <a:latin typeface="Arial" charset="0"/>
                <a:cs typeface="Arial" charset="0"/>
                <a:sym typeface="Cabin"/>
              </a:rPr>
              <a:t>τιμή που έχουμε δει μέχρι τώρα</a:t>
            </a:r>
            <a:r>
              <a:rPr lang="el-GR" sz="3000" dirty="0">
                <a:solidFill>
                  <a:schemeClr val="lt1"/>
                </a:solidFill>
                <a:latin typeface="Arial" charset="0"/>
                <a:ea typeface="Arial" charset="0"/>
                <a:cs typeface="Arial" charset="0"/>
                <a:sym typeface="Cabin"/>
              </a:rPr>
              <a:t>. Εάν ο τρέχων </a:t>
            </a:r>
            <a:r>
              <a:rPr lang="el-GR" sz="3000" dirty="0">
                <a:solidFill>
                  <a:srgbClr val="FF00FF"/>
                </a:solidFill>
                <a:latin typeface="Arial" charset="0"/>
                <a:cs typeface="Arial" charset="0"/>
                <a:sym typeface="Cabin"/>
              </a:rPr>
              <a:t>αριθμός που εξετάζουμε </a:t>
            </a:r>
            <a:r>
              <a:rPr lang="el-GR" sz="3000" dirty="0">
                <a:solidFill>
                  <a:schemeClr val="lt1"/>
                </a:solidFill>
                <a:latin typeface="Arial" charset="0"/>
                <a:ea typeface="Arial" charset="0"/>
                <a:cs typeface="Arial" charset="0"/>
                <a:sym typeface="Cabin"/>
              </a:rPr>
              <a:t>είναι μεγαλύτερος, τότε αυτός είναι η νέα </a:t>
            </a:r>
            <a:r>
              <a:rPr lang="el-GR" sz="3000" dirty="0">
                <a:solidFill>
                  <a:srgbClr val="00FF00"/>
                </a:solidFill>
                <a:latin typeface="Arial" charset="0"/>
                <a:cs typeface="Arial" charset="0"/>
                <a:sym typeface="Cabin"/>
              </a:rPr>
              <a:t>μεγαλύτερη τιμή που έχουμε δει μέχρι τώρα</a:t>
            </a:r>
            <a:r>
              <a:rPr lang="en-US" sz="3000" dirty="0">
                <a:solidFill>
                  <a:schemeClr val="lt1"/>
                </a:solidFill>
                <a:latin typeface="Arial" charset="0"/>
                <a:ea typeface="Arial" charset="0"/>
                <a:cs typeface="Arial" charset="0"/>
                <a:sym typeface="Cabin"/>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dirty="0">
                <a:solidFill>
                  <a:srgbClr val="FFD966"/>
                </a:solidFill>
              </a:rPr>
              <a:t>Περισσότερα Πρότυπα Βρόχων</a:t>
            </a:r>
            <a:r>
              <a:rPr lang="is-IS" dirty="0">
                <a:solidFill>
                  <a:srgbClr val="FFD966"/>
                </a:solidFill>
              </a:rPr>
              <a:t>…</a:t>
            </a:r>
            <a:endParaRPr lang="en-US" dirty="0">
              <a:solidFill>
                <a:srgbClr val="FFD966"/>
              </a:solidFill>
            </a:endParaRPr>
          </a:p>
        </p:txBody>
      </p:sp>
    </p:spTree>
    <p:extLst>
      <p:ext uri="{BB962C8B-B14F-4D97-AF65-F5344CB8AC3E}">
        <p14:creationId xmlns:p14="http://schemas.microsoft.com/office/powerpoint/2010/main" val="1062938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Καταμέτρηση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7099848"/>
            <a:ext cx="14071499" cy="148173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μετρήσουμε</a:t>
            </a:r>
            <a:r>
              <a:rPr lang="el-GR" sz="3200" u="none" strike="noStrike" cap="none" dirty="0">
                <a:solidFill>
                  <a:schemeClr val="lt1"/>
                </a:solidFill>
                <a:latin typeface="Arial" charset="0"/>
                <a:ea typeface="Arial" charset="0"/>
                <a:cs typeface="Arial" charset="0"/>
                <a:sym typeface="Cabin"/>
              </a:rPr>
              <a:t> πόσες φορές εκτελούμε έναν βρόχο, εισάγουμε μια </a:t>
            </a:r>
            <a:r>
              <a:rPr lang="el-GR" sz="3200" dirty="0">
                <a:solidFill>
                  <a:srgbClr val="00FFFF"/>
                </a:solidFill>
                <a:latin typeface="Arial" charset="0"/>
                <a:cs typeface="Arial" charset="0"/>
                <a:sym typeface="Cabin"/>
              </a:rPr>
              <a:t>μεταβλητή μετρητή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a:t>
            </a:r>
            <a:r>
              <a:rPr lang="el-GR" sz="3200" dirty="0">
                <a:solidFill>
                  <a:srgbClr val="00FFFF"/>
                </a:solidFill>
                <a:latin typeface="Arial" charset="0"/>
                <a:cs typeface="Arial" charset="0"/>
                <a:sym typeface="Cabin"/>
              </a:rPr>
              <a:t>ένα σε αυτήν κάθε φορά που εκτελείτε ο βρόχος</a:t>
            </a:r>
            <a:r>
              <a:rPr lang="en-US" sz="3200" u="none" strike="noStrike" cap="none" dirty="0">
                <a:solidFill>
                  <a:srgbClr val="00FFFF"/>
                </a:solidFill>
                <a:latin typeface="Arial" charset="0"/>
                <a:ea typeface="Arial" charset="0"/>
                <a:cs typeface="Arial" charset="0"/>
                <a:sym typeface="Cabin"/>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Αθροίζοντας </a:t>
            </a:r>
            <a:r>
              <a:rPr lang="el-GR" sz="7600" u="none" strike="noStrike" cap="none" dirty="0">
                <a:solidFill>
                  <a:srgbClr val="FFD966"/>
                </a:solidFill>
                <a:latin typeface="Arial" charset="0"/>
                <a:ea typeface="Arial" charset="0"/>
                <a:cs typeface="Arial" charset="0"/>
                <a:sym typeface="Cabin"/>
              </a:rPr>
              <a:t>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Πριν</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dirty="0">
                <a:solidFill>
                  <a:srgbClr val="FF7F00"/>
                </a:solidFill>
                <a:latin typeface="Courier"/>
                <a:sym typeface="Courier New"/>
              </a:rPr>
              <a:t>'</a:t>
            </a:r>
            <a:r>
              <a:rPr lang="el-GR" sz="2600" dirty="0">
                <a:solidFill>
                  <a:srgbClr val="FF7F00"/>
                </a:solidFill>
                <a:latin typeface="Courier"/>
                <a:sym typeface="Courier New"/>
              </a:rPr>
              <a:t>Μετά</a:t>
            </a:r>
            <a:r>
              <a:rPr lang="en-US" sz="2600" dirty="0">
                <a:solidFill>
                  <a:srgbClr val="FF7F00"/>
                </a:solidFill>
                <a:latin typeface="Courier"/>
                <a:sym typeface="Courier New"/>
              </a:rPr>
              <a:t>'</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7162898"/>
            <a:ext cx="14643000" cy="158486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Για να </a:t>
            </a:r>
            <a:r>
              <a:rPr lang="el-GR" sz="3200" dirty="0">
                <a:solidFill>
                  <a:srgbClr val="00FF00"/>
                </a:solidFill>
                <a:latin typeface="Arial" charset="0"/>
                <a:cs typeface="Arial" charset="0"/>
                <a:sym typeface="Cabin"/>
              </a:rPr>
              <a:t>προσθέσουμε</a:t>
            </a:r>
            <a:r>
              <a:rPr lang="el-GR" sz="3200" u="none" strike="noStrike" cap="none" dirty="0">
                <a:solidFill>
                  <a:schemeClr val="lt1"/>
                </a:solidFill>
                <a:latin typeface="Arial" charset="0"/>
                <a:ea typeface="Arial" charset="0"/>
                <a:cs typeface="Arial" charset="0"/>
                <a:sym typeface="Cabin"/>
              </a:rPr>
              <a:t> μια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που συναντάμε σε έναν βρόχο, εισάγουμε μια </a:t>
            </a:r>
            <a:r>
              <a:rPr lang="el-GR" sz="3200" dirty="0">
                <a:solidFill>
                  <a:srgbClr val="00FF00"/>
                </a:solidFill>
                <a:latin typeface="Arial" charset="0"/>
                <a:cs typeface="Arial" charset="0"/>
                <a:sym typeface="Cabin"/>
              </a:rPr>
              <a:t>μεταβλητή αθροίσματος που ξεκινά από το 0 </a:t>
            </a:r>
            <a:r>
              <a:rPr lang="el-GR" sz="3200" u="none" strike="noStrike" cap="none" dirty="0">
                <a:solidFill>
                  <a:schemeClr val="lt1"/>
                </a:solidFill>
                <a:latin typeface="Arial" charset="0"/>
                <a:ea typeface="Arial" charset="0"/>
                <a:cs typeface="Arial" charset="0"/>
                <a:sym typeface="Cabin"/>
              </a:rPr>
              <a:t>και προσθέτουμε την </a:t>
            </a:r>
            <a:r>
              <a:rPr lang="el-GR" sz="3200" dirty="0">
                <a:solidFill>
                  <a:srgbClr val="00FF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στη μεταβλητή αθροίσματος κάθε φορά μέσω του βρόχου.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271780" y="817418"/>
            <a:ext cx="157124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Εύρεση Μέσου Όρου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697" name="Shape 697"/>
          <p:cNvSpPr txBox="1"/>
          <p:nvPr/>
        </p:nvSpPr>
        <p:spPr>
          <a:xfrm>
            <a:off x="655320" y="2717875"/>
            <a:ext cx="993648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άθροισμα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άθροισμα</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FF"/>
                </a:solidFill>
                <a:latin typeface="Courier"/>
                <a:ea typeface="Courier"/>
                <a:cs typeface="Courier"/>
                <a:sym typeface="Courier New"/>
              </a:rPr>
              <a:t>πλήθος</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άθροισμα</a:t>
            </a:r>
            <a:r>
              <a:rPr lang="en-US" sz="2600" i="0" u="none" strike="noStrike" cap="none" dirty="0">
                <a:solidFill>
                  <a:srgbClr val="00F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FFFF00"/>
                </a:solidFill>
                <a:latin typeface="Courier"/>
                <a:ea typeface="Courier"/>
                <a:cs typeface="Courier"/>
                <a:sym typeface="Courier New"/>
              </a:rPr>
              <a:t>άθροισμα</a:t>
            </a:r>
            <a:r>
              <a:rPr lang="en-US" sz="2600" i="0" u="none" strike="noStrike" cap="none" dirty="0">
                <a:solidFill>
                  <a:srgbClr val="FFFF00"/>
                </a:solidFill>
                <a:latin typeface="Courier"/>
                <a:ea typeface="Courier"/>
                <a:cs typeface="Courier"/>
                <a:sym typeface="Courier New"/>
              </a:rPr>
              <a:t> / </a:t>
            </a:r>
            <a:r>
              <a:rPr lang="el-GR" sz="2600" i="0" u="none" strike="noStrike" cap="none" dirty="0">
                <a:solidFill>
                  <a:srgbClr val="FFFF00"/>
                </a:solidFill>
                <a:latin typeface="Courier"/>
                <a:ea typeface="Courier"/>
                <a:cs typeface="Courier"/>
                <a:sym typeface="Courier New"/>
              </a:rPr>
              <a:t>πλήθος</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877251" y="24668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a:t>
            </a:r>
            <a:r>
              <a:rPr lang="en-US" sz="3000" u="none" strike="noStrike" cap="none" dirty="0" err="1">
                <a:solidFill>
                  <a:srgbClr val="FFFF00"/>
                </a:solidFill>
                <a:latin typeface="Arial" charset="0"/>
                <a:ea typeface="Arial" charset="0"/>
                <a:cs typeface="Arial" charset="0"/>
                <a:sym typeface="Cabin"/>
              </a:rPr>
              <a:t>averageloop.py</a:t>
            </a:r>
            <a:r>
              <a:rPr lang="en-US" sz="30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 </a:t>
            </a:r>
            <a:r>
              <a:rPr lang="el-GR" sz="3200" dirty="0">
                <a:solidFill>
                  <a:srgbClr val="FFFF00"/>
                </a:solidFill>
                <a:latin typeface="Arial" charset="0"/>
                <a:cs typeface="Arial" charset="0"/>
                <a:sym typeface="Cabin"/>
              </a:rPr>
              <a:t>μέσος όρος </a:t>
            </a:r>
            <a:r>
              <a:rPr lang="el-GR" sz="3200" u="none" strike="noStrike" cap="none" dirty="0">
                <a:solidFill>
                  <a:schemeClr val="lt1"/>
                </a:solidFill>
                <a:latin typeface="Arial" charset="0"/>
                <a:ea typeface="Arial" charset="0"/>
                <a:cs typeface="Arial" charset="0"/>
                <a:sym typeface="Cabin"/>
              </a:rPr>
              <a:t>απλά συνδυάζει τα πρότυπα </a:t>
            </a:r>
            <a:r>
              <a:rPr lang="el-GR" sz="3200" dirty="0">
                <a:solidFill>
                  <a:srgbClr val="00FFFF"/>
                </a:solidFill>
                <a:latin typeface="Arial" charset="0"/>
                <a:cs typeface="Arial" charset="0"/>
                <a:sym typeface="Cabin"/>
              </a:rPr>
              <a:t>καταμέτρησης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00FF00"/>
                </a:solidFill>
                <a:latin typeface="Arial" charset="0"/>
                <a:cs typeface="Arial" charset="0"/>
                <a:sym typeface="Cabin"/>
              </a:rPr>
              <a:t>αθροίσματος</a:t>
            </a:r>
            <a:r>
              <a:rPr lang="el-GR" sz="3200" u="none" strike="noStrike" cap="none" dirty="0">
                <a:solidFill>
                  <a:schemeClr val="lt1"/>
                </a:solidFill>
                <a:latin typeface="Arial" charset="0"/>
                <a:ea typeface="Arial" charset="0"/>
                <a:cs typeface="Arial" charset="0"/>
                <a:sym typeface="Cabin"/>
              </a:rPr>
              <a:t> και </a:t>
            </a:r>
            <a:r>
              <a:rPr lang="el-GR" sz="3200" dirty="0">
                <a:solidFill>
                  <a:srgbClr val="FFFF00"/>
                </a:solidFill>
                <a:latin typeface="Arial" charset="0"/>
                <a:cs typeface="Arial" charset="0"/>
                <a:sym typeface="Cabin"/>
              </a:rPr>
              <a:t>διαιρεί</a:t>
            </a:r>
            <a:r>
              <a:rPr lang="el-GR" sz="3200" u="none" strike="noStrike" cap="none" dirty="0">
                <a:solidFill>
                  <a:schemeClr val="lt1"/>
                </a:solidFill>
                <a:latin typeface="Arial" charset="0"/>
                <a:ea typeface="Arial" charset="0"/>
                <a:cs typeface="Arial" charset="0"/>
                <a:sym typeface="Cabin"/>
              </a:rPr>
              <a:t> </a:t>
            </a:r>
            <a:r>
              <a:rPr lang="el-GR" sz="3200" dirty="0">
                <a:solidFill>
                  <a:srgbClr val="FFFF00"/>
                </a:solidFill>
                <a:latin typeface="Arial" charset="0"/>
                <a:cs typeface="Arial" charset="0"/>
                <a:sym typeface="Cabin"/>
              </a:rPr>
              <a:t>όταν τελειώσει ο βρόχος</a:t>
            </a:r>
            <a:r>
              <a:rPr lang="el-GR" sz="3200" u="none" strike="noStrike" cap="none" dirty="0">
                <a:solidFill>
                  <a:schemeClr val="lt1"/>
                </a:solidFill>
                <a:latin typeface="Arial" charset="0"/>
                <a:ea typeface="Arial" charset="0"/>
                <a:cs typeface="Arial" charset="0"/>
                <a:sym typeface="Cabin"/>
              </a:rPr>
              <a:t>. </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FFD966"/>
                </a:solidFill>
                <a:latin typeface="Arial" charset="0"/>
                <a:ea typeface="Arial" charset="0"/>
                <a:cs typeface="Arial" charset="0"/>
                <a:sym typeface="Cabin"/>
              </a:rPr>
              <a:t>Έλεγχος σε έναν Βρόχο</a:t>
            </a:r>
            <a:endParaRPr lang="en-US" sz="7600" u="none" strike="noStrike" cap="none" dirty="0">
              <a:solidFill>
                <a:srgbClr val="FFD966"/>
              </a:solidFill>
              <a:latin typeface="Arial" charset="0"/>
              <a:ea typeface="Arial" charset="0"/>
              <a:cs typeface="Arial" charset="0"/>
              <a:sym typeface="Cabin"/>
            </a:endParaRP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a:t>
            </a:r>
            <a:r>
              <a:rPr lang="el-GR" sz="2600" i="0" u="none" strike="noStrike" cap="none" dirty="0">
                <a:solidFill>
                  <a:srgbClr val="00FFFF"/>
                </a:solidFill>
                <a:latin typeface="Courier"/>
                <a:ea typeface="Courier"/>
                <a:cs typeface="Courier"/>
                <a:sym typeface="Courier New"/>
              </a:rPr>
              <a:t>Μεγάλος αριθμός</a:t>
            </a:r>
            <a:r>
              <a:rPr lang="en-US" sz="2600" i="0" u="none" strike="noStrike" cap="none" dirty="0">
                <a:solidFill>
                  <a:srgbClr val="00FFFF"/>
                </a:solidFill>
                <a:latin typeface="Courier"/>
                <a:ea typeface="Courier"/>
                <a:cs typeface="Courier"/>
                <a:sym typeface="Courier New"/>
              </a:rPr>
              <a:t>',</a:t>
            </a:r>
            <a:r>
              <a:rPr lang="el-GR" sz="2600" i="0" u="none" strike="noStrike" cap="none" dirty="0">
                <a:solidFill>
                  <a:srgbClr val="00FFFF"/>
                </a:solidFill>
                <a:latin typeface="Courier"/>
                <a:ea typeface="Courier"/>
                <a:cs typeface="Courier"/>
                <a:sym typeface="Courier New"/>
              </a:rPr>
              <a:t> τιμή</a:t>
            </a:r>
            <a:r>
              <a:rPr lang="en-US" sz="26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l-GR" sz="3000" u="none" strike="noStrike" cap="none" dirty="0">
                <a:solidFill>
                  <a:srgbClr val="00FFFF"/>
                </a:solidFill>
                <a:latin typeface="Arial" charset="0"/>
                <a:ea typeface="Arial" charset="0"/>
                <a:cs typeface="Arial" charset="0"/>
                <a:sym typeface="Cabin"/>
              </a:rPr>
              <a:t>Μεγάλος αριθμ</a:t>
            </a:r>
            <a:r>
              <a:rPr lang="el-GR" sz="3000" dirty="0">
                <a:solidFill>
                  <a:srgbClr val="00FFFF"/>
                </a:solidFill>
                <a:latin typeface="Arial" charset="0"/>
                <a:ea typeface="Arial" charset="0"/>
                <a:cs typeface="Arial" charset="0"/>
                <a:sym typeface="Cabin"/>
              </a:rPr>
              <a:t>ός</a:t>
            </a:r>
            <a:r>
              <a:rPr lang="en-US" sz="3000" u="none" strike="noStrike" cap="none" dirty="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endParaRPr lang="en-US" sz="3000" u="none" strike="noStrike" cap="none" dirty="0">
              <a:solidFill>
                <a:srgbClr val="FF7F00"/>
              </a:solidFill>
              <a:latin typeface="Arial" charset="0"/>
              <a:ea typeface="Arial" charset="0"/>
              <a:cs typeface="Arial" charset="0"/>
              <a:sym typeface="Cabin"/>
            </a:endParaRP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Χρησιμοποιούμε μια εντολή </a:t>
            </a:r>
            <a:r>
              <a:rPr lang="el-GR" sz="3600" dirty="0" err="1">
                <a:solidFill>
                  <a:srgbClr val="FFFF00"/>
                </a:solidFill>
                <a:latin typeface="Arial" charset="0"/>
                <a:cs typeface="Arial" charset="0"/>
                <a:sym typeface="Cabin"/>
              </a:rPr>
              <a:t>if</a:t>
            </a:r>
            <a:r>
              <a:rPr lang="el-GR" sz="3600" dirty="0">
                <a:solidFill>
                  <a:srgbClr val="FFFF00"/>
                </a:solidFill>
                <a:latin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στον </a:t>
            </a:r>
            <a:r>
              <a:rPr lang="el-GR" sz="3600" dirty="0">
                <a:solidFill>
                  <a:srgbClr val="FF00FF"/>
                </a:solidFill>
                <a:latin typeface="Arial" charset="0"/>
                <a:cs typeface="Arial" charset="0"/>
                <a:sym typeface="Cabin"/>
              </a:rPr>
              <a:t>βρόχο</a:t>
            </a:r>
            <a:r>
              <a:rPr lang="el-GR" sz="3600" u="none" strike="noStrike" cap="none" dirty="0">
                <a:solidFill>
                  <a:schemeClr val="lt1"/>
                </a:solidFill>
                <a:latin typeface="Arial" charset="0"/>
                <a:ea typeface="Arial" charset="0"/>
                <a:cs typeface="Arial" charset="0"/>
                <a:sym typeface="Cabin"/>
              </a:rPr>
              <a:t> για να εντοπίσουμε / φιλτράρουμε τις τιμές που ψάχνουμε.</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10820" y="817418"/>
            <a:ext cx="1583436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charset="0"/>
                <a:ea typeface="Arial" charset="0"/>
                <a:cs typeface="Arial" charset="0"/>
                <a:sym typeface="Cabin"/>
              </a:rPr>
              <a:t>Αναζήτηση με Χρήση Λογικής Μεταβλητής</a:t>
            </a:r>
            <a:endParaRPr lang="en-US" sz="6600" u="none" strike="noStrike" cap="none" dirty="0">
              <a:solidFill>
                <a:srgbClr val="FFD966"/>
              </a:solidFill>
              <a:latin typeface="Arial" charset="0"/>
              <a:ea typeface="Arial" charset="0"/>
              <a:cs typeface="Arial" charset="0"/>
              <a:sym typeface="Cabin"/>
            </a:endParaRP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rgbClr val="00FF00"/>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 3 :</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00FF00"/>
                </a:solidFill>
                <a:latin typeface="Courier"/>
                <a:ea typeface="Courier"/>
                <a:cs typeface="Courier"/>
                <a:sym typeface="Courier New"/>
              </a:rPr>
              <a:t>	  βρέθηκε</a:t>
            </a:r>
            <a:r>
              <a:rPr lang="en-US" sz="2600" i="0" u="none" strike="noStrike" cap="none" dirty="0">
                <a:solidFill>
                  <a:srgbClr val="00FF00"/>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i="0" u="none" strike="noStrike" cap="none" dirty="0">
                <a:solidFill>
                  <a:srgbClr val="00FF00"/>
                </a:solidFill>
                <a:latin typeface="Courier"/>
                <a:ea typeface="Courier"/>
                <a:cs typeface="Courier"/>
                <a:sym typeface="Courier New"/>
              </a:rPr>
              <a:t>βρέθηκε</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t>
            </a:r>
            <a:r>
              <a:rPr lang="el-GR" sz="2600" b="1" i="0" u="none" strike="noStrike" cap="none" dirty="0">
                <a:solidFill>
                  <a:srgbClr val="FF7F00"/>
                </a:solidFill>
                <a:latin typeface="Courier"/>
                <a:ea typeface="Courier"/>
                <a:cs typeface="Courier"/>
                <a:sym typeface="Courier New"/>
              </a:rPr>
              <a:t>Μετά</a:t>
            </a:r>
            <a:r>
              <a:rPr lang="en-US" sz="2600" b="1" i="0" u="none" strike="noStrike" cap="none" dirty="0">
                <a:solidFill>
                  <a:srgbClr val="FF7F00"/>
                </a:solidFill>
                <a:latin typeface="Courier"/>
                <a:ea typeface="Courier"/>
                <a:cs typeface="Courier"/>
                <a:sym typeface="Courier New"/>
              </a:rPr>
              <a:t>', </a:t>
            </a:r>
            <a:r>
              <a:rPr lang="el-GR" sz="2600" b="1" i="0" u="none" strike="noStrike" cap="none" dirty="0">
                <a:solidFill>
                  <a:srgbClr val="00FF00"/>
                </a:solidFill>
                <a:latin typeface="Courier"/>
                <a:ea typeface="Courier"/>
                <a:cs typeface="Courier"/>
                <a:sym typeface="Courier New"/>
              </a:rPr>
              <a:t>βρέθηκε</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search1.py</a:t>
            </a: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True</a:t>
            </a:r>
          </a:p>
        </p:txBody>
      </p:sp>
      <p:sp>
        <p:nvSpPr>
          <p:cNvPr id="715" name="Shape 715"/>
          <p:cNvSpPr txBox="1"/>
          <p:nvPr/>
        </p:nvSpPr>
        <p:spPr>
          <a:xfrm>
            <a:off x="968200" y="7148013"/>
            <a:ext cx="14119500" cy="1722481"/>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Εάν θέλουμε απλώς να αναζητήσουμε και </a:t>
            </a:r>
            <a:r>
              <a:rPr lang="el-GR" sz="3200" dirty="0">
                <a:solidFill>
                  <a:srgbClr val="00FF00"/>
                </a:solidFill>
                <a:latin typeface="Arial" charset="0"/>
                <a:cs typeface="Arial" charset="0"/>
                <a:sym typeface="Cabin"/>
              </a:rPr>
              <a:t>να γνωρίζουμε αν βρέθηκε μια τιμή</a:t>
            </a:r>
            <a:r>
              <a:rPr lang="el-GR" sz="3200" u="none" strike="noStrike" cap="none" dirty="0">
                <a:solidFill>
                  <a:schemeClr val="lt1"/>
                </a:solidFill>
                <a:latin typeface="Arial" charset="0"/>
                <a:ea typeface="Arial" charset="0"/>
                <a:cs typeface="Arial" charset="0"/>
                <a:sym typeface="Cabin"/>
              </a:rPr>
              <a:t>, χρησιμοποιούμε μια </a:t>
            </a:r>
            <a:r>
              <a:rPr lang="el-GR" sz="3200" dirty="0">
                <a:solidFill>
                  <a:srgbClr val="00FF00"/>
                </a:solidFill>
                <a:latin typeface="Arial" charset="0"/>
                <a:cs typeface="Arial" charset="0"/>
                <a:sym typeface="Cabin"/>
              </a:rPr>
              <a:t>μεταβλητή</a:t>
            </a:r>
            <a:r>
              <a:rPr lang="el-GR" sz="3200" u="none" strike="noStrike" cap="none" dirty="0">
                <a:solidFill>
                  <a:schemeClr val="lt1"/>
                </a:solidFill>
                <a:latin typeface="Arial" charset="0"/>
                <a:ea typeface="Arial" charset="0"/>
                <a:cs typeface="Arial" charset="0"/>
                <a:sym typeface="Cabin"/>
              </a:rPr>
              <a:t> που </a:t>
            </a:r>
            <a:r>
              <a:rPr lang="el-GR" sz="3200" u="none" strike="noStrike" cap="none" dirty="0" err="1">
                <a:solidFill>
                  <a:schemeClr val="lt1"/>
                </a:solidFill>
                <a:latin typeface="Arial" charset="0"/>
                <a:ea typeface="Arial" charset="0"/>
                <a:cs typeface="Arial" charset="0"/>
                <a:sym typeface="Cabin"/>
              </a:rPr>
              <a:t>αρχικοποιείται</a:t>
            </a:r>
            <a:r>
              <a:rPr lang="el-GR" sz="3200" u="none" strike="noStrike" cap="none" dirty="0">
                <a:solidFill>
                  <a:schemeClr val="lt1"/>
                </a:solidFill>
                <a:latin typeface="Arial" charset="0"/>
                <a:ea typeface="Arial" charset="0"/>
                <a:cs typeface="Arial" charset="0"/>
                <a:sym typeface="Cabin"/>
              </a:rPr>
              <a:t> με </a:t>
            </a:r>
            <a:r>
              <a:rPr lang="el-GR" sz="3200" dirty="0" err="1">
                <a:solidFill>
                  <a:srgbClr val="FFFF00"/>
                </a:solidFill>
                <a:latin typeface="Arial" charset="0"/>
                <a:cs typeface="Arial" charset="0"/>
                <a:sym typeface="Cabin"/>
              </a:rPr>
              <a:t>False</a:t>
            </a:r>
            <a:r>
              <a:rPr lang="el-GR" sz="3200" u="none" strike="noStrike" cap="none" dirty="0">
                <a:solidFill>
                  <a:schemeClr val="lt1"/>
                </a:solidFill>
                <a:latin typeface="Arial" charset="0"/>
                <a:ea typeface="Arial" charset="0"/>
                <a:cs typeface="Arial" charset="0"/>
                <a:sym typeface="Cabin"/>
              </a:rPr>
              <a:t> και παίρνει την τιμή </a:t>
            </a:r>
            <a:r>
              <a:rPr lang="el-GR" sz="3200" dirty="0" err="1">
                <a:solidFill>
                  <a:srgbClr val="FFFF00"/>
                </a:solidFill>
                <a:latin typeface="Arial" charset="0"/>
                <a:cs typeface="Arial" charset="0"/>
                <a:sym typeface="Cabin"/>
              </a:rPr>
              <a:t>True</a:t>
            </a:r>
            <a:r>
              <a:rPr lang="el-GR" sz="3200" u="none" strike="noStrike" cap="none" dirty="0">
                <a:solidFill>
                  <a:schemeClr val="lt1"/>
                </a:solidFill>
                <a:latin typeface="Arial" charset="0"/>
                <a:ea typeface="Arial" charset="0"/>
                <a:cs typeface="Arial" charset="0"/>
                <a:sym typeface="Cabin"/>
              </a:rPr>
              <a:t> μόλις </a:t>
            </a:r>
            <a:r>
              <a:rPr lang="el-GR" sz="3200" dirty="0">
                <a:solidFill>
                  <a:srgbClr val="00FF00"/>
                </a:solidFill>
                <a:latin typeface="Arial" charset="0"/>
                <a:cs typeface="Arial" charset="0"/>
                <a:sym typeface="Cabin"/>
              </a:rPr>
              <a:t>βρούμε</a:t>
            </a:r>
            <a:r>
              <a:rPr lang="el-GR" sz="3200" u="none" strike="noStrike" cap="none" dirty="0">
                <a:solidFill>
                  <a:schemeClr val="lt1"/>
                </a:solidFill>
                <a:latin typeface="Arial" charset="0"/>
                <a:ea typeface="Arial" charset="0"/>
                <a:cs typeface="Arial" charset="0"/>
                <a:sym typeface="Cabin"/>
              </a:rPr>
              <a:t> αυτό που ψάχνουμε</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1155700" y="618936"/>
            <a:ext cx="13932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Πώς να Εντοπίσουμε την Μικρότερη Τιμή</a:t>
            </a:r>
            <a:endParaRPr lang="en-US" sz="7600" dirty="0">
              <a:solidFill>
                <a:srgbClr val="FFD966"/>
              </a:solidFill>
              <a:latin typeface="Arial" charset="0"/>
              <a:ea typeface="Arial" charset="0"/>
              <a:cs typeface="Arial" charset="0"/>
              <a:sym typeface="Cabin"/>
            </a:endParaRPr>
          </a:p>
        </p:txBody>
      </p:sp>
      <p:sp>
        <p:nvSpPr>
          <p:cNvPr id="723" name="Shape 723"/>
          <p:cNvSpPr txBox="1"/>
          <p:nvPr/>
        </p:nvSpPr>
        <p:spPr>
          <a:xfrm>
            <a:off x="906525" y="7194550"/>
            <a:ext cx="14757599" cy="1111349"/>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Πώς μπορούμε να το αλλάξουμε για να βρει τη μικρότερη τιμή στη λίστα;</a:t>
            </a:r>
            <a:endParaRPr lang="en-US" sz="3200" dirty="0">
              <a:solidFill>
                <a:schemeClr val="lt1"/>
              </a:solidFill>
              <a:latin typeface="Arial" charset="0"/>
              <a:ea typeface="Arial" charset="0"/>
              <a:cs typeface="Arial" charset="0"/>
              <a:sym typeface="Cabin"/>
            </a:endParaRPr>
          </a:p>
        </p:txBody>
      </p:sp>
      <p:sp>
        <p:nvSpPr>
          <p:cNvPr id="6" name="Shape 673">
            <a:extLst>
              <a:ext uri="{FF2B5EF4-FFF2-40B4-BE49-F238E27FC236}">
                <a16:creationId xmlns:a16="http://schemas.microsoft.com/office/drawing/2014/main" id="{C7AA559D-A60B-4D23-8AF1-2EFC516FBDC5}"/>
              </a:ext>
            </a:extLst>
          </p:cNvPr>
          <p:cNvSpPr txBox="1"/>
          <p:nvPr/>
        </p:nvSpPr>
        <p:spPr>
          <a:xfrm>
            <a:off x="1155700" y="3131145"/>
            <a:ext cx="8536775"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τιμή </a:t>
            </a:r>
            <a:r>
              <a:rPr lang="en-US" sz="2600" dirty="0">
                <a:solidFill>
                  <a:srgbClr val="FF00FF"/>
                </a:solidFill>
                <a:latin typeface="Courier"/>
                <a:ea typeface="Courier"/>
                <a:cs typeface="Courier"/>
                <a:sym typeface="Courier New"/>
              </a:rPr>
              <a:t>&gt;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00F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a:solidFill>
                  <a:srgbClr val="FF7F00"/>
                </a:solidFill>
                <a:latin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μεγαλύτερος_μέχρι_στιγμής</a:t>
            </a:r>
            <a:r>
              <a:rPr lang="en-US" sz="2600" dirty="0">
                <a:solidFill>
                  <a:srgbClr val="00FF00"/>
                </a:solidFill>
                <a:latin typeface="Courier"/>
                <a:ea typeface="Courier"/>
                <a:cs typeface="Courier"/>
                <a:sym typeface="Courier New"/>
              </a:rPr>
              <a:t> </a:t>
            </a:r>
            <a:r>
              <a:rPr lang="en-US" sz="2600" dirty="0">
                <a:solidFill>
                  <a:schemeClr val="bg1"/>
                </a:solidFill>
                <a:latin typeface="Courier"/>
                <a:ea typeface="Courier"/>
                <a:cs typeface="Courier"/>
                <a:sym typeface="Courier New"/>
              </a:rPr>
              <a:t>)</a:t>
            </a:r>
          </a:p>
        </p:txBody>
      </p:sp>
      <p:sp>
        <p:nvSpPr>
          <p:cNvPr id="7" name="Shape 674">
            <a:extLst>
              <a:ext uri="{FF2B5EF4-FFF2-40B4-BE49-F238E27FC236}">
                <a16:creationId xmlns:a16="http://schemas.microsoft.com/office/drawing/2014/main" id="{6F5E1192-B6C7-4FA4-AE13-4B2FFB2D8C0B}"/>
              </a:ext>
            </a:extLst>
          </p:cNvPr>
          <p:cNvSpPr txBox="1"/>
          <p:nvPr/>
        </p:nvSpPr>
        <p:spPr>
          <a:xfrm>
            <a:off x="10337800" y="240792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27990" y="817418"/>
            <a:ext cx="1460002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00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l-GR" sz="2600" i="0" u="none" strike="noStrike" cap="none" dirty="0">
                <a:solidFill>
                  <a:srgbClr val="FF00FF"/>
                </a:solidFill>
                <a:latin typeface="Courier"/>
                <a:ea typeface="Courier"/>
                <a:cs typeface="Courier"/>
                <a:sym typeface="Courier New"/>
              </a:rPr>
              <a:t>τιμή </a:t>
            </a:r>
            <a:r>
              <a:rPr lang="en-US" sz="2600" dirty="0">
                <a:solidFill>
                  <a:srgbClr val="FF00FF"/>
                </a:solidFill>
                <a:latin typeface="Courier"/>
                <a:ea typeface="Courier"/>
                <a:cs typeface="Courier"/>
                <a:sym typeface="Courier New"/>
              </a:rPr>
              <a:t>&lt;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n-US" sz="2600" dirty="0">
                <a:solidFill>
                  <a:srgbClr val="00FF00"/>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μικρότερος_μέχρι_στιγμή</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a:t>
            </a:r>
            <a:r>
              <a:rPr lang="en-US" sz="2600" i="0" u="none" strike="noStrike" cap="none" dirty="0">
                <a:solidFill>
                  <a:srgbClr val="FF7F00"/>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n-US" sz="3200" dirty="0" err="1">
                <a:solidFill>
                  <a:srgbClr val="00FF00"/>
                </a:solidFill>
                <a:latin typeface="Arial" charset="0"/>
                <a:ea typeface="Arial" charset="0"/>
                <a:cs typeface="Arial" charset="0"/>
                <a:sym typeface="Cabin"/>
              </a:rPr>
              <a:t>smallest_so_far</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873788" y="817418"/>
            <a:ext cx="14508424"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 </a:t>
            </a:r>
            <a:r>
              <a:rPr lang="el-GR" sz="2600" dirty="0" err="1">
                <a:solidFill>
                  <a:srgbClr val="00FF00"/>
                </a:solidFill>
                <a:latin typeface="Courier"/>
                <a:ea typeface="Courier"/>
                <a:cs typeface="Courier"/>
                <a:sym typeface="Courier New"/>
              </a:rPr>
              <a:t>μικρότερος_μέχρι_στιγμή</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rgbClr val="FFFF00"/>
                </a:solidFill>
                <a:latin typeface="Courier"/>
                <a:ea typeface="Courier"/>
                <a:cs typeface="Courier"/>
                <a:sym typeface="Courier New"/>
              </a:rPr>
              <a:t>for</a:t>
            </a:r>
            <a:r>
              <a:rPr lang="el-GR" sz="2600" i="0" u="none" strike="noStrike" cap="none" dirty="0">
                <a:solidFill>
                  <a:srgbClr val="FF00FF"/>
                </a:solidFill>
                <a:latin typeface="Courier"/>
                <a:ea typeface="Courier"/>
                <a:cs typeface="Courier"/>
                <a:sym typeface="Courier New"/>
              </a:rPr>
              <a:t> τιμή </a:t>
            </a:r>
            <a:r>
              <a:rPr lang="el-GR" sz="2600" i="0" u="none" strike="noStrike" cap="none" dirty="0">
                <a:solidFill>
                  <a:srgbClr val="FFFF00"/>
                </a:solidFill>
                <a:latin typeface="Courier"/>
                <a:ea typeface="Courier"/>
                <a:cs typeface="Courier"/>
                <a:sym typeface="Courier New"/>
              </a:rPr>
              <a:t>in</a:t>
            </a:r>
            <a:r>
              <a:rPr lang="el-GR"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l-GR" sz="2600" dirty="0">
                <a:solidFill>
                  <a:srgbClr val="FF00FF"/>
                </a:solidFill>
                <a:latin typeface="Courier"/>
                <a:ea typeface="Courier"/>
                <a:cs typeface="Courier"/>
                <a:sym typeface="Courier New"/>
              </a:rPr>
              <a:t>   </a:t>
            </a:r>
            <a:r>
              <a:rPr lang="el-GR" sz="2600" dirty="0" err="1">
                <a:solidFill>
                  <a:srgbClr val="FF00FF"/>
                </a:solidFill>
                <a:latin typeface="Courier"/>
                <a:ea typeface="Courier"/>
                <a:cs typeface="Courier"/>
                <a:sym typeface="Courier New"/>
              </a:rPr>
              <a:t>if</a:t>
            </a:r>
            <a:r>
              <a:rPr lang="el-GR" sz="2600" dirty="0">
                <a:solidFill>
                  <a:srgbClr val="FF00FF"/>
                </a:solidFill>
                <a:latin typeface="Courier"/>
                <a:ea typeface="Courier"/>
                <a:cs typeface="Courier"/>
                <a:sym typeface="Courier New"/>
              </a:rPr>
              <a:t> </a:t>
            </a:r>
            <a:r>
              <a:rPr lang="el-GR" sz="2600" i="0" u="none" strike="noStrike" cap="none" dirty="0">
                <a:solidFill>
                  <a:srgbClr val="FF00FF"/>
                </a:solidFill>
                <a:latin typeface="Courier"/>
                <a:ea typeface="Courier"/>
                <a:cs typeface="Courier"/>
                <a:sym typeface="Courier New"/>
              </a:rPr>
              <a:t>τιμή </a:t>
            </a:r>
            <a:r>
              <a:rPr lang="el-GR" sz="2600" dirty="0">
                <a:solidFill>
                  <a:srgbClr val="FF00FF"/>
                </a:solidFill>
                <a:latin typeface="Courier"/>
                <a:ea typeface="Courier"/>
                <a:cs typeface="Courier"/>
                <a:sym typeface="Courier New"/>
              </a:rPr>
              <a:t>&lt;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a:t>
            </a:r>
            <a:r>
              <a:rPr lang="el-GR" sz="26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 = </a:t>
            </a:r>
            <a:r>
              <a:rPr lang="el-GR" sz="2600" i="0" u="none" strike="noStrike" cap="none" dirty="0">
                <a:solidFill>
                  <a:srgbClr val="FF00FF"/>
                </a:solidFill>
                <a:latin typeface="Courier"/>
                <a:ea typeface="Courier"/>
                <a:cs typeface="Courier"/>
                <a:sym typeface="Courier New"/>
              </a:rPr>
              <a:t>τιμή</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dirty="0" err="1">
                <a:solidFill>
                  <a:srgbClr val="00FF00"/>
                </a:solidFill>
                <a:latin typeface="Courier"/>
                <a:ea typeface="Courier"/>
                <a:cs typeface="Courier"/>
                <a:sym typeface="Courier New"/>
              </a:rPr>
              <a:t>μικρότερος_μέχρι_στιγμή</a:t>
            </a:r>
            <a:r>
              <a:rPr lang="el-GR" sz="2600" dirty="0">
                <a:solidFill>
                  <a:srgbClr val="00FF00"/>
                </a:solidFill>
                <a:latin typeface="Courier"/>
                <a:ea typeface="Courier"/>
                <a:cs typeface="Courier"/>
                <a:sym typeface="Courier New"/>
              </a:rPr>
              <a:t>,</a:t>
            </a:r>
            <a:r>
              <a:rPr lang="el-GR" sz="2600" i="0" u="none" strike="noStrike" cap="none" dirty="0">
                <a:solidFill>
                  <a:srgbClr val="FF00FF"/>
                </a:solidFill>
                <a:latin typeface="Courier"/>
                <a:ea typeface="Courier"/>
                <a:cs typeface="Courier"/>
                <a:sym typeface="Courier New"/>
              </a:rPr>
              <a:t> τιμή</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i="0" u="none" strike="noStrike" cap="none"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 </a:t>
            </a:r>
            <a:r>
              <a:rPr lang="el-GR" sz="2600" dirty="0" err="1">
                <a:solidFill>
                  <a:srgbClr val="00FF00"/>
                </a:solidFill>
                <a:latin typeface="Courier"/>
                <a:ea typeface="Courier"/>
                <a:cs typeface="Courier"/>
                <a:sym typeface="Courier New"/>
              </a:rPr>
              <a:t>μικρότερος_μέχρι_στιγμή</a:t>
            </a:r>
            <a:r>
              <a:rPr lang="el-GR" sz="2600" dirty="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p:txBody>
      </p:sp>
      <p:sp>
        <p:nvSpPr>
          <p:cNvPr id="730" name="Shape 730"/>
          <p:cNvSpPr txBox="1"/>
          <p:nvPr/>
        </p:nvSpPr>
        <p:spPr>
          <a:xfrm>
            <a:off x="873788" y="7400896"/>
            <a:ext cx="14757599" cy="992188"/>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dirty="0">
                <a:solidFill>
                  <a:schemeClr val="lt1"/>
                </a:solidFill>
                <a:latin typeface="Arial" charset="0"/>
                <a:ea typeface="Arial" charset="0"/>
                <a:cs typeface="Arial" charset="0"/>
                <a:sym typeface="Cabin"/>
              </a:rPr>
              <a:t>Αλλάξαμε το όνομα της μεταβλητής σε</a:t>
            </a:r>
            <a:r>
              <a:rPr lang="en-US" sz="3200" dirty="0">
                <a:solidFill>
                  <a:schemeClr val="lt1"/>
                </a:solidFill>
                <a:latin typeface="Arial" charset="0"/>
                <a:ea typeface="Arial" charset="0"/>
                <a:cs typeface="Arial" charset="0"/>
                <a:sym typeface="Cabin"/>
              </a:rPr>
              <a:t> </a:t>
            </a:r>
            <a:r>
              <a:rPr lang="el-GR" sz="3200" dirty="0" err="1">
                <a:solidFill>
                  <a:srgbClr val="00FF00"/>
                </a:solidFill>
                <a:latin typeface="Courier"/>
                <a:ea typeface="Courier"/>
                <a:cs typeface="Courier"/>
                <a:sym typeface="Courier New"/>
              </a:rPr>
              <a:t>μικρότερος_μέχρι_στιγμή</a:t>
            </a:r>
            <a:r>
              <a:rPr lang="el-GR" sz="3200" dirty="0">
                <a:solidFill>
                  <a:srgbClr val="00FF00"/>
                </a:solidFill>
                <a:latin typeface="Courier"/>
                <a:ea typeface="Courier"/>
                <a:cs typeface="Courier"/>
                <a:sym typeface="Courier New"/>
              </a:rPr>
              <a:t> </a:t>
            </a:r>
            <a:r>
              <a:rPr lang="el-GR" sz="3200" dirty="0">
                <a:solidFill>
                  <a:schemeClr val="lt1"/>
                </a:solidFill>
                <a:latin typeface="Arial" charset="0"/>
                <a:ea typeface="Arial" charset="0"/>
                <a:cs typeface="Arial" charset="0"/>
                <a:sym typeface="Cabin"/>
              </a:rPr>
              <a:t>και αλλάξαμε το</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&gt;</a:t>
            </a:r>
            <a:r>
              <a:rPr lang="en-US" sz="3200" dirty="0">
                <a:solidFill>
                  <a:schemeClr val="lt1"/>
                </a:solidFill>
                <a:latin typeface="Arial" charset="0"/>
                <a:ea typeface="Arial" charset="0"/>
                <a:cs typeface="Arial" charset="0"/>
                <a:sym typeface="Cabin"/>
              </a:rPr>
              <a:t> </a:t>
            </a:r>
            <a:r>
              <a:rPr lang="el-GR" sz="3200" dirty="0">
                <a:solidFill>
                  <a:schemeClr val="lt1"/>
                </a:solidFill>
                <a:latin typeface="Arial" charset="0"/>
                <a:ea typeface="Arial" charset="0"/>
                <a:cs typeface="Arial" charset="0"/>
                <a:sym typeface="Cabin"/>
              </a:rPr>
              <a:t>σε</a:t>
            </a:r>
            <a:r>
              <a:rPr lang="en-US" sz="3200" dirty="0">
                <a:solidFill>
                  <a:schemeClr val="lt1"/>
                </a:solidFill>
                <a:latin typeface="Arial" charset="0"/>
                <a:ea typeface="Arial" charset="0"/>
                <a:cs typeface="Arial" charset="0"/>
                <a:sym typeface="Cabin"/>
              </a:rPr>
              <a:t> </a:t>
            </a:r>
            <a:r>
              <a:rPr lang="en-US" sz="3200" dirty="0">
                <a:solidFill>
                  <a:srgbClr val="00FFFF"/>
                </a:solidFill>
                <a:latin typeface="Arial" charset="0"/>
                <a:ea typeface="Arial" charset="0"/>
                <a:cs typeface="Arial" charset="0"/>
                <a:sym typeface="Cabin"/>
              </a:rPr>
              <a:t>&lt;</a:t>
            </a:r>
          </a:p>
        </p:txBody>
      </p:sp>
      <p:sp>
        <p:nvSpPr>
          <p:cNvPr id="5" name="Shape 737"/>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smallbad</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l-GR" sz="3000"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657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293" name="Shape 293"/>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τελείωσε</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τελείωσε</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459175" y="2133500"/>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l-GR" sz="2600" dirty="0">
                <a:solidFill>
                  <a:srgbClr val="00FF00"/>
                </a:solidFill>
                <a:latin typeface="Courier"/>
                <a:ea typeface="Courier"/>
                <a:cs typeface="Courier"/>
                <a:sym typeface="Courier New"/>
              </a:rPr>
              <a:t>μικρότερος = </a:t>
            </a:r>
            <a:r>
              <a:rPr lang="en-US" sz="2600" i="0" u="none" strike="noStrike" cap="none" dirty="0">
                <a:solidFill>
                  <a:srgbClr val="FFFF00"/>
                </a:solidFill>
                <a:latin typeface="Courier"/>
                <a:ea typeface="Courier"/>
                <a:cs typeface="Courier"/>
                <a:sym typeface="Courier New"/>
              </a:rPr>
              <a:t>None</a:t>
            </a:r>
            <a:endParaRPr lang="el-GR" sz="26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'Πριν'</a:t>
            </a:r>
            <a:r>
              <a:rPr lang="el-GR"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a:solidFill>
                  <a:srgbClr val="FFFF00"/>
                </a:solidFill>
                <a:latin typeface="Courier"/>
                <a:ea typeface="Courier"/>
                <a:cs typeface="Courier"/>
                <a:sym typeface="Courier New"/>
              </a:rPr>
              <a:t>for</a:t>
            </a:r>
            <a:r>
              <a:rPr lang="el-GR" sz="2600" i="0" u="none" strike="noStrike" cap="none" dirty="0">
                <a:solidFill>
                  <a:srgbClr val="FF00FF"/>
                </a:solidFill>
                <a:latin typeface="Courier"/>
                <a:ea typeface="Courier"/>
                <a:cs typeface="Courier"/>
                <a:sym typeface="Courier New"/>
              </a:rPr>
              <a:t> τιμή </a:t>
            </a:r>
            <a:r>
              <a:rPr lang="en-US" sz="2600" i="0" u="none" strike="noStrike" cap="none" dirty="0">
                <a:solidFill>
                  <a:schemeClr val="lt1"/>
                </a:solidFill>
                <a:latin typeface="Courier"/>
                <a:ea typeface="Courier"/>
                <a:cs typeface="Courier"/>
                <a:sym typeface="Courier New"/>
              </a:rPr>
              <a:t>in</a:t>
            </a:r>
            <a:r>
              <a:rPr lang="el-GR"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l-GR" sz="2600" dirty="0">
                <a:solidFill>
                  <a:srgbClr val="FF00FF"/>
                </a:solidFill>
                <a:latin typeface="Courier"/>
                <a:ea typeface="Courier"/>
                <a:cs typeface="Courier"/>
                <a:sym typeface="Courier New"/>
              </a:rPr>
              <a:t>   </a:t>
            </a:r>
            <a:r>
              <a:rPr lang="el-GR" sz="2600" dirty="0" err="1">
                <a:solidFill>
                  <a:srgbClr val="FFFF00"/>
                </a:solidFill>
                <a:latin typeface="Courier"/>
                <a:sym typeface="Courier New"/>
              </a:rPr>
              <a:t>if</a:t>
            </a:r>
            <a:r>
              <a:rPr lang="el-GR" sz="2600"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a:t>
            </a:r>
            <a:r>
              <a:rPr lang="en-US" sz="2600" u="none" strike="noStrike" cap="none" dirty="0">
                <a:solidFill>
                  <a:srgbClr val="FFFF00"/>
                </a:solidFill>
                <a:latin typeface="Courier"/>
                <a:ea typeface="Courier"/>
                <a:cs typeface="Courier"/>
                <a:sym typeface="Courier New"/>
              </a:rPr>
              <a:t>is</a:t>
            </a:r>
            <a:r>
              <a:rPr lang="en-US" sz="2600" i="0" u="none" strike="noStrike" cap="none" dirty="0">
                <a:solidFill>
                  <a:srgbClr val="00FF00"/>
                </a:solidFill>
                <a:latin typeface="Courier"/>
                <a:ea typeface="Courier"/>
                <a:cs typeface="Courier"/>
                <a:sym typeface="Courier New"/>
              </a:rPr>
              <a:t> None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 </a:t>
            </a:r>
            <a:r>
              <a:rPr lang="el-GR" sz="2600" i="0" u="none" strike="noStrike" cap="none" dirty="0">
                <a:solidFill>
                  <a:srgbClr val="FF00FF"/>
                </a:solidFill>
                <a:latin typeface="Courier"/>
                <a:ea typeface="Courier"/>
                <a:cs typeface="Courier"/>
                <a:sym typeface="Courier New"/>
              </a:rPr>
              <a:t>τιμή</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FF00FF"/>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rgbClr val="FF00FF"/>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rgbClr val="FF00FF"/>
                </a:solidFill>
                <a:latin typeface="Courier"/>
                <a:ea typeface="Courier"/>
                <a:cs typeface="Courier"/>
                <a:sym typeface="Courier New"/>
              </a:rPr>
              <a:t> : </a:t>
            </a:r>
          </a:p>
          <a:p>
            <a:pPr>
              <a:buClr>
                <a:srgbClr val="00FF00"/>
              </a:buClr>
              <a:buSzPct val="25000"/>
            </a:pPr>
            <a:r>
              <a:rPr lang="el-GR" sz="2600" i="0" u="none" strike="noStrike" cap="none" dirty="0">
                <a:solidFill>
                  <a:srgbClr val="FF00FF"/>
                </a:solidFill>
                <a:latin typeface="Courier"/>
                <a:ea typeface="Courier"/>
                <a:cs typeface="Courier"/>
                <a:sym typeface="Courier New"/>
              </a:rPr>
              <a:t>	 </a:t>
            </a:r>
            <a:r>
              <a:rPr lang="el-GR" sz="2600" dirty="0">
                <a:solidFill>
                  <a:srgbClr val="00FF00"/>
                </a:solidFill>
                <a:latin typeface="Courier"/>
                <a:ea typeface="Courier"/>
                <a:cs typeface="Courier"/>
                <a:sym typeface="Courier New"/>
              </a:rPr>
              <a:t>μικρότερος = </a:t>
            </a:r>
            <a:r>
              <a:rPr lang="el-GR" sz="2600" i="0" u="none" strike="noStrike" cap="none" dirty="0">
                <a:solidFill>
                  <a:srgbClr val="FF00FF"/>
                </a:solidFill>
                <a:latin typeface="Courier"/>
                <a:ea typeface="Courier"/>
                <a:cs typeface="Courier"/>
                <a:sym typeface="Courier New"/>
              </a:rPr>
              <a:t>τιμή</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l-GR" sz="2600" i="0" u="none" strike="noStrike" cap="none" dirty="0">
                <a:solidFill>
                  <a:srgbClr val="FF00FF"/>
                </a:solidFill>
                <a:latin typeface="Courier"/>
                <a:ea typeface="Courier"/>
                <a:cs typeface="Courier"/>
                <a:sym typeface="Courier New"/>
              </a:rPr>
              <a:t>   </a:t>
            </a:r>
            <a:r>
              <a:rPr lang="el-GR" sz="2600" i="0" u="none" strike="noStrike" cap="none" dirty="0" err="1">
                <a:solidFill>
                  <a:srgbClr val="FFFF00"/>
                </a:solidFill>
                <a:latin typeface="Courier"/>
                <a:ea typeface="Courier"/>
                <a:cs typeface="Courier"/>
                <a:sym typeface="Courier New"/>
              </a:rPr>
              <a:t>print</a:t>
            </a:r>
            <a:r>
              <a:rPr lang="el-GR" sz="2600" dirty="0">
                <a:solidFill>
                  <a:schemeClr val="bg1"/>
                </a:solidFill>
                <a:latin typeface="Courier"/>
                <a:ea typeface="Courier"/>
                <a:cs typeface="Courier"/>
                <a:sym typeface="Courier New"/>
              </a:rPr>
              <a:t>(</a:t>
            </a:r>
            <a:r>
              <a:rPr lang="el-GR" sz="2600" dirty="0">
                <a:solidFill>
                  <a:srgbClr val="00FF00"/>
                </a:solidFill>
                <a:latin typeface="Courier"/>
                <a:ea typeface="Courier"/>
                <a:cs typeface="Courier"/>
                <a:sym typeface="Courier New"/>
              </a:rPr>
              <a:t>μικρότερος,</a:t>
            </a:r>
            <a:r>
              <a:rPr lang="el-GR" sz="2600" i="0" u="none" strike="noStrike" cap="none" dirty="0">
                <a:solidFill>
                  <a:srgbClr val="FF00FF"/>
                </a:solidFill>
                <a:latin typeface="Courier"/>
                <a:ea typeface="Courier"/>
                <a:cs typeface="Courier"/>
                <a:sym typeface="Courier New"/>
              </a:rPr>
              <a:t> τιμή</a:t>
            </a:r>
            <a:r>
              <a:rPr lang="el-GR" sz="2600" dirty="0">
                <a:solidFill>
                  <a:schemeClr val="bg1"/>
                </a:solidFill>
                <a:latin typeface="Courier"/>
                <a:ea typeface="Courier"/>
                <a:cs typeface="Courier"/>
                <a:sym typeface="Courier New"/>
              </a:rPr>
              <a:t>)</a:t>
            </a:r>
            <a:endParaRPr lang="el-G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l-GR" sz="2600" i="0" u="none" strike="noStrike" cap="none" dirty="0" err="1">
                <a:solidFill>
                  <a:srgbClr val="FFFF00"/>
                </a:solidFill>
                <a:latin typeface="Courier"/>
                <a:ea typeface="Courier"/>
                <a:cs typeface="Courier"/>
                <a:sym typeface="Courier New"/>
              </a:rPr>
              <a:t>print</a:t>
            </a:r>
            <a:r>
              <a:rPr lang="el-GR" sz="2600" i="0" u="none" strike="noStrike" cap="none" dirty="0">
                <a:solidFill>
                  <a:schemeClr val="bg1"/>
                </a:solidFill>
                <a:latin typeface="Courier"/>
                <a:ea typeface="Courier"/>
                <a:cs typeface="Courier"/>
                <a:sym typeface="Courier New"/>
              </a:rPr>
              <a:t>(</a:t>
            </a:r>
            <a:r>
              <a:rPr lang="el-GR" sz="2600" i="0" u="none" strike="noStrike" cap="none" dirty="0">
                <a:solidFill>
                  <a:srgbClr val="FF7F00"/>
                </a:solidFill>
                <a:latin typeface="Courier"/>
                <a:ea typeface="Courier"/>
                <a:cs typeface="Courier"/>
                <a:sym typeface="Courier New"/>
              </a:rPr>
              <a:t>'Μετά', </a:t>
            </a:r>
            <a:r>
              <a:rPr lang="el-GR" sz="2600" dirty="0">
                <a:solidFill>
                  <a:srgbClr val="00FF00"/>
                </a:solidFill>
                <a:latin typeface="Courier"/>
                <a:ea typeface="Courier"/>
                <a:cs typeface="Courier"/>
                <a:sym typeface="Courier New"/>
              </a:rPr>
              <a:t>μικρότερος</a:t>
            </a:r>
            <a:r>
              <a:rPr lang="el-GR" sz="2600" dirty="0">
                <a:solidFill>
                  <a:schemeClr val="bg1"/>
                </a:solidFill>
                <a:latin typeface="Courier"/>
                <a:ea typeface="Courier"/>
                <a:cs typeface="Courier"/>
                <a:sym typeface="Courier New"/>
              </a:rPr>
              <a:t>)</a:t>
            </a:r>
            <a:endParaRPr lang="en-US" sz="2600" dirty="0">
              <a:solidFill>
                <a:schemeClr val="bg1"/>
              </a:solidFill>
              <a:latin typeface="Courier"/>
              <a:ea typeface="Courier"/>
              <a:cs typeface="Courier"/>
              <a:sym typeface="Courier New"/>
            </a:endParaRP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Πριν</a:t>
            </a:r>
            <a:endParaRPr lang="en-US" sz="30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l-GR" sz="3000" u="none" strike="noStrike" cap="none" dirty="0">
                <a:solidFill>
                  <a:srgbClr val="FF7F00"/>
                </a:solidFill>
                <a:latin typeface="Arial" charset="0"/>
                <a:ea typeface="Arial" charset="0"/>
                <a:cs typeface="Arial" charset="0"/>
                <a:sym typeface="Cabin"/>
              </a:rPr>
              <a:t>Μετά</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3</a:t>
            </a:r>
          </a:p>
        </p:txBody>
      </p:sp>
      <p:sp>
        <p:nvSpPr>
          <p:cNvPr id="745" name="Shape 745"/>
          <p:cNvSpPr txBox="1"/>
          <p:nvPr/>
        </p:nvSpPr>
        <p:spPr>
          <a:xfrm>
            <a:off x="655320" y="7118299"/>
            <a:ext cx="14899005" cy="1722482"/>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Έχουμε και πάλι μια μεταβλητή που η τιμή της είναι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μέχρι τώρα. Την πρώτη φορά που διατρέχουμε τον βρόχο η </a:t>
            </a:r>
            <a:r>
              <a:rPr lang="el-GR" sz="3200" dirty="0">
                <a:solidFill>
                  <a:srgbClr val="00FF00"/>
                </a:solidFill>
                <a:latin typeface="Arial" charset="0"/>
                <a:cs typeface="Arial" charset="0"/>
                <a:sym typeface="Cabin"/>
              </a:rPr>
              <a:t>μικρότερη</a:t>
            </a:r>
            <a:r>
              <a:rPr lang="el-GR" sz="3200" u="none" strike="noStrike" cap="none" dirty="0">
                <a:solidFill>
                  <a:schemeClr val="lt1"/>
                </a:solidFill>
                <a:latin typeface="Arial" charset="0"/>
                <a:ea typeface="Arial" charset="0"/>
                <a:cs typeface="Arial" charset="0"/>
                <a:sym typeface="Cabin"/>
              </a:rPr>
              <a:t> έχει τιμή </a:t>
            </a:r>
            <a:r>
              <a:rPr lang="en-US" sz="3200" u="none" strike="noStrike" cap="none" dirty="0">
                <a:solidFill>
                  <a:srgbClr val="FFFF00"/>
                </a:solidFill>
                <a:latin typeface="Arial" charset="0"/>
                <a:ea typeface="Arial" charset="0"/>
                <a:cs typeface="Arial" charset="0"/>
                <a:sym typeface="Cabin"/>
              </a:rPr>
              <a:t>None</a:t>
            </a:r>
            <a:r>
              <a:rPr lang="el-GR" sz="3200" u="none" strike="noStrike" cap="none" dirty="0">
                <a:solidFill>
                  <a:srgbClr val="FFFF00"/>
                </a:solidFill>
                <a:latin typeface="Arial" charset="0"/>
                <a:ea typeface="Arial" charset="0"/>
                <a:cs typeface="Arial" charset="0"/>
                <a:sym typeface="Cabin"/>
              </a:rPr>
              <a:t> (Καμία)</a:t>
            </a:r>
            <a:r>
              <a:rPr lang="el-GR" sz="3200" u="none" strike="noStrike" cap="none" dirty="0">
                <a:solidFill>
                  <a:schemeClr val="lt1"/>
                </a:solidFill>
                <a:latin typeface="Arial" charset="0"/>
                <a:ea typeface="Arial" charset="0"/>
                <a:cs typeface="Arial" charset="0"/>
                <a:sym typeface="Cabin"/>
              </a:rPr>
              <a:t>, οπότε παίρνουμε την πρώτη </a:t>
            </a:r>
            <a:r>
              <a:rPr lang="el-GR" sz="3200" dirty="0">
                <a:solidFill>
                  <a:srgbClr val="FF00FF"/>
                </a:solidFill>
                <a:latin typeface="Arial" charset="0"/>
                <a:cs typeface="Arial" charset="0"/>
                <a:sym typeface="Cabin"/>
              </a:rPr>
              <a:t>τιμή</a:t>
            </a:r>
            <a:r>
              <a:rPr lang="el-GR" sz="3200" u="none" strike="noStrike" cap="none" dirty="0">
                <a:solidFill>
                  <a:schemeClr val="lt1"/>
                </a:solidFill>
                <a:latin typeface="Arial" charset="0"/>
                <a:ea typeface="Arial" charset="0"/>
                <a:cs typeface="Arial" charset="0"/>
                <a:sym typeface="Cabin"/>
              </a:rPr>
              <a:t> ως τη </a:t>
            </a:r>
            <a:r>
              <a:rPr lang="el-GR" sz="3200" dirty="0">
                <a:solidFill>
                  <a:srgbClr val="00FF00"/>
                </a:solidFill>
                <a:latin typeface="Arial" charset="0"/>
                <a:cs typeface="Arial" charset="0"/>
                <a:sym typeface="Cabin"/>
              </a:rPr>
              <a:t>μικρότερη</a:t>
            </a:r>
            <a:r>
              <a:rPr lang="en-US" sz="3200" u="none" strike="noStrike" cap="none" dirty="0">
                <a:solidFill>
                  <a:schemeClr val="lt1"/>
                </a:solidFill>
                <a:latin typeface="Arial" charset="0"/>
                <a:ea typeface="Arial" charset="0"/>
                <a:cs typeface="Arial" charset="0"/>
                <a:sym typeface="Cabin"/>
              </a:rPr>
              <a:t>.</a:t>
            </a:r>
          </a:p>
        </p:txBody>
      </p:sp>
      <p:sp>
        <p:nvSpPr>
          <p:cNvPr id="746" name="Shape 746"/>
          <p:cNvSpPr txBox="1">
            <a:spLocks noGrp="1"/>
          </p:cNvSpPr>
          <p:nvPr>
            <p:ph type="title"/>
          </p:nvPr>
        </p:nvSpPr>
        <p:spPr>
          <a:xfrm>
            <a:off x="773430" y="817418"/>
            <a:ext cx="1470914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dirty="0">
                <a:solidFill>
                  <a:srgbClr val="FFD966"/>
                </a:solidFill>
                <a:latin typeface="Arial" charset="0"/>
                <a:ea typeface="Arial" charset="0"/>
                <a:cs typeface="Arial" charset="0"/>
                <a:sym typeface="Cabin"/>
              </a:rPr>
              <a:t>Εντοπίζοντας την Μικρότερη Τιμή</a:t>
            </a:r>
            <a:endParaRPr lang="en-US" sz="7600" dirty="0">
              <a:solidFill>
                <a:srgbClr val="FFD966"/>
              </a:solidFill>
              <a:latin typeface="Arial" charset="0"/>
              <a:ea typeface="Arial" charset="0"/>
              <a:cs typeface="Arial" charset="0"/>
              <a:sym typeface="Cabi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Οι τελεστές</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00FFFF"/>
                </a:solidFill>
                <a:latin typeface="Arial" charset="0"/>
                <a:ea typeface="Arial" charset="0"/>
                <a:cs typeface="Arial" charset="0"/>
                <a:sym typeface="Cabin"/>
              </a:rPr>
              <a:t>is</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και </a:t>
            </a:r>
            <a:r>
              <a:rPr lang="en-US" sz="7600" u="none" strike="noStrike" cap="none" dirty="0">
                <a:solidFill>
                  <a:srgbClr val="FF9900"/>
                </a:solidFill>
                <a:latin typeface="Arial" charset="0"/>
                <a:ea typeface="Arial" charset="0"/>
                <a:cs typeface="Arial" charset="0"/>
                <a:sym typeface="Cabin"/>
              </a:rPr>
              <a:t>is not</a:t>
            </a:r>
            <a:endParaRPr lang="en-US" sz="7600" u="none" strike="noStrike" cap="none" dirty="0">
              <a:solidFill>
                <a:srgbClr val="FFD966"/>
              </a:solidFill>
              <a:latin typeface="Arial" charset="0"/>
              <a:ea typeface="Arial" charset="0"/>
              <a:cs typeface="Arial" charset="0"/>
              <a:sym typeface="Cabin"/>
            </a:endParaRPr>
          </a:p>
        </p:txBody>
      </p:sp>
      <p:sp>
        <p:nvSpPr>
          <p:cNvPr id="752" name="Shape 752"/>
          <p:cNvSpPr txBox="1">
            <a:spLocks noGrp="1"/>
          </p:cNvSpPr>
          <p:nvPr>
            <p:ph type="body" idx="1"/>
          </p:nvPr>
        </p:nvSpPr>
        <p:spPr>
          <a:xfrm>
            <a:off x="8616824" y="2603500"/>
            <a:ext cx="64708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έχει τον τελεστή </a:t>
            </a:r>
            <a:r>
              <a:rPr lang="en-US" sz="3400" dirty="0">
                <a:solidFill>
                  <a:srgbClr val="00FFFF"/>
                </a:solidFill>
                <a:latin typeface="Arial" charset="0"/>
                <a:cs typeface="Arial" charset="0"/>
                <a:sym typeface="Cabin"/>
              </a:rPr>
              <a:t>is</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που μπορεί να χρησιμοποιηθεί σε λογικές εκφράσεις</a:t>
            </a:r>
            <a:endParaRPr lang="en-US" sz="3400"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Παρόμοιο, αλλά ισχυρότερο από</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το </a:t>
            </a:r>
            <a:r>
              <a:rPr lang="en-US" sz="340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7F00"/>
                </a:solidFill>
                <a:latin typeface="Arial" charset="0"/>
                <a:ea typeface="Arial" charset="0"/>
                <a:cs typeface="Arial" charset="0"/>
                <a:sym typeface="Cabin"/>
              </a:rPr>
              <a:t>is not</a:t>
            </a:r>
            <a:r>
              <a:rPr lang="en-US" sz="3400" dirty="0">
                <a:solidFill>
                  <a:schemeClr val="lt1"/>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 </a:t>
            </a:r>
            <a:r>
              <a:rPr lang="el-GR" sz="3400" u="none" strike="noStrike" cap="none" dirty="0">
                <a:solidFill>
                  <a:schemeClr val="lt1"/>
                </a:solidFill>
                <a:latin typeface="Arial" charset="0"/>
                <a:ea typeface="Arial" charset="0"/>
                <a:cs typeface="Arial" charset="0"/>
                <a:sym typeface="Cabin"/>
              </a:rPr>
              <a:t>είναι επίσης ένας λογικός τελεστής</a:t>
            </a:r>
            <a:endParaRPr lang="en-US" sz="3400" u="none" strike="noStrike" cap="none" dirty="0">
              <a:solidFill>
                <a:schemeClr val="lt1"/>
              </a:solidFill>
              <a:latin typeface="Arial" charset="0"/>
              <a:ea typeface="Arial" charset="0"/>
              <a:cs typeface="Arial" charset="0"/>
              <a:sym typeface="Cabin"/>
            </a:endParaRP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Πριν</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chemeClr val="lt1"/>
                </a:solidFill>
                <a:latin typeface="Courier"/>
                <a:ea typeface="Courier"/>
                <a:cs typeface="Courier"/>
                <a:sym typeface="Courier New"/>
              </a:rPr>
              <a:t> &lt;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 </a:t>
            </a:r>
            <a:r>
              <a:rPr lang="el-GR" sz="2600" i="0" u="none" strike="noStrike" cap="none" dirty="0">
                <a:solidFill>
                  <a:schemeClr val="lt1"/>
                </a:solidFill>
                <a:latin typeface="Courier"/>
                <a:ea typeface="Courier"/>
                <a:cs typeface="Courier"/>
                <a:sym typeface="Courier New"/>
              </a:rPr>
              <a:t>τιμή</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chemeClr val="lt1"/>
                </a:solidFill>
                <a:latin typeface="Courier"/>
                <a:ea typeface="Courier"/>
                <a:cs typeface="Courier"/>
                <a:sym typeface="Courier New"/>
              </a:rPr>
              <a:t>τιμή</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l-GR" sz="2600" i="0" u="none" strike="noStrike" cap="none" dirty="0">
                <a:solidFill>
                  <a:schemeClr val="lt1"/>
                </a:solidFill>
                <a:latin typeface="Courier"/>
                <a:ea typeface="Courier"/>
                <a:cs typeface="Courier"/>
                <a:sym typeface="Courier New"/>
              </a:rPr>
              <a:t>Μετά</a:t>
            </a:r>
            <a:r>
              <a:rPr lang="en-US" sz="2600" i="0" u="none" strike="noStrike" cap="none" dirty="0">
                <a:solidFill>
                  <a:schemeClr val="lt1"/>
                </a:solidFill>
                <a:latin typeface="Courier"/>
                <a:ea typeface="Courier"/>
                <a:cs typeface="Courier"/>
                <a:sym typeface="Courier New"/>
              </a:rPr>
              <a:t>', </a:t>
            </a:r>
            <a:r>
              <a:rPr lang="el-GR" sz="2600" i="0" u="none" strike="noStrike" cap="none" dirty="0">
                <a:solidFill>
                  <a:srgbClr val="00FF00"/>
                </a:solidFill>
                <a:latin typeface="Courier"/>
                <a:ea typeface="Courier"/>
                <a:cs typeface="Courier"/>
                <a:sym typeface="Courier New"/>
              </a:rPr>
              <a:t>μικρότερος</a:t>
            </a:r>
            <a:r>
              <a:rPr lang="en-US" sz="2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758" name="Shape 758"/>
          <p:cNvSpPr txBox="1">
            <a:spLocks noGrp="1"/>
          </p:cNvSpPr>
          <p:nvPr>
            <p:ph type="body" idx="1"/>
          </p:nvPr>
        </p:nvSpPr>
        <p:spPr>
          <a:xfrm>
            <a:off x="1325880" y="2603500"/>
            <a:ext cx="7310120"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Βρόχοι </a:t>
            </a:r>
            <a:r>
              <a:rPr lang="en-US" sz="3600" dirty="0">
                <a:solidFill>
                  <a:schemeClr val="lt1"/>
                </a:solidFill>
                <a:latin typeface="Arial" charset="0"/>
                <a:ea typeface="Arial" charset="0"/>
                <a:cs typeface="Arial" charset="0"/>
                <a:sym typeface="Cabin"/>
              </a:rPr>
              <a:t>w</a:t>
            </a:r>
            <a:r>
              <a:rPr lang="en-US" sz="3600" u="none" strike="noStrike" cap="none" dirty="0">
                <a:solidFill>
                  <a:schemeClr val="lt1"/>
                </a:solidFill>
                <a:latin typeface="Arial" charset="0"/>
                <a:ea typeface="Arial" charset="0"/>
                <a:cs typeface="Arial" charset="0"/>
                <a:sym typeface="Cabin"/>
              </a:rPr>
              <a:t>hile (</a:t>
            </a:r>
            <a:r>
              <a:rPr lang="el-GR" sz="3600" u="none" strike="noStrike" cap="none" dirty="0">
                <a:solidFill>
                  <a:schemeClr val="lt1"/>
                </a:solidFill>
                <a:latin typeface="Arial" charset="0"/>
                <a:ea typeface="Arial" charset="0"/>
                <a:cs typeface="Arial" charset="0"/>
                <a:sym typeface="Cabin"/>
              </a:rPr>
              <a:t>αόριστοι</a:t>
            </a:r>
            <a:r>
              <a:rPr lang="en-US" sz="3600" u="none" strike="noStrike" cap="none" dirty="0">
                <a:solidFill>
                  <a:schemeClr val="lt1"/>
                </a:solidFill>
                <a:latin typeface="Arial" charset="0"/>
                <a:ea typeface="Arial" charset="0"/>
                <a:cs typeface="Arial" charset="0"/>
                <a:sym typeface="Cabin"/>
              </a:rPr>
              <a:t>)</a:t>
            </a: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Ατέρμονες Βρόχοι</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break</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Χρήση του</a:t>
            </a:r>
            <a:r>
              <a:rPr lang="en-US" sz="3600" u="none" strike="noStrike" cap="none" dirty="0">
                <a:solidFill>
                  <a:schemeClr val="lt1"/>
                </a:solidFill>
                <a:latin typeface="Arial" charset="0"/>
                <a:ea typeface="Arial" charset="0"/>
                <a:cs typeface="Arial" charset="0"/>
                <a:sym typeface="Cabin"/>
              </a:rPr>
              <a:t> continue</a:t>
            </a: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Σταθερές και Μεταβλητές </a:t>
            </a:r>
            <a:r>
              <a:rPr lang="en-US" sz="3600" dirty="0">
                <a:solidFill>
                  <a:schemeClr val="lt1"/>
                </a:solidFill>
                <a:latin typeface="Arial" charset="0"/>
                <a:ea typeface="Arial" charset="0"/>
                <a:cs typeface="Arial" charset="0"/>
                <a:sym typeface="Cabin"/>
              </a:rPr>
              <a:t>None</a:t>
            </a:r>
            <a:endParaRPr lang="en-US" sz="360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036050" y="2624282"/>
            <a:ext cx="632587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Βρόχοι </a:t>
            </a:r>
            <a:r>
              <a:rPr lang="en-US" sz="3600" u="none" strike="noStrike" cap="none" dirty="0">
                <a:solidFill>
                  <a:schemeClr val="lt1"/>
                </a:solidFill>
                <a:latin typeface="Arial" charset="0"/>
                <a:ea typeface="Arial" charset="0"/>
                <a:cs typeface="Arial" charset="0"/>
                <a:sym typeface="Cabin"/>
              </a:rPr>
              <a:t>For (</a:t>
            </a:r>
            <a:r>
              <a:rPr lang="el-GR" sz="3600" u="none" strike="noStrike" cap="none">
                <a:solidFill>
                  <a:schemeClr val="lt1"/>
                </a:solidFill>
                <a:latin typeface="Arial" charset="0"/>
                <a:ea typeface="Arial" charset="0"/>
                <a:cs typeface="Arial" charset="0"/>
                <a:sym typeface="Cabin"/>
              </a:rPr>
              <a:t>καθορισμένοι</a:t>
            </a:r>
            <a:r>
              <a:rPr lang="en-US" sz="3600" u="none" strike="noStrike" cap="none">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Μεταβλητές επανάληψης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Ιδιωματισμοί Βρόχου</a:t>
            </a:r>
            <a:endParaRPr lang="en-US" sz="3600"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Μεγαλύτερο ή Μικρότερο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Διαφυγή από το Βρόχο</a:t>
            </a:r>
            <a:endParaRPr lang="en-US" sz="7600" u="none" strike="noStrike" cap="none" dirty="0">
              <a:solidFill>
                <a:srgbClr val="FFD966"/>
              </a:solidFill>
              <a:latin typeface="Arial" charset="0"/>
              <a:ea typeface="Arial" charset="0"/>
              <a:cs typeface="Arial" charset="0"/>
              <a:sym typeface="Cabin"/>
            </a:endParaRPr>
          </a:p>
        </p:txBody>
      </p:sp>
      <p:sp>
        <p:nvSpPr>
          <p:cNvPr id="301" name="Shape 301"/>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break</a:t>
            </a:r>
            <a:r>
              <a:rPr lang="el-GR" sz="3600" u="none" strike="noStrike" cap="none" dirty="0">
                <a:solidFill>
                  <a:schemeClr val="lt1"/>
                </a:solidFill>
                <a:latin typeface="Arial" charset="0"/>
                <a:ea typeface="Arial" charset="0"/>
                <a:cs typeface="Arial" charset="0"/>
                <a:sym typeface="Cabin"/>
              </a:rPr>
              <a:t> </a:t>
            </a:r>
            <a:r>
              <a:rPr lang="el-GR" sz="3600" dirty="0">
                <a:solidFill>
                  <a:schemeClr val="lt1"/>
                </a:solidFill>
                <a:latin typeface="Arial" charset="0"/>
                <a:ea typeface="Arial" charset="0"/>
                <a:cs typeface="Arial" charset="0"/>
                <a:sym typeface="Cabin"/>
              </a:rPr>
              <a:t>διακόπτει την εκτέλεση</a:t>
            </a:r>
            <a:r>
              <a:rPr lang="el-GR" sz="3600" u="none" strike="noStrike" cap="none" dirty="0">
                <a:solidFill>
                  <a:schemeClr val="lt1"/>
                </a:solidFill>
                <a:latin typeface="Arial" charset="0"/>
                <a:ea typeface="Arial" charset="0"/>
                <a:cs typeface="Arial" charset="0"/>
                <a:sym typeface="Cabin"/>
              </a:rPr>
              <a:t> του τρέχοντα βρόχο και μεταβαίνει στην πρώτη εντολή αμέσως μετά τον βρόχο</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Είναι σαν μια δοκιμή βρόχου που μπορεί να τοποθετηθεί οπουδήποτε στο σώμα του βρόχου</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τελείωσε</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τελείωσε</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168707" y="1117600"/>
            <a:ext cx="3244587"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3600" u="none" strike="noStrike" cap="none" dirty="0">
                <a:solidFill>
                  <a:srgbClr val="FF9900"/>
                </a:solidFill>
                <a:latin typeface="Arial" charset="0"/>
                <a:ea typeface="Arial" charset="0"/>
                <a:cs typeface="Arial" charset="0"/>
                <a:sym typeface="Cabin"/>
              </a:rPr>
              <a:t>Αληθές;</a:t>
            </a:r>
            <a:endParaRPr lang="en-US" sz="3600" u="none" strike="noStrike" cap="none" dirty="0">
              <a:solidFill>
                <a:srgbClr val="FF9900"/>
              </a:solidFill>
              <a:latin typeface="Arial" charset="0"/>
              <a:ea typeface="Arial" charset="0"/>
              <a:cs typeface="Arial" charset="0"/>
              <a:sym typeface="Cabin"/>
            </a:endParaRPr>
          </a:p>
        </p:txBody>
      </p:sp>
      <p:cxnSp>
        <p:nvCxnSpPr>
          <p:cNvPr id="312" name="Shape 312"/>
          <p:cNvCxnSpPr/>
          <p:nvPr/>
        </p:nvCxnSpPr>
        <p:spPr>
          <a:xfrm rot="10800000" flipH="1">
            <a:off x="1074161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a:cxnSpLocks/>
          </p:cNvCxnSpPr>
          <p:nvPr/>
        </p:nvCxnSpPr>
        <p:spPr>
          <a:xfrm>
            <a:off x="10741610" y="6380400"/>
            <a:ext cx="245528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a:cxnSpLocks/>
            <a:stCxn id="311" idx="1"/>
          </p:cNvCxnSpPr>
          <p:nvPr/>
        </p:nvCxnSpPr>
        <p:spPr>
          <a:xfrm flipH="1" flipV="1">
            <a:off x="8482864" y="1739799"/>
            <a:ext cx="685843" cy="12751"/>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8453464"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a:cxnSpLocks/>
          </p:cNvCxnSpPr>
          <p:nvPr/>
        </p:nvCxnSpPr>
        <p:spPr>
          <a:xfrm>
            <a:off x="8453464" y="6870200"/>
            <a:ext cx="2485886"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Όχι</a:t>
            </a:r>
            <a:endParaRPr lang="en-US" sz="3600" u="none" strike="noStrike" cap="none" dirty="0">
              <a:solidFill>
                <a:schemeClr val="lt1"/>
              </a:solidFill>
              <a:latin typeface="Arial" charset="0"/>
              <a:ea typeface="Arial" charset="0"/>
              <a:cs typeface="Arial" charset="0"/>
              <a:sym typeface="Cabin"/>
            </a:endParaRP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l-GR" sz="3500" u="none" strike="noStrike" cap="none" dirty="0">
                <a:solidFill>
                  <a:schemeClr val="lt1"/>
                </a:solidFill>
                <a:latin typeface="Arial" charset="0"/>
                <a:ea typeface="Arial" charset="0"/>
                <a:cs typeface="Arial" charset="0"/>
                <a:sym typeface="Cabin"/>
              </a:rPr>
              <a:t>Τέλος!</a:t>
            </a:r>
            <a:r>
              <a:rPr lang="en-US" sz="3500" u="none" strike="noStrike" cap="none" dirty="0">
                <a:solidFill>
                  <a:schemeClr val="lt1"/>
                </a:solidFill>
                <a:latin typeface="Arial" charset="0"/>
                <a:ea typeface="Arial" charset="0"/>
                <a:cs typeface="Arial" charset="0"/>
                <a:sym typeface="Cabin"/>
              </a:rPr>
              <a:t>')</a:t>
            </a:r>
          </a:p>
        </p:txBody>
      </p:sp>
      <p:sp>
        <p:nvSpPr>
          <p:cNvPr id="324" name="Shape 324"/>
          <p:cNvSpPr txBox="1"/>
          <p:nvPr/>
        </p:nvSpPr>
        <p:spPr>
          <a:xfrm>
            <a:off x="12382475" y="1019126"/>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Ναι</a:t>
            </a:r>
            <a:endParaRPr lang="en-US" sz="3600" u="none" strike="noStrike" cap="none" dirty="0">
              <a:solidFill>
                <a:schemeClr val="lt1"/>
              </a:solidFill>
              <a:latin typeface="Arial" charset="0"/>
              <a:ea typeface="Arial" charset="0"/>
              <a:cs typeface="Arial" charset="0"/>
              <a:sym typeface="Cabin"/>
            </a:endParaRP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0" name="Shape 340"/>
          <p:cNvSpPr txBox="1">
            <a:spLocks noGrp="1"/>
          </p:cNvSpPr>
          <p:nvPr>
            <p:ph type="body" idx="1"/>
          </p:nvPr>
        </p:nvSpPr>
        <p:spPr>
          <a:xfrm>
            <a:off x="1155700" y="266753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τρέχουσα επανάληψη, μεταβαίνει στην κορυφή του βρόχου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sp>
        <p:nvSpPr>
          <p:cNvPr id="342" name="Shape 342"/>
          <p:cNvSpPr txBox="1"/>
          <p:nvPr/>
        </p:nvSpPr>
        <p:spPr>
          <a:xfrm>
            <a:off x="9984205" y="4449351"/>
            <a:ext cx="5103495"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μην το εκτυπώσεις αυτό</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εκτύπωσε αυτό</a:t>
            </a:r>
            <a:r>
              <a:rPr lang="en-US" sz="32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εκτύπωσε αυτό</a:t>
            </a:r>
            <a:r>
              <a:rPr lang="en-US" sz="32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200" u="none" strike="noStrike" cap="none" dirty="0">
                <a:solidFill>
                  <a:srgbClr val="FFD966"/>
                </a:solidFill>
                <a:latin typeface="Arial" charset="0"/>
                <a:ea typeface="Arial" charset="0"/>
                <a:cs typeface="Arial" charset="0"/>
                <a:sym typeface="Cabin"/>
              </a:rPr>
              <a:t>Ολοκληρώνοντας μια Επανάληψη με </a:t>
            </a:r>
            <a:r>
              <a:rPr lang="en-US" sz="7200" u="none" strike="noStrike" cap="none" dirty="0">
                <a:solidFill>
                  <a:srgbClr val="FFFF00"/>
                </a:solidFill>
                <a:latin typeface="Arial" charset="0"/>
                <a:ea typeface="Arial" charset="0"/>
                <a:cs typeface="Arial" charset="0"/>
                <a:sym typeface="Cabin"/>
              </a:rPr>
              <a:t>continue</a:t>
            </a:r>
          </a:p>
        </p:txBody>
      </p:sp>
      <p:sp>
        <p:nvSpPr>
          <p:cNvPr id="349" name="Shape 349"/>
          <p:cNvSpPr txBox="1">
            <a:spLocks noGrp="1"/>
          </p:cNvSpPr>
          <p:nvPr>
            <p:ph type="body" idx="1"/>
          </p:nvPr>
        </p:nvSpPr>
        <p:spPr>
          <a:xfrm>
            <a:off x="1155700" y="2603500"/>
            <a:ext cx="13932000" cy="1768475"/>
          </a:xfrm>
          <a:prstGeom prst="rect">
            <a:avLst/>
          </a:prstGeom>
          <a:noFill/>
          <a:ln>
            <a:noFill/>
          </a:ln>
        </p:spPr>
        <p:txBody>
          <a:bodyPr lIns="38100" tIns="38100" rIns="38100" bIns="38100" anchor="ctr" anchorCtr="0">
            <a:noAutofit/>
          </a:bodyPr>
          <a:lstStyle/>
          <a:p>
            <a:pPr marL="0" indent="0">
              <a:spcBef>
                <a:spcPts val="0"/>
              </a:spcBef>
              <a:buNone/>
            </a:pPr>
            <a:r>
              <a:rPr lang="el-GR" sz="3600" u="none" strike="noStrike" cap="none" dirty="0">
                <a:solidFill>
                  <a:schemeClr val="lt1"/>
                </a:solidFill>
                <a:latin typeface="Arial" charset="0"/>
                <a:ea typeface="Arial" charset="0"/>
                <a:cs typeface="Arial" charset="0"/>
                <a:sym typeface="Cabin"/>
              </a:rPr>
              <a:t>Η δήλωση </a:t>
            </a:r>
            <a:r>
              <a:rPr lang="en-US" sz="3600" u="none" strike="noStrike" cap="none" dirty="0">
                <a:solidFill>
                  <a:srgbClr val="FFFF00"/>
                </a:solidFill>
                <a:latin typeface="Arial" charset="0"/>
                <a:ea typeface="Arial" charset="0"/>
                <a:cs typeface="Arial" charset="0"/>
                <a:sym typeface="Cabin"/>
              </a:rPr>
              <a:t>continue</a:t>
            </a:r>
            <a:r>
              <a:rPr lang="el-GR" sz="3600" u="none" strike="noStrike" cap="none" dirty="0">
                <a:solidFill>
                  <a:schemeClr val="lt1"/>
                </a:solidFill>
                <a:latin typeface="Arial" charset="0"/>
                <a:ea typeface="Arial" charset="0"/>
                <a:cs typeface="Arial" charset="0"/>
                <a:sym typeface="Cabin"/>
              </a:rPr>
              <a:t> τερματίζει την </a:t>
            </a:r>
            <a:r>
              <a:rPr lang="el-GR" sz="3600" dirty="0">
                <a:solidFill>
                  <a:srgbClr val="00FFFF"/>
                </a:solidFill>
                <a:latin typeface="Arial" charset="0"/>
                <a:cs typeface="Arial" charset="0"/>
                <a:sym typeface="Cabin"/>
              </a:rPr>
              <a:t>τρέχουσα</a:t>
            </a:r>
            <a:r>
              <a:rPr lang="el-GR" sz="3600" u="none" strike="noStrike" cap="none" dirty="0">
                <a:solidFill>
                  <a:schemeClr val="lt1"/>
                </a:solidFill>
                <a:latin typeface="Arial" charset="0"/>
                <a:ea typeface="Arial" charset="0"/>
                <a:cs typeface="Arial" charset="0"/>
                <a:sym typeface="Cabin"/>
              </a:rPr>
              <a:t> </a:t>
            </a:r>
            <a:r>
              <a:rPr lang="el-GR" sz="3600" dirty="0">
                <a:solidFill>
                  <a:srgbClr val="00FFFF"/>
                </a:solidFill>
                <a:latin typeface="Arial" charset="0"/>
                <a:cs typeface="Arial" charset="0"/>
                <a:sym typeface="Cabin"/>
              </a:rPr>
              <a:t>επανάληψη</a:t>
            </a:r>
            <a:r>
              <a:rPr lang="el-GR" sz="3600" u="none" strike="noStrike" cap="none" dirty="0">
                <a:solidFill>
                  <a:schemeClr val="lt1"/>
                </a:solidFill>
                <a:latin typeface="Arial" charset="0"/>
                <a:ea typeface="Arial" charset="0"/>
                <a:cs typeface="Arial" charset="0"/>
                <a:sym typeface="Cabin"/>
              </a:rPr>
              <a:t>, μεταβαίνει στην </a:t>
            </a:r>
            <a:r>
              <a:rPr lang="el-GR" sz="3600" dirty="0">
                <a:solidFill>
                  <a:srgbClr val="FFFF00"/>
                </a:solidFill>
                <a:latin typeface="Arial" charset="0"/>
                <a:cs typeface="Arial" charset="0"/>
                <a:sym typeface="Cabin"/>
              </a:rPr>
              <a:t>κορυφή</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του</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βρόχου</a:t>
            </a:r>
            <a:r>
              <a:rPr lang="el-GR" sz="3600" u="none" strike="noStrike" cap="none" dirty="0">
                <a:solidFill>
                  <a:schemeClr val="lt1"/>
                </a:solidFill>
                <a:latin typeface="Arial" charset="0"/>
                <a:ea typeface="Arial" charset="0"/>
                <a:cs typeface="Arial" charset="0"/>
                <a:sym typeface="Cabin"/>
              </a:rPr>
              <a:t> και ξεκινά την επόμενη επανάληψη</a:t>
            </a:r>
            <a:endParaRPr lang="en-US" sz="3600" u="none" strike="noStrike" cap="none" dirty="0">
              <a:solidFill>
                <a:schemeClr val="lt1"/>
              </a:solidFill>
              <a:latin typeface="Arial" charset="0"/>
              <a:ea typeface="Arial" charset="0"/>
              <a:cs typeface="Arial" charset="0"/>
              <a:sym typeface="Cabin"/>
            </a:endParaRP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00F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a:t>
            </a:r>
            <a:r>
              <a:rPr lang="el-GR" sz="3000" i="0" u="none" strike="noStrike" cap="none" dirty="0">
                <a:solidFill>
                  <a:srgbClr val="FFFFFF"/>
                </a:solidFill>
                <a:latin typeface="Courier"/>
                <a:ea typeface="Courier"/>
                <a:cs typeface="Courier"/>
                <a:sym typeface="Courier New"/>
              </a:rPr>
              <a:t>Τέλος</a:t>
            </a:r>
            <a:r>
              <a:rPr lang="en-US" sz="3000" i="0" u="none" strike="noStrike" cap="none" dirty="0">
                <a:solidFill>
                  <a:srgbClr val="FFFFFF"/>
                </a:solidFill>
                <a:latin typeface="Courier"/>
                <a:ea typeface="Courier"/>
                <a:cs typeface="Courier"/>
                <a:sym typeface="Courier New"/>
              </a:rPr>
              <a:t>!')</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8" name="Shape 342">
            <a:extLst>
              <a:ext uri="{FF2B5EF4-FFF2-40B4-BE49-F238E27FC236}">
                <a16:creationId xmlns:a16="http://schemas.microsoft.com/office/drawing/2014/main" id="{CF88C64A-136D-46B3-8C65-9A56A4185B0B}"/>
              </a:ext>
            </a:extLst>
          </p:cNvPr>
          <p:cNvSpPr txBox="1"/>
          <p:nvPr/>
        </p:nvSpPr>
        <p:spPr>
          <a:xfrm>
            <a:off x="9996805" y="4371246"/>
            <a:ext cx="5103495"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Γειά σας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Γειά σας</a:t>
            </a:r>
            <a:endParaRPr lang="en-US"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a:t>
            </a:r>
            <a:r>
              <a:rPr lang="el-GR" sz="3200" u="none" strike="noStrike" cap="none" dirty="0">
                <a:solidFill>
                  <a:srgbClr val="00FF00"/>
                </a:solidFill>
                <a:latin typeface="Arial" charset="0"/>
                <a:ea typeface="Arial" charset="0"/>
                <a:cs typeface="Arial" charset="0"/>
                <a:sym typeface="Cabin"/>
              </a:rPr>
              <a:t>μην το εκτυπώσεις αυτό</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εκτύπωσε αυτό</a:t>
            </a:r>
            <a:r>
              <a:rPr lang="en-US" sz="32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εκτύπωσε αυτό</a:t>
            </a:r>
            <a:r>
              <a:rPr lang="en-US" sz="3200" u="none" strike="noStrike" cap="none"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l-GR" sz="3200" u="none" strike="noStrike" cap="none" dirty="0">
                <a:solidFill>
                  <a:srgbClr val="00FF00"/>
                </a:solidFill>
                <a:latin typeface="Arial" charset="0"/>
                <a:ea typeface="Arial" charset="0"/>
                <a:cs typeface="Arial" charset="0"/>
                <a:sym typeface="Cabin"/>
              </a:rPr>
              <a:t>τέλος</a:t>
            </a:r>
            <a:endParaRPr lang="en-US" sz="32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Τέλος</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2896</Words>
  <Application>Microsoft Office PowerPoint</Application>
  <PresentationFormat>Προσαρμογή</PresentationFormat>
  <Paragraphs>514</Paragraphs>
  <Slides>53</Slides>
  <Notes>52</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53</vt:i4>
      </vt:variant>
    </vt:vector>
  </HeadingPairs>
  <TitlesOfParts>
    <vt:vector size="59" baseType="lpstr">
      <vt:lpstr>Arial</vt:lpstr>
      <vt:lpstr>Cabin</vt:lpstr>
      <vt:lpstr>Comic Sans MS</vt:lpstr>
      <vt:lpstr>Courier</vt:lpstr>
      <vt:lpstr>Gill Sans</vt:lpstr>
      <vt:lpstr>Title &amp; Subtitle</vt:lpstr>
      <vt:lpstr>Βρόχοι και Επανάληψη</vt:lpstr>
      <vt:lpstr>Επαναλαμβανόμενα βήματα – Δομή Επανάληψης</vt:lpstr>
      <vt:lpstr>Ένας Ατέρμων Βρόχος</vt:lpstr>
      <vt:lpstr>Άλλος ένας Βρόχος</vt:lpstr>
      <vt:lpstr>Διαφυγή από το Βρόχο</vt:lpstr>
      <vt:lpstr>Διαφυγή από το Βρόχο</vt:lpstr>
      <vt:lpstr>Παρουσίαση του PowerPoint</vt:lpstr>
      <vt:lpstr>Ολοκληρώνοντας μια Επανάληψη με continue</vt:lpstr>
      <vt:lpstr>Ολοκληρώνοντας μια Επανάληψη με continue</vt:lpstr>
      <vt:lpstr>Παρουσίαση του PowerPoint</vt:lpstr>
      <vt:lpstr>Ατέρμονες Βρόχοι</vt:lpstr>
      <vt:lpstr>Καθορισμένοι Βρόχοι</vt:lpstr>
      <vt:lpstr>Καθορισμένοι Βρόχοι</vt:lpstr>
      <vt:lpstr>Ένας Απλός Καθορισμένος Βρόχος</vt:lpstr>
      <vt:lpstr>Ένας Καθορισμένος Βρόχος με Συμβολοσειρές</vt:lpstr>
      <vt:lpstr>Ένας Απλός Καθορισμένος Βρόχος</vt:lpstr>
      <vt:lpstr>Ας δούμε το in...</vt:lpstr>
      <vt:lpstr>Παρουσίαση του PowerPoint</vt:lpstr>
      <vt:lpstr>Παρουσίαση του PowerPoint</vt:lpstr>
      <vt:lpstr>Ιδιωματισμοί Βρόχου: Τι Κάνουμε σε Βρόχους  Σημείωση: Παρόλο που αυτά τα παραδείγματα είναι απλά, τα μοτίβα ισχύουν για όλα τα είδη βρόχων</vt:lpstr>
      <vt:lpstr>Κατασκευή «έξυπνων» βρόχων</vt:lpstr>
      <vt:lpstr>Βρόχος που Διατρέχει Σύνολο</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Ποιος είναι ο Μεγαλύτερος Αριθμός;</vt:lpstr>
      <vt:lpstr>Εντοπίζοντας την Μεγαλύτερη Τιμή</vt:lpstr>
      <vt:lpstr>Περισσότερα Πρότυπα Βρόχων…</vt:lpstr>
      <vt:lpstr>Καταμέτρηση σε έναν Βρόχο</vt:lpstr>
      <vt:lpstr>Αθροίζοντας σε έναν Βρόχο</vt:lpstr>
      <vt:lpstr>Εύρεση Μέσου Όρου σε έναν Βρόχο</vt:lpstr>
      <vt:lpstr>Έλεγχος σε έναν Βρόχο</vt:lpstr>
      <vt:lpstr>Αναζήτηση με Χρήση Λογικής Μεταβλητής</vt:lpstr>
      <vt:lpstr>Πώς να Εντοπίσουμε την Μικρότερη Τιμή</vt:lpstr>
      <vt:lpstr>Εντοπίζοντας την Μικρότερη Τιμή</vt:lpstr>
      <vt:lpstr>Εντοπίζοντας την Μικρότερη Τιμή</vt:lpstr>
      <vt:lpstr>Εντοπίζοντας την Μικρότερη Τιμή</vt:lpstr>
      <vt:lpstr>Οι τελεστές is και is not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cp:lastModifiedBy>Konstantia Kiourtidou</cp:lastModifiedBy>
  <cp:revision>67</cp:revision>
  <dcterms:modified xsi:type="dcterms:W3CDTF">2021-08-25T09:20:38Z</dcterms:modified>
</cp:coreProperties>
</file>