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5"/>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90" r:id="rId16"/>
    <p:sldId id="270"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321"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94301"/>
  </p:normalViewPr>
  <p:slideViewPr>
    <p:cSldViewPr snapToGrid="0" snapToObjects="1">
      <p:cViewPr varScale="1">
        <p:scale>
          <a:sx n="61" d="100"/>
          <a:sy n="61" d="100"/>
        </p:scale>
        <p:origin x="108" y="43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207443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6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Συμβολοσειρές</a:t>
            </a:r>
            <a:r>
              <a:rPr lang="en-US" sz="7600" u="none" strike="noStrike" cap="none" dirty="0">
                <a:solidFill>
                  <a:srgbClr val="FFD966"/>
                </a:solidFill>
                <a:latin typeface="Arial" charset="0"/>
                <a:ea typeface="Arial" charset="0"/>
                <a:cs typeface="Arial" charset="0"/>
                <a:sym typeface="Cabin"/>
              </a:rPr>
              <a:t> / String</a:t>
            </a: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a:spLocks noGrp="1"/>
          </p:cNvSpPr>
          <p:nvPr>
            <p:ph type="body" idx="1"/>
          </p:nvPr>
        </p:nvSpPr>
        <p:spPr>
          <a:xfrm>
            <a:off x="1155701" y="2603500"/>
            <a:ext cx="653787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κομψός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600" i="0" u="none" strike="noStrike" cap="none" dirty="0">
                <a:solidFill>
                  <a:srgbClr val="FFFF00"/>
                </a:solidFill>
                <a:latin typeface="Courier"/>
                <a:ea typeface="Courier"/>
                <a:cs typeface="Courier"/>
                <a:sym typeface="Courier New"/>
              </a:rPr>
              <a:t>φρούτο</a:t>
            </a:r>
            <a:r>
              <a:rPr lang="en-US" sz="3600" i="0" u="none" strike="noStrike" cap="none" dirty="0">
                <a:solidFill>
                  <a:srgbClr val="FF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15" name="Shape 315"/>
          <p:cNvSpPr txBox="1">
            <a:spLocks noGrp="1"/>
          </p:cNvSpPr>
          <p:nvPr>
            <p:ph type="body" idx="1"/>
          </p:nvPr>
        </p:nvSpPr>
        <p:spPr>
          <a:xfrm>
            <a:off x="1155700" y="2603500"/>
            <a:ext cx="5891236" cy="5702399"/>
          </a:xfrm>
          <a:prstGeom prst="rect">
            <a:avLst/>
          </a:prstGeom>
          <a:noFill/>
          <a:ln>
            <a:noFill/>
          </a:ln>
        </p:spPr>
        <p:txBody>
          <a:bodyPr lIns="38100" tIns="38100" rIns="38100" bIns="38100" anchor="ctr" anchorCtr="0">
            <a:noAutofit/>
          </a:bodyPr>
          <a:lstStyle/>
          <a:p>
            <a:pPr marL="749300" indent="-533400">
              <a:spcBef>
                <a:spcPts val="0"/>
              </a:spcBef>
              <a:buSzPct val="171000"/>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a:t>
            </a:r>
            <a:r>
              <a:rPr lang="el-GR" dirty="0">
                <a:solidFill>
                  <a:srgbClr val="FF6600"/>
                </a:solidFill>
                <a:latin typeface="Arial" charset="0"/>
                <a:cs typeface="Arial" charset="0"/>
                <a:sym typeface="Cabin"/>
              </a:rPr>
              <a:t>κομψός</a:t>
            </a:r>
            <a:endParaRPr lang="en-US" sz="3600" u="none" strike="noStrike" cap="none" dirty="0">
              <a:solidFill>
                <a:srgbClr val="FF66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8058070" y="5568950"/>
            <a:ext cx="644620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17" name="Shape 317"/>
          <p:cNvSpPr txBox="1"/>
          <p:nvPr/>
        </p:nvSpPr>
        <p:spPr>
          <a:xfrm>
            <a:off x="8058070" y="3424870"/>
            <a:ext cx="5279557"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in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και Μέτρηση</a:t>
            </a:r>
            <a:endParaRPr lang="en-US" sz="7600" u="none" strike="noStrike" cap="none" dirty="0">
              <a:solidFill>
                <a:srgbClr val="FFD966"/>
              </a:solidFill>
              <a:latin typeface="Arial" charset="0"/>
              <a:ea typeface="Arial" charset="0"/>
              <a:cs typeface="Arial" charset="0"/>
              <a:sym typeface="Cabin"/>
            </a:endParaRPr>
          </a:p>
        </p:txBody>
      </p:sp>
      <p:sp>
        <p:nvSpPr>
          <p:cNvPr id="324" name="Shape 324"/>
          <p:cNvSpPr txBox="1">
            <a:spLocks noGrp="1"/>
          </p:cNvSpPr>
          <p:nvPr>
            <p:ph type="body" idx="1"/>
          </p:nvPr>
        </p:nvSpPr>
        <p:spPr>
          <a:xfrm>
            <a:off x="1155700" y="3025790"/>
            <a:ext cx="6273800" cy="443678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Αυτός είναι ένας απλός βρόχος που διατρέχει κάθε γράμμα μιας συμβολοσειράς και μετράει πόσες φορές ο βρόχος συναντά τον χαρακτήρα «a»</a:t>
            </a:r>
            <a:endParaRPr lang="en-US" sz="3600" u="none" strike="noStrike" cap="none" dirty="0">
              <a:solidFill>
                <a:schemeClr val="lt1"/>
              </a:solidFill>
              <a:latin typeface="Arial" charset="0"/>
              <a:ea typeface="Arial" charset="0"/>
              <a:cs typeface="Arial" charset="0"/>
              <a:sym typeface="Cabin"/>
            </a:endParaRPr>
          </a:p>
        </p:txBody>
      </p:sp>
      <p:sp>
        <p:nvSpPr>
          <p:cNvPr id="325" name="Shape 325"/>
          <p:cNvSpPr txBox="1"/>
          <p:nvPr/>
        </p:nvSpPr>
        <p:spPr>
          <a:xfrm>
            <a:off x="8466083" y="3468675"/>
            <a:ext cx="7172017"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λέξη</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λέξη</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 if</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Μελετώντας Βαθύτερα την </a:t>
            </a:r>
            <a:r>
              <a:rPr lang="en-US" sz="7600" u="none" strike="noStrike" cap="none" dirty="0">
                <a:solidFill>
                  <a:srgbClr val="FFFF00"/>
                </a:solidFill>
                <a:latin typeface="Arial" charset="0"/>
                <a:ea typeface="Arial" charset="0"/>
                <a:cs typeface="Arial" charset="0"/>
                <a:sym typeface="Cabin"/>
              </a:rPr>
              <a:t>in</a:t>
            </a:r>
          </a:p>
        </p:txBody>
      </p:sp>
      <p:sp>
        <p:nvSpPr>
          <p:cNvPr id="331" name="Shape 331"/>
          <p:cNvSpPr txBox="1">
            <a:spLocks noGrp="1"/>
          </p:cNvSpPr>
          <p:nvPr>
            <p:ph type="body" idx="1"/>
          </p:nvPr>
        </p:nvSpPr>
        <p:spPr>
          <a:xfrm>
            <a:off x="1155700" y="2603500"/>
            <a:ext cx="668813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την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7F00"/>
                </a:solidFill>
                <a:latin typeface="Arial" charset="0"/>
                <a:ea typeface="Arial" charset="0"/>
                <a:cs typeface="Arial" charset="0"/>
                <a:sym typeface="Cabin"/>
              </a:rPr>
              <a:t>ακολουθία</a:t>
            </a:r>
            <a:r>
              <a:rPr lang="en-US" sz="3400" u="none" strike="noStrike" cap="none" dirty="0">
                <a:solidFill>
                  <a:srgbClr val="FF7F00"/>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επιθυμητό σύνολο</a:t>
            </a:r>
            <a:r>
              <a:rPr lang="en-US" sz="3400" u="none" strike="noStrike" cap="none"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μπλοκ (σώμα)</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400" u="none" strike="noStrike" cap="none" dirty="0">
                <a:solidFill>
                  <a:srgbClr val="FFFF00"/>
                </a:solidFill>
                <a:latin typeface="Arial" charset="0"/>
                <a:ea typeface="Arial" charset="0"/>
                <a:cs typeface="Arial" charset="0"/>
                <a:sym typeface="Cabin"/>
              </a:rPr>
              <a:t>εντός</a:t>
            </a:r>
            <a:r>
              <a:rPr lang="el-GR" sz="3400" u="none" strike="noStrike" cap="none" dirty="0">
                <a:latin typeface="Arial" charset="0"/>
                <a:ea typeface="Arial" charset="0"/>
                <a:cs typeface="Arial" charset="0"/>
                <a:sym typeface="Cabin"/>
              </a:rPr>
              <a:t>)</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της </a:t>
            </a:r>
            <a:r>
              <a:rPr lang="el-GR" sz="3400" u="none" strike="noStrike" cap="none" dirty="0">
                <a:solidFill>
                  <a:srgbClr val="FF7F00"/>
                </a:solidFill>
                <a:latin typeface="Arial" charset="0"/>
                <a:ea typeface="Arial" charset="0"/>
                <a:cs typeface="Arial" charset="0"/>
                <a:sym typeface="Cabin"/>
              </a:rPr>
              <a:t>ακολουθίας</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όλες τις τιμές </a:t>
            </a:r>
            <a:r>
              <a:rPr lang="el-GR" sz="3400" dirty="0">
                <a:solidFill>
                  <a:srgbClr val="FFFF00"/>
                </a:solidFill>
                <a:latin typeface="Arial" charset="0"/>
                <a:cs typeface="Arial" charset="0"/>
              </a:rPr>
              <a:t>μέσα</a:t>
            </a:r>
            <a:r>
              <a:rPr lang="el-GR" sz="3400" b="0" i="0" u="none" strike="noStrike" cap="none" dirty="0">
                <a:solidFill>
                  <a:schemeClr val="lt1"/>
                </a:solidFill>
                <a:latin typeface="Arial"/>
                <a:ea typeface="Arial"/>
                <a:cs typeface="Arial"/>
                <a:sym typeface="Arial"/>
              </a:rPr>
              <a:t> στην </a:t>
            </a:r>
            <a:r>
              <a:rPr lang="el-GR" sz="3400" u="none" strike="noStrike" cap="none" dirty="0">
                <a:solidFill>
                  <a:srgbClr val="FF7F00"/>
                </a:solidFill>
                <a:latin typeface="Arial" charset="0"/>
                <a:ea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print(</a:t>
            </a:r>
            <a:r>
              <a:rPr lang="el-GR" sz="3600" i="0" u="none" strike="noStrike" cap="none" dirty="0">
                <a:solidFill>
                  <a:srgbClr val="FF00FF"/>
                </a:solidFill>
                <a:latin typeface="Courier"/>
                <a:ea typeface="Courier"/>
                <a:cs typeface="Courier"/>
                <a:sym typeface="Courier New"/>
              </a:rPr>
              <a:t>γράμμα</a:t>
            </a:r>
            <a:r>
              <a:rPr lang="en-US" sz="3600" i="0" u="none" strike="noStrike" cap="none" dirty="0">
                <a:solidFill>
                  <a:srgbClr val="FF00FF"/>
                </a:solidFill>
                <a:latin typeface="Courier"/>
                <a:ea typeface="Courier"/>
                <a:cs typeface="Courier"/>
                <a:sym typeface="Courier New"/>
              </a:rPr>
              <a:t>)</a:t>
            </a: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Συμβολοσειρά </a:t>
            </a: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έξι-χαρακτήρων</a:t>
            </a:r>
            <a:endParaRPr lang="en-US" sz="3600" u="none" strike="noStrike" cap="none" dirty="0">
              <a:solidFill>
                <a:srgbClr val="FF7F00"/>
              </a:solidFill>
              <a:latin typeface="Arial" charset="0"/>
              <a:ea typeface="Arial" charset="0"/>
              <a:cs typeface="Arial" charset="0"/>
              <a:sym typeface="Cabin"/>
            </a:endParaRP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FFFF"/>
                </a:solidFill>
                <a:latin typeface="Arial" charset="0"/>
                <a:ea typeface="Arial" charset="0"/>
                <a:cs typeface="Arial" charset="0"/>
                <a:sym typeface="Cabin"/>
              </a:rPr>
              <a:t>Τέλος</a:t>
            </a:r>
            <a:endParaRPr lang="en-US" sz="3400" u="none" strike="noStrike" cap="none" dirty="0">
              <a:solidFill>
                <a:srgbClr val="FFFFFF"/>
              </a:solidFill>
              <a:latin typeface="Arial" charset="0"/>
              <a:ea typeface="Arial" charset="0"/>
              <a:cs typeface="Arial" charset="0"/>
              <a:sym typeface="Cabin"/>
            </a:endParaRP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cxnSpLocks/>
            <a:stCxn id="347" idx="0"/>
            <a:endCxn id="354" idx="2"/>
          </p:cNvCxnSpPr>
          <p:nvPr/>
        </p:nvCxnSpPr>
        <p:spPr>
          <a:xfrm flipV="1">
            <a:off x="6928849" y="2768699"/>
            <a:ext cx="1" cy="533301"/>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cxnSpLocks/>
            <a:stCxn id="347" idx="2"/>
          </p:cNvCxnSpPr>
          <p:nvPr/>
        </p:nvCxnSpPr>
        <p:spPr>
          <a:xfrm>
            <a:off x="6928849" y="4051399"/>
            <a:ext cx="1"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a:cxnSpLocks/>
          </p:cNvCxnSpPr>
          <p:nvPr/>
        </p:nvCxnSpPr>
        <p:spPr>
          <a:xfrm>
            <a:off x="3133200" y="4516675"/>
            <a:ext cx="3795649" cy="7524"/>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09178"/>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47" name="Shape 347"/>
          <p:cNvSpPr txBox="1"/>
          <p:nvPr/>
        </p:nvSpPr>
        <p:spPr>
          <a:xfrm>
            <a:off x="5210150" y="3302000"/>
            <a:ext cx="3437398"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rgbClr val="00FF00"/>
                </a:solidFill>
                <a:latin typeface="Arial" charset="0"/>
                <a:ea typeface="Arial" charset="0"/>
                <a:cs typeface="Arial" charset="0"/>
                <a:sym typeface="Cabin"/>
              </a:rPr>
              <a:t>γράμμα</a:t>
            </a:r>
            <a:r>
              <a:rPr lang="en-US" sz="3500" u="none" strike="noStrike" cap="none" dirty="0">
                <a:solidFill>
                  <a:schemeClr val="bg1"/>
                </a:solidFill>
                <a:latin typeface="Arial" charset="0"/>
                <a:ea typeface="Arial" charset="0"/>
                <a:cs typeface="Arial" charset="0"/>
                <a:sym typeface="Cabin"/>
              </a:rPr>
              <a:t>)</a:t>
            </a:r>
          </a:p>
        </p:txBody>
      </p:sp>
      <p:sp>
        <p:nvSpPr>
          <p:cNvPr id="354" name="Shape 354"/>
          <p:cNvSpPr txBox="1"/>
          <p:nvPr/>
        </p:nvSpPr>
        <p:spPr>
          <a:xfrm>
            <a:off x="5130800" y="2019300"/>
            <a:ext cx="3596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FFFF"/>
                </a:solidFill>
                <a:latin typeface="Arial" charset="0"/>
                <a:ea typeface="Arial" charset="0"/>
                <a:cs typeface="Arial" charset="0"/>
                <a:sym typeface="Cabin"/>
              </a:rPr>
              <a:t>Επόμενο</a:t>
            </a:r>
            <a:r>
              <a:rPr lang="en-US" sz="3500" u="none" strike="noStrike" cap="none" dirty="0">
                <a:solidFill>
                  <a:srgbClr val="FFFFFF"/>
                </a:solidFill>
                <a:latin typeface="Arial" charset="0"/>
                <a:ea typeface="Arial" charset="0"/>
                <a:cs typeface="Arial" charset="0"/>
                <a:sym typeface="Cabin"/>
              </a:rPr>
              <a:t> </a:t>
            </a:r>
            <a:r>
              <a:rPr lang="el-GR" sz="3500" u="none" strike="noStrike" cap="none" dirty="0">
                <a:solidFill>
                  <a:srgbClr val="00FF00"/>
                </a:solidFill>
                <a:latin typeface="Arial" charset="0"/>
                <a:ea typeface="Arial" charset="0"/>
                <a:cs typeface="Arial" charset="0"/>
                <a:sym typeface="Cabin"/>
              </a:rPr>
              <a:t>γράμμα</a:t>
            </a:r>
            <a:endParaRPr lang="en-US" sz="35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600" i="0" u="none" strike="noStrike" cap="none" dirty="0">
                <a:solidFill>
                  <a:srgbClr val="FF00FF"/>
                </a:solidFill>
                <a:latin typeface="Courier"/>
                <a:ea typeface="Courier"/>
                <a:cs typeface="Courier"/>
                <a:sym typeface="Courier New"/>
              </a:rPr>
              <a:t>    print(</a:t>
            </a:r>
            <a:r>
              <a:rPr lang="el-GR" sz="3600" i="0" u="none" strike="noStrike" cap="none" dirty="0">
                <a:solidFill>
                  <a:srgbClr val="FF00FF"/>
                </a:solidFill>
                <a:latin typeface="Courier"/>
                <a:ea typeface="Courier"/>
                <a:cs typeface="Courier"/>
                <a:sym typeface="Courier New"/>
              </a:rPr>
              <a:t>γράμμα</a:t>
            </a:r>
            <a:r>
              <a:rPr lang="en-US" sz="3600" i="0" u="none" strike="noStrike" cap="none" dirty="0">
                <a:solidFill>
                  <a:srgbClr val="FF00FF"/>
                </a:solidFill>
                <a:latin typeface="Courier"/>
                <a:ea typeface="Courier"/>
                <a:cs typeface="Courier"/>
                <a:sym typeface="Courier New"/>
              </a:rPr>
              <a:t>)</a:t>
            </a: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520104" y="6978788"/>
            <a:ext cx="15215793" cy="135082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l-GR" sz="3600" u="none" strike="noStrike" cap="none" dirty="0">
                <a:solidFill>
                  <a:schemeClr val="lt1"/>
                </a:solidFill>
                <a:latin typeface="Arial" charset="0"/>
                <a:ea typeface="Arial" charset="0"/>
                <a:cs typeface="Arial" charset="0"/>
                <a:sym typeface="Cabin"/>
              </a:rPr>
              <a:t>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διατρέχει» την </a:t>
            </a:r>
            <a:r>
              <a:rPr lang="el-GR" sz="3600" u="none" strike="noStrike" cap="none" dirty="0">
                <a:solidFill>
                  <a:srgbClr val="FF7F00"/>
                </a:solidFill>
                <a:latin typeface="Arial" charset="0"/>
                <a:ea typeface="Arial" charset="0"/>
                <a:cs typeface="Arial" charset="0"/>
                <a:sym typeface="Cabin"/>
              </a:rPr>
              <a:t>συμβολοσειρά</a:t>
            </a:r>
            <a:r>
              <a:rPr lang="el-GR" sz="3600" dirty="0">
                <a:solidFill>
                  <a:srgbClr val="FF7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μπλοκ (σώμα)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600" u="none" strike="noStrike" cap="none" dirty="0">
                <a:solidFill>
                  <a:srgbClr val="FFFF00"/>
                </a:solidFill>
                <a:latin typeface="Arial" charset="0"/>
                <a:ea typeface="Arial" charset="0"/>
                <a:cs typeface="Arial" charset="0"/>
                <a:sym typeface="Cabin"/>
              </a:rPr>
              <a:t>εντός</a:t>
            </a:r>
            <a:r>
              <a:rPr lang="el-GR" sz="3600" u="none" strike="noStrike" cap="none" dirty="0">
                <a:solidFill>
                  <a:schemeClr val="bg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FF7F00"/>
                </a:solidFill>
                <a:latin typeface="Arial" charset="0"/>
                <a:ea typeface="Arial" charset="0"/>
                <a:cs typeface="Arial" charset="0"/>
                <a:sym typeface="Cabin"/>
              </a:rPr>
              <a:t>ακολουθίας</a:t>
            </a:r>
            <a:endParaRPr lang="en-US" sz="3600" u="none" strike="noStrike" cap="none" dirty="0">
              <a:solidFill>
                <a:srgbClr val="FF7F00"/>
              </a:solidFill>
              <a:latin typeface="Arial" charset="0"/>
              <a:ea typeface="Arial" charset="0"/>
              <a:cs typeface="Arial" charset="0"/>
              <a:sym typeface="Cabin"/>
            </a:endParaRP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dirty="0">
                <a:solidFill>
                  <a:schemeClr val="lt1"/>
                </a:solidFill>
                <a:latin typeface="Arial" charset="0"/>
                <a:ea typeface="Arial" charset="0"/>
                <a:cs typeface="Arial" charset="0"/>
                <a:sym typeface="Cabin"/>
              </a:rPr>
              <a:t>Όχι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Λειτουργίες Συμβολοσειρών</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55700" y="786420"/>
            <a:ext cx="537122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425669" y="2824221"/>
            <a:ext cx="8161123"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επίσης να εξετάσουμε οποιοδήποτε συνεχές τμήμα μιας συμβολοσειράς χρησιμοποιώντας τελεστή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FF"/>
                </a:solidFill>
                <a:latin typeface="Arial" charset="0"/>
                <a:ea typeface="Arial" charset="0"/>
                <a:cs typeface="Arial" charset="0"/>
                <a:sym typeface="Cabin"/>
              </a:rPr>
              <a:t>:</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Ο δεύτερος αριθμός είναι ένας πέρα από το τέλος του τμήματος - "έως το χωρίς να συμπεριλαμβάνεται»</a:t>
            </a: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Εάν ο δεύτερος αριθμός είναι πέρα από το τέλος της συμβολοσειράς, σταματά στο τέλος</a:t>
            </a:r>
            <a:endParaRPr lang="en-US" sz="340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a:t>
            </a:r>
            <a:r>
              <a:rPr lang="en-US" sz="3600" i="0" u="none" strike="noStrike" cap="none">
                <a:solidFill>
                  <a:schemeClr val="lt1"/>
                </a:solidFill>
                <a:latin typeface="Courier"/>
                <a:ea typeface="Courier"/>
                <a:cs typeface="Courier"/>
                <a:sym typeface="Courier New"/>
              </a:rPr>
              <a:t>= </a:t>
            </a:r>
            <a:r>
              <a:rPr lang="en-US" sz="3600" i="0" u="none" strike="noStrike" cap="none">
                <a:solidFill>
                  <a:srgbClr val="FF7F00"/>
                </a:solidFill>
                <a:latin typeface="Courier"/>
                <a:ea typeface="Courier"/>
                <a:cs typeface="Courier"/>
                <a:sym typeface="Courier New"/>
              </a:rPr>
              <a:t>'Monty </a:t>
            </a:r>
            <a:r>
              <a:rPr lang="en-US" sz="3600" i="0" u="none" strike="noStrike" cap="none" dirty="0">
                <a:solidFill>
                  <a:srgbClr val="FF7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0</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4</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6:7</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20</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8</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70" name="Shape 370"/>
          <p:cNvSpPr txBox="1">
            <a:spLocks noGrp="1"/>
          </p:cNvSpPr>
          <p:nvPr>
            <p:ph type="title"/>
          </p:nvPr>
        </p:nvSpPr>
        <p:spPr>
          <a:xfrm>
            <a:off x="1155700" y="833718"/>
            <a:ext cx="54185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l-GR" sz="3400" dirty="0">
                <a:solidFill>
                  <a:schemeClr val="lt1"/>
                </a:solidFill>
                <a:latin typeface="Arial" charset="0"/>
                <a:ea typeface="Arial" charset="0"/>
                <a:cs typeface="Arial" charset="0"/>
                <a:sym typeface="Cabin"/>
              </a:rPr>
              <a:t>Εάν παραλείψουμε τον πρώτο αριθμό ή τον τελευταίο αριθμό του τμήματος, εννοείται η αρχή ή το τέλος της συμβολοσειράς αντίστοιχα</a:t>
            </a:r>
            <a:endParaRPr lang="en-US" sz="3400" dirty="0">
              <a:solidFill>
                <a:schemeClr val="lt1"/>
              </a:solidFill>
              <a:latin typeface="Arial" charset="0"/>
              <a:ea typeface="Arial" charset="0"/>
              <a:cs typeface="Arial" charset="0"/>
              <a:sym typeface="Cabin"/>
            </a:endParaRP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0850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Συνένωση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type="body" idx="1"/>
          </p:nvPr>
        </p:nvSpPr>
        <p:spPr>
          <a:xfrm>
            <a:off x="1155700" y="2603501"/>
            <a:ext cx="6059488" cy="4757778"/>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Όταν εφαρμόζεται ο τελεστής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συμβολοσειρές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Cabin"/>
              </a:rPr>
              <a:t>“</a:t>
            </a:r>
            <a:r>
              <a:rPr lang="el-GR" sz="3600" u="none" strike="noStrike" cap="none" dirty="0">
                <a:solidFill>
                  <a:srgbClr val="00FFFF"/>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HelloThere</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60300"/>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Χρησιμοποιώντας το</a:t>
            </a:r>
            <a:r>
              <a:rPr lang="en-US" sz="7600" u="none" strike="noStrike" cap="none" dirty="0">
                <a:solidFill>
                  <a:srgbClr val="FFFFFF"/>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rgbClr val="FFFFFF"/>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ως Λογικό Τελεστή</a:t>
            </a:r>
            <a:endParaRPr lang="en-US" sz="7600" u="none" strike="noStrike" cap="none" dirty="0">
              <a:solidFill>
                <a:srgbClr val="FFD966"/>
              </a:solidFill>
              <a:latin typeface="Arial" charset="0"/>
              <a:ea typeface="Arial" charset="0"/>
              <a:cs typeface="Arial" charset="0"/>
              <a:sym typeface="Cabin"/>
            </a:endParaRPr>
          </a:p>
        </p:txBody>
      </p:sp>
      <p:sp>
        <p:nvSpPr>
          <p:cNvPr id="439" name="Shape 439"/>
          <p:cNvSpPr txBox="1">
            <a:spLocks noGrp="1"/>
          </p:cNvSpPr>
          <p:nvPr>
            <p:ph type="body" idx="1"/>
          </p:nvPr>
        </p:nvSpPr>
        <p:spPr>
          <a:xfrm>
            <a:off x="1155700" y="2603500"/>
            <a:ext cx="6659563"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λέξη-κλειδί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μπορεί επίσης να χρησιμοποιηθεί για να ελέγξει εάν μια συμβολοσειρά είναι «μέσα» μια άλλη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έκφραση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είναι μια λογική έκφραση που επιστρέφει </a:t>
            </a:r>
            <a:r>
              <a:rPr lang="en-US" sz="3600" u="none" strike="noStrike" cap="none" dirty="0">
                <a:solidFill>
                  <a:srgbClr val="FF7F00"/>
                </a:solidFill>
                <a:latin typeface="Arial" charset="0"/>
                <a:ea typeface="Arial" charset="0"/>
                <a:cs typeface="Arial" charset="0"/>
                <a:sym typeface="Cabin"/>
              </a:rPr>
              <a:t>True</a:t>
            </a:r>
            <a:r>
              <a:rPr lang="el-GR" sz="3600" u="none" strike="noStrike" cap="none" dirty="0">
                <a:solidFill>
                  <a:schemeClr val="lt1"/>
                </a:solidFill>
                <a:latin typeface="Arial" charset="0"/>
                <a:ea typeface="Arial" charset="0"/>
                <a:cs typeface="Arial" charset="0"/>
                <a:sym typeface="Cabin"/>
              </a:rPr>
              <a:t> ή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chemeClr val="lt1"/>
                </a:solidFill>
                <a:latin typeface="Arial" charset="0"/>
                <a:ea typeface="Arial" charset="0"/>
                <a:cs typeface="Arial" charset="0"/>
                <a:sym typeface="Cabin"/>
              </a:rPr>
              <a:t> και μπορεί να χρησιμοποιηθεί σε μια πρόταση </a:t>
            </a:r>
            <a:r>
              <a:rPr lang="en-US" sz="3600" u="none" strike="noStrike" cap="none" dirty="0">
                <a:solidFill>
                  <a:srgbClr val="FFFF00"/>
                </a:solidFill>
                <a:latin typeface="Arial" charset="0"/>
                <a:ea typeface="Arial" charset="0"/>
                <a:cs typeface="Arial" charset="0"/>
                <a:sym typeface="Cabin"/>
              </a:rPr>
              <a:t>if</a:t>
            </a:r>
            <a:endParaRPr lang="en-US" sz="3600" u="none" strike="noStrike" cap="none" dirty="0">
              <a:solidFill>
                <a:schemeClr val="lt1"/>
              </a:solidFill>
              <a:latin typeface="Arial" charset="0"/>
              <a:ea typeface="Arial" charset="0"/>
              <a:cs typeface="Arial" charset="0"/>
              <a:sym typeface="Cabin"/>
            </a:endParaRPr>
          </a:p>
        </p:txBody>
      </p:sp>
      <p:sp>
        <p:nvSpPr>
          <p:cNvPr id="440" name="Shape 440"/>
          <p:cNvSpPr txBox="1"/>
          <p:nvPr/>
        </p:nvSpPr>
        <p:spPr>
          <a:xfrm>
            <a:off x="9255125" y="2645542"/>
            <a:ext cx="6721474" cy="631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'm'</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Βρέθηκε</a:t>
            </a:r>
            <a:r>
              <a:rPr lang="en-US" sz="3000" i="0" u="none" strike="noStrike" cap="none" dirty="0">
                <a:solidFill>
                  <a:srgbClr val="FF7F00"/>
                </a:solidFill>
                <a:latin typeface="Courier"/>
                <a:ea typeface="Courier"/>
                <a:cs typeface="Courier"/>
                <a:sym typeface="Courier New"/>
              </a:rPr>
              <a:t>!</a:t>
            </a:r>
            <a:r>
              <a:rPr lang="en-US" sz="3000" dirty="0">
                <a:solidFill>
                  <a:srgbClr val="FF7F00"/>
                </a:solidFill>
                <a:latin typeface="Courier"/>
                <a:ea typeface="Courier"/>
                <a:cs typeface="Courier"/>
                <a:sym typeface="Courier New"/>
              </a:rPr>
              <a:t>'</a:t>
            </a:r>
            <a:r>
              <a:rPr lang="en-US" sz="30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l-GR" sz="3000" i="0" u="none" strike="noStrike" cap="none" dirty="0">
                <a:solidFill>
                  <a:schemeClr val="lt1"/>
                </a:solidFill>
                <a:latin typeface="Courier"/>
                <a:ea typeface="Courier"/>
                <a:cs typeface="Courier"/>
                <a:sym typeface="Courier New"/>
              </a:rPr>
              <a:t>Βρέθηκε</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789452" y="833718"/>
            <a:ext cx="802070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Τύπος Δεδομένων </a:t>
            </a:r>
            <a:r>
              <a:rPr lang="en-US" sz="7600" u="none" strike="noStrike" cap="none" dirty="0">
                <a:solidFill>
                  <a:srgbClr val="FFD966"/>
                </a:solidFill>
                <a:latin typeface="Arial" charset="0"/>
                <a:ea typeface="Arial" charset="0"/>
                <a:cs typeface="Arial" charset="0"/>
                <a:sym typeface="Cabin"/>
              </a:rPr>
              <a:t>String</a:t>
            </a:r>
          </a:p>
        </p:txBody>
      </p:sp>
      <p:sp>
        <p:nvSpPr>
          <p:cNvPr id="214" name="Shape 214"/>
          <p:cNvSpPr txBox="1">
            <a:spLocks noGrp="1"/>
          </p:cNvSpPr>
          <p:nvPr>
            <p:ph type="body" idx="1"/>
          </p:nvPr>
        </p:nvSpPr>
        <p:spPr>
          <a:xfrm>
            <a:off x="789452" y="2776924"/>
            <a:ext cx="7654462" cy="5941410"/>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n-US" sz="3000" dirty="0">
                <a:solidFill>
                  <a:srgbClr val="FF00FF"/>
                </a:solidFill>
                <a:latin typeface="Arial" charset="0"/>
                <a:ea typeface="Arial" charset="0"/>
                <a:cs typeface="Arial" charset="0"/>
                <a:sym typeface="Cabin"/>
              </a:rPr>
              <a:t>S</a:t>
            </a:r>
            <a:r>
              <a:rPr lang="en-US" sz="3000" u="none" strike="noStrike" cap="none" dirty="0">
                <a:solidFill>
                  <a:srgbClr val="FF00FF"/>
                </a:solidFill>
                <a:latin typeface="Arial" charset="0"/>
                <a:ea typeface="Arial" charset="0"/>
                <a:cs typeface="Arial" charset="0"/>
                <a:sym typeface="Cabin"/>
              </a:rPr>
              <a:t>tring </a:t>
            </a:r>
            <a:r>
              <a:rPr lang="el-GR" sz="3000" u="none" strike="noStrike" cap="none" dirty="0">
                <a:solidFill>
                  <a:srgbClr val="FF00FF"/>
                </a:solidFill>
                <a:latin typeface="Arial" charset="0"/>
                <a:ea typeface="Arial" charset="0"/>
                <a:cs typeface="Arial" charset="0"/>
                <a:sym typeface="Cabin"/>
              </a:rPr>
              <a:t>είναι μια ακολουθία χαρακτήρων</a:t>
            </a:r>
            <a:endParaRPr lang="en-US" sz="3000" u="none" strike="noStrike" cap="none" dirty="0">
              <a:solidFill>
                <a:srgbClr val="FF00FF"/>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rgbClr val="FF00FF"/>
              </a:buClr>
              <a:buSzPct val="100000"/>
              <a:buFont typeface="Cabin"/>
              <a:buChar char="•"/>
            </a:pPr>
            <a:r>
              <a:rPr lang="el-GR" sz="3000" dirty="0">
                <a:solidFill>
                  <a:srgbClr val="FF00FF"/>
                </a:solidFill>
                <a:latin typeface="Arial" charset="0"/>
                <a:ea typeface="Arial" charset="0"/>
                <a:cs typeface="Arial" charset="0"/>
                <a:sym typeface="Cabin"/>
              </a:rPr>
              <a:t>Μια τιμή</a:t>
            </a:r>
            <a:r>
              <a:rPr lang="en-US" sz="3000" u="none" strike="noStrike" cap="none" dirty="0">
                <a:solidFill>
                  <a:srgbClr val="FF00FF"/>
                </a:solidFill>
                <a:latin typeface="Arial" charset="0"/>
                <a:ea typeface="Arial" charset="0"/>
                <a:cs typeface="Arial" charset="0"/>
                <a:sym typeface="Cabin"/>
              </a:rPr>
              <a:t> string </a:t>
            </a:r>
            <a:r>
              <a:rPr lang="el-GR" sz="3000" u="none" strike="noStrike" cap="none" dirty="0">
                <a:solidFill>
                  <a:srgbClr val="FF00FF"/>
                </a:solidFill>
                <a:latin typeface="Arial" charset="0"/>
                <a:ea typeface="Arial" charset="0"/>
                <a:cs typeface="Arial" charset="0"/>
                <a:sym typeface="Cabin"/>
              </a:rPr>
              <a:t>χρησιμοποιεί εισαγωγικά</a:t>
            </a:r>
            <a:r>
              <a:rPr lang="en-US" sz="3000" u="none" strike="noStrike" cap="none" dirty="0">
                <a:solidFill>
                  <a:srgbClr val="FF00FF"/>
                </a:solidFill>
                <a:latin typeface="Arial" charset="0"/>
                <a:ea typeface="Arial" charset="0"/>
                <a:cs typeface="Arial" charset="0"/>
                <a:sym typeface="Cabin"/>
              </a:rPr>
              <a:t> </a:t>
            </a:r>
            <a:br>
              <a:rPr lang="en-US" sz="3000" u="none" strike="noStrike" cap="none" dirty="0">
                <a:solidFill>
                  <a:srgbClr val="FF00FF"/>
                </a:solidFill>
                <a:latin typeface="Arial" charset="0"/>
                <a:ea typeface="Arial" charset="0"/>
                <a:cs typeface="Arial" charset="0"/>
                <a:sym typeface="Cabin"/>
              </a:rPr>
            </a:b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Hello</a:t>
            </a: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 </a:t>
            </a:r>
            <a:r>
              <a:rPr lang="el-GR" sz="3000" u="none" strike="noStrike" cap="none" dirty="0">
                <a:solidFill>
                  <a:srgbClr val="FF00FF"/>
                </a:solidFill>
                <a:latin typeface="Arial" charset="0"/>
                <a:ea typeface="Arial" charset="0"/>
                <a:cs typeface="Arial" charset="0"/>
                <a:sym typeface="Cabin"/>
              </a:rPr>
              <a:t>ή</a:t>
            </a:r>
            <a:r>
              <a:rPr lang="en-US" sz="3000" u="none" strike="noStrike" cap="none" dirty="0">
                <a:solidFill>
                  <a:srgbClr val="FF00FF"/>
                </a:solidFill>
                <a:latin typeface="Arial" charset="0"/>
                <a:ea typeface="Arial" charset="0"/>
                <a:cs typeface="Arial" charset="0"/>
                <a:sym typeface="Cabin"/>
              </a:rPr>
              <a:t> </a:t>
            </a:r>
            <a:r>
              <a:rPr lang="en-US" sz="3000" dirty="0">
                <a:solidFill>
                  <a:srgbClr val="FF00FF"/>
                </a:solidFill>
              </a:rPr>
              <a:t>"</a:t>
            </a:r>
            <a:r>
              <a:rPr lang="en-US" sz="3000" u="none" strike="noStrike" cap="none" dirty="0">
                <a:solidFill>
                  <a:srgbClr val="FF00FF"/>
                </a:solidFill>
                <a:latin typeface="Arial" charset="0"/>
                <a:ea typeface="Arial" charset="0"/>
                <a:cs typeface="Arial" charset="0"/>
                <a:sym typeface="Cabin"/>
              </a:rPr>
              <a:t>Hello</a:t>
            </a:r>
            <a:r>
              <a:rPr lang="en-US" sz="300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l-GR" sz="3000" dirty="0">
                <a:solidFill>
                  <a:srgbClr val="00FF00"/>
                </a:solidFill>
                <a:latin typeface="Arial" charset="0"/>
                <a:ea typeface="Arial" charset="0"/>
                <a:cs typeface="Arial" charset="0"/>
                <a:sym typeface="Cabin"/>
              </a:rPr>
              <a:t>Για</a:t>
            </a:r>
            <a:r>
              <a:rPr lang="en-US" sz="3000" u="none" strike="noStrike" cap="none" dirty="0">
                <a:solidFill>
                  <a:srgbClr val="00FF00"/>
                </a:solidFill>
                <a:latin typeface="Arial" charset="0"/>
                <a:ea typeface="Arial" charset="0"/>
                <a:cs typeface="Arial" charset="0"/>
                <a:sym typeface="Cabin"/>
              </a:rPr>
              <a:t> strings</a:t>
            </a:r>
            <a:r>
              <a:rPr lang="el-GR" sz="3000" u="none" strike="noStrike" cap="none" dirty="0">
                <a:solidFill>
                  <a:srgbClr val="00FF00"/>
                </a:solidFill>
                <a:latin typeface="Arial" charset="0"/>
                <a:ea typeface="Arial" charset="0"/>
                <a:cs typeface="Arial" charset="0"/>
                <a:sym typeface="Cabin"/>
              </a:rPr>
              <a:t> το</a:t>
            </a:r>
            <a:r>
              <a:rPr lang="en-US" sz="3000" u="none" strike="noStrike" cap="none" dirty="0">
                <a:solidFill>
                  <a:srgbClr val="00FF00"/>
                </a:solidFill>
                <a:latin typeface="Arial" charset="0"/>
                <a:ea typeface="Arial" charset="0"/>
                <a:cs typeface="Arial" charset="0"/>
                <a:sym typeface="Cabin"/>
              </a:rPr>
              <a:t> + </a:t>
            </a:r>
            <a:r>
              <a:rPr lang="el-GR" sz="3000" u="none" strike="noStrike" cap="none" dirty="0">
                <a:solidFill>
                  <a:srgbClr val="00FF00"/>
                </a:solidFill>
                <a:latin typeface="Arial" charset="0"/>
                <a:ea typeface="Arial" charset="0"/>
                <a:cs typeface="Arial" charset="0"/>
                <a:sym typeface="Cabin"/>
              </a:rPr>
              <a:t>σημαίνει</a:t>
            </a:r>
            <a:r>
              <a:rPr lang="en-US" sz="3000" u="none" strike="noStrike" cap="none" dirty="0">
                <a:solidFill>
                  <a:srgbClr val="00FF00"/>
                </a:solidFill>
                <a:latin typeface="Arial" charset="0"/>
                <a:ea typeface="Arial" charset="0"/>
                <a:cs typeface="Arial" charset="0"/>
                <a:sym typeface="Cabin"/>
              </a:rPr>
              <a:t> </a:t>
            </a:r>
            <a:r>
              <a:rPr lang="el-GR" sz="3000" b="0" i="0" u="none" strike="noStrike" cap="none" dirty="0">
                <a:solidFill>
                  <a:srgbClr val="00FF00"/>
                </a:solidFill>
                <a:latin typeface="Arial"/>
                <a:ea typeface="Arial"/>
                <a:cs typeface="Arial"/>
                <a:sym typeface="Arial"/>
              </a:rPr>
              <a:t>«</a:t>
            </a:r>
            <a:r>
              <a:rPr lang="el-GR" sz="3000" u="none" strike="noStrike" cap="none" dirty="0">
                <a:solidFill>
                  <a:srgbClr val="00FF00"/>
                </a:solidFill>
                <a:latin typeface="Arial" charset="0"/>
                <a:ea typeface="Arial" charset="0"/>
                <a:cs typeface="Arial" charset="0"/>
                <a:sym typeface="Cabin"/>
              </a:rPr>
              <a:t>συνένωση»</a:t>
            </a:r>
            <a:endParaRPr lang="en-US" sz="3000" b="0" i="0" u="none" strike="noStrike" cap="none" dirty="0">
              <a:solidFill>
                <a:srgbClr val="00FF00"/>
              </a:solidFill>
              <a:latin typeface="Arial"/>
              <a:ea typeface="Arial"/>
              <a:cs typeface="Arial"/>
              <a:sym typeface="Arial"/>
            </a:endParaRPr>
          </a:p>
          <a:p>
            <a:pPr marL="749300" marR="0" lvl="0" indent="-332994" algn="l" rtl="0">
              <a:lnSpc>
                <a:spcPct val="100000"/>
              </a:lnSpc>
              <a:spcBef>
                <a:spcPts val="3500"/>
              </a:spcBef>
              <a:spcAft>
                <a:spcPts val="0"/>
              </a:spcAft>
              <a:buClr>
                <a:srgbClr val="FF7F00"/>
              </a:buClr>
              <a:buSzPct val="100000"/>
              <a:buFont typeface="Cabin"/>
              <a:buChar char="•"/>
            </a:pPr>
            <a:r>
              <a:rPr lang="el-GR" sz="3000" u="none" strike="noStrike" cap="none" dirty="0">
                <a:solidFill>
                  <a:srgbClr val="FF7F00"/>
                </a:solidFill>
                <a:latin typeface="Arial" charset="0"/>
                <a:ea typeface="Arial" charset="0"/>
                <a:cs typeface="Arial" charset="0"/>
                <a:sym typeface="Cabin"/>
              </a:rPr>
              <a:t>Όταν ένα </a:t>
            </a:r>
            <a:r>
              <a:rPr lang="en-US" sz="3000" u="none" strike="noStrike" cap="none" dirty="0">
                <a:solidFill>
                  <a:srgbClr val="FF7F00"/>
                </a:solidFill>
                <a:latin typeface="Arial" charset="0"/>
                <a:ea typeface="Arial" charset="0"/>
                <a:cs typeface="Arial" charset="0"/>
                <a:sym typeface="Cabin"/>
              </a:rPr>
              <a:t>string</a:t>
            </a:r>
            <a:r>
              <a:rPr lang="el-GR" sz="3000" u="none" strike="noStrike" cap="none" dirty="0">
                <a:solidFill>
                  <a:srgbClr val="FF7F00"/>
                </a:solidFill>
                <a:latin typeface="Arial" charset="0"/>
                <a:ea typeface="Arial" charset="0"/>
                <a:cs typeface="Arial" charset="0"/>
                <a:sym typeface="Cabin"/>
              </a:rPr>
              <a:t> περιέχει αριθμούς, εξακολουθεί να είναι</a:t>
            </a:r>
            <a:r>
              <a:rPr lang="en-US" sz="3000" u="none" strike="noStrike" cap="none" dirty="0">
                <a:solidFill>
                  <a:srgbClr val="FF7F00"/>
                </a:solidFill>
                <a:latin typeface="Arial" charset="0"/>
                <a:ea typeface="Arial" charset="0"/>
                <a:cs typeface="Arial" charset="0"/>
                <a:sym typeface="Cabin"/>
              </a:rPr>
              <a:t> string</a:t>
            </a:r>
          </a:p>
          <a:p>
            <a:pPr marL="749300" marR="0" lvl="0" indent="-332994" algn="l" rtl="0">
              <a:lnSpc>
                <a:spcPct val="100000"/>
              </a:lnSpc>
              <a:spcBef>
                <a:spcPts val="3500"/>
              </a:spcBef>
              <a:spcAft>
                <a:spcPts val="0"/>
              </a:spcAft>
              <a:buClr>
                <a:srgbClr val="00FFFF"/>
              </a:buClr>
              <a:buSzPct val="100000"/>
              <a:buFont typeface="Cabin"/>
              <a:buChar char="•"/>
            </a:pPr>
            <a:r>
              <a:rPr lang="el-GR" sz="3000" u="none" strike="noStrike" cap="none" dirty="0">
                <a:solidFill>
                  <a:srgbClr val="00FFFF"/>
                </a:solidFill>
                <a:latin typeface="Arial" charset="0"/>
                <a:ea typeface="Arial" charset="0"/>
                <a:cs typeface="Arial" charset="0"/>
                <a:sym typeface="Cabin"/>
              </a:rPr>
              <a:t>Μπορούμε να μετατρέψουμε αριθμούς που περιέχονται σε ένα </a:t>
            </a:r>
            <a:r>
              <a:rPr lang="en-US" sz="3000" u="none" strike="noStrike" cap="none" dirty="0">
                <a:solidFill>
                  <a:srgbClr val="00FFFF"/>
                </a:solidFill>
                <a:latin typeface="Arial" charset="0"/>
                <a:ea typeface="Arial" charset="0"/>
                <a:cs typeface="Arial" charset="0"/>
                <a:sym typeface="Cabin"/>
              </a:rPr>
              <a:t>string </a:t>
            </a:r>
            <a:r>
              <a:rPr lang="el-GR" sz="3000" u="none" strike="noStrike" cap="none" dirty="0">
                <a:solidFill>
                  <a:srgbClr val="00FFFF"/>
                </a:solidFill>
                <a:latin typeface="Arial" charset="0"/>
                <a:ea typeface="Arial" charset="0"/>
                <a:cs typeface="Arial" charset="0"/>
                <a:sym typeface="Cabin"/>
              </a:rPr>
              <a:t>σε αριθμούς χρησιμοποιώντας την</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int</a:t>
            </a:r>
            <a:r>
              <a:rPr lang="en-US" sz="300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9040811"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str1 = "Hello</a:t>
            </a:r>
            <a:r>
              <a:rPr lang="en-US" sz="28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str2 = 'there'</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bob</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Hellothere</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Traceback</a:t>
            </a:r>
            <a:r>
              <a:rPr lang="en-US" sz="2800" i="0" u="none" strike="noStrike" cap="none" dirty="0">
                <a:solidFill>
                  <a:srgbClr val="E06666"/>
                </a:solidFill>
                <a:latin typeface="Courier"/>
                <a:ea typeface="Courier"/>
                <a:cs typeface="Courier"/>
                <a:sym typeface="Courier New"/>
              </a:rPr>
              <a:t> (most recent call last):  File "&lt;</a:t>
            </a:r>
            <a:r>
              <a:rPr lang="en-US" sz="2800" i="0" u="none" strike="noStrike" cap="none" dirty="0" err="1">
                <a:solidFill>
                  <a:srgbClr val="E06666"/>
                </a:solidFill>
                <a:latin typeface="Courier"/>
                <a:ea typeface="Courier"/>
                <a:cs typeface="Courier"/>
                <a:sym typeface="Courier New"/>
              </a:rPr>
              <a:t>stdin</a:t>
            </a:r>
            <a:r>
              <a:rPr lang="en-US" sz="28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TypeError</a:t>
            </a:r>
            <a:r>
              <a:rPr lang="en-US" sz="2800" i="0" u="none" strike="noStrike" cap="none" dirty="0">
                <a:solidFill>
                  <a:srgbClr val="E06666"/>
                </a:solidFill>
                <a:latin typeface="Courier"/>
                <a:ea typeface="Courier"/>
                <a:cs typeface="Courier"/>
                <a:sym typeface="Courier New"/>
              </a:rPr>
              <a:t>: cannot concatenate '</a:t>
            </a:r>
            <a:r>
              <a:rPr lang="en-US" sz="2800" i="0" u="none" strike="noStrike" cap="none" dirty="0" err="1">
                <a:solidFill>
                  <a:srgbClr val="E06666"/>
                </a:solidFill>
                <a:latin typeface="Courier"/>
                <a:ea typeface="Courier"/>
                <a:cs typeface="Courier"/>
                <a:sym typeface="Courier New"/>
              </a:rPr>
              <a:t>str</a:t>
            </a:r>
            <a:r>
              <a:rPr lang="en-US" sz="2800" i="0" u="none" strike="noStrike" cap="none" dirty="0">
                <a:solidFill>
                  <a:srgbClr val="E06666"/>
                </a:solidFill>
                <a:latin typeface="Courier"/>
                <a:ea typeface="Courier"/>
                <a:cs typeface="Courier"/>
                <a:sym typeface="Courier New"/>
              </a:rPr>
              <a:t>' and '</a:t>
            </a:r>
            <a:r>
              <a:rPr lang="en-US" sz="2800" i="0" u="none" strike="noStrike" cap="none" dirty="0" err="1">
                <a:solidFill>
                  <a:srgbClr val="E06666"/>
                </a:solidFill>
                <a:latin typeface="Courier"/>
                <a:ea typeface="Courier"/>
                <a:cs typeface="Courier"/>
                <a:sym typeface="Courier New"/>
              </a:rPr>
              <a:t>int</a:t>
            </a:r>
            <a:r>
              <a:rPr lang="en-US" sz="2800"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FF"/>
                </a:solidFill>
                <a:latin typeface="Courier"/>
                <a:ea typeface="Courier"/>
                <a:cs typeface="Courier"/>
                <a:sym typeface="Courier New"/>
              </a:rPr>
              <a:t>x = </a:t>
            </a:r>
            <a:r>
              <a:rPr lang="en-US" sz="2800" i="0" u="none" strike="noStrike" cap="none" dirty="0" err="1">
                <a:solidFill>
                  <a:srgbClr val="FF00FF"/>
                </a:solidFill>
                <a:latin typeface="Courier"/>
                <a:ea typeface="Courier"/>
                <a:cs typeface="Courier"/>
                <a:sym typeface="Courier New"/>
              </a:rPr>
              <a:t>int</a:t>
            </a:r>
            <a:r>
              <a:rPr lang="en-US" sz="2800"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2800"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Σύγκριση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583324" y="2667000"/>
            <a:ext cx="15672676" cy="532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Όλο τα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endParaRPr lang="el-GR" sz="34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endParaRPr sz="3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&lt;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προηγείται της </a:t>
            </a:r>
            <a:r>
              <a:rPr lang="en-US" sz="3400" i="0" u="none" strike="noStrike" cap="none" dirty="0">
                <a:solidFill>
                  <a:srgbClr val="FF7F00"/>
                </a:solidFill>
                <a:latin typeface="Courier"/>
                <a:ea typeface="Courier"/>
                <a:cs typeface="Courier"/>
                <a:sym typeface="Courier New"/>
              </a:rPr>
              <a:t>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err="1">
                <a:solidFill>
                  <a:srgbClr val="FFFF00"/>
                </a:solidFill>
                <a:latin typeface="Courier"/>
                <a:ea typeface="Courier"/>
                <a:cs typeface="Courier"/>
                <a:sym typeface="Courier New"/>
              </a:rPr>
              <a:t>elif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&gt;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έπεται της</a:t>
            </a:r>
            <a:r>
              <a:rPr lang="en-US" sz="3400" i="0" u="none" strike="noStrike" cap="none" dirty="0">
                <a:solidFill>
                  <a:srgbClr val="FF7F00"/>
                </a:solidFill>
                <a:latin typeface="Courier"/>
                <a:ea typeface="Courier"/>
                <a:cs typeface="Courier"/>
                <a:sym typeface="Courier New"/>
              </a:rPr>
              <a:t> 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else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Όλο τα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8207433" y="673718"/>
            <a:ext cx="695899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
        <p:nvSpPr>
          <p:cNvPr id="452" name="Shape 452"/>
          <p:cNvSpPr txBox="1">
            <a:spLocks noGrp="1"/>
          </p:cNvSpPr>
          <p:nvPr>
            <p:ph type="body" idx="1"/>
          </p:nvPr>
        </p:nvSpPr>
        <p:spPr>
          <a:xfrm>
            <a:off x="429415" y="1452218"/>
            <a:ext cx="7778017" cy="6977161"/>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n-US" sz="3400" u="none" strike="noStrike" cap="none" dirty="0">
                <a:solidFill>
                  <a:schemeClr val="lt1"/>
                </a:solidFill>
                <a:latin typeface="Arial" charset="0"/>
                <a:ea typeface="Arial" charset="0"/>
                <a:cs typeface="Arial" charset="0"/>
                <a:sym typeface="Cabin"/>
              </a:rPr>
              <a:t>Python </a:t>
            </a:r>
            <a:r>
              <a:rPr lang="el-GR" sz="3400" u="none" strike="noStrike" cap="none" dirty="0">
                <a:solidFill>
                  <a:schemeClr val="lt1"/>
                </a:solidFill>
                <a:latin typeface="Arial" charset="0"/>
                <a:ea typeface="Arial" charset="0"/>
                <a:cs typeface="Arial" charset="0"/>
                <a:sym typeface="Cabin"/>
              </a:rPr>
              <a:t>διαθέτει ένα πλήθος </a:t>
            </a:r>
            <a:r>
              <a:rPr lang="el-GR" sz="3400" u="none" strike="noStrike" cap="none" dirty="0">
                <a:solidFill>
                  <a:srgbClr val="FF00FF"/>
                </a:solidFill>
                <a:latin typeface="Arial" charset="0"/>
                <a:ea typeface="Arial" charset="0"/>
                <a:cs typeface="Arial" charset="0"/>
                <a:sym typeface="Cabin"/>
              </a:rPr>
              <a:t>συναρτήσεων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συμβολοσειρών οι οποίες περι</a:t>
            </a:r>
            <a:r>
              <a:rPr lang="el-GR" sz="3400" dirty="0">
                <a:solidFill>
                  <a:schemeClr val="lt1"/>
                </a:solidFill>
                <a:latin typeface="Arial" charset="0"/>
                <a:ea typeface="Arial" charset="0"/>
                <a:cs typeface="Arial" charset="0"/>
                <a:sym typeface="Cabin"/>
              </a:rPr>
              <a:t>έχονται στη </a:t>
            </a:r>
            <a:r>
              <a:rPr lang="el-GR" sz="3400" u="none" strike="noStrike" cap="none" dirty="0">
                <a:solidFill>
                  <a:srgbClr val="FF00FF"/>
                </a:solidFill>
                <a:latin typeface="Arial" charset="0"/>
                <a:ea typeface="Arial" charset="0"/>
                <a:cs typeface="Arial" charset="0"/>
                <a:sym typeface="Cabin"/>
              </a:rPr>
              <a:t>βιβλιοθήκη </a:t>
            </a:r>
            <a:r>
              <a:rPr lang="en-US" sz="3400" u="none" strike="noStrike" cap="none" dirty="0">
                <a:solidFill>
                  <a:srgbClr val="FF00FF"/>
                </a:solidFill>
                <a:latin typeface="Arial" charset="0"/>
                <a:ea typeface="Arial" charset="0"/>
                <a:cs typeface="Arial" charset="0"/>
                <a:sym typeface="Cabin"/>
              </a:rPr>
              <a:t>string</a:t>
            </a:r>
          </a:p>
          <a:p>
            <a:pPr marL="749300" marR="0" lvl="0" indent="-358394"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Αυτές οι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ενσωματωμένες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σε κάθε </a:t>
            </a:r>
            <a:r>
              <a:rPr lang="en-US" sz="3400" u="none" strike="noStrike" cap="none" dirty="0">
                <a:solidFill>
                  <a:schemeClr val="lt1"/>
                </a:solidFill>
                <a:latin typeface="Arial" charset="0"/>
                <a:ea typeface="Arial" charset="0"/>
                <a:cs typeface="Arial" charset="0"/>
                <a:sym typeface="Cabin"/>
              </a:rPr>
              <a:t>string -</a:t>
            </a:r>
            <a:r>
              <a:rPr lang="el-GR" sz="3400" u="none" strike="noStrike" cap="none" dirty="0">
                <a:solidFill>
                  <a:schemeClr val="lt1"/>
                </a:solidFill>
                <a:latin typeface="Arial" charset="0"/>
                <a:ea typeface="Arial" charset="0"/>
                <a:cs typeface="Arial" charset="0"/>
                <a:sym typeface="Cabin"/>
              </a:rPr>
              <a:t> τα επικαλούμαστε προσθέτοντας τη συνάρτηση στο τέλος της μεταβλητής 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Αυτές οι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τροποποιούν την αρχική συμβολοσειρά</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αλλά επιστέφουν μια νέα, τροποποιημένη συμβολοσειρά</a:t>
            </a:r>
            <a:endParaRPr lang="en-US" sz="3400" u="none" strike="noStrike" cap="none" dirty="0">
              <a:solidFill>
                <a:schemeClr val="lt1"/>
              </a:solidFill>
              <a:latin typeface="Arial" charset="0"/>
              <a:ea typeface="Arial" charset="0"/>
              <a:cs typeface="Arial" charset="0"/>
              <a:sym typeface="Cabin"/>
            </a:endParaRP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greet</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FF00"/>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 </a:t>
            </a:r>
            <a:r>
              <a:rPr lang="en-US" sz="3400" i="0" u="none" strike="noStrike" cap="none" dirty="0" err="1">
                <a:solidFill>
                  <a:srgbClr val="00FF00"/>
                </a:solidFill>
                <a:latin typeface="Courier"/>
                <a:ea typeface="Courier"/>
                <a:cs typeface="Courier"/>
                <a:sym typeface="Courier New"/>
              </a:rPr>
              <a:t>greet</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bg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greet)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i="0" u="none" strike="noStrike" cap="none" dirty="0">
                <a:solidFill>
                  <a:schemeClr val="bg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'Hi </a:t>
            </a:r>
            <a:r>
              <a:rPr lang="en-US" sz="3400" i="0" u="none" strike="noStrike" cap="none" dirty="0" err="1">
                <a:solidFill>
                  <a:srgbClr val="FF7F00"/>
                </a:solidFill>
                <a:latin typeface="Courier"/>
                <a:ea typeface="Courier"/>
                <a:cs typeface="Courier"/>
                <a:sym typeface="Courier New"/>
              </a:rPr>
              <a:t>There'</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hi there</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'Hello world</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&lt;class '</a:t>
            </a:r>
            <a:r>
              <a:rPr lang="en-US" sz="3000" i="0" u="none" strike="noStrike" cap="none" dirty="0" err="1">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err="1">
                <a:solidFill>
                  <a:schemeClr val="lt1"/>
                </a:solidFill>
                <a:latin typeface="Courier"/>
                <a:ea typeface="Courier"/>
                <a:cs typeface="Courier"/>
                <a:sym typeface="Courier New"/>
              </a:rPr>
              <a:t>zfill</a:t>
            </a:r>
            <a:r>
              <a:rPr lang="en-US" sz="3000" dirty="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chemeClr val="lt1"/>
                </a:solidFill>
                <a:latin typeface="Courier"/>
                <a:ea typeface="Courier"/>
                <a:cs typeface="Courier"/>
                <a:sym typeface="Courier New"/>
              </a:rPr>
              <a:t>          </a:t>
            </a:r>
            <a:r>
              <a:rPr lang="en-US" sz="2800" u="sng" dirty="0">
                <a:solidFill>
                  <a:srgbClr val="FFFF00"/>
                </a:solidFill>
                <a:latin typeface="Arial" charset="0"/>
                <a:ea typeface="Arial" charset="0"/>
                <a:cs typeface="Arial" charset="0"/>
                <a:sym typeface="Cabin"/>
                <a:hlinkClick r:id="rId3"/>
              </a:rPr>
              <a:t>https://docs.python.org/3/library/stdtypes.html#string-methods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5" name="TextBox 4">
            <a:extLst>
              <a:ext uri="{FF2B5EF4-FFF2-40B4-BE49-F238E27FC236}">
                <a16:creationId xmlns:a16="http://schemas.microsoft.com/office/drawing/2014/main" id="{821CB0F1-A0E1-4E9A-89F2-ED06182B28E0}"/>
              </a:ext>
            </a:extLst>
          </p:cNvPr>
          <p:cNvSpPr txBox="1"/>
          <p:nvPr/>
        </p:nvSpPr>
        <p:spPr>
          <a:xfrm>
            <a:off x="615731" y="509350"/>
            <a:ext cx="15024538" cy="8125301"/>
          </a:xfrm>
          <a:prstGeom prst="rect">
            <a:avLst/>
          </a:prstGeom>
          <a:solidFill>
            <a:schemeClr val="bg1"/>
          </a:solidFill>
        </p:spPr>
        <p:txBody>
          <a:bodyPr wrap="square" rtlCol="0">
            <a:spAutoFit/>
          </a:bodyPr>
          <a:lstStyle/>
          <a:p>
            <a:r>
              <a:rPr lang="en-US" sz="1800" b="0" i="0" dirty="0">
                <a:solidFill>
                  <a:schemeClr val="bg2"/>
                </a:solidFill>
                <a:effectLst/>
                <a:latin typeface="Courier New" panose="02070309020205020404" pitchFamily="49" charset="0"/>
                <a:cs typeface="Courier New" panose="02070309020205020404" pitchFamily="49" charset="0"/>
              </a:rPr>
              <a:t>str</a:t>
            </a:r>
            <a:r>
              <a:rPr lang="el-GR" sz="1800" b="0" i="0" dirty="0">
                <a:solidFill>
                  <a:schemeClr val="bg2"/>
                </a:solidFill>
                <a:effectLst/>
                <a:latin typeface="Courier New" panose="02070309020205020404" pitchFamily="49" charset="0"/>
                <a:cs typeface="Courier New" panose="02070309020205020404" pitchFamily="49" charset="0"/>
              </a:rPr>
              <a:t>.</a:t>
            </a:r>
            <a:r>
              <a:rPr lang="en-US" sz="1800" b="1" i="0" dirty="0">
                <a:solidFill>
                  <a:schemeClr val="bg2"/>
                </a:solidFill>
                <a:effectLst/>
                <a:latin typeface="Courier New" panose="02070309020205020404" pitchFamily="49" charset="0"/>
                <a:cs typeface="Courier New" panose="02070309020205020404" pitchFamily="49" charset="0"/>
              </a:rPr>
              <a:t>replace</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παλιό</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νέο</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πλήθος</a:t>
            </a:r>
            <a:r>
              <a:rPr lang="en-US" sz="1800" b="0" i="0" dirty="0">
                <a:solidFill>
                  <a:schemeClr val="bg2"/>
                </a:solidFill>
                <a:effectLst/>
                <a:latin typeface="Courier New" panose="02070309020205020404" pitchFamily="49" charset="0"/>
                <a:cs typeface="Courier New" panose="02070309020205020404" pitchFamily="49" charset="0"/>
              </a:rPr>
              <a:t>])</a:t>
            </a:r>
          </a:p>
          <a:p>
            <a:r>
              <a:rPr lang="el-GR" sz="1800" b="0" i="0" dirty="0">
                <a:solidFill>
                  <a:schemeClr val="bg2"/>
                </a:solidFill>
                <a:effectLst/>
                <a:latin typeface="Courier New" panose="02070309020205020404" pitchFamily="49" charset="0"/>
                <a:cs typeface="Courier New" panose="02070309020205020404" pitchFamily="49" charset="0"/>
              </a:rPr>
              <a:t>Επιστρέφει ένα αντίγραφο της συμβολοσειράς με όλες τις εμφανίσεις της συμβολοσειράς «παλαιό» να αντικαθίστανται από την «νέο». Εάν δίνεται ο προαιρετικός αριθμός πλήθος, αντικαθίστανται μόνο οι πρώτες «πλήθος» εμφανίσεις.</a:t>
            </a:r>
          </a:p>
          <a:p>
            <a:endParaRPr lang="en-US"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i="0" dirty="0" err="1">
                <a:solidFill>
                  <a:schemeClr val="bg2"/>
                </a:solidFill>
                <a:effectLst/>
                <a:latin typeface="Courier New" panose="02070309020205020404" pitchFamily="49" charset="0"/>
                <a:cs typeface="Courier New" panose="02070309020205020404" pitchFamily="49" charset="0"/>
              </a:rPr>
              <a:t>rfind</a:t>
            </a:r>
            <a:r>
              <a:rPr lang="en-US" sz="1800" b="0" i="0" dirty="0">
                <a:solidFill>
                  <a:schemeClr val="bg2"/>
                </a:solidFill>
                <a:effectLst/>
                <a:latin typeface="Lucida Grande"/>
              </a:rPr>
              <a:t> (</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n-US" sz="1800" b="0" i="0" dirty="0">
                <a:solidFill>
                  <a:schemeClr val="bg2"/>
                </a:solidFill>
                <a:effectLst/>
                <a:latin typeface="Lucida Grande"/>
              </a:rPr>
              <a:t>)</a:t>
            </a:r>
          </a:p>
          <a:p>
            <a:r>
              <a:rPr lang="el-GR" sz="1800" dirty="0">
                <a:solidFill>
                  <a:schemeClr val="bg2"/>
                </a:solidFill>
                <a:latin typeface="Courier New" panose="02070309020205020404" pitchFamily="49" charset="0"/>
                <a:cs typeface="Courier New" panose="02070309020205020404" pitchFamily="49" charset="0"/>
              </a:rPr>
              <a:t>Επιστρέφει τον μεγαλύτερο δείκτη στη συμβολοσειρά όπου βρίσκεται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a:t>
            </a:r>
            <a:r>
              <a:rPr lang="el-GR" sz="1800" dirty="0" err="1">
                <a:solidFill>
                  <a:schemeClr val="bg2"/>
                </a:solidFill>
                <a:latin typeface="Courier New" panose="02070309020205020404" pitchFamily="49" charset="0"/>
                <a:cs typeface="Courier New" panose="02070309020205020404" pitchFamily="49" charset="0"/>
              </a:rPr>
              <a:t>string</a:t>
            </a:r>
            <a:r>
              <a:rPr lang="el-GR" sz="1800" dirty="0">
                <a:solidFill>
                  <a:schemeClr val="bg2"/>
                </a:solidFill>
                <a:latin typeface="Courier New" panose="02070309020205020404" pitchFamily="49" charset="0"/>
                <a:cs typeface="Courier New" panose="02070309020205020404" pitchFamily="49" charset="0"/>
              </a:rPr>
              <a:t>, έτσι ώστε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να περιέχεται στο s[αρχή: τέλος]. Τα προαιρετικά ορίσματα αρχή και </a:t>
            </a:r>
            <a:r>
              <a:rPr lang="el-GR" sz="1800" dirty="0" err="1">
                <a:solidFill>
                  <a:schemeClr val="bg2"/>
                </a:solidFill>
                <a:latin typeface="Courier New" panose="02070309020205020404" pitchFamily="49" charset="0"/>
                <a:cs typeface="Courier New" panose="02070309020205020404" pitchFamily="49" charset="0"/>
              </a:rPr>
              <a:t>τελος</a:t>
            </a:r>
            <a:r>
              <a:rPr lang="el-GR" sz="1800" dirty="0">
                <a:solidFill>
                  <a:schemeClr val="bg2"/>
                </a:solidFill>
                <a:latin typeface="Courier New" panose="02070309020205020404" pitchFamily="49" charset="0"/>
                <a:cs typeface="Courier New" panose="02070309020205020404" pitchFamily="49" charset="0"/>
              </a:rPr>
              <a:t> ερμηνεύονται όπως </a:t>
            </a:r>
            <a:r>
              <a:rPr lang="el-GR" sz="1800" dirty="0" err="1">
                <a:solidFill>
                  <a:schemeClr val="bg2"/>
                </a:solidFill>
                <a:latin typeface="Courier New" panose="02070309020205020404" pitchFamily="49" charset="0"/>
                <a:cs typeface="Courier New" panose="02070309020205020404" pitchFamily="49" charset="0"/>
              </a:rPr>
              <a:t>στ</a:t>
            </a:r>
            <a:r>
              <a:rPr lang="el-GR" sz="1800" dirty="0">
                <a:solidFill>
                  <a:schemeClr val="bg2"/>
                </a:solidFill>
                <a:latin typeface="Courier New" panose="02070309020205020404" pitchFamily="49" charset="0"/>
                <a:cs typeface="Courier New" panose="02070309020205020404" pitchFamily="49" charset="0"/>
              </a:rPr>
              <a:t> </a:t>
            </a:r>
            <a:r>
              <a:rPr lang="en-US" sz="1800" dirty="0">
                <a:solidFill>
                  <a:schemeClr val="bg2"/>
                </a:solidFill>
                <a:latin typeface="Courier New" panose="02070309020205020404" pitchFamily="49" charset="0"/>
                <a:cs typeface="Courier New" panose="02070309020205020404" pitchFamily="49" charset="0"/>
              </a:rPr>
              <a:t>slice</a:t>
            </a:r>
            <a:r>
              <a:rPr lang="el-GR" sz="1800" dirty="0">
                <a:solidFill>
                  <a:schemeClr val="bg2"/>
                </a:solidFill>
                <a:latin typeface="Courier New" panose="02070309020205020404" pitchFamily="49" charset="0"/>
                <a:cs typeface="Courier New" panose="02070309020205020404" pitchFamily="49" charset="0"/>
              </a:rPr>
              <a:t>. Επιστρέφει -1 σε περίπτωση αποτυχίας.</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rindex</a:t>
            </a:r>
            <a:r>
              <a:rPr lang="en-US" sz="1800" dirty="0">
                <a:solidFill>
                  <a:schemeClr val="bg2"/>
                </a:solidFill>
                <a:latin typeface="Courier New" panose="02070309020205020404" pitchFamily="49" charset="0"/>
                <a:cs typeface="Courier New" panose="02070309020205020404" pitchFamily="49" charset="0"/>
              </a:rPr>
              <a:t>(</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l-GR"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Όπως η </a:t>
            </a:r>
            <a:r>
              <a:rPr lang="en-US" sz="1800" dirty="0" err="1">
                <a:solidFill>
                  <a:schemeClr val="bg2"/>
                </a:solidFill>
                <a:latin typeface="Courier New" panose="02070309020205020404" pitchFamily="49" charset="0"/>
                <a:cs typeface="Courier New" panose="02070309020205020404" pitchFamily="49" charset="0"/>
              </a:rPr>
              <a:t>rfind</a:t>
            </a:r>
            <a:r>
              <a:rPr lang="en-US" sz="1800" dirty="0">
                <a:solidFill>
                  <a:schemeClr val="bg2"/>
                </a:solidFill>
                <a:latin typeface="Courier New" panose="02070309020205020404" pitchFamily="49" charset="0"/>
                <a:cs typeface="Courier New" panose="02070309020205020404" pitchFamily="49" charset="0"/>
              </a:rPr>
              <a:t>()</a:t>
            </a:r>
            <a:r>
              <a:rPr lang="el-GR" sz="1800" dirty="0">
                <a:solidFill>
                  <a:schemeClr val="bg2"/>
                </a:solidFill>
                <a:latin typeface="Courier New" panose="02070309020205020404" pitchFamily="49" charset="0"/>
                <a:cs typeface="Courier New" panose="02070309020205020404" pitchFamily="49" charset="0"/>
              </a:rPr>
              <a:t> αλλά εγείρει </a:t>
            </a:r>
            <a:r>
              <a:rPr lang="en-US" sz="1800" dirty="0" err="1">
                <a:solidFill>
                  <a:schemeClr val="bg2"/>
                </a:solidFill>
                <a:latin typeface="Courier New" panose="02070309020205020404" pitchFamily="49" charset="0"/>
                <a:cs typeface="Courier New" panose="02070309020205020404" pitchFamily="49" charset="0"/>
              </a:rPr>
              <a:t>ValueError</a:t>
            </a:r>
            <a:r>
              <a:rPr lang="el-GR" sz="1800" dirty="0">
                <a:solidFill>
                  <a:schemeClr val="bg2"/>
                </a:solidFill>
                <a:latin typeface="Courier New" panose="02070309020205020404" pitchFamily="49" charset="0"/>
                <a:cs typeface="Courier New" panose="02070309020205020404" pitchFamily="49" charset="0"/>
              </a:rPr>
              <a:t> όταν το τμήμα της συμβολοσειράς </a:t>
            </a:r>
            <a:r>
              <a:rPr lang="en-US" sz="1800" dirty="0">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δεν βρεθεί</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rjust</a:t>
            </a:r>
            <a:r>
              <a:rPr lang="en-US" sz="1800" dirty="0">
                <a:solidFill>
                  <a:schemeClr val="bg2"/>
                </a:solidFill>
                <a:latin typeface="Courier New" panose="02070309020205020404" pitchFamily="49" charset="0"/>
                <a:cs typeface="Courier New" panose="02070309020205020404" pitchFamily="49" charset="0"/>
              </a:rPr>
              <a:t>(</a:t>
            </a:r>
            <a:r>
              <a:rPr lang="el-GR" sz="1800" i="1" dirty="0">
                <a:solidFill>
                  <a:schemeClr val="bg2"/>
                </a:solidFill>
                <a:latin typeface="Courier New" panose="02070309020205020404" pitchFamily="49" charset="0"/>
                <a:cs typeface="Courier New" panose="02070309020205020404" pitchFamily="49" charset="0"/>
              </a:rPr>
              <a:t>εύρος</a:t>
            </a:r>
            <a:r>
              <a:rPr lang="en-US" sz="1800" i="1" dirty="0">
                <a:solidFill>
                  <a:schemeClr val="bg2"/>
                </a:solidFill>
                <a:latin typeface="Courier New" panose="02070309020205020404" pitchFamily="49" charset="0"/>
                <a:cs typeface="Courier New" panose="02070309020205020404" pitchFamily="49" charset="0"/>
              </a:rPr>
              <a:t>[, </a:t>
            </a:r>
            <a:r>
              <a:rPr lang="el-GR" sz="1800" i="1" dirty="0" err="1">
                <a:solidFill>
                  <a:schemeClr val="bg2"/>
                </a:solidFill>
                <a:latin typeface="Courier New" panose="02070309020205020404" pitchFamily="49" charset="0"/>
                <a:cs typeface="Courier New" panose="02070309020205020404" pitchFamily="49" charset="0"/>
              </a:rPr>
              <a:t>χαρακτήρας_αναπλήρωσης</a:t>
            </a:r>
            <a:r>
              <a:rPr lang="en-US" sz="1800" i="1" dirty="0">
                <a:solidFill>
                  <a:schemeClr val="bg2"/>
                </a:solidFill>
                <a:latin typeface="Courier New" panose="02070309020205020404" pitchFamily="49" charset="0"/>
                <a:cs typeface="Courier New" panose="02070309020205020404" pitchFamily="49" charset="0"/>
              </a:rPr>
              <a:t>]</a:t>
            </a:r>
            <a:r>
              <a:rPr lang="en-US" sz="1800" dirty="0">
                <a:solidFill>
                  <a:schemeClr val="bg2"/>
                </a:solidFill>
                <a:latin typeface="Courier New" panose="02070309020205020404" pitchFamily="49" charset="0"/>
                <a:cs typeface="Courier New" panose="02070309020205020404" pitchFamily="49" charset="0"/>
              </a:rPr>
              <a:t>)</a:t>
            </a:r>
            <a:endParaRPr lang="el-GR" sz="1800" dirty="0">
              <a:solidFill>
                <a:schemeClr val="bg2"/>
              </a:solidFill>
              <a:latin typeface="Courier New" panose="02070309020205020404" pitchFamily="49" charset="0"/>
              <a:cs typeface="Courier New" panose="02070309020205020404" pitchFamily="49" charset="0"/>
            </a:endParaRPr>
          </a:p>
          <a:p>
            <a:r>
              <a:rPr lang="el-GR" sz="1800" dirty="0">
                <a:solidFill>
                  <a:schemeClr val="bg2"/>
                </a:solidFill>
                <a:latin typeface="Courier New" panose="02070309020205020404" pitchFamily="49" charset="0"/>
                <a:cs typeface="Courier New" panose="02070309020205020404" pitchFamily="49" charset="0"/>
              </a:rPr>
              <a:t>Επιστρέψτε τη συμβολοσειρά ίδια με την αρχική συμβολοσειρά επιστρέφεται εάν το εύρος είναι μικρότερο ή ίσο με το </a:t>
            </a:r>
            <a:r>
              <a:rPr lang="el-GR" sz="1800" dirty="0" err="1">
                <a:solidFill>
                  <a:schemeClr val="bg2"/>
                </a:solidFill>
                <a:latin typeface="Courier New" panose="02070309020205020404" pitchFamily="49" charset="0"/>
                <a:cs typeface="Courier New" panose="02070309020205020404" pitchFamily="49" charset="0"/>
              </a:rPr>
              <a:t>len</a:t>
            </a:r>
            <a:r>
              <a:rPr lang="el-GR" sz="1800" dirty="0">
                <a:solidFill>
                  <a:schemeClr val="bg2"/>
                </a:solidFill>
                <a:latin typeface="Courier New" panose="02070309020205020404" pitchFamily="49" charset="0"/>
                <a:cs typeface="Courier New" panose="02070309020205020404" pitchFamily="49" charset="0"/>
              </a:rPr>
              <a:t>(s) ή μια νέα με δεξιά στοιχισμένη την αρχική συμβολοσειρά και συμπληρωμένη αριστερά με τον καθορισμένο χαρακτήρα συμπλήρωσης (η προεπιλογή είναι ένα κενό ASCII). </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rpartition</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Διαχωρίζει τη συμβολοσειρά στην τελευταία εμφάνιση του διαχωριστικού(</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και επιστρέψτε μια τριάδα που περιέχει το τμήμα πριν από το διαχωριστικό, το ίδιο το διαχωριστικό και το τμήμα μετά το διαχωριστικό. Εάν το διαχωριστής δεν βρεθεί, επιστρέφει μια τριάδα που περιέχει δύο κενές συμβολοσειρές, ακολουθούμενη από την ίδια τη συμβολοσειρά.</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rsplit</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i="1" dirty="0">
                <a:solidFill>
                  <a:schemeClr val="bg2"/>
                </a:solidFill>
                <a:latin typeface="Courier New" panose="02070309020205020404" pitchFamily="49" charset="0"/>
                <a:cs typeface="Courier New" panose="02070309020205020404" pitchFamily="49" charset="0"/>
              </a:rPr>
              <a:t>=None,</a:t>
            </a:r>
            <a:r>
              <a:rPr lang="el-GR" sz="1800" i="1" dirty="0">
                <a:solidFill>
                  <a:schemeClr val="bg2"/>
                </a:solidFill>
                <a:latin typeface="Courier New" panose="02070309020205020404" pitchFamily="49" charset="0"/>
                <a:cs typeface="Courier New" panose="02070309020205020404" pitchFamily="49" charset="0"/>
              </a:rPr>
              <a:t> </a:t>
            </a:r>
            <a:r>
              <a:rPr lang="en-US" sz="1800" i="1" dirty="0" err="1">
                <a:solidFill>
                  <a:schemeClr val="bg2"/>
                </a:solidFill>
                <a:latin typeface="Courier New" panose="02070309020205020404" pitchFamily="49" charset="0"/>
                <a:cs typeface="Courier New" panose="02070309020205020404" pitchFamily="49" charset="0"/>
              </a:rPr>
              <a:t>maxsplit</a:t>
            </a:r>
            <a:r>
              <a:rPr lang="en-US" sz="1800" i="1" dirty="0">
                <a:solidFill>
                  <a:schemeClr val="bg2"/>
                </a:solidFill>
                <a:latin typeface="Courier New" panose="02070309020205020404" pitchFamily="49" charset="0"/>
                <a:cs typeface="Courier New" panose="02070309020205020404" pitchFamily="49" charset="0"/>
              </a:rPr>
              <a:t>=-1</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Επιστρέφει μια λίστα με τις λέξεις στη συμβολοσειρά, χρησιμοποιώντας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ως διαχωριστικό. Εάν δίνεται το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γίνονται το πολύ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τμήματα ξεκινώντας από τα δεξιά. Εάν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δεν είναι καθορισμένο ή </a:t>
            </a:r>
            <a:r>
              <a:rPr lang="el-GR" sz="1800" dirty="0" err="1">
                <a:solidFill>
                  <a:schemeClr val="bg2"/>
                </a:solidFill>
                <a:latin typeface="Courier New" panose="02070309020205020404" pitchFamily="49" charset="0"/>
                <a:cs typeface="Courier New" panose="02070309020205020404" pitchFamily="49" charset="0"/>
              </a:rPr>
              <a:t>None</a:t>
            </a:r>
            <a:r>
              <a:rPr lang="el-GR" sz="1800" dirty="0">
                <a:solidFill>
                  <a:schemeClr val="bg2"/>
                </a:solidFill>
                <a:latin typeface="Courier New" panose="02070309020205020404" pitchFamily="49" charset="0"/>
                <a:cs typeface="Courier New" panose="02070309020205020404" pitchFamily="49" charset="0"/>
              </a:rPr>
              <a:t>, οποιαδήποτε συμβολοσειρά λευκού χώρου είναι διαχωριστικό. Εκτός από τη φορά του διαχωρισμού, από τα δεξιά, το </a:t>
            </a:r>
            <a:r>
              <a:rPr lang="el-GR" sz="1800" dirty="0" err="1">
                <a:solidFill>
                  <a:schemeClr val="bg2"/>
                </a:solidFill>
                <a:latin typeface="Courier New" panose="02070309020205020404" pitchFamily="49" charset="0"/>
                <a:cs typeface="Courier New" panose="02070309020205020404" pitchFamily="49" charset="0"/>
              </a:rPr>
              <a:t>rsplit</a:t>
            </a:r>
            <a:r>
              <a:rPr lang="el-GR" sz="1800" dirty="0">
                <a:solidFill>
                  <a:schemeClr val="bg2"/>
                </a:solidFill>
                <a:latin typeface="Courier New" panose="02070309020205020404" pitchFamily="49" charset="0"/>
                <a:cs typeface="Courier New" panose="02070309020205020404" pitchFamily="49" charset="0"/>
              </a:rPr>
              <a:t>() συμπεριφέρεται σαν </a:t>
            </a:r>
            <a:r>
              <a:rPr lang="el-GR" sz="1800" dirty="0" err="1">
                <a:solidFill>
                  <a:schemeClr val="bg2"/>
                </a:solidFill>
                <a:latin typeface="Courier New" panose="02070309020205020404" pitchFamily="49" charset="0"/>
                <a:cs typeface="Courier New" panose="02070309020205020404" pitchFamily="49" charset="0"/>
              </a:rPr>
              <a:t>split</a:t>
            </a:r>
            <a:r>
              <a:rPr lang="el-GR" sz="1800" dirty="0">
                <a:solidFill>
                  <a:schemeClr val="bg2"/>
                </a:solidFill>
                <a:latin typeface="Courier New" panose="02070309020205020404" pitchFamily="49" charset="0"/>
                <a:cs typeface="Courier New" panose="02070309020205020404" pitchFamily="49" charset="0"/>
              </a:rPr>
              <a:t>() το οποίο περιγράφεται λεπτομερώς παρακάτω.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835579" y="833718"/>
            <a:ext cx="88602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700" u="none" strike="noStrike" cap="none" dirty="0">
                <a:solidFill>
                  <a:srgbClr val="FFD966"/>
                </a:solidFill>
                <a:latin typeface="Arial" charset="0"/>
                <a:ea typeface="Arial" charset="0"/>
                <a:cs typeface="Arial" charset="0"/>
                <a:sym typeface="Cabin"/>
              </a:rPr>
              <a:t>Αναζήτηση ενός </a:t>
            </a:r>
            <a:r>
              <a:rPr lang="en-US" sz="6700" u="none" strike="noStrike" cap="none" dirty="0">
                <a:solidFill>
                  <a:srgbClr val="FFD966"/>
                </a:solidFill>
                <a:latin typeface="Arial" charset="0"/>
                <a:ea typeface="Arial" charset="0"/>
                <a:cs typeface="Arial" charset="0"/>
                <a:sym typeface="Cabin"/>
              </a:rPr>
              <a:t>String</a:t>
            </a:r>
          </a:p>
        </p:txBody>
      </p:sp>
      <p:sp>
        <p:nvSpPr>
          <p:cNvPr id="476" name="Shape 476"/>
          <p:cNvSpPr txBox="1">
            <a:spLocks noGrp="1"/>
          </p:cNvSpPr>
          <p:nvPr>
            <p:ph type="body" idx="1"/>
          </p:nvPr>
        </p:nvSpPr>
        <p:spPr>
          <a:xfrm>
            <a:off x="573300" y="2489199"/>
            <a:ext cx="871040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Χρησιμοποιούμε τη συνάρτηση </a:t>
            </a:r>
            <a:r>
              <a:rPr lang="en-US" sz="3400" u="none" strike="noStrike" cap="none" dirty="0">
                <a:solidFill>
                  <a:srgbClr val="FF00FF"/>
                </a:solidFill>
                <a:latin typeface="Arial" charset="0"/>
                <a:ea typeface="Arial" charset="0"/>
                <a:cs typeface="Arial" charset="0"/>
                <a:sym typeface="Cabin"/>
              </a:rPr>
              <a:t>find()</a:t>
            </a:r>
            <a:r>
              <a:rPr lang="el-GR" sz="3400" u="none" strike="noStrike" cap="none" dirty="0">
                <a:solidFill>
                  <a:schemeClr val="lt1"/>
                </a:solidFill>
                <a:latin typeface="Arial" charset="0"/>
                <a:ea typeface="Arial" charset="0"/>
                <a:cs typeface="Arial" charset="0"/>
                <a:sym typeface="Cabin"/>
              </a:rPr>
              <a:t> για να αναζητήσουμε μια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μέσα σε μια άλλη συμβολοσειρά</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00FF"/>
              </a:buClr>
              <a:buSzPct val="100000"/>
              <a:buFont typeface="Cabin"/>
              <a:buChar char="•"/>
            </a:pP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βρίσκει την πρώτη εμφάνιση της </a:t>
            </a:r>
            <a:r>
              <a:rPr lang="el-GR" sz="3400" u="none" strike="noStrike" cap="none" dirty="0" err="1">
                <a:solidFill>
                  <a:schemeClr val="lt1"/>
                </a:solidFill>
                <a:latin typeface="Arial" charset="0"/>
                <a:ea typeface="Arial" charset="0"/>
                <a:cs typeface="Arial" charset="0"/>
                <a:sym typeface="Cabin"/>
              </a:rPr>
              <a:t>υποσυμβολοσειράς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Εάν η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δεν βρεθεί</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η</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επιστέφει</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00FF00"/>
                </a:solidFill>
                <a:latin typeface="Arial" charset="0"/>
                <a:ea typeface="Arial" charset="0"/>
                <a:cs typeface="Arial" charset="0"/>
                <a:sym typeface="Cabin"/>
              </a:rPr>
              <a:t>-1</a:t>
            </a:r>
          </a:p>
          <a:p>
            <a:pPr marL="749300" marR="0" lvl="0" indent="-358394" algn="l" rtl="0">
              <a:lnSpc>
                <a:spcPct val="100000"/>
              </a:lnSpc>
              <a:spcBef>
                <a:spcPts val="3500"/>
              </a:spcBef>
              <a:spcAft>
                <a:spcPts val="0"/>
              </a:spcAft>
              <a:buClr>
                <a:srgbClr val="FFFF00"/>
              </a:buClr>
              <a:buSzPct val="100000"/>
              <a:buFont typeface="Cabin"/>
              <a:buChar char="•"/>
            </a:pPr>
            <a:r>
              <a:rPr lang="el-GR" sz="3400" u="none" strike="noStrike" cap="none" dirty="0">
                <a:solidFill>
                  <a:srgbClr val="FFFF00"/>
                </a:solidFill>
                <a:latin typeface="Arial" charset="0"/>
                <a:ea typeface="Arial" charset="0"/>
                <a:cs typeface="Arial" charset="0"/>
                <a:sym typeface="Cabin"/>
              </a:rPr>
              <a:t>Θυμηθείτε ότι η θέση συμβολοσειράς ξεκινά από το μηδέν</a:t>
            </a:r>
            <a:endParaRPr lang="en-US" sz="3400" u="none" strike="noStrike" cap="none" dirty="0">
              <a:solidFill>
                <a:srgbClr val="FFFF00"/>
              </a:solidFill>
              <a:latin typeface="Arial" charset="0"/>
              <a:ea typeface="Arial" charset="0"/>
              <a:cs typeface="Arial" charset="0"/>
              <a:sym typeface="Cabin"/>
            </a:endParaRPr>
          </a:p>
        </p:txBody>
      </p:sp>
      <p:sp>
        <p:nvSpPr>
          <p:cNvPr id="477" name="Shape 477"/>
          <p:cNvSpPr txBox="1"/>
          <p:nvPr/>
        </p:nvSpPr>
        <p:spPr>
          <a:xfrm>
            <a:off x="9427779" y="3986200"/>
            <a:ext cx="6496221"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θέση</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na</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θέση</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'z'</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Μετατροπή όλων σε </a:t>
            </a:r>
            <a:r>
              <a:rPr lang="el-GR" sz="6000" u="none" strike="noStrike" cap="none" dirty="0">
                <a:solidFill>
                  <a:srgbClr val="00FFFF"/>
                </a:solidFill>
                <a:latin typeface="Arial" charset="0"/>
                <a:ea typeface="Arial" charset="0"/>
                <a:cs typeface="Arial" charset="0"/>
                <a:sym typeface="Cabin"/>
              </a:rPr>
              <a:t>ΚΕΦΑΛΑΙΑ</a:t>
            </a:r>
            <a:endParaRPr lang="en-US" sz="6000" u="none" strike="noStrike" cap="none" dirty="0">
              <a:solidFill>
                <a:srgbClr val="00FFFF"/>
              </a:solidFill>
              <a:latin typeface="Arial" charset="0"/>
              <a:ea typeface="Arial" charset="0"/>
              <a:cs typeface="Arial" charset="0"/>
              <a:sym typeface="Cabin"/>
            </a:endParaRPr>
          </a:p>
        </p:txBody>
      </p:sp>
      <p:sp>
        <p:nvSpPr>
          <p:cNvPr id="496" name="Shape 496"/>
          <p:cNvSpPr txBox="1">
            <a:spLocks noGrp="1"/>
          </p:cNvSpPr>
          <p:nvPr>
            <p:ph type="body" idx="1"/>
          </p:nvPr>
        </p:nvSpPr>
        <p:spPr>
          <a:xfrm>
            <a:off x="930167" y="2603500"/>
            <a:ext cx="7762054"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να δημιουργήσετε ένα αντίγραφο μιας συμβολοσειράς σε </a:t>
            </a:r>
            <a:r>
              <a:rPr lang="el-GR" dirty="0">
                <a:solidFill>
                  <a:srgbClr val="00FF00"/>
                </a:solidFill>
                <a:latin typeface="Arial" charset="0"/>
                <a:cs typeface="Arial" charset="0"/>
                <a:sym typeface="Cabin"/>
              </a:rPr>
              <a:t>πεζά</a:t>
            </a:r>
            <a:r>
              <a:rPr lang="el-GR" sz="3600" u="none" strike="noStrike" cap="none" dirty="0">
                <a:solidFill>
                  <a:schemeClr val="lt1"/>
                </a:solidFill>
                <a:latin typeface="Arial" charset="0"/>
                <a:ea typeface="Arial" charset="0"/>
                <a:cs typeface="Arial" charset="0"/>
                <a:sym typeface="Cabin"/>
              </a:rPr>
              <a:t> ή </a:t>
            </a:r>
            <a:r>
              <a:rPr lang="el-GR" dirty="0">
                <a:solidFill>
                  <a:srgbClr val="00FFFF"/>
                </a:solidFill>
                <a:latin typeface="Arial" charset="0"/>
                <a:cs typeface="Arial" charset="0"/>
                <a:sym typeface="Cabin"/>
              </a:rPr>
              <a:t>κεφαλαία</a:t>
            </a:r>
            <a:r>
              <a:rPr lang="el-GR" sz="3600" u="none" strike="noStrike" cap="none" dirty="0">
                <a:solidFill>
                  <a:schemeClr val="lt1"/>
                </a:solidFill>
                <a:latin typeface="Arial" charset="0"/>
                <a:ea typeface="Arial" charset="0"/>
                <a:cs typeface="Arial" charset="0"/>
                <a:sym typeface="Cabin"/>
              </a:rPr>
              <a:t> γράμματα</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Συχνά όταν ψάχνουμε για μια συμβολοσειρά χρησιμοποιώντας το </a:t>
            </a:r>
            <a:r>
              <a:rPr lang="en-US" sz="3600" u="none" strike="noStrike" cap="none" dirty="0">
                <a:solidFill>
                  <a:srgbClr val="FF00FF"/>
                </a:solidFill>
                <a:latin typeface="Arial" charset="0"/>
                <a:ea typeface="Arial" charset="0"/>
                <a:cs typeface="Arial" charset="0"/>
                <a:sym typeface="Cabin"/>
              </a:rPr>
              <a:t>find</a:t>
            </a:r>
            <a:r>
              <a:rPr lang="el-GR" sz="3600" u="none" strike="noStrike" cap="none" dirty="0">
                <a:solidFill>
                  <a:schemeClr val="lt1"/>
                </a:solidFill>
                <a:latin typeface="Arial" charset="0"/>
                <a:ea typeface="Arial" charset="0"/>
                <a:cs typeface="Arial" charset="0"/>
                <a:sym typeface="Cabin"/>
              </a:rPr>
              <a:t>() μετατρέπουμε πρώτα τη συμβολοσειρά σε πεζά για να μπορέσουμε να αναζητήσουμε μια συμβολοσειρά ανεξαρτήτως πεζών - κεφαλαίων</a:t>
            </a:r>
            <a:endParaRPr lang="en-US" sz="3600" u="none" strike="noStrike" cap="none" dirty="0">
              <a:solidFill>
                <a:schemeClr val="lt1"/>
              </a:solidFill>
              <a:latin typeface="Arial" charset="0"/>
              <a:ea typeface="Arial" charset="0"/>
              <a:cs typeface="Arial" charset="0"/>
              <a:sym typeface="Cabin"/>
            </a:endParaRP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greet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.upper</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.lower</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και Αντικατάσταση</a:t>
            </a:r>
            <a:endParaRPr lang="en-US" sz="7600" u="none" strike="noStrike" cap="none" dirty="0">
              <a:solidFill>
                <a:srgbClr val="FFD966"/>
              </a:solidFill>
              <a:latin typeface="Arial" charset="0"/>
              <a:ea typeface="Arial" charset="0"/>
              <a:cs typeface="Arial" charset="0"/>
              <a:sym typeface="Cabin"/>
            </a:endParaRPr>
          </a:p>
        </p:txBody>
      </p:sp>
      <p:sp>
        <p:nvSpPr>
          <p:cNvPr id="503" name="Shape 503"/>
          <p:cNvSpPr txBox="1">
            <a:spLocks noGrp="1"/>
          </p:cNvSpPr>
          <p:nvPr>
            <p:ph type="body" idx="1"/>
          </p:nvPr>
        </p:nvSpPr>
        <p:spPr>
          <a:xfrm>
            <a:off x="31529" y="2603500"/>
            <a:ext cx="723987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συνάρτηση </a:t>
            </a:r>
            <a:r>
              <a:rPr lang="en-US" sz="3600" u="none" strike="noStrike" cap="none" dirty="0">
                <a:solidFill>
                  <a:srgbClr val="FF00FF"/>
                </a:solidFill>
                <a:latin typeface="Arial" charset="0"/>
                <a:ea typeface="Arial" charset="0"/>
                <a:cs typeface="Arial" charset="0"/>
                <a:sym typeface="Cabin"/>
              </a:rPr>
              <a:t>replace()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σαν μια λειτουργία "αναζήτησης και αντικατάστασης" σε έναν επεξεργαστή κειμένου</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Αντικαθιστά </a:t>
            </a:r>
            <a:r>
              <a:rPr lang="el-GR" dirty="0">
                <a:solidFill>
                  <a:srgbClr val="FF7F00"/>
                </a:solidFill>
                <a:latin typeface="Arial" charset="0"/>
                <a:cs typeface="Arial" charset="0"/>
                <a:sym typeface="Cabin"/>
              </a:rPr>
              <a:t>όλες τις εμφανίσεις</a:t>
            </a:r>
            <a:r>
              <a:rPr lang="el-GR" sz="3600" u="none" strike="noStrike" cap="none" dirty="0">
                <a:solidFill>
                  <a:schemeClr val="lt1"/>
                </a:solidFill>
                <a:latin typeface="Arial" charset="0"/>
                <a:ea typeface="Arial" charset="0"/>
                <a:cs typeface="Arial" charset="0"/>
                <a:sym typeface="Cabin"/>
              </a:rPr>
              <a:t> της </a:t>
            </a:r>
            <a:r>
              <a:rPr lang="el-GR" dirty="0">
                <a:solidFill>
                  <a:srgbClr val="00FF00"/>
                </a:solidFill>
                <a:latin typeface="Arial" charset="0"/>
                <a:cs typeface="Arial" charset="0"/>
                <a:sym typeface="Cabin"/>
              </a:rPr>
              <a:t>αναζητούμενης συμβολοσειράς </a:t>
            </a:r>
            <a:r>
              <a:rPr lang="el-GR" sz="3600" u="none" strike="noStrike" cap="none" dirty="0">
                <a:solidFill>
                  <a:schemeClr val="lt1"/>
                </a:solidFill>
                <a:latin typeface="Arial" charset="0"/>
                <a:ea typeface="Arial" charset="0"/>
                <a:cs typeface="Arial" charset="0"/>
                <a:sym typeface="Cabin"/>
              </a:rPr>
              <a:t>με τη </a:t>
            </a:r>
            <a:r>
              <a:rPr lang="el-GR" dirty="0">
                <a:solidFill>
                  <a:srgbClr val="00FFFF"/>
                </a:solidFill>
                <a:latin typeface="Arial" charset="0"/>
                <a:cs typeface="Arial" charset="0"/>
                <a:sym typeface="Cabin"/>
              </a:rPr>
              <a:t>συμβολοσειρά αντικατάστασης</a:t>
            </a:r>
            <a:endParaRPr lang="en-US" sz="3600" u="none" strike="noStrike" cap="none" dirty="0">
              <a:solidFill>
                <a:srgbClr val="00FFFF"/>
              </a:solidFill>
              <a:latin typeface="Arial" charset="0"/>
              <a:ea typeface="Arial" charset="0"/>
              <a:cs typeface="Arial" charset="0"/>
              <a:sym typeface="Cabin"/>
            </a:endParaRPr>
          </a:p>
        </p:txBody>
      </p:sp>
      <p:sp>
        <p:nvSpPr>
          <p:cNvPr id="504" name="Shape 504"/>
          <p:cNvSpPr txBox="1"/>
          <p:nvPr/>
        </p:nvSpPr>
        <p:spPr>
          <a:xfrm>
            <a:off x="7507895" y="3516300"/>
            <a:ext cx="8699062"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greet = 'Hello </a:t>
            </a:r>
            <a:r>
              <a:rPr lang="en-US" sz="3000" i="0" u="none" strike="noStrike" cap="none" dirty="0">
                <a:solidFill>
                  <a:srgbClr val="00FF00"/>
                </a:solidFill>
                <a:latin typeface="Courier"/>
                <a:ea typeface="Courier"/>
                <a:cs typeface="Courier"/>
                <a:sym typeface="Courier New"/>
              </a:rPr>
              <a:t>Bob</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Bob'</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'Jane</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a:t>
            </a:r>
            <a:r>
              <a:rPr lang="en-US" sz="3000" i="0" u="none" strike="noStrike" cap="none" dirty="0">
                <a:solidFill>
                  <a:srgbClr val="00FFFF"/>
                </a:solidFill>
                <a:latin typeface="Courier"/>
                <a:ea typeface="Courier"/>
                <a:cs typeface="Courier"/>
                <a:sym typeface="Courier New"/>
              </a:rPr>
              <a:t>Jane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o'</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Hell</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chemeClr val="lt1"/>
                </a:solidFill>
                <a:latin typeface="Courier"/>
                <a:ea typeface="Courier"/>
                <a:cs typeface="Courier"/>
                <a:sym typeface="Courier New"/>
              </a:rPr>
              <a:t>B</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err="1">
                <a:solidFill>
                  <a:schemeClr val="lt1"/>
                </a:solidFill>
                <a:latin typeface="Courier"/>
                <a:ea typeface="Courier"/>
                <a:cs typeface="Courier"/>
                <a:sym typeface="Courier New"/>
              </a:rPr>
              <a:t>b</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028043" y="833718"/>
            <a:ext cx="1419991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Απαλοιφή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Λευκών-Χαρακτήρων</a:t>
            </a:r>
            <a:endParaRPr lang="en-US" sz="7600" u="none" strike="noStrike" cap="none" dirty="0">
              <a:solidFill>
                <a:srgbClr val="FFD966"/>
              </a:solidFill>
              <a:latin typeface="Arial" charset="0"/>
              <a:ea typeface="Arial" charset="0"/>
              <a:cs typeface="Arial" charset="0"/>
              <a:sym typeface="Cabin"/>
            </a:endParaRPr>
          </a:p>
        </p:txBody>
      </p:sp>
      <p:sp>
        <p:nvSpPr>
          <p:cNvPr id="510" name="Shape 510"/>
          <p:cNvSpPr txBox="1">
            <a:spLocks noGrp="1"/>
          </p:cNvSpPr>
          <p:nvPr>
            <p:ph type="body" idx="1"/>
          </p:nvPr>
        </p:nvSpPr>
        <p:spPr>
          <a:xfrm>
            <a:off x="385139" y="2729624"/>
            <a:ext cx="800211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θέλουμε </a:t>
            </a:r>
            <a:r>
              <a:rPr lang="el-GR" dirty="0">
                <a:solidFill>
                  <a:schemeClr val="lt1"/>
                </a:solidFill>
                <a:latin typeface="Arial" charset="0"/>
                <a:ea typeface="Arial" charset="0"/>
                <a:cs typeface="Arial" charset="0"/>
                <a:sym typeface="Cabin"/>
              </a:rPr>
              <a:t>σε </a:t>
            </a:r>
            <a:r>
              <a:rPr lang="el-GR" sz="3600" u="none" strike="noStrike" cap="none" dirty="0">
                <a:solidFill>
                  <a:schemeClr val="lt1"/>
                </a:solidFill>
                <a:latin typeface="Arial" charset="0"/>
                <a:ea typeface="Arial" charset="0"/>
                <a:cs typeface="Arial" charset="0"/>
                <a:sym typeface="Cabin"/>
              </a:rPr>
              <a:t>μια συμβολοσειρά να αφαιρέσουμε τους κενούς χαρακτήρες στην αρχή ή/και στο τέλος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lstrip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rstrip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αφαιρούν τους κενούς χαρακτήρες στα αριστερά ή δεξιά</a:t>
            </a:r>
            <a:r>
              <a:rPr lang="el-GR" sz="3600" dirty="0">
                <a:solidFill>
                  <a:schemeClr val="lt1"/>
                </a:solidFill>
                <a:latin typeface="Arial" charset="0"/>
                <a:ea typeface="Arial" charset="0"/>
                <a:cs typeface="Arial" charset="0"/>
                <a:sym typeface="Cabin"/>
              </a:rPr>
              <a:t> αντίστοιχα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strip() </a:t>
            </a:r>
            <a:r>
              <a:rPr lang="el-GR" sz="3600" u="none" strike="noStrike" cap="none" dirty="0">
                <a:solidFill>
                  <a:schemeClr val="lt1"/>
                </a:solidFill>
                <a:latin typeface="Arial" charset="0"/>
                <a:ea typeface="Arial" charset="0"/>
                <a:cs typeface="Arial" charset="0"/>
                <a:sym typeface="Cabin"/>
              </a:rPr>
              <a:t>αφαιρεί τους κενούς χαρακτήρες από την αρχή και το τέλος</a:t>
            </a:r>
            <a:endParaRPr lang="en-US" sz="3600" u="none" strike="noStrike" cap="none" dirty="0">
              <a:solidFill>
                <a:schemeClr val="lt1"/>
              </a:solidFill>
              <a:latin typeface="Arial" charset="0"/>
              <a:ea typeface="Arial" charset="0"/>
              <a:cs typeface="Arial" charset="0"/>
              <a:sym typeface="Cabin"/>
            </a:endParaRP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   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.lstrip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chemeClr val="lt1"/>
                </a:solidFill>
                <a:latin typeface="Courier"/>
                <a:ea typeface="Courier"/>
                <a:cs typeface="Courier"/>
                <a:sym typeface="Courier New"/>
              </a:rPr>
              <a:t> = </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Καλή σας μέρα</a:t>
            </a:r>
            <a:r>
              <a:rPr lang="en-US" sz="3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Καλή</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ρ</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Προθέματα</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833718"/>
            <a:ext cx="641667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700" u="none" strike="noStrike" cap="none" dirty="0">
                <a:solidFill>
                  <a:srgbClr val="FFD966"/>
                </a:solidFill>
                <a:latin typeface="Arial" charset="0"/>
                <a:ea typeface="Arial" charset="0"/>
                <a:cs typeface="Arial" charset="0"/>
                <a:sym typeface="Cabin"/>
              </a:rPr>
              <a:t>Ανάγνωση και Μετατροπή</a:t>
            </a:r>
            <a:endParaRPr lang="en-US" sz="6700" u="none" strike="noStrike" cap="none" dirty="0">
              <a:solidFill>
                <a:srgbClr val="FFD966"/>
              </a:solidFill>
              <a:latin typeface="Arial" charset="0"/>
              <a:ea typeface="Arial" charset="0"/>
              <a:cs typeface="Arial" charset="0"/>
              <a:sym typeface="Cabin"/>
            </a:endParaRPr>
          </a:p>
        </p:txBody>
      </p:sp>
      <p:sp>
        <p:nvSpPr>
          <p:cNvPr id="221" name="Shape 221"/>
          <p:cNvSpPr txBox="1">
            <a:spLocks noGrp="1"/>
          </p:cNvSpPr>
          <p:nvPr>
            <p:ph type="body" idx="1"/>
          </p:nvPr>
        </p:nvSpPr>
        <p:spPr>
          <a:xfrm>
            <a:off x="934979" y="2603500"/>
            <a:ext cx="69723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Προτιμούμε να διαβάζουμε δεδομένα χρησιμοποιώντας </a:t>
            </a:r>
            <a:r>
              <a:rPr lang="el-GR" sz="3000" dirty="0">
                <a:solidFill>
                  <a:srgbClr val="FF7F00"/>
                </a:solidFill>
                <a:latin typeface="Arial" charset="0"/>
                <a:cs typeface="Arial" charset="0"/>
                <a:sym typeface="Cabin"/>
              </a:rPr>
              <a:t>συμβολοσειρές</a:t>
            </a:r>
            <a:r>
              <a:rPr lang="el-GR" sz="3000" u="none" strike="noStrike" cap="none" dirty="0">
                <a:solidFill>
                  <a:schemeClr val="lt1"/>
                </a:solidFill>
                <a:latin typeface="Arial" charset="0"/>
                <a:ea typeface="Arial" charset="0"/>
                <a:cs typeface="Arial" charset="0"/>
                <a:sym typeface="Cabin"/>
              </a:rPr>
              <a:t> και στη συνέχεια να αναλύουμε και να μετατρέπουμε τα δεδομένα όπου χρειάζεται</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Αυτό μας επιτρέπει περισσότερο έλεγχο σε περιπτώσεις σφαλμάτων και/ή κακή εισαγωγή χρηστών</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Οι αριθμοί εισαγωγής πρέπει να </a:t>
            </a:r>
            <a:r>
              <a:rPr lang="el-GR" sz="3000" dirty="0">
                <a:solidFill>
                  <a:srgbClr val="FF00FF"/>
                </a:solidFill>
                <a:latin typeface="Arial" charset="0"/>
                <a:cs typeface="Arial" charset="0"/>
                <a:sym typeface="Cabin"/>
              </a:rPr>
              <a:t>μετατραπούν</a:t>
            </a:r>
            <a:r>
              <a:rPr lang="el-GR" sz="3000" u="none" strike="noStrike" cap="none" dirty="0">
                <a:solidFill>
                  <a:schemeClr val="lt1"/>
                </a:solidFill>
                <a:latin typeface="Arial" charset="0"/>
                <a:ea typeface="Arial" charset="0"/>
                <a:cs typeface="Arial" charset="0"/>
                <a:sym typeface="Cabin"/>
              </a:rPr>
              <a:t> από συμβολοσειρές</a:t>
            </a:r>
            <a:endParaRPr lang="en-US" sz="3000" u="none" strike="noStrike" cap="none" dirty="0">
              <a:solidFill>
                <a:schemeClr val="lt1"/>
              </a:solidFill>
              <a:latin typeface="Arial" charset="0"/>
              <a:ea typeface="Arial" charset="0"/>
              <a:cs typeface="Arial" charset="0"/>
              <a:sym typeface="Cabin"/>
            </a:endParaRPr>
          </a:p>
        </p:txBody>
      </p:sp>
      <p:sp>
        <p:nvSpPr>
          <p:cNvPr id="222" name="Shape 222"/>
          <p:cNvSpPr txBox="1"/>
          <p:nvPr/>
        </p:nvSpPr>
        <p:spPr>
          <a:xfrm>
            <a:off x="8342311" y="869950"/>
            <a:ext cx="7099200" cy="7391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όνομα</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Εισάγετε</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όνομα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a:t>
            </a:r>
            <a:r>
              <a:rPr lang="en-US" sz="30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10</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TypeError</a:t>
            </a:r>
            <a:r>
              <a:rPr lang="en-US" sz="3000" i="0" u="none" strike="noStrike" cap="none" dirty="0">
                <a:solidFill>
                  <a:srgbClr val="E06666"/>
                </a:solidFill>
                <a:latin typeface="Courier"/>
                <a:ea typeface="Courier"/>
                <a:cs typeface="Courier"/>
                <a:sym typeface="Courier New"/>
              </a:rPr>
              <a:t>: unsupported operand type(s) for -: '</a:t>
            </a:r>
            <a:r>
              <a:rPr lang="en-US" sz="3000" i="0" u="none" strike="noStrike" cap="none" dirty="0" err="1">
                <a:solidFill>
                  <a:srgbClr val="E06666"/>
                </a:solidFill>
                <a:latin typeface="Courier"/>
                <a:ea typeface="Courier"/>
                <a:cs typeface="Courier"/>
                <a:sym typeface="Courier New"/>
              </a:rPr>
              <a:t>str</a:t>
            </a:r>
            <a:r>
              <a:rPr lang="en-US" sz="3000" i="0" u="none" strike="noStrike" cap="none" dirty="0">
                <a:solidFill>
                  <a:srgbClr val="E06666"/>
                </a:solidFill>
                <a:latin typeface="Courier"/>
                <a:ea typeface="Courier"/>
                <a:cs typeface="Courier"/>
                <a:sym typeface="Courier New"/>
              </a:rPr>
              <a:t>' and '</a:t>
            </a:r>
            <a:r>
              <a:rPr lang="en-US" sz="3000" i="0" u="none" strike="noStrike" cap="none" dirty="0" err="1">
                <a:solidFill>
                  <a:srgbClr val="E06666"/>
                </a:solidFill>
                <a:latin typeface="Courier"/>
                <a:ea typeface="Courier"/>
                <a:cs typeface="Courier"/>
                <a:sym typeface="Courier New"/>
              </a:rPr>
              <a:t>int</a:t>
            </a:r>
            <a:r>
              <a:rPr lang="en-US" sz="3000" i="0" u="none" strike="noStrike" cap="none" dirty="0">
                <a:solidFill>
                  <a:srgbClr val="E06666"/>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00FF"/>
                </a:solidFill>
                <a:latin typeface="Courier"/>
                <a:ea typeface="Courier"/>
                <a:cs typeface="Courier"/>
                <a:sym typeface="Courier New"/>
              </a:rPr>
              <a:t>int</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'From </a:t>
            </a:r>
            <a:r>
              <a:rPr lang="en-US" sz="2800" i="0" u="none" strike="noStrike" cap="none" dirty="0" err="1">
                <a:solidFill>
                  <a:srgbClr val="FF7F00"/>
                </a:solidFill>
                <a:latin typeface="Courier"/>
                <a:ea typeface="Courier"/>
                <a:cs typeface="Courier"/>
                <a:sym typeface="Courier New"/>
              </a:rPr>
              <a:t>stephen.marquard@uct.ac.za</a:t>
            </a:r>
            <a:r>
              <a:rPr lang="en-US" sz="2800" i="0" u="none" strike="noStrike" cap="none" dirty="0">
                <a:solidFill>
                  <a:srgbClr val="FF7F00"/>
                </a:solidFill>
                <a:latin typeface="Courier"/>
                <a:ea typeface="Courier"/>
                <a:cs typeface="Courier"/>
                <a:sym typeface="Courier New"/>
              </a:rPr>
              <a:t> Sat Jan  5 09:14:16 2008</a:t>
            </a:r>
            <a:r>
              <a:rPr lang="en-US" sz="28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sppos</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host</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atpos</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1</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rgbClr val="00FFFF"/>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host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a:cs typeface="Courier"/>
                <a:sym typeface="Courier New"/>
              </a:rPr>
              <a:t>uct.ac.za</a:t>
            </a:r>
            <a:endParaRPr lang="en-US" sz="2800" i="0" u="none" strike="noStrike" cap="none" dirty="0">
              <a:solidFill>
                <a:schemeClr val="lt1"/>
              </a:solidFill>
              <a:latin typeface="Courier"/>
              <a:ea typeface="Courier"/>
              <a:cs typeface="Courier"/>
              <a:sym typeface="Courier New"/>
            </a:endParaRP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10159724" y="776149"/>
            <a:ext cx="5506176"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Ανάλυση και </a:t>
            </a:r>
            <a:r>
              <a:rPr lang="en-US" sz="6000" u="none" strike="noStrike" cap="none" dirty="0">
                <a:solidFill>
                  <a:srgbClr val="FFD966"/>
                </a:solidFill>
                <a:latin typeface="Arial" charset="0"/>
                <a:ea typeface="Arial" charset="0"/>
                <a:cs typeface="Arial" charset="0"/>
                <a:sym typeface="Cabin"/>
              </a:rPr>
              <a:t>E</a:t>
            </a:r>
            <a:r>
              <a:rPr lang="el-GR" sz="6000" u="none" strike="noStrike" cap="none" dirty="0" err="1">
                <a:solidFill>
                  <a:srgbClr val="FFD966"/>
                </a:solidFill>
                <a:latin typeface="Arial" charset="0"/>
                <a:ea typeface="Arial" charset="0"/>
                <a:cs typeface="Arial" charset="0"/>
                <a:sym typeface="Cabin"/>
              </a:rPr>
              <a:t>ξαγωγή</a:t>
            </a:r>
            <a:endParaRPr lang="en-US" sz="6000" u="none" strike="noStrike" cap="none" dirty="0">
              <a:solidFill>
                <a:srgbClr val="FFD966"/>
              </a:solidFill>
              <a:latin typeface="Arial" charset="0"/>
              <a:ea typeface="Arial" charset="0"/>
              <a:cs typeface="Arial" charset="0"/>
              <a:sym typeface="Cabin"/>
            </a:endParaRPr>
          </a:p>
        </p:txBody>
      </p:sp>
      <p:pic>
        <p:nvPicPr>
          <p:cNvPr id="530" name="Shape 530"/>
          <p:cNvPicPr preferRelativeResize="0"/>
          <p:nvPr/>
        </p:nvPicPr>
        <p:blipFill rotWithShape="1">
          <a:blip r:embed="rId3">
            <a:alphaModFix/>
          </a:blip>
          <a:srcRect/>
          <a:stretch/>
        </p:blipFill>
        <p:spPr>
          <a:xfrm>
            <a:off x="11102186" y="5241450"/>
            <a:ext cx="2186099" cy="2324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l-GR" sz="7200" dirty="0">
                <a:solidFill>
                  <a:srgbClr val="FFD966"/>
                </a:solidFill>
              </a:rPr>
              <a:t>Δύο Είδη Συμβολοσειρών</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3.5.1</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&lt;class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&lt;class '</a:t>
            </a:r>
            <a:r>
              <a:rPr lang="en-US" sz="3200" dirty="0" err="1">
                <a:solidFill>
                  <a:srgbClr val="00FA00"/>
                </a:solidFill>
                <a:latin typeface="Courier" charset="0"/>
                <a:ea typeface="Courier" charset="0"/>
                <a:cs typeface="Courier" charset="0"/>
              </a:rPr>
              <a:t>str</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&lt;type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&lt;type '</a:t>
            </a:r>
            <a:r>
              <a:rPr lang="en-US" sz="3200" dirty="0" err="1">
                <a:solidFill>
                  <a:srgbClr val="00FA00"/>
                </a:solidFill>
                <a:latin typeface="Courier" charset="0"/>
                <a:ea typeface="Courier" charset="0"/>
                <a:cs typeface="Courier" charset="0"/>
              </a:rPr>
              <a:t>unicode</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7" name="TextBox 6"/>
          <p:cNvSpPr txBox="1"/>
          <p:nvPr/>
        </p:nvSpPr>
        <p:spPr>
          <a:xfrm>
            <a:off x="1727137" y="7699529"/>
            <a:ext cx="10925504" cy="646331"/>
          </a:xfrm>
          <a:prstGeom prst="rect">
            <a:avLst/>
          </a:prstGeom>
          <a:noFill/>
        </p:spPr>
        <p:txBody>
          <a:bodyPr wrap="square" rtlCol="0">
            <a:spAutoFit/>
          </a:bodyPr>
          <a:lstStyle/>
          <a:p>
            <a:r>
              <a:rPr lang="el-GR" sz="3600" dirty="0">
                <a:solidFill>
                  <a:srgbClr val="00FA00"/>
                </a:solidFill>
              </a:rPr>
              <a:t>Στην</a:t>
            </a:r>
            <a:r>
              <a:rPr lang="en-US" sz="3600" dirty="0">
                <a:solidFill>
                  <a:srgbClr val="00FA00"/>
                </a:solidFill>
              </a:rPr>
              <a:t> Python 3, </a:t>
            </a:r>
            <a:r>
              <a:rPr lang="el-GR" sz="3600" dirty="0">
                <a:solidFill>
                  <a:srgbClr val="00FA00"/>
                </a:solidFill>
              </a:rPr>
              <a:t>όλες οι συμβολοσειρές είναι </a:t>
            </a:r>
            <a:r>
              <a:rPr lang="en-US" sz="3600" dirty="0">
                <a:solidFill>
                  <a:srgbClr val="00FA00"/>
                </a:solidFill>
              </a:rPr>
              <a:t>Unicode</a:t>
            </a:r>
          </a:p>
        </p:txBody>
      </p:sp>
    </p:spTree>
    <p:extLst>
      <p:ext uri="{BB962C8B-B14F-4D97-AF65-F5344CB8AC3E}">
        <p14:creationId xmlns:p14="http://schemas.microsoft.com/office/powerpoint/2010/main" val="15796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36" name="Shape 536"/>
          <p:cNvSpPr txBox="1">
            <a:spLocks noGrp="1"/>
          </p:cNvSpPr>
          <p:nvPr>
            <p:ph type="body" idx="1"/>
          </p:nvPr>
        </p:nvSpPr>
        <p:spPr>
          <a:xfrm>
            <a:off x="553541" y="2539900"/>
            <a:ext cx="13932000" cy="5702399"/>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 Συμβολοσειράς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100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Ανάγνωση</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Μετατροπή</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Δείκτης συμβολοσειράς </a:t>
            </a:r>
            <a:r>
              <a:rPr lang="en-US" sz="3600" u="none" strike="noStrike" cap="none" dirty="0">
                <a:solidFill>
                  <a:srgbClr val="00FFFF"/>
                </a:solidFill>
                <a:latin typeface="Arial" charset="0"/>
                <a:ea typeface="Arial" charset="0"/>
                <a:cs typeface="Arial" charset="0"/>
                <a:sym typeface="Cabin"/>
              </a:rPr>
              <a:t>[]</a:t>
            </a: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Τεμαχισμός συμβολοσειράς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2</a:t>
            </a:r>
            <a:r>
              <a:rPr lang="en-US" sz="3600" u="none" strike="noStrike" cap="none" dirty="0">
                <a:solidFill>
                  <a:srgbClr val="00FFFF"/>
                </a:solidFill>
                <a:latin typeface="Arial" charset="0"/>
                <a:ea typeface="Arial" charset="0"/>
                <a:cs typeface="Arial" charset="0"/>
                <a:sym typeface="Cabin"/>
              </a:rPr>
              <a:t>:4]</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Επαναλήψεις σε συμβολοσειρές</a:t>
            </a:r>
            <a:r>
              <a:rPr lang="en-US" sz="3600" dirty="0">
                <a:solidFill>
                  <a:schemeClr val="lt1"/>
                </a:solidFill>
                <a:latin typeface="Arial" charset="0"/>
                <a:ea typeface="Arial" charset="0"/>
                <a:cs typeface="Arial" charset="0"/>
                <a:sym typeface="Cabin"/>
              </a:rPr>
              <a:t> </a:t>
            </a:r>
            <a:br>
              <a:rPr lang="en-US" sz="3600" dirty="0">
                <a:solidFill>
                  <a:schemeClr val="lt1"/>
                </a:solidFill>
                <a:latin typeface="Arial" charset="0"/>
                <a:ea typeface="Arial" charset="0"/>
                <a:cs typeface="Arial" charset="0"/>
                <a:sym typeface="Cabin"/>
              </a:rPr>
            </a:br>
            <a:r>
              <a:rPr lang="el-GR" sz="3600" dirty="0">
                <a:solidFill>
                  <a:schemeClr val="lt1"/>
                </a:solidFill>
                <a:latin typeface="Arial" charset="0"/>
                <a:ea typeface="Arial" charset="0"/>
                <a:cs typeface="Arial" charset="0"/>
                <a:sym typeface="Cabin"/>
              </a:rPr>
              <a:t>με </a:t>
            </a:r>
            <a:r>
              <a:rPr lang="en-US" sz="3600" dirty="0">
                <a:solidFill>
                  <a:srgbClr val="FFFF00"/>
                </a:solidFill>
                <a:latin typeface="Arial" charset="0"/>
                <a:ea typeface="Arial" charset="0"/>
                <a:cs typeface="Arial" charset="0"/>
                <a:sym typeface="Cabin"/>
              </a:rPr>
              <a:t>for</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while</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συμβολοσειρών με</a:t>
            </a:r>
            <a:r>
              <a:rPr lang="en-US" sz="3600" dirty="0">
                <a:solidFill>
                  <a:schemeClr val="lt1"/>
                </a:solidFill>
                <a:latin typeface="Arial" charset="0"/>
                <a:ea typeface="Arial" charset="0"/>
                <a:cs typeface="Arial" charset="0"/>
                <a:sym typeface="Cabin"/>
              </a:rPr>
              <a:t>  </a:t>
            </a:r>
            <a:r>
              <a:rPr lang="en-US"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8513379" y="2555666"/>
            <a:ext cx="7220607" cy="562768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Λειτουργίες συμβολοσειράς</a:t>
            </a:r>
            <a:r>
              <a:rPr lang="en-US" sz="3600" u="none" strike="noStrike" cap="none" dirty="0">
                <a:solidFill>
                  <a:schemeClr val="lt1"/>
                </a:solidFill>
                <a:latin typeface="Arial" charset="0"/>
                <a:ea typeface="Arial" charset="0"/>
                <a:cs typeface="Arial" charset="0"/>
                <a:sym typeface="Cabin"/>
              </a:rPr>
              <a:t> </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Βιβλιοθήκη </a:t>
            </a:r>
            <a:r>
              <a:rPr lang="en-US" sz="3600" dirty="0">
                <a:solidFill>
                  <a:schemeClr val="lt1"/>
                </a:solidFill>
                <a:latin typeface="Arial" charset="0"/>
                <a:ea typeface="Arial" charset="0"/>
                <a:cs typeface="Arial" charset="0"/>
                <a:sym typeface="Cabin"/>
              </a:rPr>
              <a:t>String</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Σύγκριση συμβολοσειρών</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Αναζήτηση σε συμβολοσειρά</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Αντικατάσταση κειμένου</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Απαλοιφή λευκών-χαρακτήρων</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Ψάχνοντας μέσα σε </a:t>
            </a:r>
            <a:r>
              <a:rPr lang="en-US" sz="7600" u="none" strike="noStrike" cap="none" dirty="0">
                <a:solidFill>
                  <a:srgbClr val="FFD966"/>
                </a:solidFill>
                <a:latin typeface="Arial" charset="0"/>
                <a:ea typeface="Arial" charset="0"/>
                <a:cs typeface="Arial" charset="0"/>
                <a:sym typeface="Cabin"/>
              </a:rPr>
              <a:t>String</a:t>
            </a:r>
          </a:p>
        </p:txBody>
      </p:sp>
      <p:sp>
        <p:nvSpPr>
          <p:cNvPr id="228" name="Shape 228"/>
          <p:cNvSpPr txBox="1">
            <a:spLocks noGrp="1"/>
          </p:cNvSpPr>
          <p:nvPr>
            <p:ph type="body" idx="1"/>
          </p:nvPr>
        </p:nvSpPr>
        <p:spPr>
          <a:xfrm>
            <a:off x="1155700"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Μπορούμε να πάρουμε οποιοδήποτε χαρακτήρα σε μια συμβολοσειρά χρησιμοποιώντας ένα δείκτη που καθορίζεται μέσα σε </a:t>
            </a:r>
            <a:r>
              <a:rPr lang="el-GR" dirty="0">
                <a:solidFill>
                  <a:srgbClr val="00FFFF"/>
                </a:solidFill>
                <a:latin typeface="Arial" charset="0"/>
                <a:cs typeface="Arial" charset="0"/>
                <a:sym typeface="Cabin"/>
              </a:rPr>
              <a:t>αγκύλες</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πρέπει να είναι ένας ακ</a:t>
            </a:r>
            <a:r>
              <a:rPr lang="el-GR" dirty="0">
                <a:solidFill>
                  <a:schemeClr val="lt1"/>
                </a:solidFill>
                <a:latin typeface="Arial" charset="0"/>
                <a:ea typeface="Arial" charset="0"/>
                <a:cs typeface="Arial" charset="0"/>
                <a:sym typeface="Cabin"/>
              </a:rPr>
              <a:t>έραιος και ξεκινά από 0</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μπορεί να είναι μια έκφραση που θα υπολογιστεί</a:t>
            </a:r>
            <a:endParaRPr lang="en-US" sz="3600" u="none" strike="noStrike" cap="none" dirty="0">
              <a:solidFill>
                <a:schemeClr val="lt1"/>
              </a:solidFill>
              <a:latin typeface="Arial" charset="0"/>
              <a:ea typeface="Arial" charset="0"/>
              <a:cs typeface="Arial" charset="0"/>
              <a:sym typeface="Cabin"/>
            </a:endParaRPr>
          </a:p>
        </p:txBody>
      </p:sp>
      <p:sp>
        <p:nvSpPr>
          <p:cNvPr id="229" name="Shape 229"/>
          <p:cNvSpPr txBox="1"/>
          <p:nvPr/>
        </p:nvSpPr>
        <p:spPr>
          <a:xfrm>
            <a:off x="10566401" y="4517526"/>
            <a:ext cx="5180420"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n-US" sz="7600" u="none" strike="noStrike" cap="none" dirty="0">
                <a:solidFill>
                  <a:srgbClr val="FFD966"/>
                </a:solidFill>
                <a:latin typeface="Arial" charset="0"/>
                <a:ea typeface="Arial" charset="0"/>
                <a:cs typeface="Arial" charset="0"/>
                <a:sym typeface="Cabin"/>
              </a:rPr>
              <a:t>A Character Too Far</a:t>
            </a:r>
          </a:p>
        </p:txBody>
      </p:sp>
      <p:sp>
        <p:nvSpPr>
          <p:cNvPr id="248" name="Shape 248"/>
          <p:cNvSpPr txBox="1">
            <a:spLocks noGrp="1"/>
          </p:cNvSpPr>
          <p:nvPr>
            <p:ph type="body" idx="1"/>
          </p:nvPr>
        </p:nvSpPr>
        <p:spPr>
          <a:xfrm>
            <a:off x="1155700" y="2603500"/>
            <a:ext cx="6245225" cy="5188301"/>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 </a:t>
            </a:r>
            <a:r>
              <a:rPr lang="el-GR" sz="3600" u="none" strike="noStrike" cap="none" dirty="0">
                <a:solidFill>
                  <a:srgbClr val="E06666"/>
                </a:solidFill>
                <a:latin typeface="Arial" charset="0"/>
                <a:ea typeface="Arial" charset="0"/>
                <a:cs typeface="Arial" charset="0"/>
                <a:sym typeface="Cabin"/>
              </a:rPr>
              <a:t>λάθος στην</a:t>
            </a:r>
            <a:r>
              <a:rPr lang="en-US" sz="3600" u="none" strike="noStrike" cap="none" dirty="0">
                <a:solidFill>
                  <a:srgbClr val="E06666"/>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εάν προσπαθήσετε να χρησιμοποιήσετε τιμή δείκτη μεγαλύτερη από το μήκος της συμβολοσειράς μειωμένο κατά ένα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Προσοχή λοιπόν κατά την κατασκευή τιμών δεικτών και τμημάτων</a:t>
            </a:r>
            <a:endParaRPr lang="en-US" sz="3600" u="none" strike="noStrike" cap="none" dirty="0">
              <a:solidFill>
                <a:schemeClr val="lt1"/>
              </a:solidFill>
              <a:latin typeface="Arial" charset="0"/>
              <a:ea typeface="Arial" charset="0"/>
              <a:cs typeface="Arial" charset="0"/>
              <a:sym typeface="Cabin"/>
            </a:endParaRP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5</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Οι Συμβολοσειρές έχουν </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Μήκος (</a:t>
            </a:r>
            <a:r>
              <a:rPr lang="en-US" sz="7600" u="none" strike="noStrike" cap="none" dirty="0">
                <a:solidFill>
                  <a:srgbClr val="FFD966"/>
                </a:solidFill>
                <a:latin typeface="Arial" charset="0"/>
                <a:ea typeface="Arial" charset="0"/>
                <a:cs typeface="Arial" charset="0"/>
                <a:sym typeface="Cabin"/>
              </a:rPr>
              <a:t>Length</a:t>
            </a:r>
            <a:r>
              <a:rPr lang="el-GR" sz="7600" u="none" strike="noStrike" cap="none"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xfrm>
            <a:off x="1155700" y="2603501"/>
            <a:ext cx="7386041" cy="4608474"/>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4000" dirty="0">
                <a:solidFill>
                  <a:schemeClr val="lt1"/>
                </a:solidFill>
                <a:latin typeface="Arial" charset="0"/>
                <a:ea typeface="Arial" charset="0"/>
                <a:cs typeface="Arial" charset="0"/>
                <a:sym typeface="Cabin"/>
              </a:rPr>
              <a:t>Η ενσωματωμένη συνάρτηση</a:t>
            </a:r>
            <a:r>
              <a:rPr lang="en-US" sz="4000" u="none" strike="noStrike" cap="none" dirty="0">
                <a:solidFill>
                  <a:schemeClr val="lt1"/>
                </a:solidFill>
                <a:latin typeface="Arial" charset="0"/>
                <a:ea typeface="Arial" charset="0"/>
                <a:cs typeface="Arial" charset="0"/>
                <a:sym typeface="Cabin"/>
              </a:rPr>
              <a:t> </a:t>
            </a:r>
            <a:r>
              <a:rPr lang="en-US" sz="4000" u="none" strike="noStrike" cap="none" dirty="0" err="1">
                <a:solidFill>
                  <a:srgbClr val="FF00FF"/>
                </a:solidFill>
                <a:latin typeface="Arial" charset="0"/>
                <a:ea typeface="Arial" charset="0"/>
                <a:cs typeface="Arial" charset="0"/>
                <a:sym typeface="Cabin"/>
              </a:rPr>
              <a:t>len</a:t>
            </a:r>
            <a:r>
              <a:rPr lang="en-US" sz="4000" u="none" strike="noStrike" cap="none" dirty="0">
                <a:solidFill>
                  <a:schemeClr val="lt1"/>
                </a:solidFill>
                <a:latin typeface="Arial" charset="0"/>
                <a:ea typeface="Arial" charset="0"/>
                <a:cs typeface="Arial" charset="0"/>
                <a:sym typeface="Cabin"/>
              </a:rPr>
              <a:t> </a:t>
            </a:r>
            <a:r>
              <a:rPr lang="el-GR" sz="4000" u="none" strike="noStrike" cap="none" dirty="0">
                <a:solidFill>
                  <a:schemeClr val="lt1"/>
                </a:solidFill>
                <a:latin typeface="Arial" charset="0"/>
                <a:ea typeface="Arial" charset="0"/>
                <a:cs typeface="Arial" charset="0"/>
                <a:sym typeface="Cabin"/>
              </a:rPr>
              <a:t>επιστέφει το μήκος μιας συμβολοσειράς</a:t>
            </a:r>
            <a:endParaRPr lang="en-US" sz="40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9616624"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p:nvPr/>
        </p:nvSpPr>
        <p:spPr>
          <a:xfrm>
            <a:off x="1200149" y="2539900"/>
            <a:ext cx="5831271"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75" name="Shape 275"/>
          <p:cNvSpPr txBox="1"/>
          <p:nvPr/>
        </p:nvSpPr>
        <p:spPr>
          <a:xfrm>
            <a:off x="6274675" y="5673396"/>
            <a:ext cx="3752193" cy="2819400"/>
          </a:xfrm>
          <a:prstGeom prst="rect">
            <a:avLst/>
          </a:prstGeom>
          <a:solidFill>
            <a:schemeClr val="accent2">
              <a:lumMod val="60000"/>
              <a:lumOff val="40000"/>
            </a:schemeClr>
          </a:solidFill>
          <a:ln>
            <a:noFill/>
          </a:ln>
        </p:spPr>
        <p:txBody>
          <a:bodyPr lIns="0" tIns="0" rIns="0" bIns="0" anchor="ctr" anchorCtr="0">
            <a:noAutofit/>
          </a:bodyPr>
          <a:lstStyle/>
          <a:p>
            <a:pPr algn="ctr">
              <a:buClr>
                <a:schemeClr val="lt1"/>
              </a:buClr>
              <a:buSzPct val="25000"/>
            </a:pPr>
            <a:r>
              <a:rPr lang="el-GR" sz="5400" u="none" strike="noStrike" cap="none" dirty="0">
                <a:solidFill>
                  <a:schemeClr val="lt1"/>
                </a:solidFill>
                <a:latin typeface="Arial" charset="0"/>
                <a:ea typeface="Arial" charset="0"/>
                <a:cs typeface="Arial" charset="0"/>
                <a:sym typeface="Cabin"/>
              </a:rPr>
              <a:t>συνάρτηση</a:t>
            </a:r>
            <a:endParaRPr lang="en-US" sz="54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len</a:t>
            </a:r>
            <a:r>
              <a:rPr lang="en-US" sz="5400" u="none" strike="noStrike" cap="none" dirty="0">
                <a:solidFill>
                  <a:schemeClr val="lt1"/>
                </a:solidFill>
                <a:latin typeface="Arial" charset="0"/>
                <a:ea typeface="Arial" charset="0"/>
                <a:cs typeface="Arial" charset="0"/>
                <a:sym typeface="Cabin"/>
              </a:rPr>
              <a:t>()</a:t>
            </a:r>
          </a:p>
        </p:txBody>
      </p:sp>
      <p:cxnSp>
        <p:nvCxnSpPr>
          <p:cNvPr id="276" name="Shape 276"/>
          <p:cNvCxnSpPr>
            <a:cxnSpLocks/>
            <a:stCxn id="275" idx="1"/>
          </p:cNvCxnSpPr>
          <p:nvPr/>
        </p:nvCxnSpPr>
        <p:spPr>
          <a:xfrm flipH="1" flipV="1">
            <a:off x="5299073" y="7076746"/>
            <a:ext cx="975602" cy="6350"/>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907628" y="6540172"/>
            <a:ext cx="3310762"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505246"/>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a:cxnSpLocks/>
            <a:endCxn id="275" idx="3"/>
          </p:cNvCxnSpPr>
          <p:nvPr/>
        </p:nvCxnSpPr>
        <p:spPr>
          <a:xfrm flipH="1">
            <a:off x="10026868" y="7076746"/>
            <a:ext cx="1145956" cy="6350"/>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9017874" y="2552862"/>
            <a:ext cx="6842234" cy="2819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5" name="Shape 275"/>
          <p:cNvSpPr txBox="1"/>
          <p:nvPr/>
        </p:nvSpPr>
        <p:spPr>
          <a:xfrm>
            <a:off x="6845300" y="5531513"/>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n-US" sz="2400" b="1" dirty="0">
                <a:solidFill>
                  <a:srgbClr val="FFFF00"/>
                </a:solidFill>
                <a:latin typeface="Courier"/>
                <a:ea typeface="Courier"/>
                <a:cs typeface="Courier"/>
                <a:sym typeface="Courier New"/>
              </a:rPr>
              <a:t> </a:t>
            </a:r>
            <a:r>
              <a:rPr lang="en-US" sz="2400" dirty="0" err="1">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a:t>
            </a:r>
            <a:r>
              <a:rPr lang="en-US" sz="2400" dirty="0" err="1">
                <a:solidFill>
                  <a:schemeClr val="lt1"/>
                </a:solidFill>
                <a:latin typeface="Courier"/>
                <a:ea typeface="Courier"/>
                <a:cs typeface="Courier"/>
                <a:sym typeface="Courier New"/>
              </a:rPr>
              <a:t>len</a:t>
            </a:r>
            <a:r>
              <a:rPr lang="en-US" sz="2400" dirty="0">
                <a:solidFill>
                  <a:schemeClr val="lt1"/>
                </a:solidFill>
                <a:latin typeface="Courier"/>
                <a:ea typeface="Courier"/>
                <a:cs typeface="Courier"/>
                <a:sym typeface="Courier New"/>
              </a:rPr>
              <a:t>(</a:t>
            </a:r>
            <a:r>
              <a:rPr lang="en-US" sz="2400" dirty="0" err="1">
                <a:solidFill>
                  <a:schemeClr val="lt1"/>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y:</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p:txBody>
      </p:sp>
      <p:cxnSp>
        <p:nvCxnSpPr>
          <p:cNvPr id="276" name="Shape 276"/>
          <p:cNvCxnSpPr/>
          <p:nvPr/>
        </p:nvCxnSpPr>
        <p:spPr>
          <a:xfrm flipH="1">
            <a:off x="5299074" y="69856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639614" y="6431625"/>
            <a:ext cx="3499946"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363363"/>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p:nvPr/>
        </p:nvCxnSpPr>
        <p:spPr>
          <a:xfrm flipH="1">
            <a:off x="9680574" y="69348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0" name="Shape 280"/>
          <p:cNvSpPr txBox="1"/>
          <p:nvPr/>
        </p:nvSpPr>
        <p:spPr>
          <a:xfrm>
            <a:off x="8970583" y="2710521"/>
            <a:ext cx="6806752" cy="241157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
        <p:nvSpPr>
          <p:cNvPr id="11" name="Shape 274"/>
          <p:cNvSpPr txBox="1"/>
          <p:nvPr/>
        </p:nvSpPr>
        <p:spPr>
          <a:xfrm>
            <a:off x="1200150" y="2539900"/>
            <a:ext cx="5910098"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type="body" idx="1"/>
          </p:nvPr>
        </p:nvSpPr>
        <p:spPr>
          <a:xfrm>
            <a:off x="921712" y="2603500"/>
            <a:ext cx="6425019"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Χρησιμοποιώντας μια εντολή</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while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len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μπορούμε να κατασκευάσουμε ένα βρόχο που </a:t>
            </a:r>
            <a:r>
              <a:rPr lang="el-GR" sz="3600" u="none" strike="noStrike" cap="none" dirty="0" err="1">
                <a:solidFill>
                  <a:schemeClr val="lt1"/>
                </a:solidFill>
                <a:latin typeface="Arial" charset="0"/>
                <a:ea typeface="Arial" charset="0"/>
                <a:cs typeface="Arial" charset="0"/>
                <a:sym typeface="Cabin"/>
              </a:rPr>
              <a:t>προσπελαύνει</a:t>
            </a:r>
            <a:r>
              <a:rPr lang="el-GR" sz="3600" u="none" strike="noStrike" cap="none" dirty="0">
                <a:solidFill>
                  <a:schemeClr val="lt1"/>
                </a:solidFill>
                <a:latin typeface="Arial" charset="0"/>
                <a:ea typeface="Arial" charset="0"/>
                <a:cs typeface="Arial" charset="0"/>
                <a:sym typeface="Cabin"/>
              </a:rPr>
              <a:t> κάθε ένα από τα γράμματα της συμβολοσειράς ξεχωριστά</a:t>
            </a:r>
            <a:endParaRPr lang="en-US" sz="3600" u="none" strike="noStrike" cap="none" dirty="0">
              <a:solidFill>
                <a:schemeClr val="lt1"/>
              </a:solidFill>
              <a:latin typeface="Arial" charset="0"/>
              <a:ea typeface="Arial" charset="0"/>
              <a:cs typeface="Arial" charset="0"/>
              <a:sym typeface="Cabin"/>
            </a:endParaRPr>
          </a:p>
        </p:txBody>
      </p:sp>
      <p:sp>
        <p:nvSpPr>
          <p:cNvPr id="300" name="Shape 300"/>
          <p:cNvSpPr txBox="1"/>
          <p:nvPr/>
        </p:nvSpPr>
        <p:spPr>
          <a:xfrm>
            <a:off x="7760195" y="3690900"/>
            <a:ext cx="6425018"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2685</Words>
  <Application>Microsoft Office PowerPoint</Application>
  <PresentationFormat>Προσαρμογή</PresentationFormat>
  <Paragraphs>462</Paragraphs>
  <Slides>33</Slides>
  <Notes>31</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33</vt:i4>
      </vt:variant>
    </vt:vector>
  </HeadingPairs>
  <TitlesOfParts>
    <vt:vector size="40" baseType="lpstr">
      <vt:lpstr>Arial</vt:lpstr>
      <vt:lpstr>Cabin</vt:lpstr>
      <vt:lpstr>Courier</vt:lpstr>
      <vt:lpstr>Courier New</vt:lpstr>
      <vt:lpstr>Gill Sans</vt:lpstr>
      <vt:lpstr>Lucida Grande</vt:lpstr>
      <vt:lpstr>Title &amp; Subtitle</vt:lpstr>
      <vt:lpstr>Συμβολοσειρές / String</vt:lpstr>
      <vt:lpstr>Τύπος Δεδομένων String</vt:lpstr>
      <vt:lpstr>Ανάγνωση και Μετατροπή</vt:lpstr>
      <vt:lpstr>Ψάχνοντας μέσα σε String</vt:lpstr>
      <vt:lpstr>A Character Too Far</vt:lpstr>
      <vt:lpstr>Οι Συμβολοσειρές έχουν  Μήκος (Length)</vt:lpstr>
      <vt:lpstr>Η συνάρτηση len</vt:lpstr>
      <vt:lpstr>Η συνάρτηση len</vt:lpstr>
      <vt:lpstr>Βρόχοι σε Συμβολοσειρές</vt:lpstr>
      <vt:lpstr>Βρόχοι σε Συμβολοσειρές</vt:lpstr>
      <vt:lpstr>Βρόχοι σε Συμβολοσειρές</vt:lpstr>
      <vt:lpstr>Βρόχος και Μέτρηση</vt:lpstr>
      <vt:lpstr>Μελετώντας Βαθύτερα την in</vt:lpstr>
      <vt:lpstr>Παρουσίαση του PowerPoint</vt:lpstr>
      <vt:lpstr>Περισσότερες Λειτουργίες Συμβολοσειρών</vt:lpstr>
      <vt:lpstr>Τεμαχισμός Συμβολοσειράς</vt:lpstr>
      <vt:lpstr>Τεμαχισμός Συμβολοσειράς</vt:lpstr>
      <vt:lpstr>Συνένωση Συμβολοσειρών</vt:lpstr>
      <vt:lpstr>Χρησιμοποιώντας το in ως Λογικό Τελεστή</vt:lpstr>
      <vt:lpstr>Σύγκριση Συμβολοσειρών</vt:lpstr>
      <vt:lpstr>Βιβλιοθήκη String</vt:lpstr>
      <vt:lpstr>Παρουσίαση του PowerPoint</vt:lpstr>
      <vt:lpstr>Παρουσίαση του PowerPoint</vt:lpstr>
      <vt:lpstr>Βιβλιοθήκη String</vt:lpstr>
      <vt:lpstr>Αναζήτηση ενός String</vt:lpstr>
      <vt:lpstr>Μετατροπή όλων σε ΚΕΦΑΛΑΙΑ</vt:lpstr>
      <vt:lpstr>Αναζήτηση και Αντικατάσταση</vt:lpstr>
      <vt:lpstr>Απαλοιφή Λευκών-Χαρακτήρων</vt:lpstr>
      <vt:lpstr>Παρουσίαση του PowerPoint</vt:lpstr>
      <vt:lpstr>Παρουσίαση του PowerPoint</vt:lpstr>
      <vt:lpstr>Δύο Είδη Συμβολοσειρών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Konstantia Kiourtidou</cp:lastModifiedBy>
  <cp:revision>64</cp:revision>
  <cp:lastPrinted>2021-08-16T12:57:18Z</cp:lastPrinted>
  <dcterms:modified xsi:type="dcterms:W3CDTF">2021-08-25T09:20:46Z</dcterms:modified>
</cp:coreProperties>
</file>