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3"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79"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321" r:id="rId25"/>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FFD966"/>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45"/>
    <p:restoredTop sz="94485"/>
  </p:normalViewPr>
  <p:slideViewPr>
    <p:cSldViewPr snapToGrid="0" snapToObjects="1">
      <p:cViewPr varScale="1">
        <p:scale>
          <a:sx n="62" d="100"/>
          <a:sy n="62" d="100"/>
        </p:scale>
        <p:origin x="96" y="414"/>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1523340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l-GR" dirty="0">
                <a:solidFill>
                  <a:schemeClr val="dk2"/>
                </a:solidFill>
              </a:rPr>
              <a:t>Σημείωση από τον </a:t>
            </a:r>
            <a:r>
              <a:rPr lang="en-US" dirty="0">
                <a:solidFill>
                  <a:schemeClr val="dk2"/>
                </a:solidFill>
              </a:rPr>
              <a:t> Chuck</a:t>
            </a:r>
            <a:r>
              <a:rPr lang="el-GR" dirty="0">
                <a:solidFill>
                  <a:schemeClr val="dk2"/>
                </a:solidFill>
              </a:rPr>
              <a:t>. Εάν χρησιμοποιείτε αυτό το υλικό, μπορείτε να αφαιρέσετε το λογότυπο UM και να το αντικαταστήσετε με το δικό σας, αλλά διατηρήστε το λογότυπο CC-BY στην πρώτη σελίδα καθώς την/τις σελίδα/</a:t>
            </a:r>
            <a:r>
              <a:rPr lang="el-GR" dirty="0" err="1">
                <a:solidFill>
                  <a:schemeClr val="dk2"/>
                </a:solidFill>
              </a:rPr>
              <a:t>ες</a:t>
            </a:r>
            <a:r>
              <a:rPr lang="el-GR">
                <a:solidFill>
                  <a:schemeClr val="dk2"/>
                </a:solidFill>
              </a:rPr>
              <a:t> αναγνώρισης.</a:t>
            </a:r>
            <a:endParaRPr lang="en-US" dirty="0">
              <a:solidFill>
                <a:schemeClr val="dk2"/>
              </a:solidFill>
            </a:endParaRP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0614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630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4201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2" name="Shape 2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1185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9" name="Shape 2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4570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39234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3" name="Shape 3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6219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0" name="Shape 3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0983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98933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6" name="Shape 3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6846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Shape 3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4" name="Shape 3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8022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30058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15513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2" name="Shape 3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48793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0093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0" name="Shape 2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6643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2492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1660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1057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9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4" name="Shape 2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909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1512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Bullets">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155700" y="789708"/>
            <a:ext cx="13932000" cy="1750191"/>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95" name="Shape 195"/>
          <p:cNvSpPr txBox="1">
            <a:spLocks noGrp="1"/>
          </p:cNvSpPr>
          <p:nvPr>
            <p:ph type="body" idx="1"/>
          </p:nvPr>
        </p:nvSpPr>
        <p:spPr>
          <a:xfrm>
            <a:off x="1155700" y="2603500"/>
            <a:ext cx="13932000" cy="5702399"/>
          </a:xfrm>
          <a:prstGeom prst="rect">
            <a:avLst/>
          </a:prstGeom>
          <a:noFill/>
          <a:ln>
            <a:noFill/>
          </a:ln>
        </p:spPr>
        <p:txBody>
          <a:bodyPr lIns="91425" tIns="91425" rIns="91425" bIns="91425" anchor="t" anchorCtr="0"/>
          <a:lstStyle>
            <a:lvl1pPr marL="711200" lvl="0" indent="-142494" algn="l" rtl="0">
              <a:spcBef>
                <a:spcPts val="3500"/>
              </a:spcBef>
              <a:spcAft>
                <a:spcPts val="0"/>
              </a:spcAft>
              <a:buClr>
                <a:schemeClr val="lt1"/>
              </a:buClr>
              <a:buFont typeface="Cabin"/>
              <a:buChar char="•"/>
              <a:defRPr sz="3600"/>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155700" y="789708"/>
            <a:ext cx="13932000" cy="1750191"/>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2138243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93"/>
        <p:cNvGrpSpPr/>
        <p:nvPr/>
      </p:nvGrpSpPr>
      <p:grpSpPr>
        <a:xfrm>
          <a:off x="0" y="0"/>
          <a:ext cx="0" cy="0"/>
          <a:chOff x="0" y="0"/>
          <a:chExt cx="0" cy="0"/>
        </a:xfrm>
      </p:grpSpPr>
    </p:spTree>
    <p:extLst>
      <p:ext uri="{BB962C8B-B14F-4D97-AF65-F5344CB8AC3E}">
        <p14:creationId xmlns:p14="http://schemas.microsoft.com/office/powerpoint/2010/main" val="9190823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cSld>
  <p:clrMap bg1="lt1" tx1="dk1" bg2="dk2" tx2="lt2" accent1="accent1" accent2="accent2" accent3="accent3" accent4="accent4" accent5="accent5" accent6="accent6" hlink="hlink" folHlink="folHlink"/>
  <p:sldLayoutIdLst>
    <p:sldLayoutId id="2147483657" r:id="rId1"/>
    <p:sldLayoutId id="2147483701" r:id="rId2"/>
    <p:sldLayoutId id="2147483704" r:id="rId3"/>
    <p:sldLayoutId id="214748370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7200" b="0" i="0" u="none" strike="noStrike" cap="none">
          <a:solidFill>
            <a:srgbClr val="FFFF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3200" b="0" i="0" u="none" strike="noStrike" cap="none">
          <a:solidFill>
            <a:schemeClr val="bg1"/>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hyperlink" Target="mailto:stephen.marquard@uct.ac.za"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www.dr-chuck.com"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2.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http://www.py4inf.com/code/mbox-short.tx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Ανάγνωση Αρχείων</a:t>
            </a:r>
            <a:endParaRPr lang="en-US" sz="7600" u="none" strike="noStrike" cap="none" dirty="0">
              <a:solidFill>
                <a:srgbClr val="FFD966"/>
              </a:solidFill>
              <a:latin typeface="Arial" charset="0"/>
              <a:ea typeface="Arial" charset="0"/>
              <a:cs typeface="Arial" charset="0"/>
              <a:sym typeface="Cabin"/>
            </a:endParaRPr>
          </a:p>
        </p:txBody>
      </p:sp>
      <p:sp>
        <p:nvSpPr>
          <p:cNvPr id="204" name="Shape 20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4800" u="none" strike="noStrike" cap="none" dirty="0">
                <a:solidFill>
                  <a:schemeClr val="lt1"/>
                </a:solidFill>
                <a:latin typeface="Arial" charset="0"/>
                <a:ea typeface="Arial" charset="0"/>
                <a:cs typeface="Arial" charset="0"/>
                <a:sym typeface="Cabin"/>
              </a:rPr>
              <a:t>Κεφάλαιο</a:t>
            </a:r>
            <a:r>
              <a:rPr lang="en-US" sz="4800" u="none" strike="noStrike" cap="none" dirty="0">
                <a:solidFill>
                  <a:schemeClr val="lt1"/>
                </a:solidFill>
                <a:latin typeface="Arial" charset="0"/>
                <a:ea typeface="Arial" charset="0"/>
                <a:cs typeface="Arial" charset="0"/>
                <a:sym typeface="Cabin"/>
              </a:rPr>
              <a:t> 7</a:t>
            </a:r>
          </a:p>
        </p:txBody>
      </p:sp>
      <p:sp>
        <p:nvSpPr>
          <p:cNvPr id="205" name="Shape 205"/>
          <p:cNvSpPr txBox="1"/>
          <p:nvPr/>
        </p:nvSpPr>
        <p:spPr>
          <a:xfrm>
            <a:off x="3996400" y="7077663"/>
            <a:ext cx="79670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a:t>
            </a:r>
            <a:r>
              <a:rPr lang="en-US" sz="3200" dirty="0">
                <a:solidFill>
                  <a:srgbClr val="FFFF00"/>
                </a:solidFill>
                <a:latin typeface="Arial" charset="0"/>
                <a:ea typeface="Arial" charset="0"/>
                <a:cs typeface="Arial" charset="0"/>
                <a:sym typeface="Cabin"/>
              </a:rPr>
              <a:t>n </a:t>
            </a:r>
            <a:r>
              <a:rPr lang="el-GR" sz="3200" dirty="0">
                <a:solidFill>
                  <a:srgbClr val="FFFF00"/>
                </a:solidFill>
                <a:latin typeface="Arial" charset="0"/>
                <a:ea typeface="Arial" charset="0"/>
                <a:cs typeface="Arial" charset="0"/>
                <a:sym typeface="Cabin"/>
              </a:rPr>
              <a:t>για Όλους</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sng" strike="noStrike" cap="none" dirty="0">
                <a:solidFill>
                  <a:srgbClr val="FFFF00"/>
                </a:solidFill>
                <a:latin typeface="Arial" charset="0"/>
                <a:ea typeface="Arial" charset="0"/>
                <a:cs typeface="Arial" charset="0"/>
                <a:sym typeface="Cabin"/>
                <a:hlinkClick r:id="rId3"/>
              </a:rPr>
              <a:t>www.py4e.com</a:t>
            </a:r>
          </a:p>
        </p:txBody>
      </p:sp>
      <p:pic>
        <p:nvPicPr>
          <p:cNvPr id="206" name="Shape 206"/>
          <p:cNvPicPr preferRelativeResize="0"/>
          <p:nvPr/>
        </p:nvPicPr>
        <p:blipFill rotWithShape="1">
          <a:blip r:embed="rId4">
            <a:alphaModFix/>
          </a:blip>
          <a:srcRect/>
          <a:stretch/>
        </p:blipFill>
        <p:spPr>
          <a:xfrm>
            <a:off x="13744575" y="7327262"/>
            <a:ext cx="1968599" cy="668400"/>
          </a:xfrm>
          <a:prstGeom prst="rect">
            <a:avLst/>
          </a:prstGeom>
          <a:noFill/>
          <a:ln>
            <a:noFill/>
          </a:ln>
        </p:spPr>
      </p:pic>
      <p:pic>
        <p:nvPicPr>
          <p:cNvPr id="207" name="Shape 207"/>
          <p:cNvPicPr preferRelativeResize="0"/>
          <p:nvPr/>
        </p:nvPicPr>
        <p:blipFill rotWithShape="1">
          <a:blip r:embed="rId5">
            <a:alphaModFix/>
          </a:blip>
          <a:srcRect/>
          <a:stretch/>
        </p:blipFill>
        <p:spPr>
          <a:xfrm>
            <a:off x="643300" y="7149062"/>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Επεξεργασία Αρχείων</a:t>
            </a:r>
            <a:endParaRPr lang="en-US" sz="7600" u="none" strike="noStrike" cap="none" dirty="0">
              <a:solidFill>
                <a:srgbClr val="FFD966"/>
              </a:solidFill>
              <a:latin typeface="Arial" charset="0"/>
              <a:ea typeface="Arial" charset="0"/>
              <a:cs typeface="Arial" charset="0"/>
              <a:sym typeface="Cabin"/>
            </a:endParaRPr>
          </a:p>
        </p:txBody>
      </p:sp>
      <p:sp>
        <p:nvSpPr>
          <p:cNvPr id="281" name="Shape 281"/>
          <p:cNvSpPr txBox="1">
            <a:spLocks noGrp="1"/>
          </p:cNvSpPr>
          <p:nvPr>
            <p:ph type="body" idx="1"/>
          </p:nvPr>
        </p:nvSpPr>
        <p:spPr>
          <a:xfrm>
            <a:off x="1155700" y="2695025"/>
            <a:ext cx="13932000" cy="1225550"/>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l-GR" sz="3600" u="none" strike="noStrike" cap="none" dirty="0">
                <a:solidFill>
                  <a:schemeClr val="lt1"/>
                </a:solidFill>
                <a:latin typeface="Arial" charset="0"/>
                <a:ea typeface="Arial" charset="0"/>
                <a:cs typeface="Arial" charset="0"/>
                <a:sym typeface="Cabin"/>
              </a:rPr>
              <a:t>Ένα αρχείο κειμένου έχει</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err="1">
                <a:solidFill>
                  <a:srgbClr val="00FFFF"/>
                </a:solidFill>
                <a:latin typeface="Arial" charset="0"/>
                <a:ea typeface="Arial" charset="0"/>
                <a:cs typeface="Arial" charset="0"/>
                <a:sym typeface="Cabin"/>
              </a:rPr>
              <a:t>νέεςγραμμες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στο τέλος κάθε γραμμής</a:t>
            </a:r>
            <a:endParaRPr lang="en-US" sz="3600" u="none" strike="noStrike" cap="none" dirty="0">
              <a:solidFill>
                <a:schemeClr val="lt1"/>
              </a:solidFill>
              <a:latin typeface="Arial" charset="0"/>
              <a:ea typeface="Arial" charset="0"/>
              <a:cs typeface="Arial" charset="0"/>
              <a:sym typeface="Cabin"/>
            </a:endParaRPr>
          </a:p>
        </p:txBody>
      </p:sp>
      <p:sp>
        <p:nvSpPr>
          <p:cNvPr id="282" name="Shape 282"/>
          <p:cNvSpPr txBox="1"/>
          <p:nvPr/>
        </p:nvSpPr>
        <p:spPr>
          <a:xfrm>
            <a:off x="1851475" y="3937000"/>
            <a:ext cx="13010999" cy="3479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none" strike="noStrike" cap="none" dirty="0" err="1">
                <a:solidFill>
                  <a:srgbClr val="FF00FF"/>
                </a:solidFill>
                <a:latin typeface="Courier"/>
                <a:ea typeface="Courier"/>
                <a:cs typeface="Courier"/>
                <a:sym typeface="Courier New"/>
              </a:rPr>
              <a:t>stephen.marquard@uct.ac.za</a:t>
            </a:r>
            <a:r>
              <a:rPr lang="en-US" sz="2400" i="0" u="none" strike="noStrike" cap="none" dirty="0">
                <a:solidFill>
                  <a:srgbClr val="FF00FF"/>
                </a:solidFill>
                <a:latin typeface="Courier"/>
                <a:ea typeface="Courier"/>
                <a:cs typeface="Courier"/>
                <a:sym typeface="Courier New"/>
              </a:rPr>
              <a:t> Sat Jan  5 09:14:16 2008</a:t>
            </a:r>
            <a:r>
              <a:rPr lang="en-US" sz="2400" i="0" u="none" strike="noStrike" cap="none" dirty="0">
                <a:solidFill>
                  <a:srgbClr val="00FFFF"/>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Return-Path: &lt;</a:t>
            </a:r>
            <a:r>
              <a:rPr lang="en-US" sz="2400" i="0" u="none" strike="noStrike" cap="none" dirty="0" err="1">
                <a:solidFill>
                  <a:srgbClr val="FF00FF"/>
                </a:solidFill>
                <a:latin typeface="Courier"/>
                <a:ea typeface="Courier"/>
                <a:cs typeface="Courier"/>
                <a:sym typeface="Courier New"/>
              </a:rPr>
              <a:t>postmaster@collab.sakaiproject.org</a:t>
            </a:r>
            <a:r>
              <a:rPr lang="en-US" sz="2400" i="0" u="none" strike="noStrike" cap="none" dirty="0">
                <a:solidFill>
                  <a:srgbClr val="FF00FF"/>
                </a:solidFill>
                <a:latin typeface="Courier"/>
                <a:ea typeface="Courier"/>
                <a:cs typeface="Courier"/>
                <a:sym typeface="Courier New"/>
              </a:rPr>
              <a:t>&gt;</a:t>
            </a:r>
            <a:r>
              <a:rPr lang="en-US" sz="2400" i="0" u="none" strike="noStrike" cap="none" dirty="0">
                <a:solidFill>
                  <a:srgbClr val="00FFFF"/>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Date: Sat, 5 Jan 2008 09:12:18 -0500</a:t>
            </a:r>
            <a:r>
              <a:rPr lang="en-US" sz="2400" i="0" u="none" strike="noStrike" cap="none" dirty="0">
                <a:solidFill>
                  <a:srgbClr val="00FFFF"/>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To: </a:t>
            </a:r>
            <a:r>
              <a:rPr lang="en-US" sz="2400" i="0" u="none" strike="noStrike" cap="none" dirty="0" err="1">
                <a:solidFill>
                  <a:srgbClr val="FF00FF"/>
                </a:solidFill>
                <a:latin typeface="Courier"/>
                <a:ea typeface="Courier"/>
                <a:cs typeface="Courier"/>
                <a:sym typeface="Courier New"/>
              </a:rPr>
              <a:t>source@collab.sakaiproject.org</a:t>
            </a:r>
            <a:r>
              <a:rPr lang="en-US" sz="2400" i="0" u="none" strike="noStrike" cap="none" dirty="0">
                <a:solidFill>
                  <a:srgbClr val="00FFFF"/>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none" strike="noStrike" cap="none" dirty="0" err="1">
                <a:solidFill>
                  <a:srgbClr val="FF00FF"/>
                </a:solidFill>
                <a:latin typeface="Courier"/>
                <a:ea typeface="Courier"/>
                <a:cs typeface="Courier"/>
                <a:sym typeface="Courier New"/>
              </a:rPr>
              <a:t>stephen.marquard@uct.ac.za</a:t>
            </a:r>
            <a:r>
              <a:rPr lang="en-US" sz="2400" i="0" u="none" strike="noStrike" cap="none" dirty="0">
                <a:solidFill>
                  <a:srgbClr val="00FFFF"/>
                </a:solidFill>
                <a:latin typeface="Courier"/>
                <a:ea typeface="Courier"/>
                <a:cs typeface="Courier"/>
                <a:sym typeface="Courier New"/>
              </a:rPr>
              <a:t>\</a:t>
            </a:r>
            <a:r>
              <a:rPr lang="en-US" sz="2400" dirty="0">
                <a:solidFill>
                  <a:srgbClr val="00FFFF"/>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Subject: [</a:t>
            </a:r>
            <a:r>
              <a:rPr lang="en-US" sz="2400" i="0" u="none" strike="noStrike" cap="none" dirty="0" err="1">
                <a:solidFill>
                  <a:srgbClr val="FF00FF"/>
                </a:solidFill>
                <a:latin typeface="Courier"/>
                <a:ea typeface="Courier"/>
                <a:cs typeface="Courier"/>
                <a:sym typeface="Courier New"/>
              </a:rPr>
              <a:t>sakai</a:t>
            </a:r>
            <a:r>
              <a:rPr lang="en-US" sz="2400" i="0" u="none" strike="noStrike" cap="none" dirty="0">
                <a:solidFill>
                  <a:srgbClr val="FF00FF"/>
                </a:solidFill>
                <a:latin typeface="Courier"/>
                <a:ea typeface="Courier"/>
                <a:cs typeface="Courier"/>
                <a:sym typeface="Courier New"/>
              </a:rPr>
              <a:t>] </a:t>
            </a:r>
            <a:r>
              <a:rPr lang="en-US" sz="2400" i="0" u="none" strike="noStrike" cap="none" dirty="0" err="1">
                <a:solidFill>
                  <a:srgbClr val="FF00FF"/>
                </a:solidFill>
                <a:latin typeface="Courier"/>
                <a:ea typeface="Courier"/>
                <a:cs typeface="Courier"/>
                <a:sym typeface="Courier New"/>
              </a:rPr>
              <a:t>svn</a:t>
            </a:r>
            <a:r>
              <a:rPr lang="en-US" sz="2400" i="0" u="none" strike="noStrike" cap="none" dirty="0">
                <a:solidFill>
                  <a:srgbClr val="FF00FF"/>
                </a:solidFill>
                <a:latin typeface="Courier"/>
                <a:ea typeface="Courier"/>
                <a:cs typeface="Courier"/>
                <a:sym typeface="Courier New"/>
              </a:rPr>
              <a:t> commit: r39772 - content/branches/</a:t>
            </a:r>
            <a:r>
              <a:rPr lang="en-US" sz="2400" i="0" u="none" strike="noStrike" cap="none" dirty="0">
                <a:solidFill>
                  <a:srgbClr val="00FFFF"/>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dirty="0">
                <a:solidFill>
                  <a:srgbClr val="00FFFF"/>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Details:</a:t>
            </a:r>
            <a:r>
              <a:rPr lang="en-US" sz="2400" dirty="0">
                <a:solidFill>
                  <a:srgbClr val="FF00FF"/>
                </a:solidFill>
                <a:latin typeface="Courier"/>
                <a:ea typeface="Courier"/>
                <a:cs typeface="Courier"/>
                <a:sym typeface="Courier New"/>
              </a:rPr>
              <a:t> </a:t>
            </a:r>
            <a:r>
              <a:rPr lang="en-US" sz="2400" i="0" u="none" strike="noStrike" cap="none" dirty="0">
                <a:solidFill>
                  <a:srgbClr val="FF00FF"/>
                </a:solidFill>
                <a:latin typeface="Courier"/>
                <a:ea typeface="Courier"/>
                <a:cs typeface="Courier"/>
                <a:sym typeface="Courier New"/>
              </a:rPr>
              <a:t>http://</a:t>
            </a:r>
            <a:r>
              <a:rPr lang="en-US" sz="2400" i="0" u="none" strike="noStrike" cap="none" dirty="0" err="1">
                <a:solidFill>
                  <a:srgbClr val="FF00FF"/>
                </a:solidFill>
                <a:latin typeface="Courier"/>
                <a:ea typeface="Courier"/>
                <a:cs typeface="Courier"/>
                <a:sym typeface="Courier New"/>
              </a:rPr>
              <a:t>source.sakaiproject.org</a:t>
            </a:r>
            <a:r>
              <a:rPr lang="en-US" sz="2400" i="0" u="none" strike="noStrike" cap="none" dirty="0">
                <a:solidFill>
                  <a:srgbClr val="FF00FF"/>
                </a:solidFill>
                <a:latin typeface="Courier"/>
                <a:ea typeface="Courier"/>
                <a:cs typeface="Courier"/>
                <a:sym typeface="Courier New"/>
              </a:rPr>
              <a:t>/</a:t>
            </a:r>
            <a:r>
              <a:rPr lang="en-US" sz="2400" i="0" u="none" strike="noStrike" cap="none" dirty="0" err="1">
                <a:solidFill>
                  <a:srgbClr val="FF00FF"/>
                </a:solidFill>
                <a:latin typeface="Courier"/>
                <a:ea typeface="Courier"/>
                <a:cs typeface="Courier"/>
                <a:sym typeface="Courier New"/>
              </a:rPr>
              <a:t>viewsvn</a:t>
            </a:r>
            <a:r>
              <a:rPr lang="en-US" sz="2400" i="0" u="none" strike="noStrike" cap="none" dirty="0">
                <a:solidFill>
                  <a:srgbClr val="FF00FF"/>
                </a:solidFill>
                <a:latin typeface="Courier"/>
                <a:ea typeface="Courier"/>
                <a:cs typeface="Courier"/>
                <a:sym typeface="Courier New"/>
              </a:rPr>
              <a:t>/?view=</a:t>
            </a:r>
            <a:r>
              <a:rPr lang="en-US" sz="2400" i="0" u="none" strike="noStrike" cap="none" dirty="0" err="1">
                <a:solidFill>
                  <a:srgbClr val="FF00FF"/>
                </a:solidFill>
                <a:latin typeface="Courier"/>
                <a:ea typeface="Courier"/>
                <a:cs typeface="Courier"/>
                <a:sym typeface="Courier New"/>
              </a:rPr>
              <a:t>rev&amp;rev</a:t>
            </a:r>
            <a:r>
              <a:rPr lang="en-US" sz="2400" i="0" u="none" strike="noStrike" cap="none" dirty="0">
                <a:solidFill>
                  <a:srgbClr val="FF00FF"/>
                </a:solidFill>
                <a:latin typeface="Courier"/>
                <a:ea typeface="Courier"/>
                <a:cs typeface="Courier"/>
                <a:sym typeface="Courier New"/>
              </a:rPr>
              <a:t>=39772</a:t>
            </a:r>
            <a:r>
              <a:rPr lang="en-US" sz="2400" i="0" u="none" strike="noStrike" cap="none" dirty="0">
                <a:solidFill>
                  <a:srgbClr val="00FFFF"/>
                </a:solidFill>
                <a:latin typeface="Courier"/>
                <a:ea typeface="Courier"/>
                <a:cs typeface="Courier"/>
                <a:sym typeface="Courier New"/>
              </a:rPr>
              <a:t>\</a:t>
            </a:r>
            <a:r>
              <a:rPr lang="en-US" sz="2400" dirty="0">
                <a:solidFill>
                  <a:srgbClr val="00FFFF"/>
                </a:solidFill>
                <a:latin typeface="Courier"/>
                <a:ea typeface="Courier"/>
                <a:cs typeface="Courier"/>
                <a:sym typeface="Courier New"/>
              </a:rPr>
              <a:t>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l-GR" dirty="0">
                <a:solidFill>
                  <a:srgbClr val="FFD966"/>
                </a:solidFill>
              </a:rPr>
              <a:t>Ανάγνωση Αρχείων στην </a:t>
            </a:r>
            <a:r>
              <a:rPr lang="en-US" dirty="0">
                <a:solidFill>
                  <a:srgbClr val="FFD966"/>
                </a:solidFill>
              </a:rPr>
              <a:t>Python</a:t>
            </a:r>
          </a:p>
        </p:txBody>
      </p:sp>
    </p:spTree>
    <p:extLst>
      <p:ext uri="{BB962C8B-B14F-4D97-AF65-F5344CB8AC3E}">
        <p14:creationId xmlns:p14="http://schemas.microsoft.com/office/powerpoint/2010/main" val="664839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855371" y="789708"/>
            <a:ext cx="14545259" cy="175019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600" u="none" strike="noStrike" cap="none" dirty="0">
                <a:solidFill>
                  <a:srgbClr val="FFD966"/>
                </a:solidFill>
                <a:latin typeface="Arial" charset="0"/>
                <a:ea typeface="Arial" charset="0"/>
                <a:cs typeface="Arial" charset="0"/>
                <a:sym typeface="Cabin"/>
              </a:rPr>
              <a:t>Χειρισμός Αρχείου ως Ακολουθία</a:t>
            </a:r>
            <a:endParaRPr lang="en-US" sz="7600" u="none" strike="noStrike" cap="none" dirty="0">
              <a:solidFill>
                <a:srgbClr val="FFD966"/>
              </a:solidFill>
              <a:latin typeface="Arial" charset="0"/>
              <a:ea typeface="Arial" charset="0"/>
              <a:cs typeface="Arial" charset="0"/>
              <a:sym typeface="Cabin"/>
            </a:endParaRPr>
          </a:p>
        </p:txBody>
      </p:sp>
      <p:sp>
        <p:nvSpPr>
          <p:cNvPr id="288" name="Shape 288"/>
          <p:cNvSpPr txBox="1">
            <a:spLocks noGrp="1"/>
          </p:cNvSpPr>
          <p:nvPr>
            <p:ph type="body" idx="1"/>
          </p:nvPr>
        </p:nvSpPr>
        <p:spPr>
          <a:xfrm>
            <a:off x="653894" y="2603500"/>
            <a:ext cx="8180140" cy="5702399"/>
          </a:xfrm>
          <a:prstGeom prst="rect">
            <a:avLst/>
          </a:prstGeom>
          <a:noFill/>
          <a:ln>
            <a:noFill/>
          </a:ln>
        </p:spPr>
        <p:txBody>
          <a:bodyPr lIns="38100" tIns="38100" rIns="38100" bIns="38100" anchor="ctr" anchorCtr="0">
            <a:noAutofit/>
          </a:bodyPr>
          <a:lstStyle/>
          <a:p>
            <a:pPr marL="749300" marR="0" lvl="0" indent="-358394" algn="l" rtl="0">
              <a:lnSpc>
                <a:spcPct val="100000"/>
              </a:lnSpc>
              <a:spcBef>
                <a:spcPts val="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Ένα ανοιχτό </a:t>
            </a:r>
            <a:r>
              <a:rPr lang="el-GR" sz="3400" dirty="0">
                <a:solidFill>
                  <a:srgbClr val="FF7F00"/>
                </a:solidFill>
                <a:latin typeface="Arial" charset="0"/>
                <a:cs typeface="Arial" charset="0"/>
                <a:sym typeface="Cabin"/>
              </a:rPr>
              <a:t>αρχείο</a:t>
            </a:r>
            <a:r>
              <a:rPr lang="el-GR" sz="3400" u="none" strike="noStrike" cap="none" dirty="0">
                <a:solidFill>
                  <a:schemeClr val="lt1"/>
                </a:solidFill>
                <a:latin typeface="Arial" charset="0"/>
                <a:ea typeface="Arial" charset="0"/>
                <a:cs typeface="Arial" charset="0"/>
                <a:sym typeface="Cabin"/>
              </a:rPr>
              <a:t> μπορεί να </a:t>
            </a:r>
            <a:r>
              <a:rPr lang="el-GR" sz="3400" dirty="0">
                <a:solidFill>
                  <a:srgbClr val="FF7F00"/>
                </a:solidFill>
                <a:latin typeface="Arial" charset="0"/>
                <a:cs typeface="Arial" charset="0"/>
                <a:sym typeface="Cabin"/>
              </a:rPr>
              <a:t>αντιμετωπιστεί</a:t>
            </a:r>
            <a:r>
              <a:rPr lang="el-GR" sz="3400" u="none" strike="noStrike" cap="none" dirty="0">
                <a:solidFill>
                  <a:schemeClr val="lt1"/>
                </a:solidFill>
                <a:latin typeface="Arial" charset="0"/>
                <a:ea typeface="Arial" charset="0"/>
                <a:cs typeface="Arial" charset="0"/>
                <a:sym typeface="Cabin"/>
              </a:rPr>
              <a:t> ως μια </a:t>
            </a:r>
            <a:r>
              <a:rPr lang="el-GR" sz="3400" dirty="0">
                <a:solidFill>
                  <a:srgbClr val="00FFFF"/>
                </a:solidFill>
                <a:latin typeface="Arial" charset="0"/>
                <a:cs typeface="Arial" charset="0"/>
                <a:sym typeface="Cabin"/>
              </a:rPr>
              <a:t>ακολουθία</a:t>
            </a:r>
            <a:r>
              <a:rPr lang="el-GR" sz="3400" u="none" strike="noStrike" cap="none" dirty="0">
                <a:solidFill>
                  <a:schemeClr val="lt1"/>
                </a:solidFill>
                <a:latin typeface="Arial" charset="0"/>
                <a:ea typeface="Arial" charset="0"/>
                <a:cs typeface="Arial" charset="0"/>
                <a:sym typeface="Cabin"/>
              </a:rPr>
              <a:t> συμβολοσειρών όπου κάθε γραμμή στο αρχείο είναι μια συμβολοσειρά στην ακολουθία</a:t>
            </a:r>
            <a:endParaRPr lang="en-US" sz="3400" u="none" strike="noStrike" cap="none" dirty="0">
              <a:solidFill>
                <a:schemeClr val="lt1"/>
              </a:solidFill>
              <a:latin typeface="Arial" charset="0"/>
              <a:ea typeface="Arial" charset="0"/>
              <a:cs typeface="Arial" charset="0"/>
              <a:sym typeface="Cabin"/>
            </a:endParaRPr>
          </a:p>
          <a:p>
            <a:pPr marL="749300" marR="0" lvl="0" indent="-358394" algn="l" rtl="0">
              <a:lnSpc>
                <a:spcPct val="100000"/>
              </a:lnSpc>
              <a:spcBef>
                <a:spcPts val="350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Μπορούμε να χρησιμοποιήσουμε την εντολή </a:t>
            </a:r>
            <a:r>
              <a:rPr lang="en-US" sz="3400" u="none" strike="noStrike" cap="none" dirty="0">
                <a:solidFill>
                  <a:srgbClr val="FFFF00"/>
                </a:solidFill>
                <a:latin typeface="Arial" charset="0"/>
                <a:ea typeface="Arial" charset="0"/>
                <a:cs typeface="Arial" charset="0"/>
                <a:sym typeface="Cabin"/>
              </a:rPr>
              <a:t>for</a:t>
            </a:r>
            <a:r>
              <a:rPr lang="el-GR" sz="3400" u="none" strike="noStrike" cap="none" dirty="0">
                <a:solidFill>
                  <a:schemeClr val="lt1"/>
                </a:solidFill>
                <a:latin typeface="Arial" charset="0"/>
                <a:ea typeface="Arial" charset="0"/>
                <a:cs typeface="Arial" charset="0"/>
                <a:sym typeface="Cabin"/>
              </a:rPr>
              <a:t> για να προσπελάσουμε μια </a:t>
            </a:r>
            <a:r>
              <a:rPr lang="el-GR" sz="3400" dirty="0">
                <a:solidFill>
                  <a:srgbClr val="00FFFF"/>
                </a:solidFill>
                <a:latin typeface="Arial" charset="0"/>
                <a:cs typeface="Arial" charset="0"/>
                <a:sym typeface="Cabin"/>
              </a:rPr>
              <a:t>ακολουθία</a:t>
            </a:r>
            <a:endParaRPr lang="en-US" sz="3400" u="none" strike="noStrike" cap="none" dirty="0">
              <a:solidFill>
                <a:srgbClr val="00FFFF"/>
              </a:solidFill>
              <a:latin typeface="Arial" charset="0"/>
              <a:ea typeface="Arial" charset="0"/>
              <a:cs typeface="Arial" charset="0"/>
              <a:sym typeface="Cabin"/>
            </a:endParaRPr>
          </a:p>
          <a:p>
            <a:pPr marL="749300" marR="0" lvl="0" indent="-358394" algn="l" rtl="0">
              <a:lnSpc>
                <a:spcPct val="100000"/>
              </a:lnSpc>
              <a:spcBef>
                <a:spcPts val="350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Θυμηθείτε - μια </a:t>
            </a:r>
            <a:r>
              <a:rPr lang="el-GR" sz="3400" dirty="0">
                <a:solidFill>
                  <a:srgbClr val="00FFFF"/>
                </a:solidFill>
                <a:latin typeface="Arial" charset="0"/>
                <a:cs typeface="Arial" charset="0"/>
                <a:sym typeface="Cabin"/>
              </a:rPr>
              <a:t>ακολουθία</a:t>
            </a:r>
            <a:r>
              <a:rPr lang="el-GR" sz="3400" u="none" strike="noStrike" cap="none" dirty="0">
                <a:solidFill>
                  <a:schemeClr val="lt1"/>
                </a:solidFill>
                <a:latin typeface="Arial" charset="0"/>
                <a:ea typeface="Arial" charset="0"/>
                <a:cs typeface="Arial" charset="0"/>
                <a:sym typeface="Cabin"/>
              </a:rPr>
              <a:t> είναι ένα διατεταγμένο σύνολο</a:t>
            </a:r>
            <a:endParaRPr lang="en-US" sz="3400" u="none" strike="noStrike" cap="none" dirty="0">
              <a:solidFill>
                <a:schemeClr val="lt1"/>
              </a:solidFill>
              <a:latin typeface="Arial" charset="0"/>
              <a:ea typeface="Arial" charset="0"/>
              <a:cs typeface="Arial" charset="0"/>
              <a:sym typeface="Cabin"/>
            </a:endParaRPr>
          </a:p>
        </p:txBody>
      </p:sp>
      <p:sp>
        <p:nvSpPr>
          <p:cNvPr id="289" name="Shape 289"/>
          <p:cNvSpPr txBox="1"/>
          <p:nvPr/>
        </p:nvSpPr>
        <p:spPr>
          <a:xfrm>
            <a:off x="9286875" y="3490925"/>
            <a:ext cx="6534699" cy="272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400" i="0" u="none" strike="noStrike" cap="none" dirty="0" err="1">
                <a:solidFill>
                  <a:srgbClr val="FF7F00"/>
                </a:solidFill>
                <a:latin typeface="Courier"/>
                <a:ea typeface="Courier"/>
                <a:cs typeface="Courier"/>
                <a:sym typeface="Courier New"/>
              </a:rPr>
              <a:t>xfile</a:t>
            </a:r>
            <a:r>
              <a:rPr lang="en-US" sz="3400" i="0" u="none" strike="noStrike" cap="none" dirty="0">
                <a:solidFill>
                  <a:schemeClr val="lt1"/>
                </a:solidFill>
                <a:latin typeface="Courier"/>
                <a:ea typeface="Courier"/>
                <a:cs typeface="Courier"/>
                <a:sym typeface="Courier New"/>
              </a:rPr>
              <a:t> = </a:t>
            </a:r>
            <a:r>
              <a:rPr lang="en-US" sz="3400" i="0" u="none" strike="noStrike" cap="none" dirty="0">
                <a:solidFill>
                  <a:srgbClr val="FF00FF"/>
                </a:solidFill>
                <a:latin typeface="Courier"/>
                <a:ea typeface="Courier"/>
                <a:cs typeface="Courier"/>
                <a:sym typeface="Courier New"/>
              </a:rPr>
              <a:t>open</a:t>
            </a:r>
            <a:r>
              <a:rPr lang="en-US" sz="3400" i="0" u="none" strike="noStrike" cap="none" dirty="0">
                <a:solidFill>
                  <a:schemeClr val="lt1"/>
                </a:solidFill>
                <a:latin typeface="Courier"/>
                <a:ea typeface="Courier"/>
                <a:cs typeface="Courier"/>
                <a:sym typeface="Courier New"/>
              </a:rPr>
              <a:t>('</a:t>
            </a:r>
            <a:r>
              <a:rPr lang="en-US" sz="3400" i="0" u="none" strike="noStrike" cap="none" dirty="0" err="1">
                <a:solidFill>
                  <a:schemeClr val="lt1"/>
                </a:solidFill>
                <a:latin typeface="Courier"/>
                <a:ea typeface="Courier"/>
                <a:cs typeface="Courier"/>
                <a:sym typeface="Courier New"/>
              </a:rPr>
              <a:t>mbox.txt</a:t>
            </a:r>
            <a:r>
              <a:rPr lang="en-US" sz="3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400" i="0" u="none" strike="noStrike" cap="none" dirty="0">
                <a:solidFill>
                  <a:srgbClr val="FFFF00"/>
                </a:solidFill>
                <a:latin typeface="Courier"/>
                <a:ea typeface="Courier"/>
                <a:cs typeface="Courier"/>
                <a:sym typeface="Courier New"/>
              </a:rPr>
              <a:t>for</a:t>
            </a:r>
            <a:r>
              <a:rPr lang="en-US" sz="3400" i="0" u="none" strike="noStrike" cap="none" dirty="0">
                <a:solidFill>
                  <a:srgbClr val="00FF00"/>
                </a:solidFill>
                <a:latin typeface="Courier"/>
                <a:ea typeface="Courier"/>
                <a:cs typeface="Courier"/>
                <a:sym typeface="Courier New"/>
              </a:rPr>
              <a:t> cheese</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FFFF00"/>
                </a:solidFill>
                <a:latin typeface="Courier"/>
                <a:ea typeface="Courier"/>
                <a:cs typeface="Courier"/>
                <a:sym typeface="Courier New"/>
              </a:rPr>
              <a:t>in</a:t>
            </a:r>
            <a:r>
              <a:rPr lang="en-US" sz="3400" i="0" u="none" strike="noStrike" cap="none" dirty="0">
                <a:solidFill>
                  <a:schemeClr val="lt1"/>
                </a:solidFill>
                <a:latin typeface="Courier"/>
                <a:ea typeface="Courier"/>
                <a:cs typeface="Courier"/>
                <a:sym typeface="Courier New"/>
              </a:rPr>
              <a:t> </a:t>
            </a:r>
            <a:r>
              <a:rPr lang="en-US" sz="3400" i="0" u="none" strike="noStrike" cap="none" dirty="0" err="1">
                <a:solidFill>
                  <a:srgbClr val="FF7F00"/>
                </a:solidFill>
                <a:latin typeface="Courier"/>
                <a:ea typeface="Courier"/>
                <a:cs typeface="Courier"/>
                <a:sym typeface="Courier New"/>
              </a:rPr>
              <a:t>xfile</a:t>
            </a:r>
            <a:r>
              <a:rPr lang="en-US" sz="3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400" dirty="0">
                <a:solidFill>
                  <a:schemeClr val="lt1"/>
                </a:solidFill>
                <a:latin typeface="Courier"/>
                <a:ea typeface="Courier"/>
                <a:cs typeface="Courier"/>
                <a:sym typeface="Courier New"/>
              </a:rPr>
              <a:t>    </a:t>
            </a:r>
            <a:r>
              <a:rPr lang="en-US" sz="3400" i="0" u="none" strike="noStrike" cap="none" dirty="0">
                <a:solidFill>
                  <a:srgbClr val="FFFF00"/>
                </a:solidFill>
                <a:latin typeface="Courier"/>
                <a:ea typeface="Courier"/>
                <a:cs typeface="Courier"/>
                <a:sym typeface="Courier New"/>
              </a:rPr>
              <a:t>print</a:t>
            </a:r>
            <a:r>
              <a:rPr lang="en-US" sz="3400" dirty="0">
                <a:solidFill>
                  <a:schemeClr val="lt1"/>
                </a:solidFill>
                <a:latin typeface="Courier"/>
                <a:ea typeface="Courier"/>
                <a:cs typeface="Courier"/>
                <a:sym typeface="Courier New"/>
              </a:rPr>
              <a:t>(</a:t>
            </a:r>
            <a:r>
              <a:rPr lang="en-US" sz="3400" i="0" u="none" strike="noStrike" cap="none" dirty="0">
                <a:solidFill>
                  <a:srgbClr val="00FF00"/>
                </a:solidFill>
                <a:latin typeface="Courier"/>
                <a:ea typeface="Courier"/>
                <a:cs typeface="Courier"/>
                <a:sym typeface="Courier New"/>
              </a:rPr>
              <a:t>cheese</a:t>
            </a:r>
            <a:r>
              <a:rPr lang="en-US" sz="3400" i="0" u="none" strike="noStrike" cap="none" dirty="0">
                <a:solidFill>
                  <a:schemeClr val="bg1"/>
                </a:solidFill>
                <a:latin typeface="Courier"/>
                <a:ea typeface="Courier"/>
                <a:cs typeface="Courier"/>
                <a:sym typeface="Courier New"/>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Shape 294"/>
          <p:cNvSpPr txBox="1">
            <a:spLocks noGrp="1"/>
          </p:cNvSpPr>
          <p:nvPr>
            <p:ph type="title"/>
          </p:nvPr>
        </p:nvSpPr>
        <p:spPr>
          <a:xfrm>
            <a:off x="1096182" y="789708"/>
            <a:ext cx="14063636" cy="175019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600" u="none" strike="noStrike" cap="none" dirty="0">
                <a:solidFill>
                  <a:srgbClr val="FFD966"/>
                </a:solidFill>
                <a:latin typeface="Arial" charset="0"/>
                <a:ea typeface="Arial" charset="0"/>
                <a:cs typeface="Arial" charset="0"/>
                <a:sym typeface="Cabin"/>
              </a:rPr>
              <a:t>Μέτρηση Γραμμών ενός Αρχείου</a:t>
            </a:r>
            <a:endParaRPr lang="en-US" sz="7600" u="none" strike="noStrike" cap="none" dirty="0">
              <a:solidFill>
                <a:srgbClr val="FFD966"/>
              </a:solidFill>
              <a:latin typeface="Arial" charset="0"/>
              <a:ea typeface="Arial" charset="0"/>
              <a:cs typeface="Arial" charset="0"/>
              <a:sym typeface="Cabin"/>
            </a:endParaRPr>
          </a:p>
        </p:txBody>
      </p:sp>
      <p:sp>
        <p:nvSpPr>
          <p:cNvPr id="295" name="Shape 295"/>
          <p:cNvSpPr txBox="1">
            <a:spLocks noGrp="1"/>
          </p:cNvSpPr>
          <p:nvPr>
            <p:ph type="body" idx="1"/>
          </p:nvPr>
        </p:nvSpPr>
        <p:spPr>
          <a:xfrm>
            <a:off x="1096182" y="2895649"/>
            <a:ext cx="7228883" cy="4787209"/>
          </a:xfrm>
          <a:prstGeom prst="rect">
            <a:avLst/>
          </a:prstGeom>
          <a:noFill/>
          <a:ln>
            <a:noFill/>
          </a:ln>
        </p:spPr>
        <p:txBody>
          <a:bodyPr lIns="38100" tIns="38100" rIns="38100" bIns="38100" anchor="ctr" anchorCtr="0">
            <a:noAutofit/>
          </a:bodyPr>
          <a:lstStyle/>
          <a:p>
            <a:pPr marL="749300" marR="0" lvl="0" indent="-358394" algn="l" rtl="0">
              <a:lnSpc>
                <a:spcPct val="100000"/>
              </a:lnSpc>
              <a:spcBef>
                <a:spcPts val="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Ανοίξτε ένα </a:t>
            </a:r>
            <a:r>
              <a:rPr lang="el-GR" sz="3400" dirty="0">
                <a:solidFill>
                  <a:srgbClr val="00FF00"/>
                </a:solidFill>
                <a:latin typeface="Arial" charset="0"/>
                <a:cs typeface="Arial" charset="0"/>
                <a:sym typeface="Cabin"/>
              </a:rPr>
              <a:t>αρχείο</a:t>
            </a:r>
            <a:r>
              <a:rPr lang="el-GR" sz="3400" u="none" strike="noStrike" cap="none" dirty="0">
                <a:solidFill>
                  <a:schemeClr val="lt1"/>
                </a:solidFill>
                <a:latin typeface="Arial" charset="0"/>
                <a:ea typeface="Arial" charset="0"/>
                <a:cs typeface="Arial" charset="0"/>
                <a:sym typeface="Cabin"/>
              </a:rPr>
              <a:t> μόνο για ανάγνωση</a:t>
            </a:r>
            <a:endParaRPr lang="en-US" sz="3400" u="none" strike="noStrike" cap="none" dirty="0">
              <a:solidFill>
                <a:schemeClr val="lt1"/>
              </a:solidFill>
              <a:latin typeface="Arial" charset="0"/>
              <a:ea typeface="Arial" charset="0"/>
              <a:cs typeface="Arial" charset="0"/>
              <a:sym typeface="Cabin"/>
            </a:endParaRPr>
          </a:p>
          <a:p>
            <a:pPr marL="749300" marR="0" lvl="0" indent="-358394" algn="l" rtl="0">
              <a:lnSpc>
                <a:spcPct val="100000"/>
              </a:lnSpc>
              <a:spcBef>
                <a:spcPts val="350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Χρησιμοποιήστε μια επανάληψη </a:t>
            </a:r>
            <a:r>
              <a:rPr lang="en-US" sz="3400" u="none" strike="noStrike" cap="none" dirty="0">
                <a:solidFill>
                  <a:srgbClr val="FFFF00"/>
                </a:solidFill>
                <a:latin typeface="Arial" charset="0"/>
                <a:ea typeface="Arial" charset="0"/>
                <a:cs typeface="Arial" charset="0"/>
                <a:sym typeface="Cabin"/>
              </a:rPr>
              <a:t>for</a:t>
            </a:r>
            <a:r>
              <a:rPr lang="el-GR" sz="3400" u="none" strike="noStrike" cap="none" dirty="0">
                <a:solidFill>
                  <a:schemeClr val="lt1"/>
                </a:solidFill>
                <a:latin typeface="Arial" charset="0"/>
                <a:ea typeface="Arial" charset="0"/>
                <a:cs typeface="Arial" charset="0"/>
                <a:sym typeface="Cabin"/>
              </a:rPr>
              <a:t> για να διαβάσετε κάθε γραμμή</a:t>
            </a:r>
            <a:endParaRPr lang="en-US" sz="3400" u="none" strike="noStrike" cap="none" dirty="0">
              <a:solidFill>
                <a:schemeClr val="lt1"/>
              </a:solidFill>
              <a:latin typeface="Arial" charset="0"/>
              <a:ea typeface="Arial" charset="0"/>
              <a:cs typeface="Arial" charset="0"/>
              <a:sym typeface="Cabin"/>
            </a:endParaRPr>
          </a:p>
          <a:p>
            <a:pPr marL="749300" marR="0" lvl="0" indent="-358394" algn="l" rtl="0">
              <a:lnSpc>
                <a:spcPct val="100000"/>
              </a:lnSpc>
              <a:spcBef>
                <a:spcPts val="3500"/>
              </a:spcBef>
              <a:spcAft>
                <a:spcPts val="0"/>
              </a:spcAft>
              <a:buClr>
                <a:srgbClr val="FF7F00"/>
              </a:buClr>
              <a:buSzPct val="100000"/>
              <a:buFont typeface="Cabin"/>
              <a:buChar char="•"/>
            </a:pPr>
            <a:r>
              <a:rPr lang="el-GR" sz="3400" u="none" strike="noStrike" cap="none" dirty="0">
                <a:solidFill>
                  <a:srgbClr val="FF7F00"/>
                </a:solidFill>
                <a:latin typeface="Arial" charset="0"/>
                <a:ea typeface="Arial" charset="0"/>
                <a:cs typeface="Arial" charset="0"/>
                <a:sym typeface="Cabin"/>
              </a:rPr>
              <a:t>Μετρήστε</a:t>
            </a:r>
            <a:r>
              <a:rPr lang="en-US" sz="3400" u="none" strike="noStrike" cap="none" dirty="0">
                <a:solidFill>
                  <a:schemeClr val="lt1"/>
                </a:solidFill>
                <a:latin typeface="Arial" charset="0"/>
                <a:ea typeface="Arial" charset="0"/>
                <a:cs typeface="Arial" charset="0"/>
                <a:sym typeface="Cabin"/>
              </a:rPr>
              <a:t> </a:t>
            </a:r>
            <a:r>
              <a:rPr lang="el-GR" sz="3400" dirty="0">
                <a:solidFill>
                  <a:schemeClr val="lt1"/>
                </a:solidFill>
                <a:latin typeface="Arial" charset="0"/>
                <a:ea typeface="Arial" charset="0"/>
                <a:cs typeface="Arial" charset="0"/>
                <a:sym typeface="Cabin"/>
              </a:rPr>
              <a:t>τις γραμμές και εκτυπώστε το πλήθος των γραμμών</a:t>
            </a:r>
            <a:endParaRPr lang="en-US" sz="3400" u="none" strike="noStrike" cap="none" dirty="0">
              <a:solidFill>
                <a:schemeClr val="lt1"/>
              </a:solidFill>
              <a:latin typeface="Arial" charset="0"/>
              <a:ea typeface="Arial" charset="0"/>
              <a:cs typeface="Arial" charset="0"/>
              <a:sym typeface="Cabin"/>
            </a:endParaRPr>
          </a:p>
        </p:txBody>
      </p:sp>
      <p:sp>
        <p:nvSpPr>
          <p:cNvPr id="296" name="Shape 296"/>
          <p:cNvSpPr txBox="1"/>
          <p:nvPr/>
        </p:nvSpPr>
        <p:spPr>
          <a:xfrm>
            <a:off x="8663553" y="2819350"/>
            <a:ext cx="7410629"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err="1">
                <a:solidFill>
                  <a:srgbClr val="00FF00"/>
                </a:solidFill>
                <a:latin typeface="Courier"/>
                <a:ea typeface="Courier"/>
                <a:cs typeface="Courier"/>
                <a:sym typeface="Courier New"/>
              </a:rPr>
              <a:t>fhand</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open</a:t>
            </a:r>
            <a:r>
              <a:rPr lang="en-US" sz="3000" i="0" u="none" strike="noStrike" cap="none" dirty="0">
                <a:solidFill>
                  <a:schemeClr val="lt1"/>
                </a:solidFill>
                <a:latin typeface="Courier"/>
                <a:ea typeface="Courier"/>
                <a:cs typeface="Courier"/>
                <a:sym typeface="Courier New"/>
              </a:rPr>
              <a:t>('mbox.txt’)</a:t>
            </a:r>
          </a:p>
          <a:p>
            <a:pPr marL="0" marR="0" lvl="0" indent="0" algn="l" rtl="0">
              <a:lnSpc>
                <a:spcPct val="100000"/>
              </a:lnSpc>
              <a:spcBef>
                <a:spcPts val="0"/>
              </a:spcBef>
              <a:spcAft>
                <a:spcPts val="0"/>
              </a:spcAft>
              <a:buClr>
                <a:srgbClr val="FF7F00"/>
              </a:buClr>
              <a:buSzPct val="25000"/>
              <a:buFont typeface="Cabin"/>
              <a:buNone/>
            </a:pPr>
            <a:r>
              <a:rPr lang="el-GR" sz="3000" i="0" u="none" strike="noStrike" cap="none" dirty="0">
                <a:solidFill>
                  <a:srgbClr val="FF7F00"/>
                </a:solidFill>
                <a:latin typeface="Courier"/>
                <a:ea typeface="Courier"/>
                <a:cs typeface="Courier"/>
                <a:sym typeface="Courier New"/>
              </a:rPr>
              <a:t>πλήθος</a:t>
            </a:r>
            <a:r>
              <a:rPr lang="en-US" sz="3000" i="0" u="none" strike="noStrike" cap="none" dirty="0">
                <a:solidFill>
                  <a:schemeClr val="lt1"/>
                </a:solidFill>
                <a:latin typeface="Courier"/>
                <a:ea typeface="Courier"/>
                <a:cs typeface="Courier"/>
                <a:sym typeface="Courier New"/>
              </a:rPr>
              <a:t> = 0</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for</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fhand</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dirty="0">
                <a:solidFill>
                  <a:schemeClr val="lt1"/>
                </a:solidFill>
                <a:latin typeface="Courier"/>
                <a:ea typeface="Courier"/>
                <a:cs typeface="Courier"/>
                <a:sym typeface="Courier New"/>
              </a:rPr>
              <a:t>    </a:t>
            </a:r>
            <a:r>
              <a:rPr lang="el-GR" sz="3000" i="0" u="none" strike="noStrike" cap="none" dirty="0">
                <a:solidFill>
                  <a:srgbClr val="FF7F00"/>
                </a:solidFill>
                <a:latin typeface="Courier"/>
                <a:ea typeface="Courier"/>
                <a:cs typeface="Courier"/>
                <a:sym typeface="Courier New"/>
              </a:rPr>
              <a:t>πλήθος</a:t>
            </a:r>
            <a:r>
              <a:rPr lang="en-US" sz="3000" i="0" u="none" strike="noStrike" cap="none" dirty="0">
                <a:solidFill>
                  <a:schemeClr val="lt1"/>
                </a:solidFill>
                <a:latin typeface="Courier"/>
                <a:ea typeface="Courier"/>
                <a:cs typeface="Courier"/>
                <a:sym typeface="Courier New"/>
              </a:rPr>
              <a:t> = </a:t>
            </a:r>
            <a:r>
              <a:rPr lang="el-GR" sz="3000" i="0" u="none" strike="noStrike" cap="none" dirty="0">
                <a:solidFill>
                  <a:srgbClr val="FF7F00"/>
                </a:solidFill>
                <a:latin typeface="Courier"/>
                <a:ea typeface="Courier"/>
                <a:cs typeface="Courier"/>
                <a:sym typeface="Courier New"/>
              </a:rPr>
              <a:t>πλήθος</a:t>
            </a:r>
            <a:r>
              <a:rPr lang="en-US" sz="30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a:t>
            </a:r>
            <a:r>
              <a:rPr lang="el-GR" sz="3000" i="0" u="none" strike="noStrike" cap="none" dirty="0">
                <a:solidFill>
                  <a:schemeClr val="lt1"/>
                </a:solidFill>
                <a:latin typeface="Courier"/>
                <a:ea typeface="Courier"/>
                <a:cs typeface="Courier"/>
                <a:sym typeface="Courier New"/>
              </a:rPr>
              <a:t>Πλήθος Γραμμών</a:t>
            </a: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rgbClr val="FF7F00"/>
                </a:solidFill>
                <a:latin typeface="Courier"/>
                <a:ea typeface="Courier"/>
                <a:cs typeface="Courier"/>
                <a:sym typeface="Courier New"/>
              </a:rPr>
              <a:t>πλήθος</a:t>
            </a:r>
            <a:r>
              <a:rPr lang="en-US" sz="3000" i="0" u="none" strike="noStrike" cap="none" dirty="0">
                <a:solidFill>
                  <a:schemeClr val="bg1"/>
                </a:solidFill>
                <a:latin typeface="Courier"/>
                <a:ea typeface="Courier"/>
                <a:cs typeface="Courier"/>
                <a:sym typeface="Courier New"/>
              </a:rPr>
              <a:t>)</a:t>
            </a:r>
          </a:p>
          <a:p>
            <a:pPr marL="0" marR="0" lvl="0" indent="0" algn="ctr" rtl="0">
              <a:lnSpc>
                <a:spcPct val="100000"/>
              </a:lnSpc>
              <a:spcBef>
                <a:spcPts val="0"/>
              </a:spcBef>
              <a:spcAft>
                <a:spcPts val="0"/>
              </a:spcAft>
              <a:buNone/>
            </a:pPr>
            <a:endParaRPr sz="3000" i="0" u="none" strike="noStrike" cap="none" dirty="0">
              <a:solidFill>
                <a:srgbClr val="FF7F00"/>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FF7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 python </a:t>
            </a:r>
            <a:r>
              <a:rPr lang="en-US" sz="3000" i="0" u="none" strike="noStrike" cap="none" dirty="0" err="1">
                <a:solidFill>
                  <a:srgbClr val="00FF00"/>
                </a:solidFill>
                <a:latin typeface="Courier"/>
                <a:ea typeface="Courier"/>
                <a:cs typeface="Courier"/>
                <a:sym typeface="Courier New"/>
              </a:rPr>
              <a:t>open.py</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l-GR" sz="3000" i="0" u="none" strike="noStrike" cap="none" dirty="0">
                <a:solidFill>
                  <a:schemeClr val="lt1"/>
                </a:solidFill>
                <a:latin typeface="Courier"/>
                <a:ea typeface="Courier"/>
                <a:cs typeface="Courier"/>
                <a:sym typeface="Courier New"/>
              </a:rPr>
              <a:t>Πλήθος Γραμμών</a:t>
            </a:r>
            <a:r>
              <a:rPr lang="en-US" sz="3000" i="0" u="none" strike="noStrike" cap="none" dirty="0">
                <a:solidFill>
                  <a:schemeClr val="lt1"/>
                </a:solidFill>
                <a:latin typeface="Courier"/>
                <a:ea typeface="Courier"/>
                <a:cs typeface="Courier"/>
                <a:sym typeface="Courier New"/>
              </a:rPr>
              <a:t>: 132045</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Διάβασμα</a:t>
            </a:r>
            <a:r>
              <a:rPr lang="en-US" sz="7600" u="none" strike="noStrike" cap="none" dirty="0">
                <a:solidFill>
                  <a:srgbClr val="FFD966"/>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Ολόκληρου</a:t>
            </a:r>
            <a:r>
              <a:rPr lang="en-US" sz="7600" u="none" strike="noStrike" cap="none" dirty="0">
                <a:solidFill>
                  <a:srgbClr val="FFD966"/>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Αρχείου</a:t>
            </a:r>
            <a:endParaRPr lang="en-US" sz="7600" u="none" strike="noStrike" cap="none" dirty="0">
              <a:solidFill>
                <a:srgbClr val="FFD966"/>
              </a:solidFill>
              <a:latin typeface="Arial" charset="0"/>
              <a:ea typeface="Arial" charset="0"/>
              <a:cs typeface="Arial" charset="0"/>
              <a:sym typeface="Cabin"/>
            </a:endParaRPr>
          </a:p>
        </p:txBody>
      </p:sp>
      <p:sp>
        <p:nvSpPr>
          <p:cNvPr id="302" name="Shape 302"/>
          <p:cNvSpPr txBox="1">
            <a:spLocks noGrp="1"/>
          </p:cNvSpPr>
          <p:nvPr>
            <p:ph type="body" idx="1"/>
          </p:nvPr>
        </p:nvSpPr>
        <p:spPr>
          <a:xfrm>
            <a:off x="1155700" y="2603500"/>
            <a:ext cx="5145088" cy="3345677"/>
          </a:xfrm>
          <a:prstGeom prst="rect">
            <a:avLst/>
          </a:prstGeom>
          <a:noFill/>
          <a:ln>
            <a:noFill/>
          </a:ln>
        </p:spPr>
        <p:txBody>
          <a:bodyPr lIns="38100" tIns="38100" rIns="38100" bIns="38100" anchor="ctr" anchorCtr="0">
            <a:noAutofit/>
          </a:bodyPr>
          <a:lstStyle/>
          <a:p>
            <a:pPr marL="390906" marR="0" lvl="0" indent="0" algn="l" rtl="0">
              <a:lnSpc>
                <a:spcPct val="100000"/>
              </a:lnSpc>
              <a:spcBef>
                <a:spcPts val="0"/>
              </a:spcBef>
              <a:spcAft>
                <a:spcPts val="0"/>
              </a:spcAft>
              <a:buClr>
                <a:schemeClr val="lt1"/>
              </a:buClr>
              <a:buSzPct val="100000"/>
              <a:buNone/>
            </a:pPr>
            <a:r>
              <a:rPr lang="el-GR" sz="3400" u="none" strike="noStrike" cap="none" dirty="0">
                <a:solidFill>
                  <a:schemeClr val="lt1"/>
                </a:solidFill>
                <a:latin typeface="Arial" charset="0"/>
                <a:ea typeface="Arial" charset="0"/>
                <a:cs typeface="Arial" charset="0"/>
                <a:sym typeface="Cabin"/>
              </a:rPr>
              <a:t>Μπορούμε να </a:t>
            </a:r>
            <a:r>
              <a:rPr lang="el-GR" sz="3400" dirty="0">
                <a:solidFill>
                  <a:srgbClr val="FF7F00"/>
                </a:solidFill>
                <a:latin typeface="Arial" charset="0"/>
                <a:cs typeface="Arial" charset="0"/>
                <a:sym typeface="Cabin"/>
              </a:rPr>
              <a:t>διαβάσουμε</a:t>
            </a:r>
            <a:r>
              <a:rPr lang="el-GR" sz="3400" u="none" strike="noStrike" cap="none" dirty="0">
                <a:solidFill>
                  <a:schemeClr val="lt1"/>
                </a:solidFill>
                <a:latin typeface="Arial" charset="0"/>
                <a:ea typeface="Arial" charset="0"/>
                <a:cs typeface="Arial" charset="0"/>
                <a:sym typeface="Cabin"/>
              </a:rPr>
              <a:t> ολόκληρο το αρχείο (νέες γραμμές και όλα) σε </a:t>
            </a:r>
            <a:r>
              <a:rPr lang="el-GR" sz="3400" dirty="0">
                <a:solidFill>
                  <a:srgbClr val="00FFFF"/>
                </a:solidFill>
                <a:latin typeface="Arial" charset="0"/>
                <a:cs typeface="Arial" charset="0"/>
                <a:sym typeface="Cabin"/>
              </a:rPr>
              <a:t>μια</a:t>
            </a:r>
            <a:r>
              <a:rPr lang="el-GR" sz="3400" u="none" strike="noStrike" cap="none" dirty="0">
                <a:solidFill>
                  <a:schemeClr val="lt1"/>
                </a:solidFill>
                <a:latin typeface="Arial" charset="0"/>
                <a:ea typeface="Arial" charset="0"/>
                <a:cs typeface="Arial" charset="0"/>
                <a:sym typeface="Cabin"/>
              </a:rPr>
              <a:t> </a:t>
            </a:r>
            <a:r>
              <a:rPr lang="el-GR" sz="3400" dirty="0">
                <a:solidFill>
                  <a:srgbClr val="00FFFF"/>
                </a:solidFill>
                <a:latin typeface="Arial" charset="0"/>
                <a:cs typeface="Arial" charset="0"/>
                <a:sym typeface="Cabin"/>
              </a:rPr>
              <a:t>συμβολοσειρά</a:t>
            </a:r>
            <a:endParaRPr lang="en-US" sz="3400" u="none" strike="noStrike" cap="none" dirty="0">
              <a:solidFill>
                <a:srgbClr val="00FFFF"/>
              </a:solidFill>
              <a:latin typeface="Arial" charset="0"/>
              <a:ea typeface="Arial" charset="0"/>
              <a:cs typeface="Arial" charset="0"/>
              <a:sym typeface="Cabin"/>
            </a:endParaRPr>
          </a:p>
        </p:txBody>
      </p:sp>
      <p:sp>
        <p:nvSpPr>
          <p:cNvPr id="303" name="Shape 303"/>
          <p:cNvSpPr txBox="1"/>
          <p:nvPr/>
        </p:nvSpPr>
        <p:spPr>
          <a:xfrm>
            <a:off x="7449875" y="2671475"/>
            <a:ext cx="8280600" cy="3464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a:ea typeface="Courier"/>
                <a:cs typeface="Courier"/>
                <a:sym typeface="Courier New"/>
              </a:rPr>
              <a:t>&gt;</a:t>
            </a:r>
            <a:r>
              <a:rPr lang="en-US" sz="3000" i="0" u="none" strike="noStrike" cap="none" dirty="0">
                <a:solidFill>
                  <a:schemeClr val="lt1"/>
                </a:solidFill>
                <a:latin typeface="Courier"/>
                <a:ea typeface="Courier"/>
                <a:cs typeface="Courier"/>
                <a:sym typeface="Courier New"/>
              </a:rPr>
              <a:t>&gt;&gt; </a:t>
            </a:r>
            <a:r>
              <a:rPr lang="en-US" sz="3000" i="0" u="none" strike="noStrike" cap="none" dirty="0" err="1">
                <a:solidFill>
                  <a:srgbClr val="00FF00"/>
                </a:solidFill>
                <a:latin typeface="Courier"/>
                <a:ea typeface="Courier"/>
                <a:cs typeface="Courier"/>
                <a:sym typeface="Courier New"/>
              </a:rPr>
              <a:t>fhand</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00FF"/>
                </a:solidFill>
                <a:latin typeface="Courier"/>
                <a:ea typeface="Courier"/>
                <a:cs typeface="Courier"/>
                <a:sym typeface="Courier New"/>
              </a:rPr>
              <a:t>open</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chemeClr val="lt1"/>
                </a:solidFill>
                <a:latin typeface="Courier"/>
                <a:ea typeface="Courier"/>
                <a:cs typeface="Courier"/>
                <a:sym typeface="Courier New"/>
              </a:rPr>
              <a:t>mbox-short.txt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00FFFF"/>
                </a:solidFill>
                <a:latin typeface="Courier"/>
                <a:ea typeface="Courier"/>
                <a:cs typeface="Courier"/>
                <a:sym typeface="Courier New"/>
              </a:rPr>
              <a:t>inp</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00FF00"/>
                </a:solidFill>
                <a:latin typeface="Courier"/>
                <a:ea typeface="Courier"/>
                <a:cs typeface="Courier"/>
                <a:sym typeface="Courier New"/>
              </a:rPr>
              <a:t>fhand</a:t>
            </a:r>
            <a:r>
              <a:rPr lang="en-US" sz="3000" i="0" u="none" strike="noStrike" cap="none" dirty="0" err="1">
                <a:solidFill>
                  <a:srgbClr val="FF7F00"/>
                </a:solidFill>
                <a:latin typeface="Courier"/>
                <a:ea typeface="Courier"/>
                <a:cs typeface="Courier"/>
                <a:sym typeface="Courier New"/>
              </a:rPr>
              <a:t>.read</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err="1">
                <a:solidFill>
                  <a:srgbClr val="FF00FF"/>
                </a:solidFill>
                <a:latin typeface="Courier"/>
                <a:ea typeface="Courier"/>
                <a:cs typeface="Courier"/>
                <a:sym typeface="Courier New"/>
              </a:rPr>
              <a:t>len</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rgbClr val="00FFFF"/>
                </a:solidFill>
                <a:latin typeface="Courier"/>
                <a:ea typeface="Courier"/>
                <a:cs typeface="Courier"/>
                <a:sym typeface="Courier New"/>
              </a:rPr>
              <a:t>inp</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94626</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err="1">
                <a:solidFill>
                  <a:srgbClr val="00FFFF"/>
                </a:solidFill>
                <a:latin typeface="Courier"/>
                <a:ea typeface="Courier"/>
                <a:cs typeface="Courier"/>
                <a:sym typeface="Courier New"/>
              </a:rPr>
              <a:t>inp</a:t>
            </a:r>
            <a:r>
              <a:rPr lang="en-US" sz="3000" i="0" u="none" strike="noStrike" cap="none" dirty="0">
                <a:solidFill>
                  <a:schemeClr val="lt1"/>
                </a:solidFill>
                <a:latin typeface="Courier"/>
                <a:ea typeface="Courier"/>
                <a:cs typeface="Courier"/>
                <a:sym typeface="Courier New"/>
              </a:rPr>
              <a:t>[:20])</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From </a:t>
            </a:r>
            <a:r>
              <a:rPr lang="en-US" sz="3000" i="0" u="none" strike="noStrike" cap="none" dirty="0" err="1">
                <a:solidFill>
                  <a:schemeClr val="lt1"/>
                </a:solidFill>
                <a:latin typeface="Courier"/>
                <a:ea typeface="Courier"/>
                <a:cs typeface="Courier"/>
                <a:sym typeface="Courier New"/>
              </a:rPr>
              <a:t>stephen.marquar</a:t>
            </a:r>
            <a:endParaRPr lang="en-US" sz="3000" i="0" u="none" strike="noStrike" cap="none" dirty="0">
              <a:solidFill>
                <a:schemeClr val="lt1"/>
              </a:solidFill>
              <a:latin typeface="Courier"/>
              <a:ea typeface="Courier"/>
              <a:cs typeface="Courier"/>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Αναζήτηση σε Αρχείο</a:t>
            </a:r>
            <a:endParaRPr lang="en-US" sz="7600" u="none" strike="noStrike" cap="none" dirty="0">
              <a:solidFill>
                <a:srgbClr val="FFD966"/>
              </a:solidFill>
              <a:latin typeface="Arial" charset="0"/>
              <a:ea typeface="Arial" charset="0"/>
              <a:cs typeface="Arial" charset="0"/>
              <a:sym typeface="Cabin"/>
            </a:endParaRPr>
          </a:p>
        </p:txBody>
      </p:sp>
      <p:sp>
        <p:nvSpPr>
          <p:cNvPr id="309" name="Shape 309"/>
          <p:cNvSpPr txBox="1">
            <a:spLocks noGrp="1"/>
          </p:cNvSpPr>
          <p:nvPr>
            <p:ph type="body" idx="1"/>
          </p:nvPr>
        </p:nvSpPr>
        <p:spPr>
          <a:xfrm>
            <a:off x="1155700" y="2892894"/>
            <a:ext cx="6116638" cy="2890719"/>
          </a:xfrm>
          <a:prstGeom prst="rect">
            <a:avLst/>
          </a:prstGeom>
          <a:noFill/>
          <a:ln>
            <a:noFill/>
          </a:ln>
        </p:spPr>
        <p:txBody>
          <a:bodyPr lIns="38100" tIns="38100" rIns="38100" bIns="38100" anchor="ctr" anchorCtr="0">
            <a:noAutofit/>
          </a:bodyPr>
          <a:lstStyle/>
          <a:p>
            <a:pPr marL="390906" marR="0" lvl="0" indent="0" algn="l" rtl="0">
              <a:lnSpc>
                <a:spcPct val="100000"/>
              </a:lnSpc>
              <a:spcBef>
                <a:spcPts val="0"/>
              </a:spcBef>
              <a:spcAft>
                <a:spcPts val="0"/>
              </a:spcAft>
              <a:buClr>
                <a:schemeClr val="lt1"/>
              </a:buClr>
              <a:buSzPct val="100000"/>
              <a:buNone/>
            </a:pPr>
            <a:r>
              <a:rPr lang="el-GR" sz="3400" u="none" strike="noStrike" cap="none" dirty="0">
                <a:solidFill>
                  <a:schemeClr val="lt1"/>
                </a:solidFill>
                <a:latin typeface="Arial" charset="0"/>
                <a:ea typeface="Arial" charset="0"/>
                <a:cs typeface="Arial" charset="0"/>
                <a:sym typeface="Cabin"/>
              </a:rPr>
              <a:t>Μπορούμε να βάλουμε μια δήλωση </a:t>
            </a:r>
            <a:r>
              <a:rPr lang="en-US" sz="3400" u="none" strike="noStrike" cap="none" dirty="0">
                <a:solidFill>
                  <a:srgbClr val="FFFF00"/>
                </a:solidFill>
                <a:latin typeface="Arial" charset="0"/>
                <a:ea typeface="Arial" charset="0"/>
                <a:cs typeface="Arial" charset="0"/>
                <a:sym typeface="Cabin"/>
              </a:rPr>
              <a:t>if</a:t>
            </a:r>
            <a:r>
              <a:rPr lang="el-GR" sz="3400" u="none" strike="noStrike" cap="none" dirty="0">
                <a:solidFill>
                  <a:schemeClr val="lt1"/>
                </a:solidFill>
                <a:latin typeface="Arial" charset="0"/>
                <a:ea typeface="Arial" charset="0"/>
                <a:cs typeface="Arial" charset="0"/>
                <a:sym typeface="Cabin"/>
              </a:rPr>
              <a:t> στον βρόχο </a:t>
            </a:r>
            <a:r>
              <a:rPr lang="en-US" sz="3400" u="none" strike="noStrike" cap="none" dirty="0">
                <a:solidFill>
                  <a:srgbClr val="FFFF00"/>
                </a:solidFill>
                <a:latin typeface="Arial" charset="0"/>
                <a:ea typeface="Arial" charset="0"/>
                <a:cs typeface="Arial" charset="0"/>
                <a:sym typeface="Cabin"/>
              </a:rPr>
              <a:t>for</a:t>
            </a:r>
            <a:r>
              <a:rPr lang="el-GR" sz="3400" u="none" strike="noStrike" cap="none" dirty="0">
                <a:solidFill>
                  <a:schemeClr val="lt1"/>
                </a:solidFill>
                <a:latin typeface="Arial" charset="0"/>
                <a:ea typeface="Arial" charset="0"/>
                <a:cs typeface="Arial" charset="0"/>
                <a:sym typeface="Cabin"/>
              </a:rPr>
              <a:t> για εκτύπωση μόνο των γραμμών που πληρούν ορισμένα κριτήρια</a:t>
            </a:r>
            <a:endParaRPr lang="en-US" sz="3400" u="none" strike="noStrike" cap="none" dirty="0">
              <a:solidFill>
                <a:schemeClr val="lt1"/>
              </a:solidFill>
              <a:latin typeface="Arial" charset="0"/>
              <a:ea typeface="Arial" charset="0"/>
              <a:cs typeface="Arial" charset="0"/>
              <a:sym typeface="Cabin"/>
            </a:endParaRPr>
          </a:p>
        </p:txBody>
      </p:sp>
      <p:sp>
        <p:nvSpPr>
          <p:cNvPr id="310" name="Shape 310"/>
          <p:cNvSpPr txBox="1"/>
          <p:nvPr/>
        </p:nvSpPr>
        <p:spPr>
          <a:xfrm>
            <a:off x="7780149" y="3161700"/>
            <a:ext cx="7545576" cy="2444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err="1">
                <a:solidFill>
                  <a:srgbClr val="00FF00"/>
                </a:solidFill>
                <a:latin typeface="Courier"/>
                <a:ea typeface="Courier"/>
                <a:cs typeface="Courier"/>
                <a:sym typeface="Courier New"/>
              </a:rPr>
              <a:t>fhand</a:t>
            </a:r>
            <a:r>
              <a:rPr lang="en-US" sz="2800" i="0" u="none" strike="noStrike" cap="none" dirty="0">
                <a:solidFill>
                  <a:schemeClr val="lt1"/>
                </a:solidFill>
                <a:latin typeface="Courier"/>
                <a:ea typeface="Courier"/>
                <a:cs typeface="Courier"/>
                <a:sym typeface="Courier New"/>
              </a:rPr>
              <a:t> = </a:t>
            </a:r>
            <a:r>
              <a:rPr lang="en-US" sz="2800" i="0" u="none" strike="noStrike" cap="none" dirty="0">
                <a:solidFill>
                  <a:srgbClr val="FF00FF"/>
                </a:solidFill>
                <a:latin typeface="Courier"/>
                <a:ea typeface="Courier"/>
                <a:cs typeface="Courier"/>
                <a:sym typeface="Courier New"/>
              </a:rPr>
              <a:t>open</a:t>
            </a:r>
            <a:r>
              <a:rPr lang="en-US" sz="2800" i="0" u="none" strike="noStrike" cap="none" dirty="0">
                <a:solidFill>
                  <a:schemeClr val="lt1"/>
                </a:solidFill>
                <a:latin typeface="Courier"/>
                <a:ea typeface="Courier"/>
                <a:cs typeface="Courier"/>
                <a:sym typeface="Courier New"/>
              </a:rPr>
              <a:t>('</a:t>
            </a:r>
            <a:r>
              <a:rPr lang="en-US" sz="2800" i="0" u="none" strike="noStrike" cap="none" dirty="0" err="1">
                <a:solidFill>
                  <a:schemeClr val="lt1"/>
                </a:solidFill>
                <a:latin typeface="Courier"/>
                <a:ea typeface="Courier"/>
                <a:cs typeface="Courier"/>
                <a:sym typeface="Courier New"/>
              </a:rPr>
              <a:t>mbox-short.txt</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for</a:t>
            </a:r>
            <a:r>
              <a:rPr lang="en-US" sz="2800" i="0" u="none" strike="noStrike" cap="none" dirty="0">
                <a:solidFill>
                  <a:schemeClr val="lt1"/>
                </a:solidFill>
                <a:latin typeface="Courier"/>
                <a:ea typeface="Courier"/>
                <a:cs typeface="Courier"/>
                <a:sym typeface="Courier New"/>
              </a:rPr>
              <a:t> </a:t>
            </a:r>
            <a:r>
              <a:rPr lang="el-GR" sz="2800" i="0" u="none" strike="noStrike" cap="none" dirty="0">
                <a:solidFill>
                  <a:srgbClr val="00FF00"/>
                </a:solidFill>
                <a:latin typeface="Courier"/>
                <a:ea typeface="Courier"/>
                <a:cs typeface="Courier"/>
                <a:sym typeface="Courier New"/>
              </a:rPr>
              <a:t>γραμμή</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in</a:t>
            </a:r>
            <a:r>
              <a:rPr lang="en-US" sz="2800" i="0" u="none" strike="noStrike" cap="none" dirty="0">
                <a:solidFill>
                  <a:schemeClr val="lt1"/>
                </a:solidFill>
                <a:latin typeface="Courier"/>
                <a:ea typeface="Courier"/>
                <a:cs typeface="Courier"/>
                <a:sym typeface="Courier New"/>
              </a:rPr>
              <a:t> </a:t>
            </a:r>
            <a:r>
              <a:rPr lang="en-US" sz="2800" i="0" u="none" strike="noStrike" cap="none" dirty="0" err="1">
                <a:solidFill>
                  <a:srgbClr val="00FF00"/>
                </a:solidFill>
                <a:latin typeface="Courier"/>
                <a:ea typeface="Courier"/>
                <a:cs typeface="Courier"/>
                <a:sym typeface="Courier New"/>
              </a:rPr>
              <a:t>fhand</a:t>
            </a:r>
            <a:r>
              <a:rPr lang="en-US" sz="28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800" dirty="0">
                <a:solidFill>
                  <a:schemeClr val="lt1"/>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if</a:t>
            </a:r>
            <a:r>
              <a:rPr lang="en-US" sz="2800" i="0" u="none" strike="noStrike" cap="none" dirty="0">
                <a:solidFill>
                  <a:schemeClr val="lt1"/>
                </a:solidFill>
                <a:latin typeface="Courier"/>
                <a:ea typeface="Courier"/>
                <a:cs typeface="Courier"/>
                <a:sym typeface="Courier New"/>
              </a:rPr>
              <a:t> </a:t>
            </a:r>
            <a:r>
              <a:rPr lang="el-GR" sz="2800" i="0" u="none" strike="noStrike" cap="none" dirty="0">
                <a:solidFill>
                  <a:srgbClr val="00FF00"/>
                </a:solidFill>
                <a:latin typeface="Courier"/>
                <a:ea typeface="Courier"/>
                <a:cs typeface="Courier"/>
                <a:sym typeface="Courier New"/>
              </a:rPr>
              <a:t>γραμμή</a:t>
            </a:r>
            <a:r>
              <a:rPr lang="en-US" sz="2800" i="0" u="none" strike="noStrike" cap="none" dirty="0">
                <a:solidFill>
                  <a:srgbClr val="FF00FF"/>
                </a:solidFill>
                <a:latin typeface="Courier"/>
                <a:ea typeface="Courier"/>
                <a:cs typeface="Courier"/>
                <a:sym typeface="Courier New"/>
              </a:rPr>
              <a:t>.</a:t>
            </a:r>
            <a:r>
              <a:rPr lang="en-US" sz="2800" i="0" u="none" strike="noStrike" cap="none" dirty="0" err="1">
                <a:solidFill>
                  <a:srgbClr val="FF00FF"/>
                </a:solidFill>
                <a:latin typeface="Courier"/>
                <a:ea typeface="Courier"/>
                <a:cs typeface="Courier"/>
                <a:sym typeface="Courier New"/>
              </a:rPr>
              <a:t>startswith</a:t>
            </a:r>
            <a:r>
              <a:rPr lang="en-US" sz="2800" i="0" u="none" strike="noStrike" cap="none" dirty="0">
                <a:solidFill>
                  <a:schemeClr val="lt1"/>
                </a:solidFill>
                <a:latin typeface="Courier"/>
                <a:ea typeface="Courier"/>
                <a:cs typeface="Courier"/>
                <a:sym typeface="Courier New"/>
              </a:rPr>
              <a:t>('From:') :</a:t>
            </a:r>
          </a:p>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    </a:t>
            </a:r>
            <a:r>
              <a:rPr lang="en-US" sz="2800" dirty="0">
                <a:solidFill>
                  <a:schemeClr val="lt1"/>
                </a:solidFill>
                <a:latin typeface="Courier"/>
                <a:ea typeface="Courier"/>
                <a:cs typeface="Courier"/>
                <a:sym typeface="Courier New"/>
              </a:rPr>
              <a:t>    </a:t>
            </a:r>
            <a:r>
              <a:rPr lang="en-US" sz="2800" i="0" u="none" strike="noStrike" cap="none" dirty="0">
                <a:solidFill>
                  <a:srgbClr val="FFFF00"/>
                </a:solidFill>
                <a:latin typeface="Courier"/>
                <a:ea typeface="Courier"/>
                <a:cs typeface="Courier"/>
                <a:sym typeface="Courier New"/>
              </a:rPr>
              <a:t>print</a:t>
            </a:r>
            <a:r>
              <a:rPr lang="en-US" sz="2800" dirty="0">
                <a:solidFill>
                  <a:schemeClr val="lt1"/>
                </a:solidFill>
                <a:latin typeface="Courier"/>
                <a:ea typeface="Courier"/>
                <a:cs typeface="Courier"/>
                <a:sym typeface="Courier New"/>
              </a:rPr>
              <a:t>(</a:t>
            </a:r>
            <a:r>
              <a:rPr lang="el-GR" sz="2800" i="0" u="none" strike="noStrike" cap="none" dirty="0">
                <a:solidFill>
                  <a:srgbClr val="00FF00"/>
                </a:solidFill>
                <a:latin typeface="Courier"/>
                <a:ea typeface="Courier"/>
                <a:cs typeface="Courier"/>
                <a:sym typeface="Courier New"/>
              </a:rPr>
              <a:t>γραμμή</a:t>
            </a:r>
            <a:r>
              <a:rPr lang="en-US" sz="2800" i="0" u="none" strike="noStrike" cap="none" dirty="0">
                <a:solidFill>
                  <a:schemeClr val="bg1"/>
                </a:solidFill>
                <a:latin typeface="Courier"/>
                <a:ea typeface="Courier"/>
                <a:cs typeface="Courier"/>
                <a:sym typeface="Courier New"/>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a:spLocks noGrp="1"/>
          </p:cNvSpPr>
          <p:nvPr>
            <p:ph type="title"/>
          </p:nvPr>
        </p:nvSpPr>
        <p:spPr>
          <a:xfrm>
            <a:off x="1155700" y="789708"/>
            <a:ext cx="13247638" cy="175019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dirty="0">
                <a:solidFill>
                  <a:srgbClr val="FFD966"/>
                </a:solidFill>
                <a:latin typeface="Arial" charset="0"/>
                <a:ea typeface="Arial" charset="0"/>
                <a:cs typeface="Arial" charset="0"/>
                <a:sym typeface="Cabin"/>
              </a:rPr>
              <a:t>ΟΥΠΣ</a:t>
            </a:r>
            <a:r>
              <a:rPr lang="en-US" sz="7600" u="none" strike="noStrike" cap="none" dirty="0">
                <a:solidFill>
                  <a:srgbClr val="FFD966"/>
                </a:solidFill>
                <a:latin typeface="Arial" charset="0"/>
                <a:ea typeface="Arial" charset="0"/>
                <a:cs typeface="Arial" charset="0"/>
                <a:sym typeface="Cabin"/>
              </a:rPr>
              <a:t>!</a:t>
            </a:r>
          </a:p>
        </p:txBody>
      </p:sp>
      <p:sp>
        <p:nvSpPr>
          <p:cNvPr id="316" name="Shape 316"/>
          <p:cNvSpPr txBox="1"/>
          <p:nvPr/>
        </p:nvSpPr>
        <p:spPr>
          <a:xfrm>
            <a:off x="1246825" y="3253025"/>
            <a:ext cx="52704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Τι κάνουν όλες αυτές οι κενές γραμμές εδώ;</a:t>
            </a:r>
            <a:endParaRPr lang="en-US" sz="3600" u="none" strike="noStrike" cap="none" dirty="0">
              <a:solidFill>
                <a:schemeClr val="lt1"/>
              </a:solidFill>
              <a:latin typeface="Arial" charset="0"/>
              <a:ea typeface="Arial" charset="0"/>
              <a:cs typeface="Arial" charset="0"/>
              <a:sym typeface="Cabin"/>
            </a:endParaRPr>
          </a:p>
        </p:txBody>
      </p:sp>
      <p:sp>
        <p:nvSpPr>
          <p:cNvPr id="317" name="Shape 317"/>
          <p:cNvSpPr txBox="1"/>
          <p:nvPr/>
        </p:nvSpPr>
        <p:spPr>
          <a:xfrm>
            <a:off x="7594600" y="2895600"/>
            <a:ext cx="8128000" cy="4524374"/>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From: </a:t>
            </a:r>
            <a:r>
              <a:rPr lang="en-US" sz="3000" i="0" u="none" strike="noStrike" cap="none" dirty="0" err="1">
                <a:solidFill>
                  <a:srgbClr val="FF00FF"/>
                </a:solidFill>
                <a:latin typeface="Courier"/>
                <a:ea typeface="Courier"/>
                <a:cs typeface="Courier"/>
                <a:sym typeface="Courier New"/>
              </a:rPr>
              <a:t>stephen.marquard@uct.ac.za</a:t>
            </a:r>
            <a:endParaRPr lang="en-US" sz="3000" i="0" u="none" strike="noStrike" cap="none" dirty="0">
              <a:solidFill>
                <a:srgbClr val="FF00FF"/>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From: </a:t>
            </a:r>
            <a:r>
              <a:rPr lang="en-US" sz="3000" i="0" u="none" strike="noStrike" cap="none" dirty="0" err="1">
                <a:solidFill>
                  <a:srgbClr val="FF00FF"/>
                </a:solidFill>
                <a:latin typeface="Courier"/>
                <a:ea typeface="Courier"/>
                <a:cs typeface="Courier"/>
                <a:sym typeface="Courier New"/>
              </a:rPr>
              <a:t>louis@media.berkeley.edu</a:t>
            </a:r>
            <a:endParaRPr lang="en-US" sz="3000" i="0" u="none" strike="noStrike" cap="none" dirty="0">
              <a:solidFill>
                <a:srgbClr val="FF00FF"/>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From: </a:t>
            </a:r>
            <a:r>
              <a:rPr lang="en-US" sz="3000" i="0" u="none" strike="noStrike" cap="none" dirty="0" err="1">
                <a:solidFill>
                  <a:srgbClr val="FF00FF"/>
                </a:solidFill>
                <a:latin typeface="Courier"/>
                <a:ea typeface="Courier"/>
                <a:cs typeface="Courier"/>
                <a:sym typeface="Courier New"/>
              </a:rPr>
              <a:t>zqian@umich.edu</a:t>
            </a:r>
            <a:endParaRPr lang="en-US" sz="3000" i="0" u="none" strike="noStrike" cap="none" dirty="0">
              <a:solidFill>
                <a:srgbClr val="FF00FF"/>
              </a:solidFill>
              <a:latin typeface="Courier"/>
              <a:ea typeface="Courier"/>
              <a:cs typeface="Courier"/>
              <a:sym typeface="Courier New"/>
            </a:endParaRPr>
          </a:p>
          <a:p>
            <a:pPr marL="0" marR="0" lvl="0" indent="0" algn="ctr" rtl="0">
              <a:lnSpc>
                <a:spcPct val="100000"/>
              </a:lnSpc>
              <a:spcBef>
                <a:spcPts val="0"/>
              </a:spcBef>
              <a:spcAft>
                <a:spcPts val="0"/>
              </a:spcAft>
              <a:buNone/>
            </a:pPr>
            <a:endParaRPr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From: </a:t>
            </a:r>
            <a:r>
              <a:rPr lang="en-US" sz="3000" i="0" u="none" strike="noStrike" cap="none" dirty="0" err="1">
                <a:solidFill>
                  <a:srgbClr val="FF00FF"/>
                </a:solidFill>
                <a:latin typeface="Courier"/>
                <a:ea typeface="Courier"/>
                <a:cs typeface="Courier"/>
                <a:sym typeface="Courier New"/>
              </a:rPr>
              <a:t>rjlowe@iupui.edu</a:t>
            </a:r>
            <a:endParaRPr lang="en-US" sz="30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5" name="Shape 325"/>
          <p:cNvSpPr txBox="1">
            <a:spLocks noGrp="1"/>
          </p:cNvSpPr>
          <p:nvPr>
            <p:ph type="body" idx="1"/>
          </p:nvPr>
        </p:nvSpPr>
        <p:spPr>
          <a:xfrm>
            <a:off x="914400" y="2603500"/>
            <a:ext cx="6013342" cy="5750792"/>
          </a:xfrm>
          <a:prstGeom prst="rect">
            <a:avLst/>
          </a:prstGeom>
          <a:noFill/>
          <a:ln>
            <a:noFill/>
          </a:ln>
        </p:spPr>
        <p:txBody>
          <a:bodyPr lIns="38100" tIns="38100" rIns="38100" bIns="38100" anchor="ctr" anchorCtr="0">
            <a:noAutofit/>
          </a:bodyPr>
          <a:lstStyle/>
          <a:p>
            <a:pPr marL="457200" marR="0" lvl="0" indent="-444500" algn="l" rtl="0">
              <a:lnSpc>
                <a:spcPct val="100000"/>
              </a:lnSpc>
              <a:spcBef>
                <a:spcPts val="0"/>
              </a:spcBef>
              <a:spcAft>
                <a:spcPts val="1000"/>
              </a:spcAft>
              <a:buSzPct val="100000"/>
              <a:buFont typeface="Cabin"/>
            </a:pPr>
            <a:r>
              <a:rPr lang="el-GR" sz="3400" dirty="0">
                <a:solidFill>
                  <a:schemeClr val="lt1"/>
                </a:solidFill>
                <a:latin typeface="Arial" charset="0"/>
                <a:ea typeface="Arial" charset="0"/>
                <a:cs typeface="Arial" charset="0"/>
                <a:sym typeface="Cabin"/>
              </a:rPr>
              <a:t>Κάθε γραμμή του αρχείου έχει έναν χαρακτήρα </a:t>
            </a:r>
            <a:r>
              <a:rPr lang="el-GR" sz="3400" dirty="0" err="1">
                <a:solidFill>
                  <a:srgbClr val="00FF00"/>
                </a:solidFill>
                <a:latin typeface="Arial" charset="0"/>
                <a:cs typeface="Arial" charset="0"/>
                <a:sym typeface="Cabin"/>
              </a:rPr>
              <a:t>νέαγραμμή</a:t>
            </a:r>
            <a:r>
              <a:rPr lang="el-GR" sz="3400" dirty="0">
                <a:solidFill>
                  <a:schemeClr val="lt1"/>
                </a:solidFill>
                <a:latin typeface="Arial" charset="0"/>
                <a:ea typeface="Arial" charset="0"/>
                <a:cs typeface="Arial" charset="0"/>
                <a:sym typeface="Cabin"/>
              </a:rPr>
              <a:t> στο τέλος</a:t>
            </a:r>
            <a:endParaRPr lang="en-US" sz="3400" dirty="0">
              <a:solidFill>
                <a:schemeClr val="lt1"/>
              </a:solidFill>
              <a:latin typeface="Arial" charset="0"/>
              <a:ea typeface="Arial" charset="0"/>
              <a:cs typeface="Arial" charset="0"/>
              <a:sym typeface="Cabin"/>
            </a:endParaRPr>
          </a:p>
          <a:p>
            <a:pPr marL="457200" marR="0" lvl="0" indent="-444500" algn="l" rtl="0">
              <a:lnSpc>
                <a:spcPct val="100000"/>
              </a:lnSpc>
              <a:spcBef>
                <a:spcPts val="3500"/>
              </a:spcBef>
              <a:spcAft>
                <a:spcPts val="1000"/>
              </a:spcAft>
              <a:buSzPct val="100000"/>
              <a:buFont typeface="Cabin"/>
            </a:pPr>
            <a:r>
              <a:rPr lang="el-GR" sz="3400" dirty="0">
                <a:solidFill>
                  <a:schemeClr val="lt1"/>
                </a:solidFill>
                <a:latin typeface="Arial" charset="0"/>
                <a:ea typeface="Arial" charset="0"/>
                <a:cs typeface="Arial" charset="0"/>
                <a:sym typeface="Cabin"/>
              </a:rPr>
              <a:t>Η εντολή </a:t>
            </a:r>
            <a:r>
              <a:rPr lang="en-US" sz="3400" dirty="0">
                <a:solidFill>
                  <a:srgbClr val="FFFF00"/>
                </a:solidFill>
                <a:latin typeface="Arial" charset="0"/>
                <a:ea typeface="Arial" charset="0"/>
                <a:cs typeface="Arial" charset="0"/>
                <a:sym typeface="Cabin"/>
              </a:rPr>
              <a:t>print</a:t>
            </a:r>
            <a:r>
              <a:rPr lang="el-GR" sz="3400" dirty="0">
                <a:solidFill>
                  <a:schemeClr val="lt1"/>
                </a:solidFill>
                <a:latin typeface="Arial" charset="0"/>
                <a:ea typeface="Arial" charset="0"/>
                <a:cs typeface="Arial" charset="0"/>
                <a:sym typeface="Cabin"/>
              </a:rPr>
              <a:t> προσθέτει μια </a:t>
            </a:r>
            <a:r>
              <a:rPr lang="el-GR" sz="3400" dirty="0" err="1">
                <a:solidFill>
                  <a:srgbClr val="FFFF00"/>
                </a:solidFill>
                <a:latin typeface="Arial" charset="0"/>
                <a:cs typeface="Arial" charset="0"/>
                <a:sym typeface="Cabin"/>
              </a:rPr>
              <a:t>νέαγραμμή</a:t>
            </a:r>
            <a:r>
              <a:rPr lang="el-GR" sz="3400" dirty="0">
                <a:solidFill>
                  <a:schemeClr val="lt1"/>
                </a:solidFill>
                <a:latin typeface="Arial" charset="0"/>
                <a:ea typeface="Arial" charset="0"/>
                <a:cs typeface="Arial" charset="0"/>
                <a:sym typeface="Cabin"/>
              </a:rPr>
              <a:t> σε κάθε γραμμή</a:t>
            </a:r>
            <a:endParaRPr lang="en-US" sz="3400" dirty="0">
              <a:solidFill>
                <a:schemeClr val="lt1"/>
              </a:solidFill>
              <a:latin typeface="Arial" charset="0"/>
              <a:ea typeface="Arial" charset="0"/>
              <a:cs typeface="Arial" charset="0"/>
              <a:sym typeface="Cabin"/>
            </a:endParaRPr>
          </a:p>
        </p:txBody>
      </p:sp>
      <p:sp>
        <p:nvSpPr>
          <p:cNvPr id="323" name="Shape 323"/>
          <p:cNvSpPr txBox="1"/>
          <p:nvPr/>
        </p:nvSpPr>
        <p:spPr>
          <a:xfrm>
            <a:off x="1292225" y="2501261"/>
            <a:ext cx="5270499" cy="1143000"/>
          </a:xfrm>
          <a:prstGeom prst="rect">
            <a:avLst/>
          </a:prstGeom>
          <a:noFill/>
          <a:ln>
            <a:noFill/>
          </a:ln>
        </p:spPr>
        <p:txBody>
          <a:bodyPr lIns="0" tIns="0" rIns="0" bIns="0" anchor="ctr" anchorCtr="0">
            <a:noAutofit/>
          </a:bodyPr>
          <a:lstStyle/>
          <a:p>
            <a:pPr marR="0" lvl="0" rtl="0">
              <a:lnSpc>
                <a:spcPct val="100000"/>
              </a:lnSpc>
              <a:spcBef>
                <a:spcPts val="0"/>
              </a:spcBef>
              <a:spcAft>
                <a:spcPts val="0"/>
              </a:spcAft>
              <a:buNone/>
            </a:pPr>
            <a:r>
              <a:rPr lang="el-GR" sz="3600" u="none" strike="noStrike" cap="none" dirty="0">
                <a:solidFill>
                  <a:schemeClr val="lt1"/>
                </a:solidFill>
                <a:latin typeface="Arial" charset="0"/>
                <a:ea typeface="Arial" charset="0"/>
                <a:cs typeface="Arial" charset="0"/>
                <a:sym typeface="Cabin"/>
              </a:rPr>
              <a:t>Τι κάνουν όλες αυτές οι κενές γραμμές εδώ;</a:t>
            </a:r>
            <a:endParaRPr lang="en-US" sz="3600" u="none" strike="noStrike" cap="none" dirty="0">
              <a:solidFill>
                <a:schemeClr val="lt1"/>
              </a:solidFill>
              <a:latin typeface="Arial" charset="0"/>
              <a:ea typeface="Arial" charset="0"/>
              <a:cs typeface="Arial" charset="0"/>
              <a:sym typeface="Cabin"/>
            </a:endParaRPr>
          </a:p>
        </p:txBody>
      </p:sp>
      <p:sp>
        <p:nvSpPr>
          <p:cNvPr id="324" name="Shape 324"/>
          <p:cNvSpPr txBox="1"/>
          <p:nvPr/>
        </p:nvSpPr>
        <p:spPr>
          <a:xfrm>
            <a:off x="7579425" y="2900800"/>
            <a:ext cx="8127900" cy="50784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From: </a:t>
            </a:r>
            <a:r>
              <a:rPr lang="en-US" sz="3000" i="0" u="none" strike="noStrike" cap="none" dirty="0" err="1">
                <a:solidFill>
                  <a:srgbClr val="FF00FF"/>
                </a:solidFill>
                <a:latin typeface="Courier"/>
                <a:ea typeface="Courier"/>
                <a:cs typeface="Courier"/>
                <a:sym typeface="Courier New"/>
              </a:rPr>
              <a:t>stephen.marquard@uct.ac.za</a:t>
            </a:r>
            <a:r>
              <a:rPr lang="en-US" sz="3000" i="0" u="none" strike="noStrike" cap="none" dirty="0">
                <a:solidFill>
                  <a:srgbClr val="00FF00"/>
                </a:solidFill>
                <a:latin typeface="Courier"/>
                <a:ea typeface="Courier"/>
                <a:cs typeface="Courier"/>
                <a:sym typeface="Courier New"/>
              </a:rPr>
              <a:t>\n</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From: </a:t>
            </a:r>
            <a:r>
              <a:rPr lang="en-US" sz="3000" i="0" u="none" strike="noStrike" cap="none" dirty="0" err="1">
                <a:solidFill>
                  <a:srgbClr val="FF00FF"/>
                </a:solidFill>
                <a:latin typeface="Courier"/>
                <a:ea typeface="Courier"/>
                <a:cs typeface="Courier"/>
                <a:sym typeface="Courier New"/>
              </a:rPr>
              <a:t>louis@media.berkeley.edu</a:t>
            </a:r>
            <a:r>
              <a:rPr lang="en-US" sz="3000" i="0" u="none" strike="noStrike" cap="none" dirty="0">
                <a:solidFill>
                  <a:srgbClr val="00FF00"/>
                </a:solidFill>
                <a:latin typeface="Courier"/>
                <a:ea typeface="Courier"/>
                <a:cs typeface="Courier"/>
                <a:sym typeface="Courier New"/>
              </a:rPr>
              <a:t>\n</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From: </a:t>
            </a:r>
            <a:r>
              <a:rPr lang="en-US" sz="3000" i="0" u="none" strike="noStrike" cap="none" dirty="0" err="1">
                <a:solidFill>
                  <a:srgbClr val="FF00FF"/>
                </a:solidFill>
                <a:latin typeface="Courier"/>
                <a:ea typeface="Courier"/>
                <a:cs typeface="Courier"/>
                <a:sym typeface="Courier New"/>
              </a:rPr>
              <a:t>zqian@umich.edu</a:t>
            </a:r>
            <a:r>
              <a:rPr lang="en-US" sz="3000" i="0" u="none" strike="noStrike" cap="none" dirty="0">
                <a:solidFill>
                  <a:srgbClr val="00FF00"/>
                </a:solidFill>
                <a:latin typeface="Courier"/>
                <a:ea typeface="Courier"/>
                <a:cs typeface="Courier"/>
                <a:sym typeface="Courier New"/>
              </a:rPr>
              <a:t>\n</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From: </a:t>
            </a:r>
            <a:r>
              <a:rPr lang="en-US" sz="3000" i="0" u="none" strike="noStrike" cap="none" dirty="0" err="1">
                <a:solidFill>
                  <a:srgbClr val="FF00FF"/>
                </a:solidFill>
                <a:latin typeface="Courier"/>
                <a:ea typeface="Courier"/>
                <a:cs typeface="Courier"/>
                <a:sym typeface="Courier New"/>
              </a:rPr>
              <a:t>rjlowe@iupui.edu</a:t>
            </a:r>
            <a:r>
              <a:rPr lang="en-US" sz="3000" i="0" u="none" strike="noStrike" cap="none" dirty="0">
                <a:solidFill>
                  <a:srgbClr val="00FF00"/>
                </a:solidFill>
                <a:latin typeface="Courier"/>
                <a:ea typeface="Courier"/>
                <a:cs typeface="Courier"/>
                <a:sym typeface="Courier New"/>
              </a:rPr>
              <a:t>\n</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\n</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00FF"/>
                </a:solidFill>
                <a:latin typeface="Courier"/>
                <a:ea typeface="Courier"/>
                <a:cs typeface="Courier"/>
                <a:sym typeface="Courier New"/>
              </a:rPr>
              <a:t>...</a:t>
            </a:r>
          </a:p>
        </p:txBody>
      </p:sp>
      <p:sp>
        <p:nvSpPr>
          <p:cNvPr id="7" name="Shape 315"/>
          <p:cNvSpPr txBox="1">
            <a:spLocks noGrp="1"/>
          </p:cNvSpPr>
          <p:nvPr>
            <p:ph type="title"/>
          </p:nvPr>
        </p:nvSpPr>
        <p:spPr>
          <a:xfrm>
            <a:off x="1155700" y="789708"/>
            <a:ext cx="13247638" cy="175019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ΟΥΠΣ</a:t>
            </a:r>
            <a:r>
              <a:rPr lang="en-US" sz="7600" u="none" strike="noStrike" cap="none" dirty="0">
                <a:solidFill>
                  <a:srgbClr val="FFD966"/>
                </a:solidFill>
                <a:latin typeface="Arial" charset="0"/>
                <a:ea typeface="Arial" charset="0"/>
                <a:cs typeface="Arial" charset="0"/>
                <a:sym typeface="Cabin"/>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Shape 33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Αναζήτηση σε Αρχείο (ενσωματωμένη)</a:t>
            </a:r>
            <a:endParaRPr lang="en-US" sz="7600" u="none" strike="noStrike" cap="none" dirty="0">
              <a:solidFill>
                <a:srgbClr val="FFD966"/>
              </a:solidFill>
              <a:latin typeface="Arial" charset="0"/>
              <a:ea typeface="Arial" charset="0"/>
              <a:cs typeface="Arial" charset="0"/>
              <a:sym typeface="Cabin"/>
            </a:endParaRPr>
          </a:p>
        </p:txBody>
      </p:sp>
      <p:sp>
        <p:nvSpPr>
          <p:cNvPr id="331" name="Shape 331"/>
          <p:cNvSpPr txBox="1">
            <a:spLocks noGrp="1"/>
          </p:cNvSpPr>
          <p:nvPr>
            <p:ph type="body" idx="1"/>
          </p:nvPr>
        </p:nvSpPr>
        <p:spPr>
          <a:xfrm>
            <a:off x="1155700" y="3050603"/>
            <a:ext cx="6711876" cy="5279160"/>
          </a:xfrm>
          <a:prstGeom prst="rect">
            <a:avLst/>
          </a:prstGeom>
          <a:noFill/>
          <a:ln>
            <a:noFill/>
          </a:ln>
        </p:spPr>
        <p:txBody>
          <a:bodyPr lIns="38100" tIns="38100" rIns="38100" bIns="38100" anchor="ctr" anchorCtr="0">
            <a:noAutofit/>
          </a:bodyPr>
          <a:lstStyle/>
          <a:p>
            <a:pPr marL="457200" marR="0" lvl="0" indent="-444500" algn="l" rtl="0">
              <a:lnSpc>
                <a:spcPct val="100000"/>
              </a:lnSpc>
              <a:spcBef>
                <a:spcPts val="0"/>
              </a:spcBef>
              <a:spcAft>
                <a:spcPts val="1000"/>
              </a:spcAft>
              <a:buSzPct val="100000"/>
              <a:buFont typeface="Cabin"/>
            </a:pPr>
            <a:r>
              <a:rPr lang="el-GR" sz="3400" u="none" strike="noStrike" cap="none" dirty="0">
                <a:solidFill>
                  <a:schemeClr val="lt1"/>
                </a:solidFill>
                <a:latin typeface="Arial" charset="0"/>
                <a:ea typeface="Arial" charset="0"/>
                <a:cs typeface="Arial" charset="0"/>
                <a:sym typeface="Cabin"/>
              </a:rPr>
              <a:t>Μπορούμε να αφαιρέσουμε τους λευκούς χαρακτήρες από τη δεξιά πλευρά της συμβολοσειράς χρησιμοποιώντας το </a:t>
            </a:r>
            <a:r>
              <a:rPr lang="el-GR" sz="3400" dirty="0" err="1">
                <a:solidFill>
                  <a:srgbClr val="FF7F00"/>
                </a:solidFill>
                <a:latin typeface="Arial" charset="0"/>
                <a:cs typeface="Arial" charset="0"/>
                <a:sym typeface="Cabin"/>
              </a:rPr>
              <a:t>rstrip</a:t>
            </a:r>
            <a:r>
              <a:rPr lang="el-GR" sz="3400" dirty="0">
                <a:solidFill>
                  <a:srgbClr val="FF7F00"/>
                </a:solidFill>
                <a:latin typeface="Arial" charset="0"/>
                <a:cs typeface="Arial" charset="0"/>
                <a:sym typeface="Cabin"/>
              </a:rPr>
              <a:t>()</a:t>
            </a:r>
            <a:r>
              <a:rPr lang="el-GR" sz="3400" u="none" strike="noStrike" cap="none" dirty="0">
                <a:solidFill>
                  <a:schemeClr val="lt1"/>
                </a:solidFill>
                <a:latin typeface="Arial" charset="0"/>
                <a:ea typeface="Arial" charset="0"/>
                <a:cs typeface="Arial" charset="0"/>
                <a:sym typeface="Cabin"/>
              </a:rPr>
              <a:t> από τη βιβλιοθήκη συμβολοσειρών</a:t>
            </a:r>
            <a:endParaRPr lang="en-US" sz="3400" u="none" strike="noStrike" cap="none" dirty="0">
              <a:solidFill>
                <a:schemeClr val="lt1"/>
              </a:solidFill>
              <a:latin typeface="Arial" charset="0"/>
              <a:ea typeface="Arial" charset="0"/>
              <a:cs typeface="Arial" charset="0"/>
              <a:sym typeface="Cabin"/>
            </a:endParaRPr>
          </a:p>
          <a:p>
            <a:pPr marL="457200" marR="0" lvl="0" indent="-444500" algn="l" rtl="0">
              <a:lnSpc>
                <a:spcPct val="100000"/>
              </a:lnSpc>
              <a:spcBef>
                <a:spcPts val="3500"/>
              </a:spcBef>
              <a:spcAft>
                <a:spcPts val="1000"/>
              </a:spcAft>
              <a:buSzPct val="100000"/>
              <a:buFont typeface="Cabin"/>
            </a:pPr>
            <a:r>
              <a:rPr lang="el-GR" sz="3400" u="none" strike="noStrike" cap="none" dirty="0">
                <a:solidFill>
                  <a:schemeClr val="lt1"/>
                </a:solidFill>
                <a:latin typeface="Arial" charset="0"/>
                <a:ea typeface="Arial" charset="0"/>
                <a:cs typeface="Arial" charset="0"/>
                <a:sym typeface="Cabin"/>
              </a:rPr>
              <a:t>Η νέα γραμμή θεωρείται «λευκός χώρος» και </a:t>
            </a:r>
            <a:r>
              <a:rPr lang="el-GR" sz="3400" dirty="0">
                <a:solidFill>
                  <a:srgbClr val="FF7F00"/>
                </a:solidFill>
                <a:latin typeface="Arial" charset="0"/>
                <a:cs typeface="Arial" charset="0"/>
                <a:sym typeface="Cabin"/>
              </a:rPr>
              <a:t>αφαιρείται</a:t>
            </a:r>
            <a:endParaRPr lang="en-US" sz="3400" dirty="0">
              <a:solidFill>
                <a:srgbClr val="FF7F00"/>
              </a:solidFill>
              <a:latin typeface="Arial" charset="0"/>
              <a:cs typeface="Arial" charset="0"/>
              <a:sym typeface="Cabin"/>
            </a:endParaRPr>
          </a:p>
        </p:txBody>
      </p:sp>
      <p:sp>
        <p:nvSpPr>
          <p:cNvPr id="332" name="Shape 332"/>
          <p:cNvSpPr txBox="1"/>
          <p:nvPr/>
        </p:nvSpPr>
        <p:spPr>
          <a:xfrm>
            <a:off x="8491500" y="2783500"/>
            <a:ext cx="6596099" cy="22986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400" i="0" u="none" strike="noStrike" cap="none" dirty="0" err="1">
                <a:solidFill>
                  <a:srgbClr val="00FF00"/>
                </a:solidFill>
                <a:latin typeface="Courier"/>
                <a:ea typeface="Courier"/>
                <a:cs typeface="Courier"/>
                <a:sym typeface="Courier New"/>
              </a:rPr>
              <a:t>fhand</a:t>
            </a:r>
            <a:r>
              <a:rPr lang="en-US" sz="2400" i="0" u="none" strike="noStrike" cap="none" dirty="0">
                <a:solidFill>
                  <a:schemeClr val="lt1"/>
                </a:solidFill>
                <a:latin typeface="Courier"/>
                <a:ea typeface="Courier"/>
                <a:cs typeface="Courier"/>
                <a:sym typeface="Courier New"/>
              </a:rPr>
              <a:t> = </a:t>
            </a:r>
            <a:r>
              <a:rPr lang="en-US" sz="2400" i="0" u="none" strike="noStrike" cap="none" dirty="0">
                <a:solidFill>
                  <a:srgbClr val="FF00FF"/>
                </a:solidFill>
                <a:latin typeface="Courier"/>
                <a:ea typeface="Courier"/>
                <a:cs typeface="Courier"/>
                <a:sym typeface="Courier New"/>
              </a:rPr>
              <a:t>open</a:t>
            </a:r>
            <a:r>
              <a:rPr lang="en-US" sz="2400" i="0" u="none" strike="noStrike" cap="none" dirty="0">
                <a:solidFill>
                  <a:schemeClr val="lt1"/>
                </a:solidFill>
                <a:latin typeface="Courier"/>
                <a:ea typeface="Courier"/>
                <a:cs typeface="Courier"/>
                <a:sym typeface="Courier New"/>
              </a:rPr>
              <a:t>('</a:t>
            </a:r>
            <a:r>
              <a:rPr lang="en-US" sz="2400" i="0" u="none" strike="noStrike" cap="none" dirty="0" err="1">
                <a:solidFill>
                  <a:schemeClr val="lt1"/>
                </a:solidFill>
                <a:latin typeface="Courier"/>
                <a:ea typeface="Courier"/>
                <a:cs typeface="Courier"/>
                <a:sym typeface="Courier New"/>
              </a:rPr>
              <a:t>mbox-short.txt</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a:t>
            </a:r>
            <a:r>
              <a:rPr lang="el-GR" sz="2400" i="0" u="none" strike="noStrike" cap="none" dirty="0">
                <a:solidFill>
                  <a:srgbClr val="00FF00"/>
                </a:solidFill>
                <a:latin typeface="Courier"/>
                <a:ea typeface="Courier"/>
                <a:cs typeface="Courier"/>
                <a:sym typeface="Courier New"/>
              </a:rPr>
              <a:t>γραμμή</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rgbClr val="00FF00"/>
                </a:solidFill>
                <a:latin typeface="Courier"/>
                <a:ea typeface="Courier"/>
                <a:cs typeface="Courier"/>
                <a:sym typeface="Courier New"/>
              </a:rPr>
              <a:t>fhand</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l-GR" sz="2400" dirty="0">
                <a:solidFill>
                  <a:schemeClr val="lt1"/>
                </a:solidFill>
                <a:latin typeface="Courier"/>
                <a:ea typeface="Courier"/>
                <a:cs typeface="Courier"/>
                <a:sym typeface="Courier New"/>
              </a:rPr>
              <a:t>   </a:t>
            </a:r>
            <a:r>
              <a:rPr lang="en-US" sz="2400" dirty="0">
                <a:solidFill>
                  <a:schemeClr val="lt1"/>
                </a:solidFill>
                <a:latin typeface="Courier"/>
                <a:ea typeface="Courier"/>
                <a:cs typeface="Courier"/>
                <a:sym typeface="Courier New"/>
              </a:rPr>
              <a:t> </a:t>
            </a:r>
            <a:r>
              <a:rPr lang="el-GR" sz="2400" i="0" u="none" strike="noStrike" cap="none" dirty="0">
                <a:solidFill>
                  <a:srgbClr val="00FF00"/>
                </a:solidFill>
                <a:latin typeface="Courier"/>
                <a:ea typeface="Courier"/>
                <a:cs typeface="Courier"/>
                <a:sym typeface="Courier New"/>
              </a:rPr>
              <a:t>γραμμή</a:t>
            </a:r>
            <a:r>
              <a:rPr lang="en-US" sz="2400" i="0" u="none" strike="noStrike" cap="none" dirty="0">
                <a:solidFill>
                  <a:schemeClr val="lt1"/>
                </a:solidFill>
                <a:latin typeface="Courier"/>
                <a:ea typeface="Courier"/>
                <a:cs typeface="Courier"/>
                <a:sym typeface="Courier New"/>
              </a:rPr>
              <a:t> = </a:t>
            </a:r>
            <a:r>
              <a:rPr lang="el-GR" sz="2400" i="0" u="none" strike="noStrike" cap="none" dirty="0">
                <a:solidFill>
                  <a:srgbClr val="00FF00"/>
                </a:solidFill>
                <a:latin typeface="Courier"/>
                <a:ea typeface="Courier"/>
                <a:cs typeface="Courier"/>
                <a:sym typeface="Courier New"/>
              </a:rPr>
              <a:t>γραμμή</a:t>
            </a:r>
            <a:r>
              <a:rPr lang="en-US" sz="2400" i="0" u="none" strike="noStrike" cap="none" dirty="0">
                <a:solidFill>
                  <a:srgbClr val="FF7F00"/>
                </a:solidFill>
                <a:latin typeface="Courier"/>
                <a:ea typeface="Courier"/>
                <a:cs typeface="Courier"/>
                <a:sym typeface="Courier New"/>
              </a:rPr>
              <a:t>.</a:t>
            </a:r>
            <a:r>
              <a:rPr lang="en-US" sz="2400" i="0" u="none" strike="noStrike" cap="none" dirty="0" err="1">
                <a:solidFill>
                  <a:srgbClr val="FF7F00"/>
                </a:solidFill>
                <a:latin typeface="Courier"/>
                <a:ea typeface="Courier"/>
                <a:cs typeface="Courier"/>
                <a:sym typeface="Courier New"/>
              </a:rPr>
              <a:t>rstrip</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if</a:t>
            </a:r>
            <a:r>
              <a:rPr lang="en-US" sz="2400" i="0" u="none" strike="noStrike" cap="none" dirty="0">
                <a:solidFill>
                  <a:schemeClr val="lt1"/>
                </a:solidFill>
                <a:latin typeface="Courier"/>
                <a:ea typeface="Courier"/>
                <a:cs typeface="Courier"/>
                <a:sym typeface="Courier New"/>
              </a:rPr>
              <a:t> </a:t>
            </a:r>
            <a:r>
              <a:rPr lang="el-GR" sz="2400" i="0" u="none" strike="noStrike" cap="none" dirty="0">
                <a:solidFill>
                  <a:srgbClr val="00FF00"/>
                </a:solidFill>
                <a:latin typeface="Courier"/>
                <a:ea typeface="Courier"/>
                <a:cs typeface="Courier"/>
                <a:sym typeface="Courier New"/>
              </a:rPr>
              <a:t>γραμμή</a:t>
            </a:r>
            <a:r>
              <a:rPr lang="en-US" sz="2400" i="0" u="none" strike="noStrike" cap="none" dirty="0">
                <a:solidFill>
                  <a:srgbClr val="FF00FF"/>
                </a:solidFill>
                <a:latin typeface="Courier"/>
                <a:ea typeface="Courier"/>
                <a:cs typeface="Courier"/>
                <a:sym typeface="Courier New"/>
              </a:rPr>
              <a:t>.</a:t>
            </a:r>
            <a:r>
              <a:rPr lang="en-US" sz="2400" i="0" u="none" strike="noStrike" cap="none" dirty="0" err="1">
                <a:solidFill>
                  <a:srgbClr val="FF00FF"/>
                </a:solidFill>
                <a:latin typeface="Courier"/>
                <a:ea typeface="Courier"/>
                <a:cs typeface="Courier"/>
                <a:sym typeface="Courier New"/>
              </a:rPr>
              <a:t>startswith</a:t>
            </a:r>
            <a:r>
              <a:rPr lang="en-US" sz="2400" i="0" u="none" strike="noStrike" cap="none" dirty="0">
                <a:solidFill>
                  <a:schemeClr val="lt1"/>
                </a:solidFill>
                <a:latin typeface="Courier"/>
                <a:ea typeface="Courier"/>
                <a:cs typeface="Courier"/>
                <a:sym typeface="Courier New"/>
              </a:rPr>
              <a:t>('From:') :</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print</a:t>
            </a:r>
            <a:r>
              <a:rPr lang="en-US" sz="2400" dirty="0">
                <a:solidFill>
                  <a:schemeClr val="lt1"/>
                </a:solidFill>
                <a:latin typeface="Courier"/>
                <a:ea typeface="Courier"/>
                <a:cs typeface="Courier"/>
                <a:sym typeface="Courier New"/>
              </a:rPr>
              <a:t>(</a:t>
            </a:r>
            <a:r>
              <a:rPr lang="el-GR" sz="2400" i="0" u="none" strike="noStrike" cap="none" dirty="0">
                <a:solidFill>
                  <a:srgbClr val="00FF00"/>
                </a:solidFill>
                <a:latin typeface="Courier"/>
                <a:ea typeface="Courier"/>
                <a:cs typeface="Courier"/>
                <a:sym typeface="Courier New"/>
              </a:rPr>
              <a:t>γραμμή</a:t>
            </a:r>
            <a:r>
              <a:rPr lang="en-US" sz="2400" i="0" u="none" strike="noStrike" cap="none" dirty="0">
                <a:solidFill>
                  <a:schemeClr val="bg1"/>
                </a:solidFill>
                <a:latin typeface="Courier"/>
                <a:ea typeface="Courier"/>
                <a:cs typeface="Courier"/>
                <a:sym typeface="Courier New"/>
              </a:rPr>
              <a:t>)</a:t>
            </a:r>
          </a:p>
        </p:txBody>
      </p:sp>
      <p:sp>
        <p:nvSpPr>
          <p:cNvPr id="333" name="Shape 333"/>
          <p:cNvSpPr txBox="1"/>
          <p:nvPr/>
        </p:nvSpPr>
        <p:spPr>
          <a:xfrm>
            <a:off x="8388425" y="5391750"/>
            <a:ext cx="7442100"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From: </a:t>
            </a:r>
            <a:r>
              <a:rPr lang="en-US" sz="3200" u="none" strike="noStrike" cap="none" dirty="0" err="1">
                <a:solidFill>
                  <a:srgbClr val="FF00FF"/>
                </a:solidFill>
                <a:latin typeface="Arial" charset="0"/>
                <a:ea typeface="Arial" charset="0"/>
                <a:cs typeface="Arial" charset="0"/>
                <a:sym typeface="Cabin"/>
              </a:rPr>
              <a:t>stephen.marquard@uct.ac.za</a:t>
            </a:r>
            <a:endParaRPr lang="en-US" sz="32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From: </a:t>
            </a:r>
            <a:r>
              <a:rPr lang="en-US" sz="3200" u="none" strike="noStrike" cap="none" dirty="0" err="1">
                <a:solidFill>
                  <a:srgbClr val="FF00FF"/>
                </a:solidFill>
                <a:latin typeface="Arial" charset="0"/>
                <a:ea typeface="Arial" charset="0"/>
                <a:cs typeface="Arial" charset="0"/>
                <a:sym typeface="Cabin"/>
              </a:rPr>
              <a:t>louis@media.berkeley.edu</a:t>
            </a:r>
            <a:endParaRPr lang="en-US" sz="32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From: </a:t>
            </a:r>
            <a:r>
              <a:rPr lang="en-US" sz="3200" u="none" strike="noStrike" cap="none" dirty="0" err="1">
                <a:solidFill>
                  <a:srgbClr val="FF00FF"/>
                </a:solidFill>
                <a:latin typeface="Arial" charset="0"/>
                <a:ea typeface="Arial" charset="0"/>
                <a:cs typeface="Arial" charset="0"/>
                <a:sym typeface="Cabin"/>
              </a:rPr>
              <a:t>zqian@umich.edu</a:t>
            </a:r>
            <a:endParaRPr lang="en-US" sz="32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From: </a:t>
            </a:r>
            <a:r>
              <a:rPr lang="en-US" sz="3200" u="none" strike="noStrike" cap="none" dirty="0" err="1">
                <a:solidFill>
                  <a:srgbClr val="FF00FF"/>
                </a:solidFill>
                <a:latin typeface="Arial" charset="0"/>
                <a:ea typeface="Arial" charset="0"/>
                <a:cs typeface="Arial" charset="0"/>
                <a:sym typeface="Cabin"/>
              </a:rPr>
              <a:t>rjlowe@iupui.edu</a:t>
            </a:r>
            <a:endParaRPr lang="en-US" sz="32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Παράλειψη με </a:t>
            </a:r>
            <a:r>
              <a:rPr lang="en-US" sz="7600" u="none" strike="noStrike" cap="none" dirty="0">
                <a:solidFill>
                  <a:srgbClr val="FFFF00"/>
                </a:solidFill>
                <a:latin typeface="Arial" charset="0"/>
                <a:ea typeface="Arial" charset="0"/>
                <a:cs typeface="Arial" charset="0"/>
                <a:sym typeface="Cabin"/>
              </a:rPr>
              <a:t>continue</a:t>
            </a:r>
          </a:p>
        </p:txBody>
      </p:sp>
      <p:sp>
        <p:nvSpPr>
          <p:cNvPr id="339" name="Shape 339"/>
          <p:cNvSpPr txBox="1">
            <a:spLocks noGrp="1"/>
          </p:cNvSpPr>
          <p:nvPr>
            <p:ph type="body" idx="1"/>
          </p:nvPr>
        </p:nvSpPr>
        <p:spPr>
          <a:xfrm>
            <a:off x="954222" y="3237425"/>
            <a:ext cx="5384585" cy="3123618"/>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l-GR" sz="3600" u="none" strike="noStrike" cap="none" dirty="0">
                <a:solidFill>
                  <a:schemeClr val="lt1"/>
                </a:solidFill>
                <a:latin typeface="Arial" charset="0"/>
                <a:ea typeface="Arial" charset="0"/>
                <a:cs typeface="Arial" charset="0"/>
                <a:sym typeface="Cabin"/>
              </a:rPr>
              <a:t>Μπορούμε εύκολα να παραλείψουμε μια γραμμή χρησιμοποιώντας τη δήλωση </a:t>
            </a:r>
            <a:r>
              <a:rPr lang="en-US" sz="3600" u="none" strike="noStrike" cap="none" dirty="0">
                <a:solidFill>
                  <a:srgbClr val="FFFF00"/>
                </a:solidFill>
                <a:latin typeface="Arial" charset="0"/>
                <a:ea typeface="Arial" charset="0"/>
                <a:cs typeface="Arial" charset="0"/>
                <a:sym typeface="Cabin"/>
              </a:rPr>
              <a:t>continue</a:t>
            </a:r>
            <a:r>
              <a:rPr lang="en-US" sz="3600" u="none" strike="noStrike" cap="none" dirty="0">
                <a:solidFill>
                  <a:schemeClr val="lt1"/>
                </a:solidFill>
                <a:latin typeface="Arial" charset="0"/>
                <a:ea typeface="Arial" charset="0"/>
                <a:cs typeface="Arial" charset="0"/>
                <a:sym typeface="Cabin"/>
              </a:rPr>
              <a:t> </a:t>
            </a:r>
          </a:p>
        </p:txBody>
      </p:sp>
      <p:sp>
        <p:nvSpPr>
          <p:cNvPr id="340" name="Shape 340"/>
          <p:cNvSpPr txBox="1"/>
          <p:nvPr/>
        </p:nvSpPr>
        <p:spPr>
          <a:xfrm>
            <a:off x="6679769" y="3253850"/>
            <a:ext cx="9037457"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err="1">
                <a:solidFill>
                  <a:srgbClr val="00FF00"/>
                </a:solidFill>
                <a:latin typeface="Courier"/>
                <a:ea typeface="Courier"/>
                <a:cs typeface="Courier"/>
                <a:sym typeface="Courier New"/>
              </a:rPr>
              <a:t>fhand</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00"/>
                </a:solidFill>
                <a:latin typeface="Courier"/>
                <a:ea typeface="Courier"/>
                <a:cs typeface="Courier"/>
                <a:sym typeface="Courier New"/>
              </a:rPr>
              <a:t>open</a:t>
            </a:r>
            <a:r>
              <a:rPr lang="en-US" sz="3000" i="0" u="none" strike="noStrike" cap="none" dirty="0">
                <a:solidFill>
                  <a:schemeClr val="lt1"/>
                </a:solidFill>
                <a:latin typeface="Courier"/>
                <a:ea typeface="Courier"/>
                <a:cs typeface="Courier"/>
                <a:sym typeface="Courier New"/>
              </a:rPr>
              <a:t>('</a:t>
            </a:r>
            <a:r>
              <a:rPr lang="en-US" sz="3000" i="0" u="none" strike="noStrike" cap="none" dirty="0" err="1">
                <a:solidFill>
                  <a:schemeClr val="lt1"/>
                </a:solidFill>
                <a:latin typeface="Courier"/>
                <a:ea typeface="Courier"/>
                <a:cs typeface="Courier"/>
                <a:sym typeface="Courier New"/>
              </a:rPr>
              <a:t>mbox-short.txt</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for</a:t>
            </a: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γραμμή</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fhand</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l-GR" sz="3000" i="0" u="none" strike="noStrike" cap="none" dirty="0">
                <a:solidFill>
                  <a:schemeClr val="lt1"/>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γραμμή</a:t>
            </a:r>
            <a:r>
              <a:rPr lang="en-US" sz="3000" i="0" u="none" strike="noStrike" cap="none" dirty="0">
                <a:solidFill>
                  <a:schemeClr val="lt1"/>
                </a:solidFill>
                <a:latin typeface="Courier"/>
                <a:ea typeface="Courier"/>
                <a:cs typeface="Courier"/>
                <a:sym typeface="Courier New"/>
              </a:rPr>
              <a:t> = </a:t>
            </a:r>
            <a:r>
              <a:rPr lang="el-GR" sz="3000" i="0" u="none" strike="noStrike" cap="none" dirty="0">
                <a:solidFill>
                  <a:srgbClr val="00FF00"/>
                </a:solidFill>
                <a:latin typeface="Courier"/>
                <a:ea typeface="Courier"/>
                <a:cs typeface="Courier"/>
                <a:sym typeface="Courier New"/>
              </a:rPr>
              <a:t>γραμμή</a:t>
            </a:r>
            <a:r>
              <a:rPr lang="en-US" sz="3000" i="0" u="none" strike="noStrike" cap="none" dirty="0">
                <a:solidFill>
                  <a:srgbClr val="FF00FF"/>
                </a:solidFill>
                <a:latin typeface="Courier"/>
                <a:ea typeface="Courier"/>
                <a:cs typeface="Courier"/>
                <a:sym typeface="Courier New"/>
              </a:rPr>
              <a:t>.</a:t>
            </a:r>
            <a:r>
              <a:rPr lang="en-US" sz="3000" i="0" u="none" strike="noStrike" cap="none" dirty="0" err="1">
                <a:solidFill>
                  <a:srgbClr val="FF00FF"/>
                </a:solidFill>
                <a:latin typeface="Courier"/>
                <a:ea typeface="Courier"/>
                <a:cs typeface="Courier"/>
                <a:sym typeface="Courier New"/>
              </a:rPr>
              <a:t>rstrip</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not</a:t>
            </a:r>
            <a:r>
              <a:rPr lang="en-US" sz="3000" i="0" u="none" strike="noStrike" cap="none" dirty="0">
                <a:solidFill>
                  <a:schemeClr val="lt1"/>
                </a:solidFill>
                <a:latin typeface="Courier"/>
                <a:ea typeface="Courier"/>
                <a:cs typeface="Courier"/>
                <a:sym typeface="Courier New"/>
              </a:rPr>
              <a:t> </a:t>
            </a:r>
            <a:r>
              <a:rPr lang="el-GR" sz="3000" i="0" u="none" strike="noStrike" cap="none" dirty="0">
                <a:solidFill>
                  <a:srgbClr val="00FF00"/>
                </a:solidFill>
                <a:latin typeface="Courier"/>
                <a:ea typeface="Courier"/>
                <a:cs typeface="Courier"/>
                <a:sym typeface="Courier New"/>
              </a:rPr>
              <a:t>γραμμή</a:t>
            </a:r>
            <a:r>
              <a:rPr lang="en-US" sz="3000" i="0" u="none" strike="noStrike" cap="none" dirty="0">
                <a:solidFill>
                  <a:srgbClr val="FF00FF"/>
                </a:solidFill>
                <a:latin typeface="Courier"/>
                <a:ea typeface="Courier"/>
                <a:cs typeface="Courier"/>
                <a:sym typeface="Courier New"/>
              </a:rPr>
              <a:t>.</a:t>
            </a:r>
            <a:r>
              <a:rPr lang="en-US" sz="3000" i="0" u="none" strike="noStrike" cap="none" dirty="0" err="1">
                <a:solidFill>
                  <a:srgbClr val="FF00FF"/>
                </a:solidFill>
                <a:latin typeface="Courier"/>
                <a:ea typeface="Courier"/>
                <a:cs typeface="Courier"/>
                <a:sym typeface="Courier New"/>
              </a:rPr>
              <a:t>startswith</a:t>
            </a:r>
            <a:r>
              <a:rPr lang="en-US" sz="3000" i="0" u="none" strike="noStrike" cap="none" dirty="0">
                <a:solidFill>
                  <a:schemeClr val="lt1"/>
                </a:solidFill>
                <a:latin typeface="Courier"/>
                <a:ea typeface="Courier"/>
                <a:cs typeface="Courier"/>
                <a:sym typeface="Courier New"/>
              </a:rPr>
              <a:t>('From:')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continue</a:t>
            </a:r>
          </a:p>
          <a:p>
            <a:pPr>
              <a:buClr>
                <a:schemeClr val="lt1"/>
              </a:buClr>
              <a:buSzPct val="25000"/>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l-GR" sz="3000" i="0" u="none" strike="noStrike" cap="none" dirty="0">
                <a:solidFill>
                  <a:srgbClr val="00FF00"/>
                </a:solidFill>
                <a:latin typeface="Courier"/>
                <a:ea typeface="Courier"/>
                <a:cs typeface="Courier"/>
                <a:sym typeface="Courier New"/>
              </a:rPr>
              <a:t>γραμμή</a:t>
            </a:r>
            <a:r>
              <a:rPr lang="en-US" sz="3000" dirty="0">
                <a:solidFill>
                  <a:schemeClr val="lt1"/>
                </a:solidFill>
                <a:latin typeface="Courier"/>
                <a:ea typeface="Courier"/>
                <a:cs typeface="Courier"/>
                <a:sym typeface="Courier New"/>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p:nvPr/>
        </p:nvSpPr>
        <p:spPr>
          <a:xfrm>
            <a:off x="4724400" y="1281661"/>
            <a:ext cx="3454499" cy="6489599"/>
          </a:xfrm>
          <a:prstGeom prst="rect">
            <a:avLst/>
          </a:prstGeom>
          <a:noFill/>
          <a:ln w="76200" cap="rnd" cmpd="sng">
            <a:solidFill>
              <a:srgbClr val="FF00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  </a:t>
            </a:r>
            <a:r>
              <a:rPr lang="el-GR" sz="3200" u="none" strike="noStrike" cap="none" dirty="0">
                <a:solidFill>
                  <a:srgbClr val="FF00FF"/>
                </a:solidFill>
                <a:latin typeface="Arial" charset="0"/>
                <a:ea typeface="Arial" charset="0"/>
                <a:cs typeface="Arial" charset="0"/>
                <a:sym typeface="Cabin"/>
              </a:rPr>
              <a:t>Λογισμικό</a:t>
            </a:r>
            <a:endParaRPr lang="en-US" sz="3200" u="none" strike="noStrike" cap="none" dirty="0">
              <a:solidFill>
                <a:srgbClr val="FF00FF"/>
              </a:solidFill>
              <a:latin typeface="Arial" charset="0"/>
              <a:ea typeface="Arial" charset="0"/>
              <a:cs typeface="Arial" charset="0"/>
              <a:sym typeface="Cabin"/>
            </a:endParaRPr>
          </a:p>
        </p:txBody>
      </p:sp>
      <p:sp>
        <p:nvSpPr>
          <p:cNvPr id="213" name="Shape 213"/>
          <p:cNvSpPr txBox="1"/>
          <p:nvPr/>
        </p:nvSpPr>
        <p:spPr>
          <a:xfrm>
            <a:off x="1146875" y="2030961"/>
            <a:ext cx="2497925" cy="2184300"/>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Συσκευές Εισόδου και Εξόδου</a:t>
            </a:r>
            <a:endParaRPr lang="en-US" sz="3200" u="none" strike="noStrike" cap="none" dirty="0">
              <a:solidFill>
                <a:schemeClr val="lt1"/>
              </a:solidFill>
              <a:latin typeface="Arial" charset="0"/>
              <a:ea typeface="Arial" charset="0"/>
              <a:cs typeface="Arial" charset="0"/>
              <a:sym typeface="Cabin"/>
            </a:endParaRPr>
          </a:p>
        </p:txBody>
      </p:sp>
      <p:sp>
        <p:nvSpPr>
          <p:cNvPr id="214" name="Shape 214"/>
          <p:cNvSpPr txBox="1"/>
          <p:nvPr/>
        </p:nvSpPr>
        <p:spPr>
          <a:xfrm>
            <a:off x="5052449" y="2132561"/>
            <a:ext cx="2605451"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Κεντρική Μονάδα Επεξεργασίας</a:t>
            </a:r>
            <a:endParaRPr lang="en-US" sz="3200" u="none" strike="noStrike" cap="none" dirty="0">
              <a:solidFill>
                <a:schemeClr val="lt1"/>
              </a:solidFill>
              <a:latin typeface="Arial" charset="0"/>
              <a:ea typeface="Arial" charset="0"/>
              <a:cs typeface="Arial" charset="0"/>
              <a:sym typeface="Cabin"/>
            </a:endParaRPr>
          </a:p>
        </p:txBody>
      </p:sp>
      <p:sp>
        <p:nvSpPr>
          <p:cNvPr id="215" name="Shape 215"/>
          <p:cNvSpPr txBox="1"/>
          <p:nvPr/>
        </p:nvSpPr>
        <p:spPr>
          <a:xfrm>
            <a:off x="5359400" y="5167861"/>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Κύρια Μνήμη</a:t>
            </a:r>
            <a:endParaRPr lang="en-US" sz="3200" u="none" strike="noStrike" cap="none" dirty="0">
              <a:solidFill>
                <a:schemeClr val="lt1"/>
              </a:solidFill>
              <a:latin typeface="Arial" charset="0"/>
              <a:ea typeface="Arial" charset="0"/>
              <a:cs typeface="Arial" charset="0"/>
              <a:sym typeface="Cabin"/>
            </a:endParaRPr>
          </a:p>
        </p:txBody>
      </p:sp>
      <p:sp>
        <p:nvSpPr>
          <p:cNvPr id="216" name="Shape 216"/>
          <p:cNvSpPr txBox="1"/>
          <p:nvPr/>
        </p:nvSpPr>
        <p:spPr>
          <a:xfrm>
            <a:off x="9893299" y="3339061"/>
            <a:ext cx="2768699" cy="2184300"/>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Δευτερεύουσα Μνήμη</a:t>
            </a:r>
            <a:endParaRPr lang="en-US" sz="3200" u="none" strike="noStrike" cap="none" dirty="0">
              <a:solidFill>
                <a:schemeClr val="lt1"/>
              </a:solidFill>
              <a:latin typeface="Arial" charset="0"/>
              <a:ea typeface="Arial" charset="0"/>
              <a:cs typeface="Arial" charset="0"/>
              <a:sym typeface="Cabin"/>
            </a:endParaRPr>
          </a:p>
        </p:txBody>
      </p:sp>
      <p:cxnSp>
        <p:nvCxnSpPr>
          <p:cNvPr id="217" name="Shape 217"/>
          <p:cNvCxnSpPr/>
          <p:nvPr/>
        </p:nvCxnSpPr>
        <p:spPr>
          <a:xfrm flipH="1">
            <a:off x="3659048" y="3158086"/>
            <a:ext cx="1058999" cy="17399"/>
          </a:xfrm>
          <a:prstGeom prst="straightConnector1">
            <a:avLst/>
          </a:prstGeom>
          <a:noFill/>
          <a:ln w="88900" cap="rnd" cmpd="sng">
            <a:solidFill>
              <a:srgbClr val="FFFF00"/>
            </a:solidFill>
            <a:prstDash val="solid"/>
            <a:miter/>
            <a:headEnd type="stealth" w="med" len="med"/>
            <a:tailEnd type="stealth" w="med" len="med"/>
          </a:ln>
        </p:spPr>
      </p:cxnSp>
      <p:cxnSp>
        <p:nvCxnSpPr>
          <p:cNvPr id="218" name="Shape 218"/>
          <p:cNvCxnSpPr/>
          <p:nvPr/>
        </p:nvCxnSpPr>
        <p:spPr>
          <a:xfrm rot="10800000">
            <a:off x="6019800" y="4142185"/>
            <a:ext cx="0" cy="971700"/>
          </a:xfrm>
          <a:prstGeom prst="straightConnector1">
            <a:avLst/>
          </a:prstGeom>
          <a:noFill/>
          <a:ln w="88900" cap="rnd" cmpd="sng">
            <a:solidFill>
              <a:srgbClr val="FFFF00"/>
            </a:solidFill>
            <a:prstDash val="solid"/>
            <a:miter/>
            <a:headEnd type="stealth" w="med" len="med"/>
            <a:tailEnd type="none" w="med" len="med"/>
          </a:ln>
        </p:spPr>
      </p:cxnSp>
      <p:cxnSp>
        <p:nvCxnSpPr>
          <p:cNvPr id="219" name="Shape 219"/>
          <p:cNvCxnSpPr/>
          <p:nvPr/>
        </p:nvCxnSpPr>
        <p:spPr>
          <a:xfrm>
            <a:off x="6973886" y="4159798"/>
            <a:ext cx="0" cy="919200"/>
          </a:xfrm>
          <a:prstGeom prst="straightConnector1">
            <a:avLst/>
          </a:prstGeom>
          <a:noFill/>
          <a:ln w="88900" cap="rnd" cmpd="sng">
            <a:solidFill>
              <a:srgbClr val="FFFF00"/>
            </a:solidFill>
            <a:prstDash val="solid"/>
            <a:miter/>
            <a:headEnd type="stealth" w="med" len="med"/>
            <a:tailEnd type="none" w="med" len="med"/>
          </a:ln>
        </p:spPr>
      </p:cxnSp>
      <p:cxnSp>
        <p:nvCxnSpPr>
          <p:cNvPr id="220" name="Shape 220"/>
          <p:cNvCxnSpPr/>
          <p:nvPr/>
        </p:nvCxnSpPr>
        <p:spPr>
          <a:xfrm flipH="1">
            <a:off x="8283575" y="3781973"/>
            <a:ext cx="1562099" cy="17399"/>
          </a:xfrm>
          <a:prstGeom prst="straightConnector1">
            <a:avLst/>
          </a:prstGeom>
          <a:noFill/>
          <a:ln w="88900" cap="rnd" cmpd="sng">
            <a:solidFill>
              <a:srgbClr val="FFFF00"/>
            </a:solidFill>
            <a:prstDash val="solid"/>
            <a:miter/>
            <a:headEnd type="stealth" w="med" len="med"/>
            <a:tailEnd type="none" w="med" len="med"/>
          </a:ln>
        </p:spPr>
      </p:cxnSp>
      <p:cxnSp>
        <p:nvCxnSpPr>
          <p:cNvPr id="221" name="Shape 221"/>
          <p:cNvCxnSpPr/>
          <p:nvPr/>
        </p:nvCxnSpPr>
        <p:spPr>
          <a:xfrm>
            <a:off x="8248650" y="4786861"/>
            <a:ext cx="1579499" cy="0"/>
          </a:xfrm>
          <a:prstGeom prst="straightConnector1">
            <a:avLst/>
          </a:prstGeom>
          <a:noFill/>
          <a:ln w="88900" cap="rnd" cmpd="sng">
            <a:solidFill>
              <a:srgbClr val="FFFF00"/>
            </a:solidFill>
            <a:prstDash val="solid"/>
            <a:miter/>
            <a:headEnd type="stealth" w="med" len="med"/>
            <a:tailEnd type="none" w="med" len="med"/>
          </a:ln>
        </p:spPr>
      </p:cxnSp>
      <p:sp>
        <p:nvSpPr>
          <p:cNvPr id="222" name="Shape 222"/>
          <p:cNvSpPr txBox="1"/>
          <p:nvPr/>
        </p:nvSpPr>
        <p:spPr>
          <a:xfrm>
            <a:off x="10385425" y="722861"/>
            <a:ext cx="5052000"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Ήρθε η ώρα να βρούμε κάποια Δεδομένα για να τα ανακατέψουμε!</a:t>
            </a:r>
            <a:endParaRPr lang="en-US" sz="3600" u="none" strike="noStrike" cap="none" dirty="0">
              <a:solidFill>
                <a:schemeClr val="lt1"/>
              </a:solidFill>
              <a:latin typeface="Arial" charset="0"/>
              <a:ea typeface="Arial" charset="0"/>
              <a:cs typeface="Arial" charset="0"/>
              <a:sym typeface="Cabin"/>
            </a:endParaRPr>
          </a:p>
        </p:txBody>
      </p:sp>
      <p:sp>
        <p:nvSpPr>
          <p:cNvPr id="223" name="Shape 223"/>
          <p:cNvSpPr/>
          <p:nvPr/>
        </p:nvSpPr>
        <p:spPr>
          <a:xfrm>
            <a:off x="7810500" y="1078461"/>
            <a:ext cx="1803300" cy="1269899"/>
          </a:xfrm>
          <a:prstGeom prst="wedgeEllipseCallout">
            <a:avLst>
              <a:gd name="adj1" fmla="val -66356"/>
              <a:gd name="adj2" fmla="val 96966"/>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Μετά τι;</a:t>
            </a:r>
            <a:endParaRPr lang="en-US" sz="2600" u="none" strike="noStrike" cap="none" dirty="0">
              <a:solidFill>
                <a:srgbClr val="000000"/>
              </a:solidFill>
              <a:latin typeface="Arial" charset="0"/>
              <a:ea typeface="Arial" charset="0"/>
              <a:cs typeface="Arial" charset="0"/>
              <a:sym typeface="Cabin"/>
            </a:endParaRPr>
          </a:p>
        </p:txBody>
      </p:sp>
      <p:pic>
        <p:nvPicPr>
          <p:cNvPr id="224" name="Shape 224"/>
          <p:cNvPicPr preferRelativeResize="0"/>
          <p:nvPr/>
        </p:nvPicPr>
        <p:blipFill rotWithShape="1">
          <a:blip r:embed="rId4">
            <a:alphaModFix/>
          </a:blip>
          <a:srcRect/>
          <a:stretch/>
        </p:blipFill>
        <p:spPr>
          <a:xfrm>
            <a:off x="5463717" y="5347169"/>
            <a:ext cx="457200" cy="649199"/>
          </a:xfrm>
          <a:prstGeom prst="rect">
            <a:avLst/>
          </a:prstGeom>
          <a:noFill/>
          <a:ln>
            <a:noFill/>
          </a:ln>
        </p:spPr>
      </p:pic>
      <p:sp>
        <p:nvSpPr>
          <p:cNvPr id="225" name="Shape 225"/>
          <p:cNvSpPr/>
          <p:nvPr/>
        </p:nvSpPr>
        <p:spPr>
          <a:xfrm>
            <a:off x="6299200" y="4177311"/>
            <a:ext cx="2768700" cy="1269899"/>
          </a:xfrm>
          <a:prstGeom prst="wedgeEllipseCallout">
            <a:avLst>
              <a:gd name="adj1" fmla="val -16423"/>
              <a:gd name="adj2" fmla="val 86316"/>
            </a:avLst>
          </a:prstGeom>
          <a:solidFill>
            <a:schemeClr val="accent3">
              <a:lumMod val="75000"/>
            </a:schemeClr>
          </a:solidFill>
          <a:ln w="50800" cap="rnd" cmpd="sng">
            <a:solidFill>
              <a:srgbClr val="FF7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600" u="none" strike="noStrike" cap="none">
                <a:solidFill>
                  <a:srgbClr val="00FF00"/>
                </a:solidFill>
                <a:latin typeface="Arial" charset="0"/>
                <a:ea typeface="Arial" charset="0"/>
                <a:cs typeface="Arial" charset="0"/>
                <a:sym typeface="Cabin"/>
              </a:rPr>
              <a:t>if x &lt; 3: print</a:t>
            </a:r>
          </a:p>
        </p:txBody>
      </p:sp>
      <p:sp>
        <p:nvSpPr>
          <p:cNvPr id="226" name="Shape 226"/>
          <p:cNvSpPr txBox="1"/>
          <p:nvPr/>
        </p:nvSpPr>
        <p:spPr>
          <a:xfrm>
            <a:off x="9334500" y="6139411"/>
            <a:ext cx="4927500" cy="1650900"/>
          </a:xfrm>
          <a:prstGeom prst="rect">
            <a:avLst/>
          </a:prstGeom>
          <a:noFill/>
          <a:ln w="12700" cap="rnd" cmpd="sng">
            <a:solidFill>
              <a:schemeClr val="lt1"/>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1300" u="none" strike="noStrike" cap="none" dirty="0">
                <a:solidFill>
                  <a:srgbClr val="FF00FF"/>
                </a:solidFill>
                <a:latin typeface="Arial" charset="0"/>
                <a:ea typeface="Arial" charset="0"/>
                <a:cs typeface="Arial" charset="0"/>
                <a:sym typeface="Cabin"/>
              </a:rPr>
              <a:t>From stephen.marquard@uct.ac.za Sat Jan  5 09:14:16 2008</a:t>
            </a:r>
          </a:p>
          <a:p>
            <a:pPr marL="0" marR="0" lvl="0" indent="0" algn="l" rtl="0">
              <a:lnSpc>
                <a:spcPct val="100000"/>
              </a:lnSpc>
              <a:spcBef>
                <a:spcPts val="0"/>
              </a:spcBef>
              <a:spcAft>
                <a:spcPts val="0"/>
              </a:spcAft>
              <a:buClr>
                <a:srgbClr val="FF00FF"/>
              </a:buClr>
              <a:buSzPct val="25000"/>
              <a:buFont typeface="Cabin"/>
              <a:buNone/>
            </a:pPr>
            <a:r>
              <a:rPr lang="en-US" sz="1300" u="none" strike="noStrike" cap="none" dirty="0">
                <a:solidFill>
                  <a:srgbClr val="FF00FF"/>
                </a:solidFill>
                <a:latin typeface="Arial" charset="0"/>
                <a:ea typeface="Arial" charset="0"/>
                <a:cs typeface="Arial" charset="0"/>
                <a:sym typeface="Cabin"/>
              </a:rPr>
              <a:t>Return-Path: &lt;postmaster@collab.sakaiproject.org&gt;</a:t>
            </a:r>
          </a:p>
          <a:p>
            <a:pPr marL="0" marR="0" lvl="0" indent="0" algn="l" rtl="0">
              <a:lnSpc>
                <a:spcPct val="100000"/>
              </a:lnSpc>
              <a:spcBef>
                <a:spcPts val="0"/>
              </a:spcBef>
              <a:spcAft>
                <a:spcPts val="0"/>
              </a:spcAft>
              <a:buClr>
                <a:srgbClr val="FF00FF"/>
              </a:buClr>
              <a:buSzPct val="25000"/>
              <a:buFont typeface="Cabin"/>
              <a:buNone/>
            </a:pPr>
            <a:r>
              <a:rPr lang="en-US" sz="1300" u="none" strike="noStrike" cap="none" dirty="0">
                <a:solidFill>
                  <a:srgbClr val="FF00FF"/>
                </a:solidFill>
                <a:latin typeface="Arial" charset="0"/>
                <a:ea typeface="Arial" charset="0"/>
                <a:cs typeface="Arial" charset="0"/>
                <a:sym typeface="Cabin"/>
              </a:rPr>
              <a:t>Date: Sat, 5 Jan 2008 09:12:18 -0500To: </a:t>
            </a:r>
            <a:r>
              <a:rPr lang="en-US" sz="1300" u="none" strike="noStrike" cap="none" dirty="0" err="1">
                <a:solidFill>
                  <a:srgbClr val="FF00FF"/>
                </a:solidFill>
                <a:latin typeface="Arial" charset="0"/>
                <a:ea typeface="Arial" charset="0"/>
                <a:cs typeface="Arial" charset="0"/>
                <a:sym typeface="Cabin"/>
              </a:rPr>
              <a:t>source@collab.sakaiproject.orgFrom</a:t>
            </a:r>
            <a:r>
              <a:rPr lang="en-US" sz="1300" u="none" strike="noStrike" cap="none" dirty="0">
                <a:solidFill>
                  <a:srgbClr val="FF00FF"/>
                </a:solidFill>
                <a:latin typeface="Arial" charset="0"/>
                <a:ea typeface="Arial" charset="0"/>
                <a:cs typeface="Arial" charset="0"/>
                <a:sym typeface="Cabin"/>
              </a:rPr>
              <a:t>: </a:t>
            </a:r>
            <a:r>
              <a:rPr lang="en-US" sz="1300" u="none" strike="noStrike" cap="none" dirty="0" err="1">
                <a:solidFill>
                  <a:srgbClr val="FF00FF"/>
                </a:solidFill>
                <a:latin typeface="Arial" charset="0"/>
                <a:ea typeface="Arial" charset="0"/>
                <a:cs typeface="Arial" charset="0"/>
                <a:sym typeface="Cabin"/>
              </a:rPr>
              <a:t>stephen.marquard@uct.ac.zaSubject</a:t>
            </a:r>
            <a:r>
              <a:rPr lang="en-US" sz="1300" u="none" strike="noStrike" cap="none" dirty="0">
                <a:solidFill>
                  <a:srgbClr val="FF00FF"/>
                </a:solidFill>
                <a:latin typeface="Arial" charset="0"/>
                <a:ea typeface="Arial" charset="0"/>
                <a:cs typeface="Arial" charset="0"/>
                <a:sym typeface="Cabin"/>
              </a:rPr>
              <a:t>: [</a:t>
            </a:r>
            <a:r>
              <a:rPr lang="en-US" sz="1300" u="none" strike="noStrike" cap="none" dirty="0" err="1">
                <a:solidFill>
                  <a:srgbClr val="FF00FF"/>
                </a:solidFill>
                <a:latin typeface="Arial" charset="0"/>
                <a:ea typeface="Arial" charset="0"/>
                <a:cs typeface="Arial" charset="0"/>
                <a:sym typeface="Cabin"/>
              </a:rPr>
              <a:t>sakai</a:t>
            </a:r>
            <a:r>
              <a:rPr lang="en-US" sz="1300" u="none" strike="noStrike" cap="none" dirty="0">
                <a:solidFill>
                  <a:srgbClr val="FF00FF"/>
                </a:solidFill>
                <a:latin typeface="Arial" charset="0"/>
                <a:ea typeface="Arial" charset="0"/>
                <a:cs typeface="Arial" charset="0"/>
                <a:sym typeface="Cabin"/>
              </a:rPr>
              <a:t>] </a:t>
            </a:r>
            <a:r>
              <a:rPr lang="en-US" sz="1300" u="none" strike="noStrike" cap="none" dirty="0" err="1">
                <a:solidFill>
                  <a:srgbClr val="FF00FF"/>
                </a:solidFill>
                <a:latin typeface="Arial" charset="0"/>
                <a:ea typeface="Arial" charset="0"/>
                <a:cs typeface="Arial" charset="0"/>
                <a:sym typeface="Cabin"/>
              </a:rPr>
              <a:t>svn</a:t>
            </a:r>
            <a:r>
              <a:rPr lang="en-US" sz="1300" u="none" strike="noStrike" cap="none" dirty="0">
                <a:solidFill>
                  <a:srgbClr val="FF00FF"/>
                </a:solidFill>
                <a:latin typeface="Arial" charset="0"/>
                <a:ea typeface="Arial" charset="0"/>
                <a:cs typeface="Arial" charset="0"/>
                <a:sym typeface="Cabin"/>
              </a:rPr>
              <a:t> commit: r39772 - content/branches/Details: http://source.sakaiproject.org/viewsvn/?view=rev&amp;rev=39772</a:t>
            </a:r>
          </a:p>
          <a:p>
            <a:pPr marL="0" marR="0" lvl="0" indent="0" algn="l" rtl="0">
              <a:lnSpc>
                <a:spcPct val="100000"/>
              </a:lnSpc>
              <a:spcBef>
                <a:spcPts val="0"/>
              </a:spcBef>
              <a:spcAft>
                <a:spcPts val="0"/>
              </a:spcAft>
              <a:buClr>
                <a:srgbClr val="FF00FF"/>
              </a:buClr>
              <a:buSzPct val="25000"/>
              <a:buFont typeface="Cabin"/>
              <a:buNone/>
            </a:pPr>
            <a:r>
              <a:rPr lang="en-US" sz="1300" u="none" strike="noStrike" cap="none" dirty="0">
                <a:solidFill>
                  <a:srgbClr val="FF00FF"/>
                </a:solidFill>
                <a:latin typeface="Arial" charset="0"/>
                <a:ea typeface="Arial" charset="0"/>
                <a:cs typeface="Arial" charset="0"/>
                <a:sym typeface="Cabin"/>
              </a:rPr>
              <a:t>...</a:t>
            </a:r>
          </a:p>
        </p:txBody>
      </p:sp>
      <p:sp>
        <p:nvSpPr>
          <p:cNvPr id="227" name="Shape 227"/>
          <p:cNvSpPr/>
          <p:nvPr/>
        </p:nvSpPr>
        <p:spPr>
          <a:xfrm>
            <a:off x="12699900" y="2291361"/>
            <a:ext cx="2737525" cy="1288747"/>
          </a:xfrm>
          <a:prstGeom prst="wedgeEllipseCallout">
            <a:avLst>
              <a:gd name="adj1" fmla="val -59135"/>
              <a:gd name="adj2" fmla="val 72607"/>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Αρχεία, διαβάστε μας</a:t>
            </a:r>
            <a:endParaRPr lang="en-US" sz="2600" u="none" strike="noStrike" cap="none" dirty="0">
              <a:solidFill>
                <a:srgbClr val="000000"/>
              </a:solidFill>
              <a:latin typeface="Arial" charset="0"/>
              <a:ea typeface="Arial" charset="0"/>
              <a:cs typeface="Arial" charset="0"/>
              <a:sym typeface="Cabi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Shape 346"/>
          <p:cNvSpPr txBox="1">
            <a:spLocks noGrp="1"/>
          </p:cNvSpPr>
          <p:nvPr>
            <p:ph type="title"/>
          </p:nvPr>
        </p:nvSpPr>
        <p:spPr>
          <a:xfrm>
            <a:off x="572576" y="789708"/>
            <a:ext cx="15110848" cy="175019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Χρήση του</a:t>
            </a:r>
            <a:r>
              <a:rPr lang="en-US" sz="7600" u="none" strike="noStrike" cap="none" dirty="0">
                <a:solidFill>
                  <a:schemeClr val="lt1"/>
                </a:solidFill>
                <a:latin typeface="Arial" charset="0"/>
                <a:ea typeface="Arial" charset="0"/>
                <a:cs typeface="Arial" charset="0"/>
                <a:sym typeface="Cabin"/>
              </a:rPr>
              <a:t> </a:t>
            </a:r>
            <a:r>
              <a:rPr lang="en-US" sz="7600" u="none" strike="noStrike" cap="none" dirty="0">
                <a:solidFill>
                  <a:srgbClr val="FFFF00"/>
                </a:solidFill>
                <a:latin typeface="Arial" charset="0"/>
                <a:ea typeface="Arial" charset="0"/>
                <a:cs typeface="Arial" charset="0"/>
                <a:sym typeface="Cabin"/>
              </a:rPr>
              <a:t>in</a:t>
            </a:r>
            <a:r>
              <a:rPr lang="en-US" sz="7600" u="none" strike="noStrike" cap="none" dirty="0">
                <a:solidFill>
                  <a:schemeClr val="lt1"/>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για επιλογή</a:t>
            </a:r>
            <a:r>
              <a:rPr lang="en-US" sz="7600" u="none" strike="noStrike" cap="none" dirty="0">
                <a:solidFill>
                  <a:srgbClr val="FFD966"/>
                </a:solidFill>
                <a:latin typeface="Arial" charset="0"/>
                <a:ea typeface="Arial" charset="0"/>
                <a:cs typeface="Arial" charset="0"/>
                <a:sym typeface="Cabin"/>
              </a:rPr>
              <a:t> </a:t>
            </a:r>
            <a:r>
              <a:rPr lang="el-GR" sz="7600" u="none" strike="noStrike" cap="none" dirty="0">
                <a:solidFill>
                  <a:srgbClr val="00FF00"/>
                </a:solidFill>
                <a:latin typeface="Arial" charset="0"/>
                <a:ea typeface="Arial" charset="0"/>
                <a:cs typeface="Arial" charset="0"/>
                <a:sym typeface="Cabin"/>
              </a:rPr>
              <a:t>Γραμμών</a:t>
            </a:r>
            <a:endParaRPr lang="en-US" sz="7600" u="none" strike="noStrike" cap="none" dirty="0">
              <a:solidFill>
                <a:srgbClr val="00FF00"/>
              </a:solidFill>
              <a:latin typeface="Arial" charset="0"/>
              <a:ea typeface="Arial" charset="0"/>
              <a:cs typeface="Arial" charset="0"/>
              <a:sym typeface="Cabin"/>
            </a:endParaRPr>
          </a:p>
        </p:txBody>
      </p:sp>
      <p:sp>
        <p:nvSpPr>
          <p:cNvPr id="347" name="Shape 347"/>
          <p:cNvSpPr txBox="1">
            <a:spLocks noGrp="1"/>
          </p:cNvSpPr>
          <p:nvPr>
            <p:ph type="body" idx="1"/>
          </p:nvPr>
        </p:nvSpPr>
        <p:spPr>
          <a:xfrm>
            <a:off x="1202176" y="2747768"/>
            <a:ext cx="6715325" cy="1839913"/>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l-GR" sz="3600" u="none" strike="noStrike" cap="none" dirty="0">
                <a:solidFill>
                  <a:schemeClr val="lt1"/>
                </a:solidFill>
                <a:latin typeface="Arial" charset="0"/>
                <a:ea typeface="Arial" charset="0"/>
                <a:cs typeface="Arial" charset="0"/>
                <a:sym typeface="Cabin"/>
              </a:rPr>
              <a:t>Μπορούμε να αναζητήσουμε μια συμβολοσειρά οπουδήποτε </a:t>
            </a:r>
            <a:r>
              <a:rPr lang="el-GR" dirty="0">
                <a:solidFill>
                  <a:srgbClr val="FFFF00"/>
                </a:solidFill>
                <a:latin typeface="Arial" charset="0"/>
                <a:cs typeface="Arial" charset="0"/>
                <a:sym typeface="Cabin"/>
              </a:rPr>
              <a:t>μέσα</a:t>
            </a:r>
            <a:r>
              <a:rPr lang="el-GR" sz="3600" u="none" strike="noStrike" cap="none" dirty="0">
                <a:solidFill>
                  <a:schemeClr val="lt1"/>
                </a:solidFill>
                <a:latin typeface="Arial" charset="0"/>
                <a:ea typeface="Arial" charset="0"/>
                <a:cs typeface="Arial" charset="0"/>
                <a:sym typeface="Cabin"/>
              </a:rPr>
              <a:t> σε μια </a:t>
            </a:r>
            <a:r>
              <a:rPr lang="el-GR" dirty="0">
                <a:solidFill>
                  <a:srgbClr val="00FF00"/>
                </a:solidFill>
                <a:latin typeface="Arial" charset="0"/>
                <a:cs typeface="Arial" charset="0"/>
                <a:sym typeface="Cabin"/>
              </a:rPr>
              <a:t>γραμμή</a:t>
            </a:r>
            <a:r>
              <a:rPr lang="el-GR" sz="3600" u="none" strike="noStrike" cap="none" dirty="0">
                <a:solidFill>
                  <a:schemeClr val="lt1"/>
                </a:solidFill>
                <a:latin typeface="Arial" charset="0"/>
                <a:ea typeface="Arial" charset="0"/>
                <a:cs typeface="Arial" charset="0"/>
                <a:sym typeface="Cabin"/>
              </a:rPr>
              <a:t> θέτοντάς την ως κριτήριο επιλογής μας</a:t>
            </a:r>
            <a:endParaRPr lang="en-US" sz="3600" u="none" strike="noStrike" cap="none" dirty="0">
              <a:solidFill>
                <a:schemeClr val="lt1"/>
              </a:solidFill>
              <a:latin typeface="Arial" charset="0"/>
              <a:ea typeface="Arial" charset="0"/>
              <a:cs typeface="Arial" charset="0"/>
              <a:sym typeface="Cabin"/>
            </a:endParaRPr>
          </a:p>
        </p:txBody>
      </p:sp>
      <p:sp>
        <p:nvSpPr>
          <p:cNvPr id="348" name="Shape 348"/>
          <p:cNvSpPr txBox="1"/>
          <p:nvPr/>
        </p:nvSpPr>
        <p:spPr>
          <a:xfrm>
            <a:off x="8547100" y="2516175"/>
            <a:ext cx="6947100" cy="2655033"/>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400" i="0" u="none" strike="noStrike" cap="none" dirty="0" err="1">
                <a:solidFill>
                  <a:srgbClr val="00FF00"/>
                </a:solidFill>
                <a:latin typeface="Courier"/>
                <a:ea typeface="Courier"/>
                <a:cs typeface="Courier"/>
                <a:sym typeface="Courier New"/>
              </a:rPr>
              <a:t>fhand</a:t>
            </a:r>
            <a:r>
              <a:rPr lang="en-US" sz="2400" i="0" u="none" strike="noStrike" cap="none" dirty="0">
                <a:solidFill>
                  <a:schemeClr val="lt1"/>
                </a:solidFill>
                <a:latin typeface="Courier"/>
                <a:ea typeface="Courier"/>
                <a:cs typeface="Courier"/>
                <a:sym typeface="Courier New"/>
              </a:rPr>
              <a:t> = </a:t>
            </a:r>
            <a:r>
              <a:rPr lang="en-US" sz="2400" i="0" u="none" strike="noStrike" cap="none" dirty="0">
                <a:solidFill>
                  <a:srgbClr val="FF00FF"/>
                </a:solidFill>
                <a:latin typeface="Courier"/>
                <a:ea typeface="Courier"/>
                <a:cs typeface="Courier"/>
                <a:sym typeface="Courier New"/>
              </a:rPr>
              <a:t>open</a:t>
            </a:r>
            <a:r>
              <a:rPr lang="en-US" sz="2400" i="0" u="none" strike="noStrike" cap="none" dirty="0">
                <a:solidFill>
                  <a:schemeClr val="lt1"/>
                </a:solidFill>
                <a:latin typeface="Courier"/>
                <a:ea typeface="Courier"/>
                <a:cs typeface="Courier"/>
                <a:sym typeface="Courier New"/>
              </a:rPr>
              <a:t>('</a:t>
            </a:r>
            <a:r>
              <a:rPr lang="en-US" sz="2400" i="0" u="none" strike="noStrike" cap="none" dirty="0" err="1">
                <a:solidFill>
                  <a:schemeClr val="lt1"/>
                </a:solidFill>
                <a:latin typeface="Courier"/>
                <a:ea typeface="Courier"/>
                <a:cs typeface="Courier"/>
                <a:sym typeface="Courier New"/>
              </a:rPr>
              <a:t>mbox-short.txt</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a:t>
            </a:r>
            <a:r>
              <a:rPr lang="el-GR" sz="2400" i="0" u="none" strike="noStrike" cap="none" dirty="0">
                <a:solidFill>
                  <a:srgbClr val="00FF00"/>
                </a:solidFill>
                <a:latin typeface="Courier"/>
                <a:ea typeface="Courier"/>
                <a:cs typeface="Courier"/>
                <a:sym typeface="Courier New"/>
              </a:rPr>
              <a:t>γραμμή</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rgbClr val="00FF00"/>
                </a:solidFill>
                <a:latin typeface="Courier"/>
                <a:ea typeface="Courier"/>
                <a:cs typeface="Courier"/>
                <a:sym typeface="Courier New"/>
              </a:rPr>
              <a:t>fhand</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l-GR" sz="2400" i="0" u="none" strike="noStrike" cap="none" dirty="0">
                <a:solidFill>
                  <a:srgbClr val="00FF00"/>
                </a:solidFill>
                <a:latin typeface="Courier"/>
                <a:ea typeface="Courier"/>
                <a:cs typeface="Courier"/>
                <a:sym typeface="Courier New"/>
              </a:rPr>
              <a:t>γραμμή</a:t>
            </a:r>
            <a:r>
              <a:rPr lang="en-US" sz="2400" i="0" u="none" strike="noStrike" cap="none" dirty="0">
                <a:solidFill>
                  <a:schemeClr val="lt1"/>
                </a:solidFill>
                <a:latin typeface="Courier"/>
                <a:ea typeface="Courier"/>
                <a:cs typeface="Courier"/>
                <a:sym typeface="Courier New"/>
              </a:rPr>
              <a:t> = </a:t>
            </a:r>
            <a:r>
              <a:rPr lang="el-GR" sz="2400" i="0" u="none" strike="noStrike" cap="none" dirty="0">
                <a:solidFill>
                  <a:srgbClr val="00FF00"/>
                </a:solidFill>
                <a:latin typeface="Courier"/>
                <a:ea typeface="Courier"/>
                <a:cs typeface="Courier"/>
                <a:sym typeface="Courier New"/>
              </a:rPr>
              <a:t>γραμμή</a:t>
            </a:r>
            <a:r>
              <a:rPr lang="en-US" sz="2400" i="0" u="none" strike="noStrike" cap="none" dirty="0">
                <a:solidFill>
                  <a:srgbClr val="FF00FF"/>
                </a:solidFill>
                <a:latin typeface="Courier"/>
                <a:ea typeface="Courier"/>
                <a:cs typeface="Courier"/>
                <a:sym typeface="Courier New"/>
              </a:rPr>
              <a:t>.</a:t>
            </a:r>
            <a:r>
              <a:rPr lang="en-US" sz="2400" i="0" u="none" strike="noStrike" cap="none" dirty="0" err="1">
                <a:solidFill>
                  <a:srgbClr val="FF00FF"/>
                </a:solidFill>
                <a:latin typeface="Courier"/>
                <a:ea typeface="Courier"/>
                <a:cs typeface="Courier"/>
                <a:sym typeface="Courier New"/>
              </a:rPr>
              <a:t>rstrip</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if</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not</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FF"/>
                </a:solidFill>
                <a:latin typeface="Courier"/>
                <a:ea typeface="Courier"/>
                <a:cs typeface="Courier"/>
                <a:sym typeface="Courier New"/>
              </a:rPr>
              <a:t>@uct.ac.za</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l-GR" sz="2400" i="0" u="none" strike="noStrike" cap="none" dirty="0">
                <a:solidFill>
                  <a:srgbClr val="00FFFF"/>
                </a:solidFill>
                <a:latin typeface="Courier"/>
                <a:ea typeface="Courier"/>
                <a:cs typeface="Courier"/>
                <a:sym typeface="Courier New"/>
              </a:rPr>
              <a:t>γραμμή</a:t>
            </a:r>
            <a:r>
              <a:rPr lang="en-US" sz="2400" i="0" u="none" strike="noStrike" cap="none" dirty="0">
                <a:solidFill>
                  <a:schemeClr val="lt1"/>
                </a:solidFill>
                <a:latin typeface="Courier"/>
                <a:ea typeface="Courier"/>
                <a:cs typeface="Courier"/>
                <a:sym typeface="Courier New"/>
              </a:rPr>
              <a:t> : </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continue</a:t>
            </a:r>
          </a:p>
          <a:p>
            <a:pPr lvl="0">
              <a:buClr>
                <a:schemeClr val="lt1"/>
              </a:buClr>
              <a:buSzPct val="25000"/>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print</a:t>
            </a:r>
            <a:r>
              <a:rPr lang="en-US" sz="2400" dirty="0">
                <a:solidFill>
                  <a:schemeClr val="lt1"/>
                </a:solidFill>
                <a:latin typeface="Courier"/>
                <a:ea typeface="Courier"/>
                <a:cs typeface="Courier"/>
                <a:sym typeface="Courier New"/>
              </a:rPr>
              <a:t>(</a:t>
            </a:r>
            <a:r>
              <a:rPr lang="el-GR" sz="2400" i="0" u="none" strike="noStrike" cap="none" dirty="0">
                <a:solidFill>
                  <a:srgbClr val="00FF00"/>
                </a:solidFill>
                <a:latin typeface="Courier"/>
                <a:ea typeface="Courier"/>
                <a:cs typeface="Courier"/>
                <a:sym typeface="Courier New"/>
              </a:rPr>
              <a:t>γραμμή</a:t>
            </a:r>
            <a:r>
              <a:rPr lang="en-US" sz="2400" dirty="0">
                <a:solidFill>
                  <a:schemeClr val="lt1"/>
                </a:solidFill>
                <a:latin typeface="Courier"/>
                <a:ea typeface="Courier"/>
                <a:cs typeface="Courier"/>
                <a:sym typeface="Courier New"/>
              </a:rPr>
              <a:t>)</a:t>
            </a:r>
            <a:endParaRPr lang="en-US" sz="2400" i="0" u="none" strike="noStrike" cap="none" dirty="0">
              <a:solidFill>
                <a:srgbClr val="00FF00"/>
              </a:solidFill>
              <a:latin typeface="Courier"/>
              <a:ea typeface="Courier"/>
              <a:cs typeface="Courier"/>
              <a:sym typeface="Courier New"/>
            </a:endParaRPr>
          </a:p>
        </p:txBody>
      </p:sp>
      <p:sp>
        <p:nvSpPr>
          <p:cNvPr id="349" name="Shape 349"/>
          <p:cNvSpPr txBox="1"/>
          <p:nvPr/>
        </p:nvSpPr>
        <p:spPr>
          <a:xfrm>
            <a:off x="1412675" y="5606277"/>
            <a:ext cx="13932000" cy="241443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none" strike="noStrike" cap="none" dirty="0" err="1">
                <a:solidFill>
                  <a:srgbClr val="FF00FF"/>
                </a:solidFill>
                <a:latin typeface="Courier"/>
                <a:ea typeface="Courier"/>
                <a:cs typeface="Courier"/>
                <a:sym typeface="Courier New"/>
              </a:rPr>
              <a:t>stephen.marquard@</a:t>
            </a:r>
            <a:r>
              <a:rPr lang="en-US" sz="2400" i="0" u="none" strike="noStrike" cap="none" dirty="0" err="1">
                <a:solidFill>
                  <a:srgbClr val="00FFFF"/>
                </a:solidFill>
                <a:latin typeface="Courier"/>
                <a:ea typeface="Courier"/>
                <a:cs typeface="Courier"/>
                <a:sym typeface="Courier New"/>
              </a:rPr>
              <a:t>uct.ac.za</a:t>
            </a:r>
            <a:r>
              <a:rPr lang="en-US" sz="2400" i="0" u="none" strike="noStrike" cap="none" dirty="0">
                <a:solidFill>
                  <a:srgbClr val="FF00FF"/>
                </a:solidFill>
                <a:latin typeface="Courier"/>
                <a:ea typeface="Courier"/>
                <a:cs typeface="Courier"/>
                <a:sym typeface="Courier New"/>
              </a:rPr>
              <a:t> Sat Jan  5 09:14:16 2008</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X-Authentication-Warning: set sender to </a:t>
            </a:r>
            <a:r>
              <a:rPr lang="en-US" sz="2400" i="0" u="none" strike="noStrike" cap="none" dirty="0" err="1">
                <a:solidFill>
                  <a:srgbClr val="FF00FF"/>
                </a:solidFill>
                <a:latin typeface="Courier"/>
                <a:ea typeface="Courier"/>
                <a:cs typeface="Courier"/>
                <a:sym typeface="Courier New"/>
              </a:rPr>
              <a:t>stephen.marquard@</a:t>
            </a:r>
            <a:r>
              <a:rPr lang="en-US" sz="2400" i="0" u="none" strike="noStrike" cap="none" dirty="0" err="1">
                <a:solidFill>
                  <a:srgbClr val="00FFFF"/>
                </a:solidFill>
                <a:latin typeface="Courier"/>
                <a:ea typeface="Courier"/>
                <a:cs typeface="Courier"/>
                <a:sym typeface="Courier New"/>
              </a:rPr>
              <a:t>uct.ac.za</a:t>
            </a:r>
            <a:r>
              <a:rPr lang="en-US" sz="2400" i="0" u="none" strike="noStrike" cap="none" dirty="0">
                <a:solidFill>
                  <a:srgbClr val="FF00FF"/>
                </a:solidFill>
                <a:latin typeface="Courier"/>
                <a:ea typeface="Courier"/>
                <a:cs typeface="Courier"/>
                <a:sym typeface="Courier New"/>
              </a:rPr>
              <a:t> using –f</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sng" strike="noStrike" cap="none" dirty="0">
                <a:solidFill>
                  <a:schemeClr val="hlink"/>
                </a:solidFill>
                <a:latin typeface="Courier"/>
                <a:ea typeface="Courier"/>
                <a:cs typeface="Courier"/>
                <a:sym typeface="Courier New"/>
                <a:hlinkClick r:id="rId3"/>
              </a:rPr>
              <a:t>stephen.marquard@uct.ac.za</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Author: </a:t>
            </a:r>
            <a:r>
              <a:rPr lang="en-US" sz="2400" i="0" u="sng" strike="noStrike" cap="none" dirty="0">
                <a:solidFill>
                  <a:schemeClr val="hlink"/>
                </a:solidFill>
                <a:latin typeface="Courier"/>
                <a:ea typeface="Courier"/>
                <a:cs typeface="Courier"/>
                <a:sym typeface="Courier New"/>
                <a:hlinkClick r:id="rId3"/>
              </a:rPr>
              <a:t>stephen.marquard@uct.ac.za</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none" strike="noStrike" cap="none" dirty="0" err="1">
                <a:solidFill>
                  <a:srgbClr val="FF00FF"/>
                </a:solidFill>
                <a:latin typeface="Courier"/>
                <a:ea typeface="Courier"/>
                <a:cs typeface="Courier"/>
                <a:sym typeface="Courier New"/>
              </a:rPr>
              <a:t>david.horwitz@</a:t>
            </a:r>
            <a:r>
              <a:rPr lang="en-US" sz="2400" i="0" u="none" strike="noStrike" cap="none" dirty="0" err="1">
                <a:solidFill>
                  <a:srgbClr val="00FFFF"/>
                </a:solidFill>
                <a:latin typeface="Courier"/>
                <a:ea typeface="Courier"/>
                <a:cs typeface="Courier"/>
                <a:sym typeface="Courier New"/>
              </a:rPr>
              <a:t>uct.ac.za</a:t>
            </a:r>
            <a:r>
              <a:rPr lang="en-US" sz="2400" i="0" u="none" strike="noStrike" cap="none" dirty="0">
                <a:solidFill>
                  <a:srgbClr val="FF00FF"/>
                </a:solidFill>
                <a:latin typeface="Courier"/>
                <a:ea typeface="Courier"/>
                <a:cs typeface="Courier"/>
                <a:sym typeface="Courier New"/>
              </a:rPr>
              <a:t> Fri Jan  4 07:02:32 2008</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X-Authentication-Warning: set sender to </a:t>
            </a:r>
            <a:r>
              <a:rPr lang="en-US" sz="2400" i="0" u="none" strike="noStrike" cap="none" dirty="0" err="1">
                <a:solidFill>
                  <a:srgbClr val="FF00FF"/>
                </a:solidFill>
                <a:latin typeface="Courier"/>
                <a:ea typeface="Courier"/>
                <a:cs typeface="Courier"/>
                <a:sym typeface="Courier New"/>
              </a:rPr>
              <a:t>david.horwitz@</a:t>
            </a:r>
            <a:r>
              <a:rPr lang="en-US" sz="2400" i="0" u="none" strike="noStrike" cap="none" dirty="0" err="1">
                <a:solidFill>
                  <a:srgbClr val="00FFFF"/>
                </a:solidFill>
                <a:latin typeface="Courier"/>
                <a:ea typeface="Courier"/>
                <a:cs typeface="Courier"/>
                <a:sym typeface="Courier New"/>
              </a:rPr>
              <a:t>uct.ac.za</a:t>
            </a:r>
            <a:r>
              <a:rPr lang="en-US" sz="2400" i="0" u="none" strike="noStrike" cap="none" dirty="0">
                <a:solidFill>
                  <a:srgbClr val="FF00FF"/>
                </a:solidFill>
                <a:latin typeface="Courier"/>
                <a:ea typeface="Courier"/>
                <a:cs typeface="Courier"/>
                <a:sym typeface="Courier New"/>
              </a:rPr>
              <a:t> using -f...</a:t>
            </a:r>
          </a:p>
        </p:txBody>
      </p:sp>
      <p:cxnSp>
        <p:nvCxnSpPr>
          <p:cNvPr id="350" name="Shape 350"/>
          <p:cNvCxnSpPr/>
          <p:nvPr/>
        </p:nvCxnSpPr>
        <p:spPr>
          <a:xfrm>
            <a:off x="11995718" y="4500618"/>
            <a:ext cx="755095" cy="1300737"/>
          </a:xfrm>
          <a:prstGeom prst="straightConnector1">
            <a:avLst/>
          </a:prstGeom>
          <a:noFill/>
          <a:ln w="38100" cap="rnd" cmpd="sng">
            <a:solidFill>
              <a:srgbClr val="FFFF00"/>
            </a:solidFill>
            <a:prstDash val="solid"/>
            <a:miter/>
            <a:headEnd type="stealth" w="med" len="med"/>
            <a:tailEnd type="non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a:spLocks noGrp="1"/>
          </p:cNvSpPr>
          <p:nvPr>
            <p:ph type="title"/>
          </p:nvPr>
        </p:nvSpPr>
        <p:spPr>
          <a:xfrm>
            <a:off x="10964210" y="1184088"/>
            <a:ext cx="5100737" cy="175019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Προτροπή για Όνομα Αρχείου</a:t>
            </a:r>
            <a:endParaRPr lang="en-US" sz="7600" u="none" strike="noStrike" cap="none" dirty="0">
              <a:solidFill>
                <a:srgbClr val="FFD966"/>
              </a:solidFill>
              <a:latin typeface="Arial" charset="0"/>
              <a:ea typeface="Arial" charset="0"/>
              <a:cs typeface="Arial" charset="0"/>
              <a:sym typeface="Cabin"/>
            </a:endParaRPr>
          </a:p>
        </p:txBody>
      </p:sp>
      <p:sp>
        <p:nvSpPr>
          <p:cNvPr id="356" name="Shape 356"/>
          <p:cNvSpPr txBox="1"/>
          <p:nvPr/>
        </p:nvSpPr>
        <p:spPr>
          <a:xfrm>
            <a:off x="444514" y="807005"/>
            <a:ext cx="11039730" cy="339885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l-GR" sz="2400" i="0" u="none" strike="noStrike" cap="none" dirty="0" err="1">
                <a:solidFill>
                  <a:srgbClr val="00FF00"/>
                </a:solidFill>
                <a:latin typeface="Courier"/>
                <a:ea typeface="Courier"/>
                <a:cs typeface="Courier"/>
                <a:sym typeface="Courier New"/>
              </a:rPr>
              <a:t>ον_αρχείου</a:t>
            </a:r>
            <a:r>
              <a:rPr lang="en-US" sz="2400" i="0" u="none" strike="noStrike" cap="none" dirty="0">
                <a:solidFill>
                  <a:schemeClr val="lt1"/>
                </a:solidFill>
                <a:latin typeface="Courier"/>
                <a:ea typeface="Courier"/>
                <a:cs typeface="Courier"/>
                <a:sym typeface="Courier New"/>
              </a:rPr>
              <a:t> = </a:t>
            </a:r>
            <a:r>
              <a:rPr lang="en-US" sz="2400" i="0" u="none" strike="noStrike" cap="none" dirty="0">
                <a:solidFill>
                  <a:srgbClr val="FF00FF"/>
                </a:solidFill>
                <a:latin typeface="Courier"/>
                <a:ea typeface="Courier"/>
                <a:cs typeface="Courier"/>
                <a:sym typeface="Courier New"/>
              </a:rPr>
              <a:t>input</a:t>
            </a:r>
            <a:r>
              <a:rPr lang="en-US" sz="2400" i="0" u="none" strike="noStrike" cap="none" dirty="0">
                <a:solidFill>
                  <a:schemeClr val="lt1"/>
                </a:solidFill>
                <a:latin typeface="Courier"/>
                <a:ea typeface="Courier"/>
                <a:cs typeface="Courier"/>
                <a:sym typeface="Courier New"/>
              </a:rPr>
              <a:t>('</a:t>
            </a:r>
            <a:r>
              <a:rPr lang="el-GR" sz="2400" i="0" u="none" strike="noStrike" cap="none" dirty="0">
                <a:solidFill>
                  <a:schemeClr val="lt1"/>
                </a:solidFill>
                <a:latin typeface="Courier"/>
                <a:ea typeface="Courier"/>
                <a:cs typeface="Courier"/>
                <a:sym typeface="Courier New"/>
              </a:rPr>
              <a:t>Δώστε το όνομα του αρχείου</a:t>
            </a:r>
            <a:r>
              <a:rPr lang="en-US" sz="24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rgbClr val="00FF00"/>
              </a:buClr>
              <a:buSzPct val="25000"/>
              <a:buFont typeface="Cabin"/>
              <a:buNone/>
            </a:pPr>
            <a:r>
              <a:rPr lang="en-US" sz="2400" i="0" u="none" strike="noStrike" cap="none" dirty="0" err="1">
                <a:solidFill>
                  <a:srgbClr val="00FF00"/>
                </a:solidFill>
                <a:latin typeface="Courier"/>
                <a:ea typeface="Courier"/>
                <a:cs typeface="Courier"/>
                <a:sym typeface="Courier New"/>
              </a:rPr>
              <a:t>fhand</a:t>
            </a:r>
            <a:r>
              <a:rPr lang="en-US" sz="2400" i="0" u="none" strike="noStrike" cap="none" dirty="0">
                <a:solidFill>
                  <a:schemeClr val="lt1"/>
                </a:solidFill>
                <a:latin typeface="Courier"/>
                <a:ea typeface="Courier"/>
                <a:cs typeface="Courier"/>
                <a:sym typeface="Courier New"/>
              </a:rPr>
              <a:t> = </a:t>
            </a:r>
            <a:r>
              <a:rPr lang="en-US" sz="2400" i="0" u="none" strike="noStrike" cap="none" dirty="0">
                <a:solidFill>
                  <a:srgbClr val="FF00FF"/>
                </a:solidFill>
                <a:latin typeface="Courier"/>
                <a:ea typeface="Courier"/>
                <a:cs typeface="Courier"/>
                <a:sym typeface="Courier New"/>
              </a:rPr>
              <a:t>open</a:t>
            </a:r>
            <a:r>
              <a:rPr lang="en-US" sz="2400" i="0" u="none" strike="noStrike" cap="none" dirty="0">
                <a:solidFill>
                  <a:schemeClr val="lt1"/>
                </a:solidFill>
                <a:latin typeface="Courier"/>
                <a:ea typeface="Courier"/>
                <a:cs typeface="Courier"/>
                <a:sym typeface="Courier New"/>
              </a:rPr>
              <a:t>(</a:t>
            </a:r>
            <a:r>
              <a:rPr lang="el-GR" sz="2400" i="0" u="none" strike="noStrike" cap="none" dirty="0" err="1">
                <a:solidFill>
                  <a:srgbClr val="00FF00"/>
                </a:solidFill>
                <a:latin typeface="Courier"/>
                <a:ea typeface="Courier"/>
                <a:cs typeface="Courier"/>
                <a:sym typeface="Courier New"/>
              </a:rPr>
              <a:t>ον_αρχείου</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l-GR" sz="2400" i="0" u="none" strike="noStrike" cap="none" dirty="0">
                <a:solidFill>
                  <a:srgbClr val="00FF00"/>
                </a:solidFill>
                <a:latin typeface="Courier"/>
                <a:ea typeface="Courier"/>
                <a:cs typeface="Courier"/>
                <a:sym typeface="Courier New"/>
              </a:rPr>
              <a:t>πλήθος</a:t>
            </a:r>
            <a:r>
              <a:rPr lang="en-US" sz="2400" i="0" u="none" strike="noStrike" cap="none" dirty="0">
                <a:solidFill>
                  <a:schemeClr val="lt1"/>
                </a:solidFill>
                <a:latin typeface="Courier"/>
                <a:ea typeface="Courier"/>
                <a:cs typeface="Courier"/>
                <a:sym typeface="Courier New"/>
              </a:rPr>
              <a:t> = 0</a:t>
            </a: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00FF00"/>
                </a:solidFill>
                <a:latin typeface="Courier"/>
                <a:ea typeface="Courier"/>
                <a:cs typeface="Courier"/>
                <a:sym typeface="Courier New"/>
              </a:rPr>
              <a:t>line</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rgbClr val="00FF00"/>
                </a:solidFill>
                <a:latin typeface="Courier"/>
                <a:ea typeface="Courier"/>
                <a:cs typeface="Courier"/>
                <a:sym typeface="Courier New"/>
              </a:rPr>
              <a:t>fhand</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if</a:t>
            </a: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rgbClr val="00FF00"/>
                </a:solidFill>
                <a:latin typeface="Courier"/>
                <a:ea typeface="Courier"/>
                <a:cs typeface="Courier"/>
                <a:sym typeface="Courier New"/>
              </a:rPr>
              <a:t>line</a:t>
            </a:r>
            <a:r>
              <a:rPr lang="en-US" sz="2400" i="0" u="none" strike="noStrike" cap="none" dirty="0" err="1">
                <a:solidFill>
                  <a:srgbClr val="FF00FF"/>
                </a:solidFill>
                <a:latin typeface="Courier"/>
                <a:ea typeface="Courier"/>
                <a:cs typeface="Courier"/>
                <a:sym typeface="Courier New"/>
              </a:rPr>
              <a:t>.startswith</a:t>
            </a:r>
            <a:r>
              <a:rPr lang="en-US" sz="2400" i="0" u="none" strike="noStrike" cap="none" dirty="0">
                <a:solidFill>
                  <a:schemeClr val="lt1"/>
                </a:solidFill>
                <a:latin typeface="Courier"/>
                <a:ea typeface="Courier"/>
                <a:cs typeface="Courier"/>
                <a:sym typeface="Courier New"/>
              </a:rPr>
              <a:t>('Subject:') :</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l-GR" sz="2400" i="0" u="none" strike="noStrike" cap="none" dirty="0">
                <a:solidFill>
                  <a:srgbClr val="00FF00"/>
                </a:solidFill>
                <a:latin typeface="Courier"/>
                <a:ea typeface="Courier"/>
                <a:cs typeface="Courier"/>
                <a:sym typeface="Courier New"/>
              </a:rPr>
              <a:t>πλήθος</a:t>
            </a:r>
            <a:r>
              <a:rPr lang="en-US" sz="2400" i="0" u="none" strike="noStrike" cap="none" dirty="0">
                <a:solidFill>
                  <a:schemeClr val="lt1"/>
                </a:solidFill>
                <a:latin typeface="Courier"/>
                <a:ea typeface="Courier"/>
                <a:cs typeface="Courier"/>
                <a:sym typeface="Courier New"/>
              </a:rPr>
              <a:t> = </a:t>
            </a:r>
            <a:r>
              <a:rPr lang="el-GR" sz="2400" i="0" u="none" strike="noStrike" cap="none" dirty="0">
                <a:solidFill>
                  <a:srgbClr val="00FF00"/>
                </a:solidFill>
                <a:latin typeface="Courier"/>
                <a:ea typeface="Courier"/>
                <a:cs typeface="Courier"/>
                <a:sym typeface="Courier New"/>
              </a:rPr>
              <a:t>πλήθος</a:t>
            </a:r>
            <a:r>
              <a:rPr lang="en-US" sz="24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print</a:t>
            </a:r>
            <a:r>
              <a:rPr lang="en-US" sz="2400" dirty="0">
                <a:solidFill>
                  <a:schemeClr val="lt1"/>
                </a:solidFill>
                <a:latin typeface="Courier"/>
                <a:ea typeface="Courier"/>
                <a:cs typeface="Courier"/>
                <a:sym typeface="Courier New"/>
              </a:rPr>
              <a:t>(</a:t>
            </a:r>
            <a:r>
              <a:rPr lang="en-US" sz="2400" i="0" u="none" strike="noStrike" cap="none" dirty="0">
                <a:solidFill>
                  <a:schemeClr val="lt1"/>
                </a:solidFill>
                <a:latin typeface="Courier"/>
                <a:ea typeface="Courier"/>
                <a:cs typeface="Courier"/>
                <a:sym typeface="Courier New"/>
              </a:rPr>
              <a:t>'</a:t>
            </a:r>
            <a:r>
              <a:rPr lang="el-GR" sz="2400" i="0" u="none" strike="noStrike" cap="none" dirty="0">
                <a:solidFill>
                  <a:schemeClr val="lt1"/>
                </a:solidFill>
                <a:latin typeface="Courier"/>
                <a:ea typeface="Courier"/>
                <a:cs typeface="Courier"/>
                <a:sym typeface="Courier New"/>
              </a:rPr>
              <a:t>Βρέθηκαν</a:t>
            </a:r>
            <a:r>
              <a:rPr lang="en-US" sz="2400" i="0" u="none" strike="noStrike" cap="none" dirty="0">
                <a:solidFill>
                  <a:schemeClr val="lt1"/>
                </a:solidFill>
                <a:latin typeface="Courier"/>
                <a:ea typeface="Courier"/>
                <a:cs typeface="Courier"/>
                <a:sym typeface="Courier New"/>
              </a:rPr>
              <a:t>', </a:t>
            </a:r>
            <a:r>
              <a:rPr lang="el-GR" sz="2400" i="0" u="none" strike="noStrike" cap="none" dirty="0">
                <a:solidFill>
                  <a:srgbClr val="00FF00"/>
                </a:solidFill>
                <a:latin typeface="Courier"/>
                <a:ea typeface="Courier"/>
                <a:cs typeface="Courier"/>
                <a:sym typeface="Courier New"/>
              </a:rPr>
              <a:t>πλήθος</a:t>
            </a:r>
            <a:r>
              <a:rPr lang="en-US" sz="2400" i="0" u="none" strike="noStrike" cap="none" dirty="0">
                <a:solidFill>
                  <a:schemeClr val="lt1"/>
                </a:solidFill>
                <a:latin typeface="Courier"/>
                <a:ea typeface="Courier"/>
                <a:cs typeface="Courier"/>
                <a:sym typeface="Courier New"/>
              </a:rPr>
              <a:t>, '</a:t>
            </a:r>
            <a:r>
              <a:rPr lang="el-GR" sz="2400" i="0" u="none" strike="noStrike" cap="none" dirty="0">
                <a:solidFill>
                  <a:schemeClr val="lt1"/>
                </a:solidFill>
                <a:latin typeface="Courier"/>
                <a:ea typeface="Courier"/>
                <a:cs typeface="Courier"/>
                <a:sym typeface="Courier New"/>
              </a:rPr>
              <a:t>γραμμές </a:t>
            </a:r>
            <a:r>
              <a:rPr lang="en-US" sz="2400" i="0" u="none" strike="noStrike" cap="none" dirty="0">
                <a:solidFill>
                  <a:schemeClr val="lt1"/>
                </a:solidFill>
                <a:latin typeface="Courier"/>
                <a:ea typeface="Courier"/>
                <a:cs typeface="Courier"/>
                <a:sym typeface="Courier New"/>
              </a:rPr>
              <a:t>subject </a:t>
            </a:r>
            <a:r>
              <a:rPr lang="el-GR" sz="2400" i="0" u="none" strike="noStrike" cap="none" dirty="0">
                <a:solidFill>
                  <a:schemeClr val="lt1"/>
                </a:solidFill>
                <a:latin typeface="Courier"/>
                <a:ea typeface="Courier"/>
                <a:cs typeface="Courier"/>
                <a:sym typeface="Courier New"/>
              </a:rPr>
              <a:t>στο</a:t>
            </a:r>
            <a:r>
              <a:rPr lang="en-US" sz="2400" i="0" u="none" strike="noStrike" cap="none" dirty="0">
                <a:solidFill>
                  <a:schemeClr val="lt1"/>
                </a:solidFill>
                <a:latin typeface="Courier"/>
                <a:ea typeface="Courier"/>
                <a:cs typeface="Courier"/>
                <a:sym typeface="Courier New"/>
              </a:rPr>
              <a:t>', </a:t>
            </a:r>
            <a:r>
              <a:rPr lang="el-GR" sz="2400" i="0" u="none" strike="noStrike" cap="none" dirty="0" err="1">
                <a:solidFill>
                  <a:schemeClr val="lt1"/>
                </a:solidFill>
                <a:latin typeface="Courier"/>
                <a:ea typeface="Courier"/>
                <a:cs typeface="Courier"/>
                <a:sym typeface="Courier New"/>
              </a:rPr>
              <a:t>ον_αρχείου</a:t>
            </a:r>
            <a:r>
              <a:rPr lang="en-US" sz="2400" i="0" u="none" strike="noStrike" cap="none" dirty="0">
                <a:solidFill>
                  <a:schemeClr val="lt1"/>
                </a:solidFill>
                <a:latin typeface="Courier"/>
                <a:ea typeface="Courier"/>
                <a:cs typeface="Courier"/>
                <a:sym typeface="Courier New"/>
              </a:rPr>
              <a:t>)</a:t>
            </a:r>
          </a:p>
        </p:txBody>
      </p:sp>
      <p:sp>
        <p:nvSpPr>
          <p:cNvPr id="357" name="Shape 357"/>
          <p:cNvSpPr txBox="1"/>
          <p:nvPr/>
        </p:nvSpPr>
        <p:spPr>
          <a:xfrm>
            <a:off x="6664271" y="4843464"/>
            <a:ext cx="9039239" cy="3050638"/>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l-GR" sz="3200" u="none" strike="noStrike" cap="none" dirty="0">
                <a:solidFill>
                  <a:srgbClr val="FF00FF"/>
                </a:solidFill>
                <a:latin typeface="Arial" charset="0"/>
                <a:ea typeface="Arial" charset="0"/>
                <a:cs typeface="Arial" charset="0"/>
                <a:sym typeface="Cabin"/>
              </a:rPr>
              <a:t>Δώστε το όνομα του αρχείου</a:t>
            </a:r>
            <a:r>
              <a:rPr lang="en-US" sz="3200" u="none" strike="noStrike" cap="none" dirty="0">
                <a:solidFill>
                  <a:srgbClr val="FF00FF"/>
                </a:solidFill>
                <a:latin typeface="Arial" charset="0"/>
                <a:ea typeface="Arial" charset="0"/>
                <a:cs typeface="Arial" charset="0"/>
                <a:sym typeface="Cabin"/>
              </a:rPr>
              <a:t>:  </a:t>
            </a:r>
            <a:r>
              <a:rPr lang="en-US" sz="3200" u="none" strike="noStrike" cap="none" dirty="0">
                <a:solidFill>
                  <a:srgbClr val="FFFF00"/>
                </a:solidFill>
                <a:latin typeface="Arial" charset="0"/>
                <a:ea typeface="Arial" charset="0"/>
                <a:cs typeface="Arial" charset="0"/>
                <a:sym typeface="Cabin"/>
              </a:rPr>
              <a:t>mbox.txt</a:t>
            </a:r>
          </a:p>
          <a:p>
            <a:pPr marL="0" marR="0" lvl="0" indent="0" algn="l" rtl="0">
              <a:lnSpc>
                <a:spcPct val="100000"/>
              </a:lnSpc>
              <a:spcBef>
                <a:spcPts val="0"/>
              </a:spcBef>
              <a:spcAft>
                <a:spcPts val="0"/>
              </a:spcAft>
              <a:buClr>
                <a:srgbClr val="FF00FF"/>
              </a:buClr>
              <a:buSzPct val="25000"/>
              <a:buFont typeface="Cabin"/>
              <a:buNone/>
            </a:pPr>
            <a:r>
              <a:rPr lang="el-GR" sz="3200" u="none" strike="noStrike" cap="none" dirty="0">
                <a:solidFill>
                  <a:srgbClr val="FF00FF"/>
                </a:solidFill>
                <a:latin typeface="Arial" charset="0"/>
                <a:ea typeface="Arial" charset="0"/>
                <a:cs typeface="Arial" charset="0"/>
                <a:sym typeface="Cabin"/>
              </a:rPr>
              <a:t>Βρέθηκαν </a:t>
            </a:r>
            <a:r>
              <a:rPr lang="en-US" sz="3200" u="none" strike="noStrike" cap="none" dirty="0">
                <a:solidFill>
                  <a:srgbClr val="FF00FF"/>
                </a:solidFill>
                <a:latin typeface="Arial" charset="0"/>
                <a:ea typeface="Arial" charset="0"/>
                <a:cs typeface="Arial" charset="0"/>
                <a:sym typeface="Cabin"/>
              </a:rPr>
              <a:t>1797 </a:t>
            </a:r>
            <a:r>
              <a:rPr lang="el-GR" sz="3200" u="none" strike="noStrike" cap="none" dirty="0">
                <a:solidFill>
                  <a:srgbClr val="FF00FF"/>
                </a:solidFill>
                <a:latin typeface="Arial" charset="0"/>
                <a:ea typeface="Arial" charset="0"/>
                <a:cs typeface="Arial" charset="0"/>
                <a:sym typeface="Cabin"/>
              </a:rPr>
              <a:t>γραμμ</a:t>
            </a:r>
            <a:r>
              <a:rPr lang="el-GR" sz="3200" dirty="0">
                <a:solidFill>
                  <a:srgbClr val="FF00FF"/>
                </a:solidFill>
                <a:latin typeface="Arial" charset="0"/>
                <a:ea typeface="Arial" charset="0"/>
                <a:cs typeface="Arial" charset="0"/>
                <a:sym typeface="Cabin"/>
              </a:rPr>
              <a:t>ές </a:t>
            </a:r>
            <a:r>
              <a:rPr lang="en-US" sz="3200" u="none" strike="noStrike" cap="none" dirty="0">
                <a:solidFill>
                  <a:srgbClr val="FF00FF"/>
                </a:solidFill>
                <a:latin typeface="Arial" charset="0"/>
                <a:ea typeface="Arial" charset="0"/>
                <a:cs typeface="Arial" charset="0"/>
                <a:sym typeface="Cabin"/>
              </a:rPr>
              <a:t>subject </a:t>
            </a:r>
            <a:r>
              <a:rPr lang="el-GR" sz="3200" u="none" strike="noStrike" cap="none" dirty="0">
                <a:solidFill>
                  <a:srgbClr val="FF00FF"/>
                </a:solidFill>
                <a:latin typeface="Arial" charset="0"/>
                <a:ea typeface="Arial" charset="0"/>
                <a:cs typeface="Arial" charset="0"/>
                <a:sym typeface="Cabin"/>
              </a:rPr>
              <a:t>στο</a:t>
            </a:r>
            <a:r>
              <a:rPr lang="en-US" sz="3200" u="none" strike="noStrike" cap="none" dirty="0">
                <a:solidFill>
                  <a:srgbClr val="FF00FF"/>
                </a:solidFill>
                <a:latin typeface="Arial" charset="0"/>
                <a:ea typeface="Arial" charset="0"/>
                <a:cs typeface="Arial" charset="0"/>
                <a:sym typeface="Cabin"/>
              </a:rPr>
              <a:t> mbox.txt</a:t>
            </a:r>
          </a:p>
          <a:p>
            <a:pPr marL="0" marR="0" lvl="0" indent="0" algn="ctr" rtl="0">
              <a:lnSpc>
                <a:spcPct val="100000"/>
              </a:lnSpc>
              <a:spcBef>
                <a:spcPts val="0"/>
              </a:spcBef>
              <a:spcAft>
                <a:spcPts val="0"/>
              </a:spcAft>
              <a:buNone/>
            </a:pPr>
            <a:endParaRPr sz="32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l-GR" sz="3200" u="none" strike="noStrike" cap="none" dirty="0">
                <a:solidFill>
                  <a:srgbClr val="FF00FF"/>
                </a:solidFill>
                <a:latin typeface="Arial" charset="0"/>
                <a:ea typeface="Arial" charset="0"/>
                <a:cs typeface="Arial" charset="0"/>
                <a:sym typeface="Cabin"/>
              </a:rPr>
              <a:t>Δώστε το όνομα του αρχείου </a:t>
            </a:r>
            <a:r>
              <a:rPr lang="en-US" sz="3200" u="none" strike="noStrike" cap="none" dirty="0">
                <a:solidFill>
                  <a:srgbClr val="FF00FF"/>
                </a:solidFill>
                <a:latin typeface="Arial" charset="0"/>
                <a:ea typeface="Arial" charset="0"/>
                <a:cs typeface="Arial" charset="0"/>
                <a:sym typeface="Cabin"/>
              </a:rPr>
              <a:t>: </a:t>
            </a:r>
            <a:r>
              <a:rPr lang="en-US" sz="3200" u="none" strike="noStrike" cap="none" dirty="0">
                <a:solidFill>
                  <a:srgbClr val="FFFF00"/>
                </a:solidFill>
                <a:latin typeface="Arial" charset="0"/>
                <a:ea typeface="Arial" charset="0"/>
                <a:cs typeface="Arial" charset="0"/>
                <a:sym typeface="Cabin"/>
              </a:rPr>
              <a:t>mbox-short.txt</a:t>
            </a:r>
          </a:p>
          <a:p>
            <a:pPr marL="0" marR="0" lvl="0" indent="0" algn="l" rtl="0">
              <a:lnSpc>
                <a:spcPct val="100000"/>
              </a:lnSpc>
              <a:spcBef>
                <a:spcPts val="0"/>
              </a:spcBef>
              <a:spcAft>
                <a:spcPts val="0"/>
              </a:spcAft>
              <a:buClr>
                <a:srgbClr val="FF00FF"/>
              </a:buClr>
              <a:buSzPct val="25000"/>
              <a:buFont typeface="Cabin"/>
              <a:buNone/>
            </a:pPr>
            <a:r>
              <a:rPr lang="el-GR" sz="3200" u="none" strike="noStrike" cap="none" dirty="0">
                <a:solidFill>
                  <a:srgbClr val="FF00FF"/>
                </a:solidFill>
                <a:latin typeface="Arial" charset="0"/>
                <a:ea typeface="Arial" charset="0"/>
                <a:cs typeface="Arial" charset="0"/>
                <a:sym typeface="Cabin"/>
              </a:rPr>
              <a:t>Βρέθηκαν </a:t>
            </a:r>
            <a:r>
              <a:rPr lang="en-US" sz="3200" u="none" strike="noStrike" cap="none" dirty="0">
                <a:solidFill>
                  <a:srgbClr val="FF00FF"/>
                </a:solidFill>
                <a:latin typeface="Arial" charset="0"/>
                <a:ea typeface="Arial" charset="0"/>
                <a:cs typeface="Arial" charset="0"/>
                <a:sym typeface="Cabin"/>
              </a:rPr>
              <a:t>27 </a:t>
            </a:r>
            <a:r>
              <a:rPr lang="el-GR" sz="3200" u="none" strike="noStrike" cap="none" dirty="0">
                <a:solidFill>
                  <a:srgbClr val="FF00FF"/>
                </a:solidFill>
                <a:latin typeface="Arial" charset="0"/>
                <a:ea typeface="Arial" charset="0"/>
                <a:cs typeface="Arial" charset="0"/>
                <a:sym typeface="Cabin"/>
              </a:rPr>
              <a:t>γραμμ</a:t>
            </a:r>
            <a:r>
              <a:rPr lang="el-GR" sz="3200" dirty="0">
                <a:solidFill>
                  <a:srgbClr val="FF00FF"/>
                </a:solidFill>
                <a:latin typeface="Arial" charset="0"/>
                <a:ea typeface="Arial" charset="0"/>
                <a:cs typeface="Arial" charset="0"/>
                <a:sym typeface="Cabin"/>
              </a:rPr>
              <a:t>ές </a:t>
            </a:r>
            <a:r>
              <a:rPr lang="en-US" sz="3200" u="none" strike="noStrike" cap="none" dirty="0">
                <a:solidFill>
                  <a:srgbClr val="FF00FF"/>
                </a:solidFill>
                <a:latin typeface="Arial" charset="0"/>
                <a:ea typeface="Arial" charset="0"/>
                <a:cs typeface="Arial" charset="0"/>
                <a:sym typeface="Cabin"/>
              </a:rPr>
              <a:t>subject </a:t>
            </a:r>
            <a:r>
              <a:rPr lang="el-GR" sz="3200" u="none" strike="noStrike" cap="none" dirty="0">
                <a:solidFill>
                  <a:srgbClr val="FF00FF"/>
                </a:solidFill>
                <a:latin typeface="Arial" charset="0"/>
                <a:ea typeface="Arial" charset="0"/>
                <a:cs typeface="Arial" charset="0"/>
                <a:sym typeface="Cabin"/>
              </a:rPr>
              <a:t>στο</a:t>
            </a:r>
            <a:r>
              <a:rPr lang="en-US" sz="3200" u="none" strike="noStrike" cap="none" dirty="0">
                <a:solidFill>
                  <a:srgbClr val="FF00FF"/>
                </a:solidFill>
                <a:latin typeface="Arial" charset="0"/>
                <a:ea typeface="Arial" charset="0"/>
                <a:cs typeface="Arial" charset="0"/>
                <a:sym typeface="Cabin"/>
              </a:rPr>
              <a:t> mbox-short.txt</a:t>
            </a:r>
          </a:p>
        </p:txBody>
      </p:sp>
      <p:cxnSp>
        <p:nvCxnSpPr>
          <p:cNvPr id="358" name="Shape 358"/>
          <p:cNvCxnSpPr>
            <a:cxnSpLocks/>
          </p:cNvCxnSpPr>
          <p:nvPr/>
        </p:nvCxnSpPr>
        <p:spPr>
          <a:xfrm>
            <a:off x="8541470" y="1673067"/>
            <a:ext cx="1744675" cy="414224"/>
          </a:xfrm>
          <a:prstGeom prst="straightConnector1">
            <a:avLst/>
          </a:prstGeom>
          <a:noFill/>
          <a:ln w="38100" cap="rnd" cmpd="sng">
            <a:solidFill>
              <a:srgbClr val="FFFF00"/>
            </a:solidFill>
            <a:prstDash val="solid"/>
            <a:miter/>
            <a:headEnd type="stealth" w="med" len="med"/>
            <a:tailEnd type="none" w="med" len="med"/>
          </a:ln>
        </p:spPr>
      </p:cxnSp>
      <p:cxnSp>
        <p:nvCxnSpPr>
          <p:cNvPr id="359" name="Shape 359"/>
          <p:cNvCxnSpPr/>
          <p:nvPr/>
        </p:nvCxnSpPr>
        <p:spPr>
          <a:xfrm rot="10800000" flipH="1">
            <a:off x="12752869" y="4507764"/>
            <a:ext cx="1065300" cy="671400"/>
          </a:xfrm>
          <a:prstGeom prst="straightConnector1">
            <a:avLst/>
          </a:prstGeom>
          <a:noFill/>
          <a:ln w="38100" cap="rnd" cmpd="sng">
            <a:solidFill>
              <a:srgbClr val="FFFF00"/>
            </a:solidFill>
            <a:prstDash val="solid"/>
            <a:miter/>
            <a:headEnd type="stealth" w="med" len="med"/>
            <a:tailEnd type="non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Shape 364"/>
          <p:cNvSpPr txBox="1">
            <a:spLocks noGrp="1"/>
          </p:cNvSpPr>
          <p:nvPr>
            <p:ph type="title"/>
          </p:nvPr>
        </p:nvSpPr>
        <p:spPr>
          <a:xfrm>
            <a:off x="805913" y="1661246"/>
            <a:ext cx="3994688" cy="175019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Άκυρα Ονόματα Αρχείων</a:t>
            </a:r>
            <a:endParaRPr lang="en-US" sz="7600" u="none" strike="noStrike" cap="none" dirty="0">
              <a:solidFill>
                <a:srgbClr val="FFD966"/>
              </a:solidFill>
              <a:latin typeface="Arial" charset="0"/>
              <a:ea typeface="Arial" charset="0"/>
              <a:cs typeface="Arial" charset="0"/>
              <a:sym typeface="Cabin"/>
            </a:endParaRPr>
          </a:p>
        </p:txBody>
      </p:sp>
      <p:sp>
        <p:nvSpPr>
          <p:cNvPr id="365" name="Shape 365"/>
          <p:cNvSpPr txBox="1"/>
          <p:nvPr/>
        </p:nvSpPr>
        <p:spPr>
          <a:xfrm>
            <a:off x="4990453" y="887400"/>
            <a:ext cx="11019295" cy="4735800"/>
          </a:xfrm>
          <a:prstGeom prst="rect">
            <a:avLst/>
          </a:prstGeom>
          <a:noFill/>
          <a:ln w="12700" cap="rnd" cmpd="sng">
            <a:solidFill>
              <a:schemeClr val="lt1"/>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200" dirty="0">
                <a:solidFill>
                  <a:srgbClr val="00FF00"/>
                </a:solidFill>
                <a:latin typeface="Courier"/>
                <a:ea typeface="Courier"/>
                <a:cs typeface="Courier"/>
                <a:sym typeface="Courier New"/>
              </a:rPr>
              <a:t>  </a:t>
            </a:r>
            <a:r>
              <a:rPr lang="el-GR" sz="2200" i="0" u="none" strike="noStrike" cap="none" dirty="0" err="1">
                <a:solidFill>
                  <a:srgbClr val="00FF00"/>
                </a:solidFill>
                <a:latin typeface="Courier"/>
                <a:ea typeface="Courier"/>
                <a:cs typeface="Courier"/>
                <a:sym typeface="Courier New"/>
              </a:rPr>
              <a:t>ον_αρχείου</a:t>
            </a:r>
            <a:r>
              <a:rPr lang="en-US" sz="2200" i="0" u="none" strike="noStrike" cap="none" dirty="0">
                <a:solidFill>
                  <a:schemeClr val="lt1"/>
                </a:solidFill>
                <a:latin typeface="Courier"/>
                <a:ea typeface="Courier"/>
                <a:cs typeface="Courier"/>
                <a:sym typeface="Courier New"/>
              </a:rPr>
              <a:t> = </a:t>
            </a:r>
            <a:r>
              <a:rPr lang="en-US" sz="2200" i="0" u="none" strike="noStrike" cap="none" dirty="0">
                <a:solidFill>
                  <a:srgbClr val="FF00FF"/>
                </a:solidFill>
                <a:latin typeface="Courier"/>
                <a:ea typeface="Courier"/>
                <a:cs typeface="Courier"/>
                <a:sym typeface="Courier New"/>
              </a:rPr>
              <a:t>input</a:t>
            </a:r>
            <a:r>
              <a:rPr lang="en-US" sz="2200" i="0" u="none" strike="noStrike" cap="none" dirty="0">
                <a:solidFill>
                  <a:schemeClr val="lt1"/>
                </a:solidFill>
                <a:latin typeface="Courier"/>
                <a:ea typeface="Courier"/>
                <a:cs typeface="Courier"/>
                <a:sym typeface="Courier New"/>
              </a:rPr>
              <a:t>('</a:t>
            </a:r>
            <a:r>
              <a:rPr lang="el-GR" sz="2200" i="0" u="none" strike="noStrike" cap="none" dirty="0">
                <a:solidFill>
                  <a:schemeClr val="lt1"/>
                </a:solidFill>
                <a:latin typeface="Courier"/>
                <a:ea typeface="Courier"/>
                <a:cs typeface="Courier"/>
                <a:sym typeface="Courier New"/>
              </a:rPr>
              <a:t>Δώστε το όνομα του αρχείου</a:t>
            </a:r>
            <a:r>
              <a:rPr lang="en-US" sz="22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rgbClr val="FFFF00"/>
              </a:buClr>
              <a:buSzPct val="25000"/>
              <a:buFont typeface="Cabin"/>
              <a:buNone/>
            </a:pPr>
            <a:r>
              <a:rPr lang="en-US" sz="2200" dirty="0">
                <a:solidFill>
                  <a:srgbClr val="FFFF00"/>
                </a:solidFill>
                <a:latin typeface="Courier"/>
                <a:ea typeface="Courier"/>
                <a:cs typeface="Courier"/>
                <a:sym typeface="Courier New"/>
              </a:rPr>
              <a:t>  </a:t>
            </a:r>
            <a:r>
              <a:rPr lang="en-US" sz="2200" i="0" u="none" strike="noStrike" cap="none" dirty="0">
                <a:solidFill>
                  <a:srgbClr val="FFFF00"/>
                </a:solidFill>
                <a:latin typeface="Courier"/>
                <a:ea typeface="Courier"/>
                <a:cs typeface="Courier"/>
                <a:sym typeface="Courier New"/>
              </a:rPr>
              <a:t>try</a:t>
            </a:r>
            <a:r>
              <a:rPr lang="en-US" sz="22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200" i="0" u="none" strike="noStrike" cap="none" dirty="0">
                <a:solidFill>
                  <a:schemeClr val="lt1"/>
                </a:solidFill>
                <a:latin typeface="Courier"/>
                <a:ea typeface="Courier"/>
                <a:cs typeface="Courier"/>
                <a:sym typeface="Courier New"/>
              </a:rPr>
              <a:t>      </a:t>
            </a:r>
            <a:r>
              <a:rPr lang="en-US" sz="2200" i="0" u="none" strike="noStrike" cap="none" dirty="0" err="1">
                <a:solidFill>
                  <a:srgbClr val="00FF00"/>
                </a:solidFill>
                <a:latin typeface="Courier"/>
                <a:ea typeface="Courier"/>
                <a:cs typeface="Courier"/>
                <a:sym typeface="Courier New"/>
              </a:rPr>
              <a:t>fhand</a:t>
            </a:r>
            <a:r>
              <a:rPr lang="en-US" sz="2200" i="0" u="none" strike="noStrike" cap="none" dirty="0">
                <a:solidFill>
                  <a:schemeClr val="lt1"/>
                </a:solidFill>
                <a:latin typeface="Courier"/>
                <a:ea typeface="Courier"/>
                <a:cs typeface="Courier"/>
                <a:sym typeface="Courier New"/>
              </a:rPr>
              <a:t> = </a:t>
            </a:r>
            <a:r>
              <a:rPr lang="en-US" sz="2200" i="0" u="none" strike="noStrike" cap="none" dirty="0">
                <a:solidFill>
                  <a:srgbClr val="FF00FF"/>
                </a:solidFill>
                <a:latin typeface="Courier"/>
                <a:ea typeface="Courier"/>
                <a:cs typeface="Courier"/>
                <a:sym typeface="Courier New"/>
              </a:rPr>
              <a:t>open</a:t>
            </a:r>
            <a:r>
              <a:rPr lang="en-US" sz="2200" i="0" u="none" strike="noStrike" cap="none" dirty="0">
                <a:solidFill>
                  <a:schemeClr val="lt1"/>
                </a:solidFill>
                <a:latin typeface="Courier"/>
                <a:ea typeface="Courier"/>
                <a:cs typeface="Courier"/>
                <a:sym typeface="Courier New"/>
              </a:rPr>
              <a:t>(</a:t>
            </a:r>
            <a:r>
              <a:rPr lang="el-GR" sz="2200" i="0" u="none" strike="noStrike" cap="none" dirty="0" err="1">
                <a:solidFill>
                  <a:srgbClr val="00FF00"/>
                </a:solidFill>
                <a:latin typeface="Courier"/>
                <a:ea typeface="Courier"/>
                <a:cs typeface="Courier"/>
                <a:sym typeface="Courier New"/>
              </a:rPr>
              <a:t>ον_αρχείου</a:t>
            </a:r>
            <a:r>
              <a:rPr lang="en-US" sz="22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200" dirty="0">
                <a:solidFill>
                  <a:srgbClr val="FFFF00"/>
                </a:solidFill>
                <a:latin typeface="Courier"/>
                <a:ea typeface="Courier"/>
                <a:cs typeface="Courier"/>
                <a:sym typeface="Courier New"/>
              </a:rPr>
              <a:t>  </a:t>
            </a:r>
            <a:r>
              <a:rPr lang="en-US" sz="2200" i="0" u="none" strike="noStrike" cap="none" dirty="0">
                <a:solidFill>
                  <a:srgbClr val="FFFF00"/>
                </a:solidFill>
                <a:latin typeface="Courier"/>
                <a:ea typeface="Courier"/>
                <a:cs typeface="Courier"/>
                <a:sym typeface="Courier New"/>
              </a:rPr>
              <a:t>except</a:t>
            </a:r>
            <a:r>
              <a:rPr lang="en-US" sz="2200" i="0" u="none" strike="noStrike" cap="none" dirty="0">
                <a:solidFill>
                  <a:schemeClr val="lt1"/>
                </a:solidFill>
                <a:latin typeface="Courier"/>
                <a:ea typeface="Courier"/>
                <a:cs typeface="Courier"/>
                <a:sym typeface="Courier New"/>
              </a:rPr>
              <a:t>:</a:t>
            </a:r>
          </a:p>
          <a:p>
            <a:pPr lvl="0">
              <a:buClr>
                <a:schemeClr val="lt1"/>
              </a:buClr>
              <a:buSzPct val="25000"/>
            </a:pPr>
            <a:r>
              <a:rPr lang="en-US" sz="2200" i="0" u="none" strike="noStrike" cap="none" dirty="0">
                <a:solidFill>
                  <a:schemeClr val="lt1"/>
                </a:solidFill>
                <a:latin typeface="Courier"/>
                <a:ea typeface="Courier"/>
                <a:cs typeface="Courier"/>
                <a:sym typeface="Courier New"/>
              </a:rPr>
              <a:t>      </a:t>
            </a:r>
            <a:r>
              <a:rPr lang="en-US" sz="2200" i="0" u="none" strike="noStrike" cap="none" dirty="0">
                <a:solidFill>
                  <a:srgbClr val="FFFF00"/>
                </a:solidFill>
                <a:latin typeface="Courier"/>
                <a:ea typeface="Courier"/>
                <a:cs typeface="Courier"/>
                <a:sym typeface="Courier New"/>
              </a:rPr>
              <a:t>print</a:t>
            </a:r>
            <a:r>
              <a:rPr lang="en-US" sz="2200" dirty="0">
                <a:solidFill>
                  <a:schemeClr val="lt1"/>
                </a:solidFill>
                <a:latin typeface="Courier"/>
                <a:ea typeface="Courier"/>
                <a:cs typeface="Courier"/>
                <a:sym typeface="Courier New"/>
              </a:rPr>
              <a:t>(</a:t>
            </a:r>
            <a:r>
              <a:rPr lang="en-US" sz="2200" i="0" u="none" strike="noStrike" cap="none" dirty="0">
                <a:solidFill>
                  <a:schemeClr val="lt1"/>
                </a:solidFill>
                <a:latin typeface="Courier"/>
                <a:ea typeface="Courier"/>
                <a:cs typeface="Courier"/>
                <a:sym typeface="Courier New"/>
              </a:rPr>
              <a:t>'</a:t>
            </a:r>
            <a:r>
              <a:rPr lang="el-GR" sz="2200" i="0" u="none" strike="noStrike" cap="none" dirty="0">
                <a:solidFill>
                  <a:schemeClr val="lt1"/>
                </a:solidFill>
                <a:latin typeface="Courier"/>
                <a:ea typeface="Courier"/>
                <a:cs typeface="Courier"/>
                <a:sym typeface="Courier New"/>
              </a:rPr>
              <a:t>Το αρχείο δεν μπορεί να ανοίξει</a:t>
            </a:r>
            <a:r>
              <a:rPr lang="en-US" sz="2200" i="0" u="none" strike="noStrike" cap="none" dirty="0">
                <a:solidFill>
                  <a:schemeClr val="lt1"/>
                </a:solidFill>
                <a:latin typeface="Courier"/>
                <a:ea typeface="Courier"/>
                <a:cs typeface="Courier"/>
                <a:sym typeface="Courier New"/>
              </a:rPr>
              <a:t>:', </a:t>
            </a:r>
            <a:r>
              <a:rPr lang="el-GR" sz="2200" i="0" u="none" strike="noStrike" cap="none" dirty="0" err="1">
                <a:solidFill>
                  <a:srgbClr val="00FF00"/>
                </a:solidFill>
                <a:latin typeface="Courier"/>
                <a:ea typeface="Courier"/>
                <a:cs typeface="Courier"/>
                <a:sym typeface="Courier New"/>
              </a:rPr>
              <a:t>ον_αρχείου</a:t>
            </a:r>
            <a:r>
              <a:rPr lang="en-US" sz="2200" dirty="0">
                <a:solidFill>
                  <a:schemeClr val="lt1"/>
                </a:solidFill>
                <a:latin typeface="Courier"/>
                <a:ea typeface="Courier"/>
                <a:cs typeface="Courier"/>
                <a:sym typeface="Courier New"/>
              </a:rPr>
              <a:t>)</a:t>
            </a:r>
            <a:endParaRPr lang="en-US" sz="22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2200" i="0" u="none" strike="noStrike" cap="none" dirty="0">
                <a:solidFill>
                  <a:schemeClr val="lt1"/>
                </a:solidFill>
                <a:latin typeface="Courier"/>
                <a:ea typeface="Courier"/>
                <a:cs typeface="Courier"/>
                <a:sym typeface="Courier New"/>
              </a:rPr>
              <a:t>      </a:t>
            </a:r>
            <a:r>
              <a:rPr lang="en-US" sz="2200" i="0" u="none" strike="noStrike" cap="none" dirty="0">
                <a:solidFill>
                  <a:srgbClr val="FF00FF"/>
                </a:solidFill>
                <a:latin typeface="Courier"/>
                <a:ea typeface="Courier"/>
                <a:cs typeface="Courier"/>
                <a:sym typeface="Courier New"/>
              </a:rPr>
              <a:t>quit</a:t>
            </a:r>
            <a:r>
              <a:rPr lang="en-US" sz="22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Font typeface="Cabin"/>
              <a:buNone/>
            </a:pPr>
            <a:endParaRPr sz="22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200" dirty="0">
                <a:solidFill>
                  <a:srgbClr val="00FF00"/>
                </a:solidFill>
                <a:latin typeface="Courier"/>
                <a:ea typeface="Courier"/>
                <a:cs typeface="Courier"/>
                <a:sym typeface="Courier New"/>
              </a:rPr>
              <a:t>  </a:t>
            </a:r>
            <a:r>
              <a:rPr lang="el-GR" sz="2200" i="0" u="none" strike="noStrike" cap="none" dirty="0">
                <a:solidFill>
                  <a:srgbClr val="00FF00"/>
                </a:solidFill>
                <a:latin typeface="Courier"/>
                <a:ea typeface="Courier"/>
                <a:cs typeface="Courier"/>
                <a:sym typeface="Courier New"/>
              </a:rPr>
              <a:t>πλήθος</a:t>
            </a:r>
            <a:r>
              <a:rPr lang="en-US" sz="2200" i="0" u="none" strike="noStrike" cap="none" dirty="0">
                <a:solidFill>
                  <a:schemeClr val="lt1"/>
                </a:solidFill>
                <a:latin typeface="Courier"/>
                <a:ea typeface="Courier"/>
                <a:cs typeface="Courier"/>
                <a:sym typeface="Courier New"/>
              </a:rPr>
              <a:t> = 0</a:t>
            </a:r>
          </a:p>
          <a:p>
            <a:pPr marL="0" marR="0" lvl="0" indent="0" algn="l" rtl="0">
              <a:lnSpc>
                <a:spcPct val="100000"/>
              </a:lnSpc>
              <a:spcBef>
                <a:spcPts val="0"/>
              </a:spcBef>
              <a:spcAft>
                <a:spcPts val="0"/>
              </a:spcAft>
              <a:buClr>
                <a:srgbClr val="FFFF00"/>
              </a:buClr>
              <a:buSzPct val="25000"/>
              <a:buFont typeface="Cabin"/>
              <a:buNone/>
            </a:pPr>
            <a:r>
              <a:rPr lang="en-US" sz="2200" dirty="0">
                <a:solidFill>
                  <a:srgbClr val="FFFF00"/>
                </a:solidFill>
                <a:latin typeface="Courier"/>
                <a:ea typeface="Courier"/>
                <a:cs typeface="Courier"/>
                <a:sym typeface="Courier New"/>
              </a:rPr>
              <a:t>  </a:t>
            </a:r>
            <a:r>
              <a:rPr lang="en-US" sz="2200" i="0" u="none" strike="noStrike" cap="none" dirty="0">
                <a:solidFill>
                  <a:srgbClr val="FFFF00"/>
                </a:solidFill>
                <a:latin typeface="Courier"/>
                <a:ea typeface="Courier"/>
                <a:cs typeface="Courier"/>
                <a:sym typeface="Courier New"/>
              </a:rPr>
              <a:t>for</a:t>
            </a:r>
            <a:r>
              <a:rPr lang="en-US" sz="2200" i="0" u="none" strike="noStrike" cap="none" dirty="0">
                <a:solidFill>
                  <a:schemeClr val="lt1"/>
                </a:solidFill>
                <a:latin typeface="Courier"/>
                <a:ea typeface="Courier"/>
                <a:cs typeface="Courier"/>
                <a:sym typeface="Courier New"/>
              </a:rPr>
              <a:t> </a:t>
            </a:r>
            <a:r>
              <a:rPr lang="el-GR" sz="2200" i="0" u="none" strike="noStrike" cap="none" dirty="0">
                <a:solidFill>
                  <a:srgbClr val="00FF00"/>
                </a:solidFill>
                <a:latin typeface="Courier"/>
                <a:ea typeface="Courier"/>
                <a:cs typeface="Courier"/>
                <a:sym typeface="Courier New"/>
              </a:rPr>
              <a:t>γραμμή</a:t>
            </a:r>
            <a:r>
              <a:rPr lang="en-US" sz="2200" i="0" u="none" strike="noStrike" cap="none" dirty="0">
                <a:solidFill>
                  <a:schemeClr val="lt1"/>
                </a:solidFill>
                <a:latin typeface="Courier"/>
                <a:ea typeface="Courier"/>
                <a:cs typeface="Courier"/>
                <a:sym typeface="Courier New"/>
              </a:rPr>
              <a:t> </a:t>
            </a:r>
            <a:r>
              <a:rPr lang="en-US" sz="2200" i="0" u="none" strike="noStrike" cap="none" dirty="0">
                <a:solidFill>
                  <a:srgbClr val="FFFF00"/>
                </a:solidFill>
                <a:latin typeface="Courier"/>
                <a:ea typeface="Courier"/>
                <a:cs typeface="Courier"/>
                <a:sym typeface="Courier New"/>
              </a:rPr>
              <a:t>in</a:t>
            </a:r>
            <a:r>
              <a:rPr lang="en-US" sz="2200" i="0" u="none" strike="noStrike" cap="none" dirty="0">
                <a:solidFill>
                  <a:schemeClr val="lt1"/>
                </a:solidFill>
                <a:latin typeface="Courier"/>
                <a:ea typeface="Courier"/>
                <a:cs typeface="Courier"/>
                <a:sym typeface="Courier New"/>
              </a:rPr>
              <a:t> </a:t>
            </a:r>
            <a:r>
              <a:rPr lang="en-US" sz="2200" i="0" u="none" strike="noStrike" cap="none" dirty="0" err="1">
                <a:solidFill>
                  <a:srgbClr val="00FF00"/>
                </a:solidFill>
                <a:latin typeface="Courier"/>
                <a:ea typeface="Courier"/>
                <a:cs typeface="Courier"/>
                <a:sym typeface="Courier New"/>
              </a:rPr>
              <a:t>fhand</a:t>
            </a:r>
            <a:r>
              <a:rPr lang="en-US" sz="22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200" i="0" u="none" strike="noStrike" cap="none" dirty="0">
                <a:solidFill>
                  <a:schemeClr val="lt1"/>
                </a:solidFill>
                <a:latin typeface="Courier"/>
                <a:ea typeface="Courier"/>
                <a:cs typeface="Courier"/>
                <a:sym typeface="Courier New"/>
              </a:rPr>
              <a:t>      </a:t>
            </a:r>
            <a:r>
              <a:rPr lang="en-US" sz="2200" i="0" u="none" strike="noStrike" cap="none" dirty="0">
                <a:solidFill>
                  <a:srgbClr val="FFFF00"/>
                </a:solidFill>
                <a:latin typeface="Courier"/>
                <a:ea typeface="Courier"/>
                <a:cs typeface="Courier"/>
                <a:sym typeface="Courier New"/>
              </a:rPr>
              <a:t>if</a:t>
            </a:r>
            <a:r>
              <a:rPr lang="en-US" sz="2200" i="0" u="none" strike="noStrike" cap="none" dirty="0">
                <a:solidFill>
                  <a:schemeClr val="lt1"/>
                </a:solidFill>
                <a:latin typeface="Courier"/>
                <a:ea typeface="Courier"/>
                <a:cs typeface="Courier"/>
                <a:sym typeface="Courier New"/>
              </a:rPr>
              <a:t> </a:t>
            </a:r>
            <a:r>
              <a:rPr lang="el-GR" sz="2200" i="0" u="none" strike="noStrike" cap="none" dirty="0">
                <a:solidFill>
                  <a:srgbClr val="00FF00"/>
                </a:solidFill>
                <a:latin typeface="Courier"/>
                <a:ea typeface="Courier"/>
                <a:cs typeface="Courier"/>
                <a:sym typeface="Courier New"/>
              </a:rPr>
              <a:t>γραμμή</a:t>
            </a:r>
            <a:r>
              <a:rPr lang="en-US" sz="2200" i="0" u="none" strike="noStrike" cap="none" dirty="0">
                <a:solidFill>
                  <a:srgbClr val="FF00FF"/>
                </a:solidFill>
                <a:latin typeface="Courier"/>
                <a:ea typeface="Courier"/>
                <a:cs typeface="Courier"/>
                <a:sym typeface="Courier New"/>
              </a:rPr>
              <a:t>.</a:t>
            </a:r>
            <a:r>
              <a:rPr lang="en-US" sz="2200" i="0" u="none" strike="noStrike" cap="none" dirty="0" err="1">
                <a:solidFill>
                  <a:srgbClr val="FF00FF"/>
                </a:solidFill>
                <a:latin typeface="Courier"/>
                <a:ea typeface="Courier"/>
                <a:cs typeface="Courier"/>
                <a:sym typeface="Courier New"/>
              </a:rPr>
              <a:t>startswith</a:t>
            </a:r>
            <a:r>
              <a:rPr lang="en-US" sz="2200" i="0" u="none" strike="noStrike" cap="none" dirty="0">
                <a:solidFill>
                  <a:schemeClr val="lt1"/>
                </a:solidFill>
                <a:latin typeface="Courier"/>
                <a:ea typeface="Courier"/>
                <a:cs typeface="Courier"/>
                <a:sym typeface="Courier New"/>
              </a:rPr>
              <a:t>('Subject:') :</a:t>
            </a:r>
          </a:p>
          <a:p>
            <a:pPr marL="0" marR="0" lvl="0" indent="0" algn="l" rtl="0">
              <a:lnSpc>
                <a:spcPct val="100000"/>
              </a:lnSpc>
              <a:spcBef>
                <a:spcPts val="0"/>
              </a:spcBef>
              <a:spcAft>
                <a:spcPts val="0"/>
              </a:spcAft>
              <a:buClr>
                <a:schemeClr val="lt1"/>
              </a:buClr>
              <a:buSzPct val="25000"/>
              <a:buFont typeface="Cabin"/>
              <a:buNone/>
            </a:pPr>
            <a:r>
              <a:rPr lang="en-US" sz="2200" i="0" u="none" strike="noStrike" cap="none" dirty="0">
                <a:solidFill>
                  <a:schemeClr val="lt1"/>
                </a:solidFill>
                <a:latin typeface="Courier"/>
                <a:ea typeface="Courier"/>
                <a:cs typeface="Courier"/>
                <a:sym typeface="Courier New"/>
              </a:rPr>
              <a:t>          </a:t>
            </a:r>
            <a:r>
              <a:rPr lang="el-GR" sz="2200" i="0" u="none" strike="noStrike" cap="none" dirty="0">
                <a:solidFill>
                  <a:srgbClr val="00FF00"/>
                </a:solidFill>
                <a:latin typeface="Courier"/>
                <a:ea typeface="Courier"/>
                <a:cs typeface="Courier"/>
                <a:sym typeface="Courier New"/>
              </a:rPr>
              <a:t>πλήθος</a:t>
            </a:r>
            <a:r>
              <a:rPr lang="en-US" sz="2200" i="0" u="none" strike="noStrike" cap="none" dirty="0">
                <a:solidFill>
                  <a:schemeClr val="lt1"/>
                </a:solidFill>
                <a:latin typeface="Courier"/>
                <a:ea typeface="Courier"/>
                <a:cs typeface="Courier"/>
                <a:sym typeface="Courier New"/>
              </a:rPr>
              <a:t> = </a:t>
            </a:r>
            <a:r>
              <a:rPr lang="el-GR" sz="2200" i="0" u="none" strike="noStrike" cap="none" dirty="0">
                <a:solidFill>
                  <a:srgbClr val="00FF00"/>
                </a:solidFill>
                <a:latin typeface="Courier"/>
                <a:ea typeface="Courier"/>
                <a:cs typeface="Courier"/>
                <a:sym typeface="Courier New"/>
              </a:rPr>
              <a:t>πλήθος</a:t>
            </a:r>
            <a:r>
              <a:rPr lang="en-US" sz="2200" i="0" u="none" strike="noStrike" cap="none" dirty="0">
                <a:solidFill>
                  <a:schemeClr val="lt1"/>
                </a:solidFill>
                <a:latin typeface="Courier"/>
                <a:ea typeface="Courier"/>
                <a:cs typeface="Courier"/>
                <a:sym typeface="Courier New"/>
              </a:rPr>
              <a:t> + 1</a:t>
            </a:r>
          </a:p>
          <a:p>
            <a:pPr lvl="0">
              <a:buClr>
                <a:srgbClr val="FFFF00"/>
              </a:buClr>
              <a:buSzPct val="25000"/>
            </a:pPr>
            <a:r>
              <a:rPr lang="en-US" sz="2200" dirty="0">
                <a:solidFill>
                  <a:srgbClr val="FFFF00"/>
                </a:solidFill>
                <a:latin typeface="Courier"/>
                <a:ea typeface="Courier"/>
                <a:cs typeface="Courier"/>
                <a:sym typeface="Courier New"/>
              </a:rPr>
              <a:t>  </a:t>
            </a:r>
            <a:r>
              <a:rPr lang="en-US" sz="2200" i="0" u="none" strike="noStrike" cap="none" dirty="0">
                <a:solidFill>
                  <a:srgbClr val="FFFF00"/>
                </a:solidFill>
                <a:latin typeface="Courier"/>
                <a:ea typeface="Courier"/>
                <a:cs typeface="Courier"/>
                <a:sym typeface="Courier New"/>
              </a:rPr>
              <a:t>print</a:t>
            </a:r>
            <a:r>
              <a:rPr lang="en-US" sz="2200" dirty="0">
                <a:solidFill>
                  <a:schemeClr val="lt1"/>
                </a:solidFill>
                <a:latin typeface="Courier"/>
                <a:ea typeface="Courier"/>
                <a:cs typeface="Courier"/>
                <a:sym typeface="Courier New"/>
              </a:rPr>
              <a:t>(</a:t>
            </a:r>
            <a:r>
              <a:rPr lang="en-US" sz="2200" i="0" u="none" strike="noStrike" cap="none" dirty="0">
                <a:solidFill>
                  <a:schemeClr val="lt1"/>
                </a:solidFill>
                <a:latin typeface="Courier"/>
                <a:ea typeface="Courier"/>
                <a:cs typeface="Courier"/>
                <a:sym typeface="Courier New"/>
              </a:rPr>
              <a:t>'</a:t>
            </a:r>
            <a:r>
              <a:rPr lang="el-GR" sz="2200" i="0" u="none" strike="noStrike" cap="none" dirty="0">
                <a:solidFill>
                  <a:schemeClr val="lt1"/>
                </a:solidFill>
                <a:latin typeface="Courier"/>
                <a:ea typeface="Courier"/>
                <a:cs typeface="Courier"/>
                <a:sym typeface="Courier New"/>
              </a:rPr>
              <a:t>Βρέθηκαν</a:t>
            </a:r>
            <a:r>
              <a:rPr lang="en-US" sz="2200" i="0" u="none" strike="noStrike" cap="none" dirty="0">
                <a:solidFill>
                  <a:schemeClr val="lt1"/>
                </a:solidFill>
                <a:latin typeface="Courier"/>
                <a:ea typeface="Courier"/>
                <a:cs typeface="Courier"/>
                <a:sym typeface="Courier New"/>
              </a:rPr>
              <a:t>', </a:t>
            </a:r>
            <a:r>
              <a:rPr lang="el-GR" sz="2200" i="0" u="none" strike="noStrike" cap="none" dirty="0">
                <a:solidFill>
                  <a:srgbClr val="00FF00"/>
                </a:solidFill>
                <a:latin typeface="Courier"/>
                <a:ea typeface="Courier"/>
                <a:cs typeface="Courier"/>
                <a:sym typeface="Courier New"/>
              </a:rPr>
              <a:t>πλήθος</a:t>
            </a:r>
            <a:r>
              <a:rPr lang="en-US" sz="2200" i="0" u="none" strike="noStrike" cap="none" dirty="0">
                <a:solidFill>
                  <a:schemeClr val="lt1"/>
                </a:solidFill>
                <a:latin typeface="Courier"/>
                <a:ea typeface="Courier"/>
                <a:cs typeface="Courier"/>
                <a:sym typeface="Courier New"/>
              </a:rPr>
              <a:t>, '</a:t>
            </a:r>
            <a:r>
              <a:rPr lang="el-GR" sz="2200" i="0" u="none" strike="noStrike" cap="none" dirty="0">
                <a:solidFill>
                  <a:schemeClr val="lt1"/>
                </a:solidFill>
                <a:latin typeface="Courier"/>
                <a:ea typeface="Courier"/>
                <a:cs typeface="Courier"/>
                <a:sym typeface="Courier New"/>
              </a:rPr>
              <a:t>γραμμές </a:t>
            </a:r>
            <a:r>
              <a:rPr lang="en-US" sz="2200" i="0" u="none" strike="noStrike" cap="none" dirty="0">
                <a:solidFill>
                  <a:schemeClr val="lt1"/>
                </a:solidFill>
                <a:latin typeface="Courier"/>
                <a:ea typeface="Courier"/>
                <a:cs typeface="Courier"/>
                <a:sym typeface="Courier New"/>
              </a:rPr>
              <a:t>subject </a:t>
            </a:r>
            <a:r>
              <a:rPr lang="el-GR" sz="2200" i="0" u="none" strike="noStrike" cap="none" dirty="0">
                <a:solidFill>
                  <a:schemeClr val="lt1"/>
                </a:solidFill>
                <a:latin typeface="Courier"/>
                <a:ea typeface="Courier"/>
                <a:cs typeface="Courier"/>
                <a:sym typeface="Courier New"/>
              </a:rPr>
              <a:t>στο</a:t>
            </a:r>
            <a:r>
              <a:rPr lang="en-US" sz="2200" i="0" u="none" strike="noStrike" cap="none" dirty="0">
                <a:solidFill>
                  <a:schemeClr val="lt1"/>
                </a:solidFill>
                <a:latin typeface="Courier"/>
                <a:ea typeface="Courier"/>
                <a:cs typeface="Courier"/>
                <a:sym typeface="Courier New"/>
              </a:rPr>
              <a:t>', </a:t>
            </a:r>
            <a:r>
              <a:rPr lang="el-GR" sz="2200" i="0" u="none" strike="noStrike" cap="none" dirty="0" err="1">
                <a:solidFill>
                  <a:schemeClr val="lt1"/>
                </a:solidFill>
                <a:latin typeface="Courier"/>
                <a:ea typeface="Courier"/>
                <a:cs typeface="Courier"/>
                <a:sym typeface="Courier New"/>
              </a:rPr>
              <a:t>ον_αρχείου</a:t>
            </a:r>
            <a:r>
              <a:rPr lang="en-US" sz="2200" dirty="0">
                <a:solidFill>
                  <a:schemeClr val="lt1"/>
                </a:solidFill>
                <a:latin typeface="Courier"/>
                <a:ea typeface="Courier"/>
                <a:cs typeface="Courier"/>
                <a:sym typeface="Courier New"/>
              </a:rPr>
              <a:t>)</a:t>
            </a:r>
            <a:endParaRPr lang="en-US" sz="2200" i="0" u="none" strike="noStrike" cap="none" dirty="0">
              <a:solidFill>
                <a:schemeClr val="lt1"/>
              </a:solidFill>
              <a:latin typeface="Courier"/>
              <a:ea typeface="Courier"/>
              <a:cs typeface="Courier"/>
              <a:sym typeface="Courier New"/>
            </a:endParaRPr>
          </a:p>
        </p:txBody>
      </p:sp>
      <p:sp>
        <p:nvSpPr>
          <p:cNvPr id="366" name="Shape 366"/>
          <p:cNvSpPr txBox="1"/>
          <p:nvPr/>
        </p:nvSpPr>
        <p:spPr>
          <a:xfrm>
            <a:off x="633014" y="5988297"/>
            <a:ext cx="7502399" cy="2616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l-GR" sz="2800" u="none" strike="noStrike" cap="none" dirty="0">
                <a:solidFill>
                  <a:srgbClr val="FF00FF"/>
                </a:solidFill>
                <a:latin typeface="Arial" charset="0"/>
                <a:ea typeface="Arial" charset="0"/>
                <a:cs typeface="Arial" charset="0"/>
                <a:sym typeface="Cabin"/>
              </a:rPr>
              <a:t>Δώστε το όνομα του αρχείου</a:t>
            </a:r>
            <a:r>
              <a:rPr lang="en-US" sz="2800" u="none" strike="noStrike" cap="none" dirty="0">
                <a:solidFill>
                  <a:srgbClr val="FF00FF"/>
                </a:solidFill>
                <a:latin typeface="Arial" charset="0"/>
                <a:ea typeface="Arial" charset="0"/>
                <a:cs typeface="Arial" charset="0"/>
                <a:sym typeface="Cabin"/>
              </a:rPr>
              <a:t>: </a:t>
            </a:r>
            <a:r>
              <a:rPr lang="en-US" sz="2800" u="none" strike="noStrike" cap="none" dirty="0">
                <a:solidFill>
                  <a:srgbClr val="FFFF00"/>
                </a:solidFill>
                <a:latin typeface="Arial" charset="0"/>
                <a:ea typeface="Arial" charset="0"/>
                <a:cs typeface="Arial" charset="0"/>
                <a:sym typeface="Cabin"/>
              </a:rPr>
              <a:t>mbox.txt</a:t>
            </a:r>
          </a:p>
          <a:p>
            <a:pPr marL="0" marR="0" lvl="0" indent="0" algn="l" rtl="0">
              <a:lnSpc>
                <a:spcPct val="100000"/>
              </a:lnSpc>
              <a:spcBef>
                <a:spcPts val="0"/>
              </a:spcBef>
              <a:spcAft>
                <a:spcPts val="0"/>
              </a:spcAft>
              <a:buClr>
                <a:srgbClr val="FF00FF"/>
              </a:buClr>
              <a:buSzPct val="25000"/>
              <a:buFont typeface="Cabin"/>
              <a:buNone/>
            </a:pPr>
            <a:r>
              <a:rPr lang="el-GR" sz="2800" u="none" strike="noStrike" cap="none" dirty="0">
                <a:solidFill>
                  <a:srgbClr val="FF00FF"/>
                </a:solidFill>
                <a:latin typeface="Arial" charset="0"/>
                <a:ea typeface="Arial" charset="0"/>
                <a:cs typeface="Arial" charset="0"/>
                <a:sym typeface="Cabin"/>
              </a:rPr>
              <a:t>Βρέθηκαν </a:t>
            </a:r>
            <a:r>
              <a:rPr lang="en-US" sz="2800" u="none" strike="noStrike" cap="none" dirty="0">
                <a:solidFill>
                  <a:srgbClr val="FF00FF"/>
                </a:solidFill>
                <a:latin typeface="Arial" charset="0"/>
                <a:ea typeface="Arial" charset="0"/>
                <a:cs typeface="Arial" charset="0"/>
                <a:sym typeface="Cabin"/>
              </a:rPr>
              <a:t>1797 </a:t>
            </a:r>
            <a:r>
              <a:rPr lang="el-GR" sz="2800" u="none" strike="noStrike" cap="none" dirty="0">
                <a:solidFill>
                  <a:srgbClr val="FF00FF"/>
                </a:solidFill>
                <a:latin typeface="Arial" charset="0"/>
                <a:ea typeface="Arial" charset="0"/>
                <a:cs typeface="Arial" charset="0"/>
                <a:sym typeface="Cabin"/>
              </a:rPr>
              <a:t>γραμμές </a:t>
            </a:r>
            <a:r>
              <a:rPr lang="en-US" sz="2800" u="none" strike="noStrike" cap="none" dirty="0">
                <a:solidFill>
                  <a:srgbClr val="FF00FF"/>
                </a:solidFill>
                <a:latin typeface="Arial" charset="0"/>
                <a:ea typeface="Arial" charset="0"/>
                <a:cs typeface="Arial" charset="0"/>
                <a:sym typeface="Cabin"/>
              </a:rPr>
              <a:t>subject </a:t>
            </a:r>
            <a:r>
              <a:rPr lang="el-GR" sz="2800" u="none" strike="noStrike" cap="none" dirty="0">
                <a:solidFill>
                  <a:srgbClr val="FF00FF"/>
                </a:solidFill>
                <a:latin typeface="Arial" charset="0"/>
                <a:ea typeface="Arial" charset="0"/>
                <a:cs typeface="Arial" charset="0"/>
                <a:sym typeface="Cabin"/>
              </a:rPr>
              <a:t>στο</a:t>
            </a:r>
            <a:r>
              <a:rPr lang="en-US" sz="2800" u="none" strike="noStrike" cap="none" dirty="0">
                <a:solidFill>
                  <a:srgbClr val="FF00FF"/>
                </a:solidFill>
                <a:latin typeface="Arial" charset="0"/>
                <a:ea typeface="Arial" charset="0"/>
                <a:cs typeface="Arial" charset="0"/>
                <a:sym typeface="Cabin"/>
              </a:rPr>
              <a:t> mbox.txt</a:t>
            </a:r>
          </a:p>
          <a:p>
            <a:pPr marL="0" marR="0" lvl="0" indent="0" algn="ctr" rtl="0">
              <a:lnSpc>
                <a:spcPct val="100000"/>
              </a:lnSpc>
              <a:spcBef>
                <a:spcPts val="0"/>
              </a:spcBef>
              <a:spcAft>
                <a:spcPts val="0"/>
              </a:spcAft>
              <a:buNone/>
            </a:pPr>
            <a:endParaRPr sz="28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l-GR" sz="2800" u="none" strike="noStrike" cap="none" dirty="0">
                <a:solidFill>
                  <a:srgbClr val="FF00FF"/>
                </a:solidFill>
                <a:latin typeface="Arial" charset="0"/>
                <a:ea typeface="Arial" charset="0"/>
                <a:cs typeface="Arial" charset="0"/>
                <a:sym typeface="Cabin"/>
              </a:rPr>
              <a:t>Δώστε το όνομα του αρχείου</a:t>
            </a:r>
            <a:r>
              <a:rPr lang="en-US" sz="2800" u="none" strike="noStrike" cap="none" dirty="0">
                <a:solidFill>
                  <a:srgbClr val="FF00FF"/>
                </a:solidFill>
                <a:latin typeface="Arial" charset="0"/>
                <a:ea typeface="Arial" charset="0"/>
                <a:cs typeface="Arial" charset="0"/>
                <a:sym typeface="Cabin"/>
              </a:rPr>
              <a:t>: </a:t>
            </a:r>
            <a:r>
              <a:rPr lang="en-US" sz="2800" u="none" strike="noStrike" cap="none" dirty="0" err="1">
                <a:solidFill>
                  <a:srgbClr val="FFFF00"/>
                </a:solidFill>
                <a:latin typeface="Arial" charset="0"/>
                <a:ea typeface="Arial" charset="0"/>
                <a:cs typeface="Arial" charset="0"/>
                <a:sym typeface="Cabin"/>
              </a:rPr>
              <a:t>na</a:t>
            </a:r>
            <a:r>
              <a:rPr lang="en-US" sz="2800" u="none" strike="noStrike" cap="none" dirty="0">
                <a:solidFill>
                  <a:srgbClr val="FFFF00"/>
                </a:solidFill>
                <a:latin typeface="Arial" charset="0"/>
                <a:ea typeface="Arial" charset="0"/>
                <a:cs typeface="Arial" charset="0"/>
                <a:sym typeface="Cabin"/>
              </a:rPr>
              <a:t> </a:t>
            </a:r>
            <a:r>
              <a:rPr lang="en-US" sz="2800" u="none" strike="noStrike" cap="none" dirty="0" err="1">
                <a:solidFill>
                  <a:srgbClr val="FFFF00"/>
                </a:solidFill>
                <a:latin typeface="Arial" charset="0"/>
                <a:ea typeface="Arial" charset="0"/>
                <a:cs typeface="Arial" charset="0"/>
                <a:sym typeface="Cabin"/>
              </a:rPr>
              <a:t>na</a:t>
            </a:r>
            <a:r>
              <a:rPr lang="en-US" sz="2800" u="none" strike="noStrike" cap="none" dirty="0">
                <a:solidFill>
                  <a:srgbClr val="FFFF00"/>
                </a:solidFill>
                <a:latin typeface="Arial" charset="0"/>
                <a:ea typeface="Arial" charset="0"/>
                <a:cs typeface="Arial" charset="0"/>
                <a:sym typeface="Cabin"/>
              </a:rPr>
              <a:t> boo boo</a:t>
            </a:r>
          </a:p>
          <a:p>
            <a:pPr marL="0" marR="0" lvl="0" indent="0" algn="l" rtl="0">
              <a:lnSpc>
                <a:spcPct val="100000"/>
              </a:lnSpc>
              <a:spcBef>
                <a:spcPts val="0"/>
              </a:spcBef>
              <a:spcAft>
                <a:spcPts val="0"/>
              </a:spcAft>
              <a:buClr>
                <a:srgbClr val="FF00FF"/>
              </a:buClr>
              <a:buSzPct val="25000"/>
              <a:buFont typeface="Cabin"/>
              <a:buNone/>
            </a:pPr>
            <a:r>
              <a:rPr lang="el-GR" sz="2800" u="none" strike="noStrike" cap="none" dirty="0">
                <a:solidFill>
                  <a:srgbClr val="FF00FF"/>
                </a:solidFill>
                <a:latin typeface="Arial" charset="0"/>
                <a:ea typeface="Arial" charset="0"/>
                <a:cs typeface="Arial" charset="0"/>
                <a:sym typeface="Cabin"/>
              </a:rPr>
              <a:t>Το αρχείο δεν μπορεί να ανοίξει</a:t>
            </a:r>
            <a:r>
              <a:rPr lang="en-US" sz="2800" u="none" strike="noStrike" cap="none" dirty="0">
                <a:solidFill>
                  <a:srgbClr val="FF00FF"/>
                </a:solidFill>
                <a:latin typeface="Arial" charset="0"/>
                <a:ea typeface="Arial" charset="0"/>
                <a:cs typeface="Arial" charset="0"/>
                <a:sym typeface="Cabin"/>
              </a:rPr>
              <a:t>: </a:t>
            </a:r>
            <a:r>
              <a:rPr lang="en-US" sz="2800" u="none" strike="noStrike" cap="none" dirty="0" err="1">
                <a:solidFill>
                  <a:srgbClr val="FF00FF"/>
                </a:solidFill>
                <a:latin typeface="Arial" charset="0"/>
                <a:ea typeface="Arial" charset="0"/>
                <a:cs typeface="Arial" charset="0"/>
                <a:sym typeface="Cabin"/>
              </a:rPr>
              <a:t>na</a:t>
            </a:r>
            <a:r>
              <a:rPr lang="en-US" sz="2800" u="none" strike="noStrike" cap="none" dirty="0">
                <a:solidFill>
                  <a:srgbClr val="FF00FF"/>
                </a:solidFill>
                <a:latin typeface="Arial" charset="0"/>
                <a:ea typeface="Arial" charset="0"/>
                <a:cs typeface="Arial" charset="0"/>
                <a:sym typeface="Cabin"/>
              </a:rPr>
              <a:t> </a:t>
            </a:r>
            <a:r>
              <a:rPr lang="en-US" sz="2800" u="none" strike="noStrike" cap="none" dirty="0" err="1">
                <a:solidFill>
                  <a:srgbClr val="FF00FF"/>
                </a:solidFill>
                <a:latin typeface="Arial" charset="0"/>
                <a:ea typeface="Arial" charset="0"/>
                <a:cs typeface="Arial" charset="0"/>
                <a:sym typeface="Cabin"/>
              </a:rPr>
              <a:t>na</a:t>
            </a:r>
            <a:r>
              <a:rPr lang="en-US" sz="2800" u="none" strike="noStrike" cap="none" dirty="0">
                <a:solidFill>
                  <a:srgbClr val="FF00FF"/>
                </a:solidFill>
                <a:latin typeface="Arial" charset="0"/>
                <a:ea typeface="Arial" charset="0"/>
                <a:cs typeface="Arial" charset="0"/>
                <a:sym typeface="Cabin"/>
              </a:rPr>
              <a:t> boo boo</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xfrm>
            <a:off x="1155700" y="789708"/>
            <a:ext cx="13642975" cy="175019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Σύνοψη</a:t>
            </a:r>
            <a:endParaRPr lang="en-US" sz="7600" u="none" strike="noStrike" cap="none" dirty="0">
              <a:solidFill>
                <a:srgbClr val="FFD966"/>
              </a:solidFill>
              <a:latin typeface="Arial" charset="0"/>
              <a:ea typeface="Arial" charset="0"/>
              <a:cs typeface="Arial" charset="0"/>
              <a:sym typeface="Cabin"/>
            </a:endParaRPr>
          </a:p>
        </p:txBody>
      </p:sp>
      <p:sp>
        <p:nvSpPr>
          <p:cNvPr id="372" name="Shape 372"/>
          <p:cNvSpPr txBox="1">
            <a:spLocks noGrp="1"/>
          </p:cNvSpPr>
          <p:nvPr>
            <p:ph type="body" idx="1"/>
          </p:nvPr>
        </p:nvSpPr>
        <p:spPr>
          <a:xfrm>
            <a:off x="682410" y="2539899"/>
            <a:ext cx="7786821" cy="5702399"/>
          </a:xfrm>
          <a:prstGeom prst="rect">
            <a:avLst/>
          </a:prstGeom>
          <a:noFill/>
          <a:ln>
            <a:noFill/>
          </a:ln>
        </p:spPr>
        <p:txBody>
          <a:bodyPr lIns="38100" tIns="38100" rIns="38100" bIns="38100" anchor="t" anchorCtr="0">
            <a:noAutofit/>
          </a:bodyPr>
          <a:lstStyle/>
          <a:p>
            <a:pPr marL="685800" marR="0" lvl="0" indent="-394461"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Δευτερεύον αποθηκευτικός χώρος</a:t>
            </a:r>
            <a:endParaRPr lang="en-US" sz="3600" u="none" strike="noStrike" cap="none" dirty="0">
              <a:solidFill>
                <a:schemeClr val="lt1"/>
              </a:solidFill>
              <a:latin typeface="Arial" charset="0"/>
              <a:ea typeface="Arial" charset="0"/>
              <a:cs typeface="Arial" charset="0"/>
              <a:sym typeface="Cabin"/>
            </a:endParaRPr>
          </a:p>
          <a:p>
            <a:pPr marL="685800" marR="0" lvl="0" indent="-394461"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Άνοιγμα αρχείου </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λαβή αρχείου</a:t>
            </a:r>
            <a:endParaRPr lang="en-US" sz="3600" u="none" strike="noStrike" cap="none" dirty="0">
              <a:solidFill>
                <a:schemeClr val="lt1"/>
              </a:solidFill>
              <a:latin typeface="Arial" charset="0"/>
              <a:ea typeface="Arial" charset="0"/>
              <a:cs typeface="Arial" charset="0"/>
              <a:sym typeface="Cabin"/>
            </a:endParaRPr>
          </a:p>
          <a:p>
            <a:pPr marL="685800" marR="0" lvl="0" indent="-394461"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Δομή αρχείου</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 χαρακτήρας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err="1">
                <a:solidFill>
                  <a:schemeClr val="lt1"/>
                </a:solidFill>
                <a:latin typeface="Arial" charset="0"/>
                <a:ea typeface="Arial" charset="0"/>
                <a:cs typeface="Arial" charset="0"/>
                <a:sym typeface="Cabin"/>
              </a:rPr>
              <a:t>νέαγραμμή</a:t>
            </a:r>
            <a:endParaRPr lang="en-US" sz="3600" u="none" strike="noStrike" cap="none" dirty="0">
              <a:solidFill>
                <a:schemeClr val="lt1"/>
              </a:solidFill>
              <a:latin typeface="Arial" charset="0"/>
              <a:ea typeface="Arial" charset="0"/>
              <a:cs typeface="Arial" charset="0"/>
              <a:sym typeface="Cabin"/>
            </a:endParaRPr>
          </a:p>
          <a:p>
            <a:pPr marL="685800" marR="0" lvl="0" indent="-394462"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Διάβασμα αρχείου γραμμή – γραμμ</a:t>
            </a:r>
            <a:r>
              <a:rPr lang="el-GR" dirty="0">
                <a:solidFill>
                  <a:schemeClr val="lt1"/>
                </a:solidFill>
                <a:latin typeface="Arial" charset="0"/>
                <a:ea typeface="Arial" charset="0"/>
                <a:cs typeface="Arial" charset="0"/>
                <a:sym typeface="Cabin"/>
              </a:rPr>
              <a:t>ή με βρόχο </a:t>
            </a:r>
            <a:r>
              <a:rPr lang="en-US" sz="3600" u="none" strike="noStrike" cap="none" dirty="0">
                <a:solidFill>
                  <a:schemeClr val="lt1"/>
                </a:solidFill>
                <a:latin typeface="Arial" charset="0"/>
                <a:ea typeface="Arial" charset="0"/>
                <a:cs typeface="Arial" charset="0"/>
                <a:sym typeface="Cabin"/>
              </a:rPr>
              <a:t>for </a:t>
            </a:r>
          </a:p>
        </p:txBody>
      </p:sp>
      <p:sp>
        <p:nvSpPr>
          <p:cNvPr id="373" name="Shape 373"/>
          <p:cNvSpPr txBox="1">
            <a:spLocks noGrp="1"/>
          </p:cNvSpPr>
          <p:nvPr>
            <p:ph type="body" idx="4294967295"/>
          </p:nvPr>
        </p:nvSpPr>
        <p:spPr>
          <a:xfrm>
            <a:off x="8834034" y="2603500"/>
            <a:ext cx="6739556" cy="4133850"/>
          </a:xfrm>
          <a:prstGeom prst="rect">
            <a:avLst/>
          </a:prstGeom>
          <a:noFill/>
          <a:ln>
            <a:noFill/>
          </a:ln>
        </p:spPr>
        <p:txBody>
          <a:bodyPr lIns="38100" tIns="38100" rIns="38100" bIns="38100" anchor="t" anchorCtr="0">
            <a:noAutofit/>
          </a:bodyPr>
          <a:lstStyle/>
          <a:p>
            <a:pPr marL="685800" marR="0" lvl="0" indent="-394462"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Αναζήτηση γραμμής</a:t>
            </a:r>
            <a:endParaRPr lang="en-US" sz="3600" u="none" strike="noStrike" cap="none" dirty="0">
              <a:solidFill>
                <a:schemeClr val="lt1"/>
              </a:solidFill>
              <a:latin typeface="Arial" charset="0"/>
              <a:ea typeface="Arial" charset="0"/>
              <a:cs typeface="Arial" charset="0"/>
              <a:sym typeface="Cabin"/>
            </a:endParaRPr>
          </a:p>
          <a:p>
            <a:pPr marL="685800" marR="0" lvl="0" indent="-394462"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Εισαγωγή ονόματος αρχείου</a:t>
            </a:r>
            <a:endParaRPr lang="en-US" sz="3600" u="none" strike="noStrike" cap="none" dirty="0">
              <a:solidFill>
                <a:schemeClr val="lt1"/>
              </a:solidFill>
              <a:latin typeface="Arial" charset="0"/>
              <a:ea typeface="Arial" charset="0"/>
              <a:cs typeface="Arial" charset="0"/>
              <a:sym typeface="Cabin"/>
            </a:endParaRPr>
          </a:p>
          <a:p>
            <a:pPr marL="685800" marR="0" lvl="0" indent="-394462"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Διαχείριση άκυρων ονομάτων αρχείων</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l-GR" sz="3600" dirty="0">
                <a:solidFill>
                  <a:srgbClr val="FFFF00"/>
                </a:solidFill>
              </a:rPr>
              <a:t>Ευχαριστίες / Συνεισφορές</a:t>
            </a:r>
            <a:endParaRPr lang="en-US" sz="3600" dirty="0">
              <a:solidFill>
                <a:srgbClr val="FFFF00"/>
              </a:solidFill>
            </a:endParaRP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Αυτές οι διαφάνειες είναι Πνευματική ιδιοκτησία 2010</a:t>
            </a:r>
            <a:r>
              <a:rPr lang="en-US" sz="1800" dirty="0">
                <a:solidFill>
                  <a:srgbClr val="FFFFFF"/>
                </a:solidFill>
              </a:rPr>
              <a:t>-  Charles R. Severance (</a:t>
            </a:r>
            <a:r>
              <a:rPr lang="en-US" sz="1800" u="sng" dirty="0">
                <a:solidFill>
                  <a:srgbClr val="FFFF00"/>
                </a:solidFill>
                <a:hlinkClick r:id="rId3"/>
              </a:rPr>
              <a:t>www.dr-chuck.com</a:t>
            </a:r>
            <a:r>
              <a:rPr lang="en-US" sz="1800" dirty="0">
                <a:solidFill>
                  <a:srgbClr val="FFFFFF"/>
                </a:solidFill>
              </a:rPr>
              <a:t>) </a:t>
            </a:r>
            <a:r>
              <a:rPr lang="el-GR" sz="1800" dirty="0">
                <a:solidFill>
                  <a:srgbClr val="FFFFFF"/>
                </a:solidFill>
              </a:rPr>
              <a:t>του</a:t>
            </a:r>
            <a:r>
              <a:rPr lang="en-US" sz="1800" dirty="0">
                <a:solidFill>
                  <a:srgbClr val="FFFFFF"/>
                </a:solidFill>
              </a:rPr>
              <a:t> University of Michigan School of Information </a:t>
            </a:r>
            <a:r>
              <a:rPr lang="el-GR" sz="1800" dirty="0">
                <a:solidFill>
                  <a:srgbClr val="FFFFFF"/>
                </a:solidFill>
              </a:rPr>
              <a:t>και είναι διαθέσιμες υπό την άδεια</a:t>
            </a:r>
            <a:r>
              <a:rPr lang="en-US" sz="1800" dirty="0">
                <a:solidFill>
                  <a:srgbClr val="FFFFFF"/>
                </a:solidFill>
              </a:rPr>
              <a:t> Creative Commons Attribution 4.0. </a:t>
            </a:r>
            <a:r>
              <a:rPr lang="el-GR" sz="1800" dirty="0">
                <a:solidFill>
                  <a:srgbClr val="FFFFFF"/>
                </a:solidFill>
              </a:rPr>
              <a:t>Παρακαλώ να διατηρήσετε αυτήν την τελευταία διαφάνεια σε όλα τα αντίγραφα του εγγράφου για να συμμορφωθείτε με τις απαιτήσεις απόδοσης της άδειας. Εάν κάνετε κάποια αλλαγή, μη διστάσετε να προσθέσετε το όνομα και τον οργανισμό σας στη λίστα των συντελεστών αυτής της σελίδας καθώς αναδημοσιεύετε το υλικό</a:t>
            </a:r>
            <a:r>
              <a:rPr lang="en-US" sz="1800" dirty="0">
                <a:solidFill>
                  <a:srgbClr val="FFFFFF"/>
                </a:solidFill>
              </a:rPr>
              <a:t>.</a:t>
            </a:r>
          </a:p>
          <a:p>
            <a:pPr lvl="0" rtl="0">
              <a:spcBef>
                <a:spcPts val="0"/>
              </a:spcBef>
              <a:buNone/>
            </a:pPr>
            <a:endParaRPr sz="1800" dirty="0">
              <a:solidFill>
                <a:srgbClr val="FFFFFF"/>
              </a:solidFill>
            </a:endParaRPr>
          </a:p>
          <a:p>
            <a:pPr lvl="0" rtl="0">
              <a:spcBef>
                <a:spcPts val="0"/>
              </a:spcBef>
              <a:buNone/>
            </a:pPr>
            <a:r>
              <a:rPr lang="el-GR" sz="1800" dirty="0">
                <a:solidFill>
                  <a:srgbClr val="FFFFFF"/>
                </a:solidFill>
              </a:rPr>
              <a:t>Αρχική ανάπτυξη </a:t>
            </a:r>
            <a:r>
              <a:rPr lang="en-US" sz="1800" dirty="0">
                <a:solidFill>
                  <a:srgbClr val="FFFFFF"/>
                </a:solidFill>
              </a:rPr>
              <a:t>: Charles Severance, University of Michigan School of Information</a:t>
            </a:r>
            <a:endParaRPr lang="el-GR" sz="1800" dirty="0">
              <a:solidFill>
                <a:srgbClr val="FFFFFF"/>
              </a:solidFill>
            </a:endParaRPr>
          </a:p>
          <a:p>
            <a:pPr lvl="0" rtl="0">
              <a:spcBef>
                <a:spcPts val="0"/>
              </a:spcBef>
              <a:buNone/>
            </a:pPr>
            <a:endParaRPr lang="el-GR" sz="1800" dirty="0">
              <a:solidFill>
                <a:srgbClr val="FFFFFF"/>
              </a:solidFill>
            </a:endParaRPr>
          </a:p>
          <a:p>
            <a:pPr lvl="0" rtl="0">
              <a:spcBef>
                <a:spcPts val="0"/>
              </a:spcBef>
              <a:buNone/>
            </a:pPr>
            <a:r>
              <a:rPr lang="el-GR" sz="1800" dirty="0">
                <a:solidFill>
                  <a:srgbClr val="FFFFFF"/>
                </a:solidFill>
              </a:rPr>
              <a:t>Απόδοση στα Ελληνικά: </a:t>
            </a:r>
            <a:r>
              <a:rPr lang="el-GR" sz="1800" dirty="0" err="1">
                <a:solidFill>
                  <a:srgbClr val="FFFFFF"/>
                </a:solidFill>
              </a:rPr>
              <a:t>Κιουρτίδου</a:t>
            </a:r>
            <a:r>
              <a:rPr lang="el-GR" sz="1800" dirty="0">
                <a:solidFill>
                  <a:srgbClr val="FFFFFF"/>
                </a:solidFill>
              </a:rPr>
              <a:t> Δ. Κωνσταντία</a:t>
            </a:r>
            <a:endParaRPr lang="en-US" sz="1800" dirty="0">
              <a:solidFill>
                <a:srgbClr val="FFFFFF"/>
              </a:solidFill>
            </a:endParaRPr>
          </a:p>
          <a:p>
            <a:pPr lvl="0" rtl="0">
              <a:spcBef>
                <a:spcPts val="0"/>
              </a:spcBef>
              <a:buNone/>
            </a:pPr>
            <a:endParaRPr sz="1800" dirty="0">
              <a:solidFill>
                <a:srgbClr val="FFFFFF"/>
              </a:solidFill>
            </a:endParaRPr>
          </a:p>
          <a:p>
            <a:pPr marL="261938" lvl="0" indent="-261938" rtl="0">
              <a:spcBef>
                <a:spcPts val="0"/>
              </a:spcBef>
              <a:buClr>
                <a:schemeClr val="dk2"/>
              </a:buClr>
              <a:buSzPct val="61111"/>
              <a:buFont typeface="Arial"/>
              <a:buNone/>
            </a:pPr>
            <a:r>
              <a:rPr lang="en-US" sz="1800" dirty="0">
                <a:solidFill>
                  <a:schemeClr val="lt1"/>
                </a:solidFill>
              </a:rPr>
              <a:t>… </a:t>
            </a:r>
            <a:r>
              <a:rPr lang="el-GR" sz="1800" dirty="0">
                <a:solidFill>
                  <a:schemeClr val="lt1"/>
                </a:solidFill>
              </a:rPr>
              <a:t>Εισαγάγετε νέους Μεταφραστές και άτομα που έχουν συνεισφέρει εδώ</a:t>
            </a:r>
            <a:endParaRPr lang="en-US" sz="1800" dirty="0">
              <a:solidFill>
                <a:schemeClr val="lt1"/>
              </a:solidFill>
            </a:endParaRP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Συνέχεια</a:t>
            </a:r>
            <a:r>
              <a:rPr lang="is-IS" sz="1800" dirty="0">
                <a:solidFill>
                  <a:srgbClr val="FFFFFF"/>
                </a:solidFill>
              </a:rPr>
              <a:t>…</a:t>
            </a:r>
            <a:endParaRPr lang="en-US" sz="1800" dirty="0">
              <a:solidFill>
                <a:srgbClr val="FFFFFF"/>
              </a:solidFill>
            </a:endParaRPr>
          </a:p>
        </p:txBody>
      </p:sp>
      <p:pic>
        <p:nvPicPr>
          <p:cNvPr id="6" name="Shape 536">
            <a:extLst>
              <a:ext uri="{FF2B5EF4-FFF2-40B4-BE49-F238E27FC236}">
                <a16:creationId xmlns:a16="http://schemas.microsoft.com/office/drawing/2014/main" id="{BE10AF01-D437-453D-BE38-BD03821DC145}"/>
              </a:ext>
            </a:extLst>
          </p:cNvPr>
          <p:cNvPicPr preferRelativeResize="0"/>
          <p:nvPr/>
        </p:nvPicPr>
        <p:blipFill rotWithShape="1">
          <a:blip r:embed="rId5">
            <a:alphaModFix/>
          </a:blip>
          <a:srcRect/>
          <a:stretch/>
        </p:blipFill>
        <p:spPr>
          <a:xfrm>
            <a:off x="643300" y="789709"/>
            <a:ext cx="1024800" cy="1024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Shape 23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Επεξεργασία Αρχείων</a:t>
            </a:r>
            <a:endParaRPr lang="en-US" sz="7600" u="none" strike="noStrike" cap="none" dirty="0">
              <a:solidFill>
                <a:srgbClr val="FFD966"/>
              </a:solidFill>
              <a:latin typeface="Arial" charset="0"/>
              <a:ea typeface="Arial" charset="0"/>
              <a:cs typeface="Arial" charset="0"/>
              <a:sym typeface="Cabin"/>
            </a:endParaRPr>
          </a:p>
        </p:txBody>
      </p:sp>
      <p:sp>
        <p:nvSpPr>
          <p:cNvPr id="233" name="Shape 233"/>
          <p:cNvSpPr txBox="1">
            <a:spLocks noGrp="1"/>
          </p:cNvSpPr>
          <p:nvPr>
            <p:ph type="body" idx="1"/>
          </p:nvPr>
        </p:nvSpPr>
        <p:spPr>
          <a:xfrm>
            <a:off x="979357" y="2603501"/>
            <a:ext cx="14297286" cy="893950"/>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l-GR" sz="3600" u="none" strike="noStrike" cap="none" dirty="0">
                <a:solidFill>
                  <a:schemeClr val="lt1"/>
                </a:solidFill>
                <a:latin typeface="Arial" charset="0"/>
                <a:ea typeface="Arial" charset="0"/>
                <a:cs typeface="Arial" charset="0"/>
                <a:sym typeface="Cabin"/>
              </a:rPr>
              <a:t>Ένα αρχείο κειμένου μπορεί να θεωρηθεί ως μια ακολουθία γραμμών</a:t>
            </a:r>
            <a:endParaRPr lang="en-US" sz="3600" u="none" strike="noStrike" cap="none" dirty="0">
              <a:solidFill>
                <a:schemeClr val="lt1"/>
              </a:solidFill>
              <a:latin typeface="Arial" charset="0"/>
              <a:ea typeface="Arial" charset="0"/>
              <a:cs typeface="Arial" charset="0"/>
              <a:sym typeface="Cabin"/>
            </a:endParaRPr>
          </a:p>
        </p:txBody>
      </p:sp>
      <p:sp>
        <p:nvSpPr>
          <p:cNvPr id="234" name="Shape 234"/>
          <p:cNvSpPr txBox="1"/>
          <p:nvPr/>
        </p:nvSpPr>
        <p:spPr>
          <a:xfrm>
            <a:off x="1616050" y="3497450"/>
            <a:ext cx="12859499" cy="3479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none" strike="noStrike" cap="none" dirty="0" err="1">
                <a:solidFill>
                  <a:srgbClr val="FF00FF"/>
                </a:solidFill>
                <a:latin typeface="Courier"/>
                <a:ea typeface="Courier"/>
                <a:cs typeface="Courier"/>
                <a:sym typeface="Courier New"/>
              </a:rPr>
              <a:t>stephen.marquard@uct.ac.za</a:t>
            </a:r>
            <a:r>
              <a:rPr lang="en-US" sz="2400" i="0" u="none" strike="noStrike" cap="none" dirty="0">
                <a:solidFill>
                  <a:srgbClr val="FF00FF"/>
                </a:solidFill>
                <a:latin typeface="Courier"/>
                <a:ea typeface="Courier"/>
                <a:cs typeface="Courier"/>
                <a:sym typeface="Courier New"/>
              </a:rPr>
              <a:t> Sat Jan  5 09:14:16 2008</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Return-Path: &lt;</a:t>
            </a:r>
            <a:r>
              <a:rPr lang="en-US" sz="2400" i="0" u="none" strike="noStrike" cap="none" dirty="0" err="1">
                <a:solidFill>
                  <a:srgbClr val="FF00FF"/>
                </a:solidFill>
                <a:latin typeface="Courier"/>
                <a:ea typeface="Courier"/>
                <a:cs typeface="Courier"/>
                <a:sym typeface="Courier New"/>
              </a:rPr>
              <a:t>postmaster@collab.sakaiproject.org</a:t>
            </a:r>
            <a:r>
              <a:rPr lang="en-US" sz="2400" i="0" u="none" strike="noStrike" cap="none" dirty="0">
                <a:solidFill>
                  <a:srgbClr val="FF00FF"/>
                </a:solidFill>
                <a:latin typeface="Courier"/>
                <a:ea typeface="Courier"/>
                <a:cs typeface="Courier"/>
                <a:sym typeface="Courier New"/>
              </a:rPr>
              <a:t>&gt;</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Date: Sat, 5 Jan 2008 09:12:18 -0500</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To: </a:t>
            </a:r>
            <a:r>
              <a:rPr lang="en-US" sz="2400" i="0" u="none" strike="noStrike" cap="none" dirty="0" err="1">
                <a:solidFill>
                  <a:srgbClr val="FF00FF"/>
                </a:solidFill>
                <a:latin typeface="Courier"/>
                <a:ea typeface="Courier"/>
                <a:cs typeface="Courier"/>
                <a:sym typeface="Courier New"/>
              </a:rPr>
              <a:t>source@collab.sakaiproject.org</a:t>
            </a:r>
            <a:endParaRPr lang="en-US" sz="24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none" strike="noStrike" cap="none" dirty="0" err="1">
                <a:solidFill>
                  <a:srgbClr val="FF00FF"/>
                </a:solidFill>
                <a:latin typeface="Courier"/>
                <a:ea typeface="Courier"/>
                <a:cs typeface="Courier"/>
                <a:sym typeface="Courier New"/>
              </a:rPr>
              <a:t>stephen.marquard@uct.ac.za</a:t>
            </a:r>
            <a:endParaRPr lang="en-US" sz="24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Subject: [</a:t>
            </a:r>
            <a:r>
              <a:rPr lang="en-US" sz="2400" i="0" u="none" strike="noStrike" cap="none" dirty="0" err="1">
                <a:solidFill>
                  <a:srgbClr val="FF00FF"/>
                </a:solidFill>
                <a:latin typeface="Courier"/>
                <a:ea typeface="Courier"/>
                <a:cs typeface="Courier"/>
                <a:sym typeface="Courier New"/>
              </a:rPr>
              <a:t>sakai</a:t>
            </a:r>
            <a:r>
              <a:rPr lang="en-US" sz="2400" i="0" u="none" strike="noStrike" cap="none" dirty="0">
                <a:solidFill>
                  <a:srgbClr val="FF00FF"/>
                </a:solidFill>
                <a:latin typeface="Courier"/>
                <a:ea typeface="Courier"/>
                <a:cs typeface="Courier"/>
                <a:sym typeface="Courier New"/>
              </a:rPr>
              <a:t>] </a:t>
            </a:r>
            <a:r>
              <a:rPr lang="en-US" sz="2400" i="0" u="none" strike="noStrike" cap="none" dirty="0" err="1">
                <a:solidFill>
                  <a:srgbClr val="FF00FF"/>
                </a:solidFill>
                <a:latin typeface="Courier"/>
                <a:ea typeface="Courier"/>
                <a:cs typeface="Courier"/>
                <a:sym typeface="Courier New"/>
              </a:rPr>
              <a:t>svn</a:t>
            </a:r>
            <a:r>
              <a:rPr lang="en-US" sz="2400" i="0" u="none" strike="noStrike" cap="none" dirty="0">
                <a:solidFill>
                  <a:srgbClr val="FF00FF"/>
                </a:solidFill>
                <a:latin typeface="Courier"/>
                <a:ea typeface="Courier"/>
                <a:cs typeface="Courier"/>
                <a:sym typeface="Courier New"/>
              </a:rPr>
              <a:t> commit: r39772 - content/branches/</a:t>
            </a:r>
          </a:p>
          <a:p>
            <a:pPr marL="0" marR="0" lvl="0" indent="0" algn="l" rtl="0">
              <a:lnSpc>
                <a:spcPct val="100000"/>
              </a:lnSpc>
              <a:spcBef>
                <a:spcPts val="0"/>
              </a:spcBef>
              <a:spcAft>
                <a:spcPts val="0"/>
              </a:spcAft>
              <a:buClr>
                <a:srgbClr val="FF00FF"/>
              </a:buClr>
              <a:buFont typeface="Cabin"/>
              <a:buNone/>
            </a:pPr>
            <a:endParaRPr sz="24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Details:</a:t>
            </a:r>
            <a:r>
              <a:rPr lang="en-US" sz="2400" dirty="0">
                <a:solidFill>
                  <a:srgbClr val="FF00FF"/>
                </a:solidFill>
                <a:latin typeface="Courier"/>
                <a:ea typeface="Courier"/>
                <a:cs typeface="Courier"/>
                <a:sym typeface="Courier New"/>
              </a:rPr>
              <a:t> </a:t>
            </a:r>
            <a:r>
              <a:rPr lang="en-US" sz="2400" i="0" u="none" strike="noStrike" cap="none" dirty="0">
                <a:solidFill>
                  <a:srgbClr val="FF00FF"/>
                </a:solidFill>
                <a:latin typeface="Courier"/>
                <a:ea typeface="Courier"/>
                <a:cs typeface="Courier"/>
                <a:sym typeface="Courier New"/>
              </a:rPr>
              <a:t>http://</a:t>
            </a:r>
            <a:r>
              <a:rPr lang="en-US" sz="2400" i="0" u="none" strike="noStrike" cap="none" dirty="0" err="1">
                <a:solidFill>
                  <a:srgbClr val="FF00FF"/>
                </a:solidFill>
                <a:latin typeface="Courier"/>
                <a:ea typeface="Courier"/>
                <a:cs typeface="Courier"/>
                <a:sym typeface="Courier New"/>
              </a:rPr>
              <a:t>source.sakaiproject.org</a:t>
            </a:r>
            <a:r>
              <a:rPr lang="en-US" sz="2400" i="0" u="none" strike="noStrike" cap="none" dirty="0">
                <a:solidFill>
                  <a:srgbClr val="FF00FF"/>
                </a:solidFill>
                <a:latin typeface="Courier"/>
                <a:ea typeface="Courier"/>
                <a:cs typeface="Courier"/>
                <a:sym typeface="Courier New"/>
              </a:rPr>
              <a:t>/</a:t>
            </a:r>
            <a:r>
              <a:rPr lang="en-US" sz="2400" i="0" u="none" strike="noStrike" cap="none" dirty="0" err="1">
                <a:solidFill>
                  <a:srgbClr val="FF00FF"/>
                </a:solidFill>
                <a:latin typeface="Courier"/>
                <a:ea typeface="Courier"/>
                <a:cs typeface="Courier"/>
                <a:sym typeface="Courier New"/>
              </a:rPr>
              <a:t>viewsvn</a:t>
            </a:r>
            <a:r>
              <a:rPr lang="en-US" sz="2400" i="0" u="none" strike="noStrike" cap="none" dirty="0">
                <a:solidFill>
                  <a:srgbClr val="FF00FF"/>
                </a:solidFill>
                <a:latin typeface="Courier"/>
                <a:ea typeface="Courier"/>
                <a:cs typeface="Courier"/>
                <a:sym typeface="Courier New"/>
              </a:rPr>
              <a:t>/?view=</a:t>
            </a:r>
            <a:r>
              <a:rPr lang="en-US" sz="2400" i="0" u="none" strike="noStrike" cap="none" dirty="0" err="1">
                <a:solidFill>
                  <a:srgbClr val="FF00FF"/>
                </a:solidFill>
                <a:latin typeface="Courier"/>
                <a:ea typeface="Courier"/>
                <a:cs typeface="Courier"/>
                <a:sym typeface="Courier New"/>
              </a:rPr>
              <a:t>rev&amp;rev</a:t>
            </a:r>
            <a:r>
              <a:rPr lang="en-US" sz="2400" i="0" u="none" strike="noStrike" cap="none" dirty="0">
                <a:solidFill>
                  <a:srgbClr val="FF00FF"/>
                </a:solidFill>
                <a:latin typeface="Courier"/>
                <a:ea typeface="Courier"/>
                <a:cs typeface="Courier"/>
                <a:sym typeface="Courier New"/>
              </a:rPr>
              <a:t>=39772</a:t>
            </a:r>
          </a:p>
        </p:txBody>
      </p:sp>
      <p:sp>
        <p:nvSpPr>
          <p:cNvPr id="235" name="Shape 235"/>
          <p:cNvSpPr txBox="1"/>
          <p:nvPr/>
        </p:nvSpPr>
        <p:spPr>
          <a:xfrm>
            <a:off x="3116263" y="7194550"/>
            <a:ext cx="9602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http://www.py4e.com/code/mbox-short.txt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Άνοιγμα Αρχείου</a:t>
            </a:r>
            <a:endParaRPr lang="en-US" sz="7600" u="none" strike="noStrike" cap="none" dirty="0">
              <a:solidFill>
                <a:srgbClr val="FFD966"/>
              </a:solidFill>
              <a:latin typeface="Arial" charset="0"/>
              <a:ea typeface="Arial" charset="0"/>
              <a:cs typeface="Arial" charset="0"/>
              <a:sym typeface="Cabin"/>
            </a:endParaRPr>
          </a:p>
        </p:txBody>
      </p:sp>
      <p:sp>
        <p:nvSpPr>
          <p:cNvPr id="241" name="Shape 241"/>
          <p:cNvSpPr txBox="1">
            <a:spLocks noGrp="1"/>
          </p:cNvSpPr>
          <p:nvPr>
            <p:ph type="body" idx="1"/>
          </p:nvPr>
        </p:nvSpPr>
        <p:spPr>
          <a:xfrm>
            <a:off x="1080684" y="2603500"/>
            <a:ext cx="14094632"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Πριν μπορέσουμε να διαβάσουμε τα περιεχόμενα του αρχείου, πρέπει να πούμε στην </a:t>
            </a:r>
            <a:r>
              <a:rPr lang="el-GR" sz="3600" u="none" strike="noStrike" cap="none" dirty="0" err="1">
                <a:solidFill>
                  <a:schemeClr val="lt1"/>
                </a:solidFill>
                <a:latin typeface="Arial" charset="0"/>
                <a:ea typeface="Arial" charset="0"/>
                <a:cs typeface="Arial" charset="0"/>
                <a:sym typeface="Cabin"/>
              </a:rPr>
              <a:t>Python</a:t>
            </a:r>
            <a:r>
              <a:rPr lang="el-GR" sz="3600" u="none" strike="noStrike" cap="none" dirty="0">
                <a:solidFill>
                  <a:schemeClr val="lt1"/>
                </a:solidFill>
                <a:latin typeface="Arial" charset="0"/>
                <a:ea typeface="Arial" charset="0"/>
                <a:cs typeface="Arial" charset="0"/>
                <a:sym typeface="Cabin"/>
              </a:rPr>
              <a:t> με ποιο αρχείο πρόκειται να εργαστούμε και τι θα κάνουμε με το αρχείο αυτό</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Αυτό γίνεται με τη συνάρτηση </a:t>
            </a:r>
            <a:r>
              <a:rPr lang="en-US" sz="3600" u="none" strike="noStrike" cap="none" dirty="0">
                <a:solidFill>
                  <a:srgbClr val="FF00FF"/>
                </a:solidFill>
                <a:latin typeface="Arial" charset="0"/>
                <a:ea typeface="Arial" charset="0"/>
                <a:cs typeface="Arial" charset="0"/>
                <a:sym typeface="Cabin"/>
              </a:rPr>
              <a:t>open</a:t>
            </a:r>
            <a:r>
              <a:rPr lang="en-US" sz="3600" u="none" strike="noStrike" cap="none" dirty="0">
                <a:solidFill>
                  <a:schemeClr val="lt1"/>
                </a:solidFill>
                <a:latin typeface="Arial" charset="0"/>
                <a:ea typeface="Arial" charset="0"/>
                <a:cs typeface="Arial" charset="0"/>
                <a:sym typeface="Cabin"/>
              </a:rPr>
              <a:t>()</a:t>
            </a:r>
            <a:r>
              <a:rPr lang="el-GR" dirty="0">
                <a:solidFill>
                  <a:schemeClr val="lt1"/>
                </a:solidFill>
                <a:latin typeface="Arial" charset="0"/>
                <a:ea typeface="Arial" charset="0"/>
                <a:cs typeface="Arial" charset="0"/>
                <a:sym typeface="Cabin"/>
              </a:rPr>
              <a:t> </a:t>
            </a:r>
            <a:r>
              <a:rPr lang="el-GR" dirty="0">
                <a:latin typeface="Arial" charset="0"/>
                <a:ea typeface="Arial" charset="0"/>
                <a:cs typeface="Arial" charset="0"/>
                <a:sym typeface="Cabin"/>
              </a:rPr>
              <a:t> </a:t>
            </a: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Η </a:t>
            </a:r>
            <a:r>
              <a:rPr lang="en-US" sz="3600" u="none" strike="noStrike" cap="none" dirty="0">
                <a:solidFill>
                  <a:srgbClr val="FF00FF"/>
                </a:solidFill>
                <a:latin typeface="Arial" charset="0"/>
                <a:ea typeface="Arial" charset="0"/>
                <a:cs typeface="Arial" charset="0"/>
                <a:sym typeface="Cabin"/>
              </a:rPr>
              <a:t>open</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επιστρέφει μια «</a:t>
            </a:r>
            <a:r>
              <a:rPr lang="el-GR" dirty="0">
                <a:solidFill>
                  <a:srgbClr val="FF7F00"/>
                </a:solidFill>
                <a:latin typeface="Arial" charset="0"/>
                <a:cs typeface="Arial" charset="0"/>
                <a:sym typeface="Cabin"/>
              </a:rPr>
              <a:t>λαβή</a:t>
            </a:r>
            <a:r>
              <a:rPr lang="el-GR" sz="3600" u="none" strike="noStrike" cap="none" dirty="0">
                <a:solidFill>
                  <a:schemeClr val="lt1"/>
                </a:solidFill>
                <a:latin typeface="Arial" charset="0"/>
                <a:ea typeface="Arial" charset="0"/>
                <a:cs typeface="Arial" charset="0"/>
                <a:sym typeface="Cabin"/>
              </a:rPr>
              <a:t> </a:t>
            </a:r>
            <a:r>
              <a:rPr lang="el-GR" dirty="0">
                <a:solidFill>
                  <a:srgbClr val="FF7F00"/>
                </a:solidFill>
                <a:latin typeface="Arial" charset="0"/>
                <a:cs typeface="Arial" charset="0"/>
                <a:sym typeface="Cabin"/>
              </a:rPr>
              <a:t>αρχείου</a:t>
            </a:r>
            <a:r>
              <a:rPr lang="el-GR" sz="3600" u="none" strike="noStrike" cap="none" dirty="0">
                <a:solidFill>
                  <a:schemeClr val="lt1"/>
                </a:solidFill>
                <a:latin typeface="Arial" charset="0"/>
                <a:ea typeface="Arial" charset="0"/>
                <a:cs typeface="Arial" charset="0"/>
                <a:sym typeface="Cabin"/>
              </a:rPr>
              <a:t>» - μια μεταβλητή που χρησιμοποιείται για την εκτέλεση λειτουργιών στο αρχείο</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l-GR" sz="3600" dirty="0">
                <a:solidFill>
                  <a:schemeClr val="lt1"/>
                </a:solidFill>
                <a:latin typeface="Arial" charset="0"/>
                <a:ea typeface="Arial" charset="0"/>
                <a:cs typeface="Arial" charset="0"/>
                <a:sym typeface="Cabin"/>
              </a:rPr>
              <a:t>Παρόμοιο με το </a:t>
            </a:r>
            <a:r>
              <a:rPr lang="el-GR" sz="3600" b="0" i="0" u="none" strike="noStrike" cap="none" dirty="0">
                <a:solidFill>
                  <a:schemeClr val="lt1"/>
                </a:solidFill>
                <a:latin typeface="Arial"/>
                <a:ea typeface="Arial"/>
                <a:cs typeface="Arial"/>
                <a:sym typeface="Arial"/>
              </a:rPr>
              <a:t>«</a:t>
            </a:r>
            <a:r>
              <a:rPr lang="el-GR" sz="3600" u="none" strike="noStrike" cap="none" dirty="0">
                <a:solidFill>
                  <a:schemeClr val="lt1"/>
                </a:solidFill>
                <a:latin typeface="Arial" charset="0"/>
                <a:ea typeface="Arial" charset="0"/>
                <a:cs typeface="Arial" charset="0"/>
                <a:sym typeface="Cabin"/>
              </a:rPr>
              <a:t>Αρχείο</a:t>
            </a:r>
            <a:r>
              <a:rPr lang="en-US" sz="3600" u="none" strike="noStrike" cap="none" dirty="0">
                <a:solidFill>
                  <a:schemeClr val="lt1"/>
                </a:solidFill>
                <a:latin typeface="Arial" charset="0"/>
                <a:ea typeface="Arial" charset="0"/>
                <a:cs typeface="Arial" charset="0"/>
                <a:sym typeface="Cabin"/>
              </a:rPr>
              <a:t> -&gt; </a:t>
            </a:r>
            <a:r>
              <a:rPr lang="el-GR" sz="3600" u="none" strike="noStrike" cap="none" dirty="0">
                <a:solidFill>
                  <a:schemeClr val="lt1"/>
                </a:solidFill>
                <a:latin typeface="Arial" charset="0"/>
                <a:ea typeface="Arial" charset="0"/>
                <a:cs typeface="Arial" charset="0"/>
                <a:sym typeface="Cabin"/>
              </a:rPr>
              <a:t>Άνοιγμα» ενός Επεξεργαστή Κειμένου</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Χρήση της</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a:solidFill>
                  <a:srgbClr val="FF00FF"/>
                </a:solidFill>
                <a:latin typeface="Arial" charset="0"/>
                <a:ea typeface="Arial" charset="0"/>
                <a:cs typeface="Arial" charset="0"/>
                <a:sym typeface="Cabin"/>
              </a:rPr>
              <a:t>open()</a:t>
            </a:r>
          </a:p>
        </p:txBody>
      </p:sp>
      <p:sp>
        <p:nvSpPr>
          <p:cNvPr id="247" name="Shape 247"/>
          <p:cNvSpPr txBox="1">
            <a:spLocks noGrp="1"/>
          </p:cNvSpPr>
          <p:nvPr>
            <p:ph type="body" idx="1"/>
          </p:nvPr>
        </p:nvSpPr>
        <p:spPr>
          <a:xfrm>
            <a:off x="557939" y="3106015"/>
            <a:ext cx="14971363" cy="5199884"/>
          </a:xfrm>
          <a:prstGeom prst="rect">
            <a:avLst/>
          </a:prstGeom>
          <a:noFill/>
          <a:ln>
            <a:noFill/>
          </a:ln>
        </p:spPr>
        <p:txBody>
          <a:bodyPr lIns="38100" tIns="38100" rIns="38100" bIns="38100" anchor="ctr" anchorCtr="0">
            <a:noAutofit/>
          </a:bodyPr>
          <a:lstStyle/>
          <a:p>
            <a:pPr marL="1041400" lvl="1" indent="-371094">
              <a:buClr>
                <a:srgbClr val="FF7F00"/>
              </a:buClr>
              <a:buSzPct val="100000"/>
            </a:pPr>
            <a:r>
              <a:rPr lang="en-US" sz="3600" dirty="0">
                <a:solidFill>
                  <a:srgbClr val="FF7F00"/>
                </a:solidFill>
                <a:latin typeface="Arial" charset="0"/>
                <a:ea typeface="Arial" charset="0"/>
                <a:cs typeface="Arial" charset="0"/>
                <a:sym typeface="Cabin"/>
              </a:rPr>
              <a:t>handle</a:t>
            </a:r>
            <a:r>
              <a:rPr lang="en-US" sz="3600" dirty="0">
                <a:solidFill>
                  <a:schemeClr val="lt1"/>
                </a:solidFill>
                <a:latin typeface="Arial" charset="0"/>
                <a:ea typeface="Arial" charset="0"/>
                <a:cs typeface="Arial" charset="0"/>
                <a:sym typeface="Cabin"/>
              </a:rPr>
              <a:t> = </a:t>
            </a:r>
            <a:r>
              <a:rPr lang="en-US" sz="3600" dirty="0">
                <a:solidFill>
                  <a:srgbClr val="FF00FF"/>
                </a:solidFill>
                <a:latin typeface="Arial" charset="0"/>
                <a:ea typeface="Arial" charset="0"/>
                <a:cs typeface="Arial" charset="0"/>
                <a:sym typeface="Cabin"/>
              </a:rPr>
              <a:t>open</a:t>
            </a:r>
            <a:r>
              <a:rPr lang="en-US" sz="3600" dirty="0">
                <a:solidFill>
                  <a:schemeClr val="lt1"/>
                </a:solidFill>
                <a:latin typeface="Arial" charset="0"/>
                <a:ea typeface="Arial" charset="0"/>
                <a:cs typeface="Arial" charset="0"/>
                <a:sym typeface="Cabin"/>
              </a:rPr>
              <a:t>(</a:t>
            </a:r>
            <a:r>
              <a:rPr lang="el-GR" sz="3600" dirty="0" err="1">
                <a:solidFill>
                  <a:srgbClr val="00FFFF"/>
                </a:solidFill>
                <a:latin typeface="Arial" charset="0"/>
                <a:ea typeface="Arial" charset="0"/>
                <a:cs typeface="Arial" charset="0"/>
                <a:sym typeface="Cabin"/>
              </a:rPr>
              <a:t>όνομα_αρχείου</a:t>
            </a:r>
            <a:r>
              <a:rPr lang="en-US" sz="3600" dirty="0">
                <a:solidFill>
                  <a:schemeClr val="lt1"/>
                </a:solidFill>
                <a:latin typeface="Arial" charset="0"/>
                <a:ea typeface="Arial" charset="0"/>
                <a:cs typeface="Arial" charset="0"/>
                <a:sym typeface="Cabin"/>
              </a:rPr>
              <a:t>, </a:t>
            </a:r>
            <a:r>
              <a:rPr lang="el-GR" sz="3600" dirty="0">
                <a:solidFill>
                  <a:srgbClr val="FFFF00"/>
                </a:solidFill>
                <a:latin typeface="Arial" charset="0"/>
                <a:ea typeface="Arial" charset="0"/>
                <a:cs typeface="Arial" charset="0"/>
                <a:sym typeface="Cabin"/>
              </a:rPr>
              <a:t>επιλογή</a:t>
            </a:r>
            <a:r>
              <a:rPr lang="en-US" sz="3600" dirty="0">
                <a:solidFill>
                  <a:schemeClr val="lt1"/>
                </a:solidFill>
                <a:latin typeface="Arial" charset="0"/>
                <a:ea typeface="Arial" charset="0"/>
                <a:cs typeface="Arial" charset="0"/>
                <a:sym typeface="Cabin"/>
              </a:rPr>
              <a:t>)</a:t>
            </a:r>
            <a:endParaRPr lang="en-US" sz="3600" u="none" strike="noStrike" cap="none" dirty="0">
              <a:solidFill>
                <a:srgbClr val="FF7F00"/>
              </a:solidFill>
              <a:latin typeface="Arial" charset="0"/>
              <a:ea typeface="Arial" charset="0"/>
              <a:cs typeface="Arial" charset="0"/>
              <a:sym typeface="Cabin"/>
            </a:endParaRPr>
          </a:p>
          <a:p>
            <a:pPr marL="1041400" marR="0" lvl="1" indent="-371094" algn="l" rtl="0">
              <a:lnSpc>
                <a:spcPct val="100000"/>
              </a:lnSpc>
              <a:spcBef>
                <a:spcPts val="3500"/>
              </a:spcBef>
              <a:spcAft>
                <a:spcPts val="0"/>
              </a:spcAft>
              <a:buClr>
                <a:srgbClr val="FF7F00"/>
              </a:buClr>
              <a:buSzPct val="100000"/>
              <a:buFont typeface="Cabin"/>
            </a:pPr>
            <a:r>
              <a:rPr lang="el-GR" sz="3600" u="none" strike="noStrike" cap="none" dirty="0">
                <a:solidFill>
                  <a:srgbClr val="FF7F00"/>
                </a:solidFill>
                <a:latin typeface="Arial" charset="0"/>
                <a:ea typeface="Arial" charset="0"/>
                <a:cs typeface="Arial" charset="0"/>
                <a:sym typeface="Cabin"/>
              </a:rPr>
              <a:t>επιστρέφει μια λαβή που χρησιμοποιείται για να χειριστούμε το αρχείο</a:t>
            </a:r>
            <a:endParaRPr lang="en-US" sz="3600" u="none" strike="noStrike" cap="none" dirty="0">
              <a:solidFill>
                <a:srgbClr val="FF7F00"/>
              </a:solidFill>
              <a:latin typeface="Arial" charset="0"/>
              <a:ea typeface="Arial" charset="0"/>
              <a:cs typeface="Arial" charset="0"/>
              <a:sym typeface="Cabin"/>
            </a:endParaRPr>
          </a:p>
          <a:p>
            <a:pPr marL="1041400" marR="0" lvl="1" indent="-371094" algn="l" rtl="0">
              <a:lnSpc>
                <a:spcPct val="100000"/>
              </a:lnSpc>
              <a:spcBef>
                <a:spcPts val="3500"/>
              </a:spcBef>
              <a:spcAft>
                <a:spcPts val="0"/>
              </a:spcAft>
              <a:buClr>
                <a:srgbClr val="00FFFF"/>
              </a:buClr>
              <a:buSzPct val="100000"/>
              <a:buFont typeface="Cabin"/>
            </a:pPr>
            <a:r>
              <a:rPr lang="el-GR" sz="3600" dirty="0">
                <a:solidFill>
                  <a:srgbClr val="00FFFF"/>
                </a:solidFill>
                <a:latin typeface="Arial" charset="0"/>
                <a:ea typeface="Arial" charset="0"/>
                <a:cs typeface="Arial" charset="0"/>
                <a:sym typeface="Cabin"/>
              </a:rPr>
              <a:t>Το </a:t>
            </a:r>
            <a:r>
              <a:rPr lang="el-GR" sz="3600" dirty="0" err="1">
                <a:solidFill>
                  <a:srgbClr val="00FFFF"/>
                </a:solidFill>
                <a:latin typeface="Arial" charset="0"/>
                <a:ea typeface="Arial" charset="0"/>
                <a:cs typeface="Arial" charset="0"/>
                <a:sym typeface="Cabin"/>
              </a:rPr>
              <a:t>όνομα_αρχείου</a:t>
            </a:r>
            <a:r>
              <a:rPr lang="en-US" sz="3600" u="none" strike="noStrike" cap="none" dirty="0">
                <a:solidFill>
                  <a:srgbClr val="00FFFF"/>
                </a:solidFill>
                <a:latin typeface="Arial" charset="0"/>
                <a:ea typeface="Arial" charset="0"/>
                <a:cs typeface="Arial" charset="0"/>
                <a:sym typeface="Cabin"/>
              </a:rPr>
              <a:t> </a:t>
            </a:r>
            <a:r>
              <a:rPr lang="el-GR" sz="3600" u="none" strike="noStrike" cap="none" dirty="0">
                <a:solidFill>
                  <a:srgbClr val="00FFFF"/>
                </a:solidFill>
                <a:latin typeface="Arial" charset="0"/>
                <a:ea typeface="Arial" charset="0"/>
                <a:cs typeface="Arial" charset="0"/>
                <a:sym typeface="Cabin"/>
              </a:rPr>
              <a:t>είναι μια συμβολοσειρά</a:t>
            </a:r>
            <a:endParaRPr lang="en-US" sz="3600" u="none" strike="noStrike" cap="none" dirty="0">
              <a:solidFill>
                <a:srgbClr val="00FFFF"/>
              </a:solidFill>
              <a:latin typeface="Arial" charset="0"/>
              <a:ea typeface="Arial" charset="0"/>
              <a:cs typeface="Arial" charset="0"/>
              <a:sym typeface="Cabin"/>
            </a:endParaRPr>
          </a:p>
          <a:p>
            <a:pPr marL="1041400" marR="0" lvl="1" indent="-371094" algn="l" rtl="0">
              <a:lnSpc>
                <a:spcPct val="100000"/>
              </a:lnSpc>
              <a:spcBef>
                <a:spcPts val="3500"/>
              </a:spcBef>
              <a:spcAft>
                <a:spcPts val="0"/>
              </a:spcAft>
              <a:buClr>
                <a:srgbClr val="FFFF00"/>
              </a:buClr>
              <a:buSzPct val="100000"/>
              <a:buFont typeface="Cabin"/>
            </a:pPr>
            <a:r>
              <a:rPr lang="el-GR" sz="3600" u="none" strike="noStrike" cap="none" dirty="0">
                <a:solidFill>
                  <a:srgbClr val="FFFF00"/>
                </a:solidFill>
                <a:latin typeface="Arial" charset="0"/>
                <a:ea typeface="Arial" charset="0"/>
                <a:cs typeface="Arial" charset="0"/>
                <a:sym typeface="Cabin"/>
              </a:rPr>
              <a:t>Η επιλογή είναι προαιρετική και πρέπει να είναι «r» εάν σχεδιάζουμε να διαβάσουμε το αρχείο και «w» εάν πρόκειται να γράψουμε στο αρχείο</a:t>
            </a:r>
            <a:endParaRPr lang="en-US" sz="3600" u="none" strike="noStrike" cap="none" dirty="0">
              <a:solidFill>
                <a:srgbClr val="FFFF00"/>
              </a:solidFill>
              <a:latin typeface="Arial" charset="0"/>
              <a:ea typeface="Arial" charset="0"/>
              <a:cs typeface="Arial" charset="0"/>
              <a:sym typeface="Cabin"/>
            </a:endParaRPr>
          </a:p>
        </p:txBody>
      </p:sp>
      <p:sp>
        <p:nvSpPr>
          <p:cNvPr id="248" name="Shape 248"/>
          <p:cNvSpPr txBox="1"/>
          <p:nvPr/>
        </p:nvSpPr>
        <p:spPr>
          <a:xfrm>
            <a:off x="9998075" y="2252763"/>
            <a:ext cx="58292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dirty="0" err="1">
                <a:solidFill>
                  <a:srgbClr val="FF7F00"/>
                </a:solidFill>
                <a:latin typeface="Arial" charset="0"/>
                <a:ea typeface="Arial" charset="0"/>
                <a:cs typeface="Arial" charset="0"/>
                <a:sym typeface="Cabin"/>
              </a:rPr>
              <a:t>fhand</a:t>
            </a:r>
            <a:r>
              <a:rPr lang="en-US" sz="3600" u="none" strike="noStrike" cap="none" dirty="0">
                <a:solidFill>
                  <a:schemeClr val="lt1"/>
                </a:solidFill>
                <a:latin typeface="Arial" charset="0"/>
                <a:ea typeface="Arial" charset="0"/>
                <a:cs typeface="Arial" charset="0"/>
                <a:sym typeface="Cabin"/>
              </a:rPr>
              <a:t> = </a:t>
            </a:r>
            <a:r>
              <a:rPr lang="en-US" sz="3600" u="none" strike="noStrike" cap="none" dirty="0">
                <a:solidFill>
                  <a:srgbClr val="FF00FF"/>
                </a:solidFill>
                <a:latin typeface="Arial" charset="0"/>
                <a:ea typeface="Arial" charset="0"/>
                <a:cs typeface="Arial" charset="0"/>
                <a:sym typeface="Cabin"/>
              </a:rPr>
              <a:t>open</a:t>
            </a:r>
            <a:r>
              <a:rPr lang="en-US" sz="3600" u="none" strike="noStrike" cap="none" dirty="0">
                <a:solidFill>
                  <a:schemeClr val="lt1"/>
                </a:solidFill>
                <a:latin typeface="Arial" charset="0"/>
                <a:ea typeface="Arial" charset="0"/>
                <a:cs typeface="Arial" charset="0"/>
                <a:sym typeface="Cabin"/>
              </a:rPr>
              <a:t>('</a:t>
            </a:r>
            <a:r>
              <a:rPr lang="en-US" sz="3600" u="none" strike="noStrike" cap="none" dirty="0">
                <a:solidFill>
                  <a:srgbClr val="00FFFF"/>
                </a:solidFill>
                <a:latin typeface="Arial" charset="0"/>
                <a:ea typeface="Arial" charset="0"/>
                <a:cs typeface="Arial" charset="0"/>
                <a:sym typeface="Cabin"/>
              </a:rPr>
              <a:t>mbox.txt</a:t>
            </a:r>
            <a:r>
              <a:rPr lang="en-US"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r</a:t>
            </a:r>
            <a:r>
              <a:rPr lang="en-US" sz="3600" u="none" strike="noStrike" cap="none" dirty="0">
                <a:solidFill>
                  <a:schemeClr val="lt1"/>
                </a:solidFill>
                <a:latin typeface="Arial" charset="0"/>
                <a:ea typeface="Arial" charset="0"/>
                <a:cs typeface="Arial" charset="0"/>
                <a:sym typeface="Cabin"/>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Τι είναι η Λαβή</a:t>
            </a:r>
            <a:r>
              <a:rPr lang="en-US" sz="7600" u="none" strike="noStrike" cap="none" dirty="0">
                <a:solidFill>
                  <a:srgbClr val="FFD966"/>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a:t>
            </a:r>
            <a:r>
              <a:rPr lang="en-US" sz="7600" u="none" strike="noStrike" cap="none" dirty="0">
                <a:solidFill>
                  <a:srgbClr val="FFD966"/>
                </a:solidFill>
                <a:latin typeface="Arial" charset="0"/>
                <a:ea typeface="Arial" charset="0"/>
                <a:cs typeface="Arial" charset="0"/>
                <a:sym typeface="Cabin"/>
              </a:rPr>
              <a:t>Handle</a:t>
            </a:r>
            <a:r>
              <a:rPr lang="el-GR" sz="7600" dirty="0">
                <a:solidFill>
                  <a:srgbClr val="FFD966"/>
                </a:solidFill>
                <a:latin typeface="Arial" charset="0"/>
                <a:ea typeface="Arial" charset="0"/>
                <a:cs typeface="Arial" charset="0"/>
                <a:sym typeface="Cabin"/>
              </a:rPr>
              <a:t>);</a:t>
            </a:r>
            <a:endParaRPr lang="en-US" sz="7600" u="none" strike="noStrike" cap="none" dirty="0">
              <a:solidFill>
                <a:srgbClr val="FFD966"/>
              </a:solidFill>
              <a:latin typeface="Arial" charset="0"/>
              <a:ea typeface="Arial" charset="0"/>
              <a:cs typeface="Arial" charset="0"/>
              <a:sym typeface="Cabin"/>
            </a:endParaRPr>
          </a:p>
        </p:txBody>
      </p:sp>
      <p:sp>
        <p:nvSpPr>
          <p:cNvPr id="254" name="Shape 254"/>
          <p:cNvSpPr txBox="1"/>
          <p:nvPr/>
        </p:nvSpPr>
        <p:spPr>
          <a:xfrm>
            <a:off x="952500" y="2554275"/>
            <a:ext cx="14392275" cy="1660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err="1">
                <a:solidFill>
                  <a:srgbClr val="00FF00"/>
                </a:solidFill>
                <a:latin typeface="Courier"/>
                <a:ea typeface="Courier"/>
                <a:cs typeface="Courier"/>
                <a:sym typeface="Courier New"/>
              </a:rPr>
              <a:t>fhand</a:t>
            </a:r>
            <a:r>
              <a:rPr lang="en-US" sz="2800" i="0" u="none" strike="noStrike" cap="none" dirty="0">
                <a:solidFill>
                  <a:schemeClr val="lt1"/>
                </a:solidFill>
                <a:latin typeface="Courier"/>
                <a:ea typeface="Courier"/>
                <a:cs typeface="Courier"/>
                <a:sym typeface="Courier New"/>
              </a:rPr>
              <a:t> = </a:t>
            </a:r>
            <a:r>
              <a:rPr lang="en-US" sz="2800" i="0" u="none" strike="noStrike" cap="none" dirty="0">
                <a:solidFill>
                  <a:srgbClr val="FF7F00"/>
                </a:solidFill>
                <a:latin typeface="Courier"/>
                <a:ea typeface="Courier"/>
                <a:cs typeface="Courier"/>
                <a:sym typeface="Courier New"/>
              </a:rPr>
              <a:t>open</a:t>
            </a:r>
            <a:r>
              <a:rPr lang="en-US" sz="2800" i="0" u="none" strike="noStrike" cap="none" dirty="0">
                <a:solidFill>
                  <a:schemeClr val="lt1"/>
                </a:solidFill>
                <a:latin typeface="Courier"/>
                <a:ea typeface="Courier"/>
                <a:cs typeface="Courier"/>
                <a:sym typeface="Courier New"/>
              </a:rPr>
              <a:t>(</a:t>
            </a:r>
            <a:r>
              <a:rPr lang="en-US" sz="2800" i="0" u="none" strike="noStrike" cap="none" dirty="0">
                <a:solidFill>
                  <a:srgbClr val="FF7F00"/>
                </a:solidFill>
                <a:latin typeface="Courier"/>
                <a:ea typeface="Courier"/>
                <a:cs typeface="Courier"/>
                <a:sym typeface="Courier New"/>
              </a:rPr>
              <a:t>'</a:t>
            </a:r>
            <a:r>
              <a:rPr lang="en-US" sz="2800" i="0" u="none" strike="noStrike" cap="none" dirty="0" err="1">
                <a:solidFill>
                  <a:srgbClr val="FF7F00"/>
                </a:solidFill>
                <a:latin typeface="Courier"/>
                <a:ea typeface="Courier"/>
                <a:cs typeface="Courier"/>
                <a:sym typeface="Courier New"/>
              </a:rPr>
              <a:t>mbox.txt</a:t>
            </a:r>
            <a:r>
              <a:rPr lang="en-US" sz="2800" i="0" u="none" strike="noStrike" cap="none" dirty="0">
                <a:solidFill>
                  <a:srgbClr val="FF7F00"/>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a:t>
            </a:r>
          </a:p>
          <a:p>
            <a:pPr>
              <a:buClr>
                <a:schemeClr val="lt1"/>
              </a:buClr>
              <a:buSzPct val="25000"/>
            </a:pPr>
            <a:r>
              <a:rPr lang="en-US" sz="2800" i="0" u="none" strike="noStrike" cap="none" dirty="0">
                <a:solidFill>
                  <a:schemeClr val="lt1"/>
                </a:solidFill>
                <a:latin typeface="Courier"/>
                <a:ea typeface="Courier"/>
                <a:cs typeface="Courier"/>
                <a:sym typeface="Courier New"/>
              </a:rPr>
              <a:t>&gt;&gt;&gt; </a:t>
            </a:r>
            <a:r>
              <a:rPr lang="en-US" sz="2800" i="0" u="none" strike="noStrike" cap="none" dirty="0">
                <a:solidFill>
                  <a:srgbClr val="FFFF00"/>
                </a:solidFill>
                <a:latin typeface="Courier"/>
                <a:ea typeface="Courier"/>
                <a:cs typeface="Courier"/>
                <a:sym typeface="Courier New"/>
              </a:rPr>
              <a:t>print(</a:t>
            </a:r>
            <a:r>
              <a:rPr lang="en-US" sz="2800" i="0" u="none" strike="noStrike" cap="none" dirty="0" err="1">
                <a:solidFill>
                  <a:srgbClr val="FF00FF"/>
                </a:solidFill>
                <a:latin typeface="Courier"/>
                <a:ea typeface="Courier"/>
                <a:cs typeface="Courier"/>
                <a:sym typeface="Courier New"/>
              </a:rPr>
              <a:t>fhand</a:t>
            </a:r>
            <a:r>
              <a:rPr lang="en-US" sz="2800" dirty="0">
                <a:solidFill>
                  <a:srgbClr val="FFFF00"/>
                </a:solidFill>
                <a:latin typeface="Courier"/>
                <a:ea typeface="Courier"/>
                <a:cs typeface="Courier"/>
                <a:sym typeface="Courier New"/>
              </a:rPr>
              <a:t>)</a:t>
            </a:r>
            <a:endParaRPr lang="en-US" sz="2800" i="0" u="none" strike="noStrike" cap="none" dirty="0">
              <a:solidFill>
                <a:srgbClr val="FF00FF"/>
              </a:solidFill>
              <a:latin typeface="Courier"/>
              <a:ea typeface="Courier"/>
              <a:cs typeface="Courier"/>
              <a:sym typeface="Courier New"/>
            </a:endParaRPr>
          </a:p>
          <a:p>
            <a:pPr lvl="0">
              <a:buClr>
                <a:schemeClr val="lt1"/>
              </a:buClr>
              <a:buSzPct val="25000"/>
            </a:pPr>
            <a:r>
              <a:rPr lang="en-US" sz="2800" dirty="0">
                <a:solidFill>
                  <a:schemeClr val="lt1"/>
                </a:solidFill>
                <a:latin typeface="Courier"/>
                <a:ea typeface="Courier"/>
                <a:cs typeface="Courier"/>
                <a:sym typeface="Courier New"/>
              </a:rPr>
              <a:t>&lt;_</a:t>
            </a:r>
            <a:r>
              <a:rPr lang="en-US" sz="2800" dirty="0" err="1">
                <a:solidFill>
                  <a:schemeClr val="lt1"/>
                </a:solidFill>
                <a:latin typeface="Courier"/>
                <a:ea typeface="Courier"/>
                <a:cs typeface="Courier"/>
                <a:sym typeface="Courier New"/>
              </a:rPr>
              <a:t>io.TextIOWrapper</a:t>
            </a:r>
            <a:r>
              <a:rPr lang="en-US" sz="2800" dirty="0">
                <a:solidFill>
                  <a:schemeClr val="lt1"/>
                </a:solidFill>
                <a:latin typeface="Courier"/>
                <a:ea typeface="Courier"/>
                <a:cs typeface="Courier"/>
                <a:sym typeface="Courier New"/>
              </a:rPr>
              <a:t> name='</a:t>
            </a:r>
            <a:r>
              <a:rPr lang="en-US" sz="2800" dirty="0" err="1">
                <a:solidFill>
                  <a:schemeClr val="lt1"/>
                </a:solidFill>
                <a:latin typeface="Courier"/>
                <a:ea typeface="Courier"/>
                <a:cs typeface="Courier"/>
                <a:sym typeface="Courier New"/>
              </a:rPr>
              <a:t>mbox.txt</a:t>
            </a:r>
            <a:r>
              <a:rPr lang="en-US" sz="2800" dirty="0">
                <a:solidFill>
                  <a:schemeClr val="lt1"/>
                </a:solidFill>
                <a:latin typeface="Courier"/>
                <a:ea typeface="Courier"/>
                <a:cs typeface="Courier"/>
                <a:sym typeface="Courier New"/>
              </a:rPr>
              <a:t>' mode='r' encoding='UTF-8'&gt;</a:t>
            </a:r>
            <a:endParaRPr lang="en-US" sz="2800" i="0" u="none" strike="noStrike" cap="none" dirty="0">
              <a:solidFill>
                <a:schemeClr val="lt1"/>
              </a:solidFill>
              <a:latin typeface="Courier"/>
              <a:ea typeface="Courier"/>
              <a:cs typeface="Courier"/>
              <a:sym typeface="Courier New"/>
            </a:endParaRPr>
          </a:p>
        </p:txBody>
      </p:sp>
      <p:pic>
        <p:nvPicPr>
          <p:cNvPr id="255" name="Shape 255"/>
          <p:cNvPicPr preferRelativeResize="0"/>
          <p:nvPr/>
        </p:nvPicPr>
        <p:blipFill rotWithShape="1">
          <a:blip r:embed="rId3">
            <a:alphaModFix/>
          </a:blip>
          <a:srcRect/>
          <a:stretch/>
        </p:blipFill>
        <p:spPr>
          <a:xfrm>
            <a:off x="7915276" y="4647657"/>
            <a:ext cx="7072312" cy="34623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Όταν Λείπουν τα Αρχεία</a:t>
            </a:r>
            <a:endParaRPr lang="en-US" sz="7600" u="none" strike="noStrike" cap="none" dirty="0">
              <a:solidFill>
                <a:srgbClr val="FFD966"/>
              </a:solidFill>
              <a:latin typeface="Arial" charset="0"/>
              <a:ea typeface="Arial" charset="0"/>
              <a:cs typeface="Arial" charset="0"/>
              <a:sym typeface="Cabin"/>
            </a:endParaRPr>
          </a:p>
        </p:txBody>
      </p:sp>
      <p:sp>
        <p:nvSpPr>
          <p:cNvPr id="261" name="Shape 261"/>
          <p:cNvSpPr txBox="1"/>
          <p:nvPr/>
        </p:nvSpPr>
        <p:spPr>
          <a:xfrm>
            <a:off x="1422400" y="3076575"/>
            <a:ext cx="13533900"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err="1">
                <a:solidFill>
                  <a:srgbClr val="00FF00"/>
                </a:solidFill>
                <a:latin typeface="Courier"/>
                <a:ea typeface="Courier"/>
                <a:cs typeface="Courier"/>
                <a:sym typeface="Courier New"/>
              </a:rPr>
              <a:t>fhand</a:t>
            </a:r>
            <a:r>
              <a:rPr lang="en-US" sz="3600" i="0" u="none" strike="noStrike" cap="none" dirty="0">
                <a:solidFill>
                  <a:schemeClr val="lt1"/>
                </a:solidFill>
                <a:latin typeface="Courier"/>
                <a:ea typeface="Courier"/>
                <a:cs typeface="Courier"/>
                <a:sym typeface="Courier New"/>
              </a:rPr>
              <a:t> = </a:t>
            </a:r>
            <a:r>
              <a:rPr lang="en-US" sz="3600" i="0" u="none" strike="noStrike" cap="none" dirty="0">
                <a:solidFill>
                  <a:srgbClr val="FF00FF"/>
                </a:solidFill>
                <a:latin typeface="Courier"/>
                <a:ea typeface="Courier"/>
                <a:cs typeface="Courier"/>
                <a:sym typeface="Courier New"/>
              </a:rPr>
              <a:t>open</a:t>
            </a:r>
            <a:r>
              <a:rPr lang="en-US" sz="3600" i="0" u="none" strike="noStrike" cap="none" dirty="0">
                <a:solidFill>
                  <a:schemeClr val="lt1"/>
                </a:solidFill>
                <a:latin typeface="Courier"/>
                <a:ea typeface="Courier"/>
                <a:cs typeface="Courier"/>
                <a:sym typeface="Courier New"/>
              </a:rPr>
              <a:t>('</a:t>
            </a:r>
            <a:r>
              <a:rPr lang="en-US" sz="3600" i="0" u="none" strike="noStrike" cap="none" dirty="0" err="1">
                <a:solidFill>
                  <a:srgbClr val="FF7F00"/>
                </a:solidFill>
                <a:latin typeface="Courier"/>
                <a:ea typeface="Courier"/>
                <a:cs typeface="Courier"/>
                <a:sym typeface="Courier New"/>
              </a:rPr>
              <a:t>stuff.txt</a:t>
            </a:r>
            <a:r>
              <a:rPr lang="en-US" sz="3600" i="0" u="none" strike="noStrike" cap="none" dirty="0">
                <a:solidFill>
                  <a:srgbClr val="FF7F00"/>
                </a:solidFill>
                <a:latin typeface="Courier"/>
                <a:ea typeface="Courier"/>
                <a:cs typeface="Courier"/>
                <a:sym typeface="Courier New"/>
              </a:rPr>
              <a:t>'</a:t>
            </a:r>
            <a:r>
              <a:rPr lang="en-US" sz="3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err="1">
                <a:solidFill>
                  <a:schemeClr val="lt1"/>
                </a:solidFill>
                <a:latin typeface="Courier"/>
                <a:ea typeface="Courier"/>
                <a:cs typeface="Courier"/>
                <a:sym typeface="Courier New"/>
              </a:rPr>
              <a:t>Traceback</a:t>
            </a:r>
            <a:r>
              <a:rPr lang="en-US" sz="3600" i="0" u="none" strike="noStrike" cap="none" dirty="0">
                <a:solidFill>
                  <a:schemeClr val="lt1"/>
                </a:solidFill>
                <a:latin typeface="Courier"/>
                <a:ea typeface="Courier"/>
                <a:cs typeface="Courier"/>
                <a:sym typeface="Courier New"/>
              </a:rPr>
              <a:t> (most recent call last):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  File "&lt;</a:t>
            </a:r>
            <a:r>
              <a:rPr lang="en-US" sz="3600" i="0" u="none" strike="noStrike" cap="none" dirty="0" err="1">
                <a:solidFill>
                  <a:schemeClr val="lt1"/>
                </a:solidFill>
                <a:latin typeface="Courier"/>
                <a:ea typeface="Courier"/>
                <a:cs typeface="Courier"/>
                <a:sym typeface="Courier New"/>
              </a:rPr>
              <a:t>stdin</a:t>
            </a:r>
            <a:r>
              <a:rPr lang="en-US" sz="3600" i="0" u="none" strike="noStrike" cap="none" dirty="0">
                <a:solidFill>
                  <a:schemeClr val="lt1"/>
                </a:solidFill>
                <a:latin typeface="Courier"/>
                <a:ea typeface="Courier"/>
                <a:cs typeface="Courier"/>
                <a:sym typeface="Courier New"/>
              </a:rPr>
              <a:t>&gt;", line 1, in &lt;module&gt;</a:t>
            </a:r>
          </a:p>
          <a:p>
            <a:pPr lvl="0">
              <a:buClr>
                <a:schemeClr val="lt1"/>
              </a:buClr>
              <a:buSzPct val="25000"/>
            </a:pPr>
            <a:r>
              <a:rPr lang="en-US" sz="3600" dirty="0" err="1">
                <a:solidFill>
                  <a:schemeClr val="lt1"/>
                </a:solidFill>
                <a:latin typeface="Courier"/>
                <a:ea typeface="Courier"/>
                <a:cs typeface="Courier"/>
                <a:sym typeface="Courier New"/>
              </a:rPr>
              <a:t>FileNotFoundError</a:t>
            </a:r>
            <a:r>
              <a:rPr lang="en-US" sz="3600" dirty="0">
                <a:solidFill>
                  <a:schemeClr val="lt1"/>
                </a:solidFill>
                <a:latin typeface="Courier"/>
                <a:ea typeface="Courier"/>
                <a:cs typeface="Courier"/>
                <a:sym typeface="Courier New"/>
              </a:rPr>
              <a:t>: [</a:t>
            </a:r>
            <a:r>
              <a:rPr lang="en-US" sz="3600" dirty="0" err="1">
                <a:solidFill>
                  <a:schemeClr val="lt1"/>
                </a:solidFill>
                <a:latin typeface="Courier"/>
                <a:ea typeface="Courier"/>
                <a:cs typeface="Courier"/>
                <a:sym typeface="Courier New"/>
              </a:rPr>
              <a:t>Errno</a:t>
            </a:r>
            <a:r>
              <a:rPr lang="en-US" sz="3600" dirty="0">
                <a:solidFill>
                  <a:schemeClr val="lt1"/>
                </a:solidFill>
                <a:latin typeface="Courier"/>
                <a:ea typeface="Courier"/>
                <a:cs typeface="Courier"/>
                <a:sym typeface="Courier New"/>
              </a:rPr>
              <a:t> 2] </a:t>
            </a:r>
            <a:r>
              <a:rPr lang="en-US" sz="3600" i="0" u="none" strike="noStrike" cap="none" dirty="0">
                <a:solidFill>
                  <a:srgbClr val="FF7F00"/>
                </a:solidFill>
                <a:latin typeface="Courier"/>
                <a:ea typeface="Courier"/>
                <a:cs typeface="Courier"/>
                <a:sym typeface="Courier New"/>
              </a:rPr>
              <a:t>No such file or directory: '</a:t>
            </a:r>
            <a:r>
              <a:rPr lang="en-US" sz="3600" i="0" u="none" strike="noStrike" cap="none" dirty="0" err="1">
                <a:solidFill>
                  <a:srgbClr val="FF7F00"/>
                </a:solidFill>
                <a:latin typeface="Courier"/>
                <a:ea typeface="Courier"/>
                <a:cs typeface="Courier"/>
                <a:sym typeface="Courier New"/>
              </a:rPr>
              <a:t>stuff.txt</a:t>
            </a:r>
            <a:r>
              <a:rPr lang="en-US" sz="3600" i="0" u="none" strike="noStrike" cap="none" dirty="0">
                <a:solidFill>
                  <a:srgbClr val="FF7F00"/>
                </a:solidFill>
                <a:latin typeface="Courier"/>
                <a:ea typeface="Courier"/>
                <a:cs typeface="Courier"/>
                <a:sym typeface="Courier New"/>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title"/>
          </p:nvPr>
        </p:nvSpPr>
        <p:spPr>
          <a:xfrm>
            <a:off x="340102" y="789708"/>
            <a:ext cx="15575796" cy="175019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Ο Χαρακτήρας</a:t>
            </a:r>
            <a:r>
              <a:rPr lang="en-US" sz="7600" u="none" strike="noStrike" cap="none" dirty="0">
                <a:solidFill>
                  <a:srgbClr val="FFD966"/>
                </a:solidFill>
                <a:latin typeface="Arial" charset="0"/>
                <a:ea typeface="Arial" charset="0"/>
                <a:cs typeface="Arial" charset="0"/>
                <a:sym typeface="Cabin"/>
              </a:rPr>
              <a:t> </a:t>
            </a:r>
            <a:r>
              <a:rPr lang="el-GR" sz="7600" u="none" strike="noStrike" cap="none" dirty="0" err="1">
                <a:solidFill>
                  <a:srgbClr val="00FFFF"/>
                </a:solidFill>
                <a:latin typeface="Arial" charset="0"/>
                <a:ea typeface="Arial" charset="0"/>
                <a:cs typeface="Arial" charset="0"/>
                <a:sym typeface="Cabin"/>
              </a:rPr>
              <a:t>νέαγραμμή</a:t>
            </a:r>
            <a:endParaRPr lang="en-US" sz="7600" u="none" strike="noStrike" cap="none" dirty="0">
              <a:solidFill>
                <a:srgbClr val="FFD966"/>
              </a:solidFill>
              <a:latin typeface="Arial" charset="0"/>
              <a:ea typeface="Arial" charset="0"/>
              <a:cs typeface="Arial" charset="0"/>
              <a:sym typeface="Cabin"/>
            </a:endParaRPr>
          </a:p>
        </p:txBody>
      </p:sp>
      <p:sp>
        <p:nvSpPr>
          <p:cNvPr id="267" name="Shape 267"/>
          <p:cNvSpPr txBox="1">
            <a:spLocks noGrp="1"/>
          </p:cNvSpPr>
          <p:nvPr>
            <p:ph type="body" idx="1"/>
          </p:nvPr>
        </p:nvSpPr>
        <p:spPr>
          <a:xfrm>
            <a:off x="883404" y="2603500"/>
            <a:ext cx="7731960" cy="5702399"/>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Χρησιμοποιούμε έναν ειδικό χαρακτήρα που ονομάζεται «</a:t>
            </a:r>
            <a:r>
              <a:rPr lang="el-GR" dirty="0" err="1">
                <a:solidFill>
                  <a:srgbClr val="00FFFF"/>
                </a:solidFill>
                <a:latin typeface="Arial" charset="0"/>
                <a:cs typeface="Arial" charset="0"/>
                <a:sym typeface="Cabin"/>
              </a:rPr>
              <a:t>νέαγραμμή</a:t>
            </a:r>
            <a:r>
              <a:rPr lang="el-GR" sz="3600" u="none" strike="noStrike" cap="none" dirty="0">
                <a:solidFill>
                  <a:schemeClr val="lt1"/>
                </a:solidFill>
                <a:latin typeface="Arial" charset="0"/>
                <a:ea typeface="Arial" charset="0"/>
                <a:cs typeface="Arial" charset="0"/>
                <a:sym typeface="Cabin"/>
              </a:rPr>
              <a:t>» για να υποδείξουμε πότε τελειώνει μια γραμμή</a:t>
            </a:r>
            <a:r>
              <a:rPr lang="en-US" sz="3600" u="none" strike="noStrike" cap="none" dirty="0">
                <a:solidFill>
                  <a:schemeClr val="lt1"/>
                </a:solidFill>
                <a:latin typeface="Arial" charset="0"/>
                <a:ea typeface="Arial" charset="0"/>
                <a:cs typeface="Arial" charset="0"/>
                <a:sym typeface="Cabin"/>
              </a:rPr>
              <a:t> </a:t>
            </a:r>
          </a:p>
          <a:p>
            <a:pPr marL="749300" marR="0" lvl="0" indent="-371094" algn="l" rtl="0">
              <a:lnSpc>
                <a:spcPct val="100000"/>
              </a:lnSpc>
              <a:spcBef>
                <a:spcPts val="3500"/>
              </a:spcBef>
              <a:spcAft>
                <a:spcPts val="0"/>
              </a:spcAft>
              <a:buClr>
                <a:schemeClr val="lt1"/>
              </a:buClr>
              <a:buSzPct val="100000"/>
              <a:buFont typeface="Cabin"/>
              <a:buChar char="•"/>
            </a:pPr>
            <a:r>
              <a:rPr lang="el-GR" sz="3600" u="none" strike="noStrike" cap="none" dirty="0">
                <a:solidFill>
                  <a:schemeClr val="lt1"/>
                </a:solidFill>
                <a:latin typeface="Arial" charset="0"/>
                <a:ea typeface="Arial" charset="0"/>
                <a:cs typeface="Arial" charset="0"/>
                <a:sym typeface="Cabin"/>
              </a:rPr>
              <a:t>Το συμβολίζουμε με </a:t>
            </a:r>
            <a:r>
              <a:rPr lang="en-US" sz="3600" u="none" strike="noStrike" cap="none" dirty="0">
                <a:solidFill>
                  <a:srgbClr val="00FFFF"/>
                </a:solidFill>
                <a:latin typeface="Arial" charset="0"/>
                <a:ea typeface="Arial" charset="0"/>
                <a:cs typeface="Arial" charset="0"/>
                <a:sym typeface="Cabin"/>
              </a:rPr>
              <a:t>\n</a:t>
            </a:r>
            <a:r>
              <a:rPr lang="el-GR" sz="3600" u="none" strike="noStrike" cap="none" dirty="0">
                <a:solidFill>
                  <a:schemeClr val="lt1"/>
                </a:solidFill>
                <a:latin typeface="Arial" charset="0"/>
                <a:ea typeface="Arial" charset="0"/>
                <a:cs typeface="Arial" charset="0"/>
                <a:sym typeface="Cabin"/>
              </a:rPr>
              <a:t> σε συμβολοσειρές</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rgbClr val="00FFFF"/>
              </a:buClr>
              <a:buSzPct val="100000"/>
              <a:buFont typeface="Cabin"/>
              <a:buChar char="•"/>
            </a:pPr>
            <a:r>
              <a:rPr lang="el-GR" sz="3600" u="none" strike="noStrike" cap="none" dirty="0">
                <a:latin typeface="Arial" charset="0"/>
                <a:ea typeface="Arial" charset="0"/>
                <a:cs typeface="Arial" charset="0"/>
                <a:sym typeface="Cabin"/>
              </a:rPr>
              <a:t>Η </a:t>
            </a:r>
            <a:r>
              <a:rPr lang="el-GR" sz="3600" u="none" strike="noStrike" cap="none" dirty="0" err="1">
                <a:solidFill>
                  <a:srgbClr val="00FFFF"/>
                </a:solidFill>
                <a:latin typeface="Arial" charset="0"/>
                <a:ea typeface="Arial" charset="0"/>
                <a:cs typeface="Arial" charset="0"/>
                <a:sym typeface="Cabin"/>
              </a:rPr>
              <a:t>νέαγραμμή</a:t>
            </a:r>
            <a:r>
              <a:rPr lang="el-GR" sz="3600" u="none" strike="noStrike" cap="none" dirty="0">
                <a:solidFill>
                  <a:srgbClr val="00FFFF"/>
                </a:solidFill>
                <a:latin typeface="Arial" charset="0"/>
                <a:ea typeface="Arial" charset="0"/>
                <a:cs typeface="Arial" charset="0"/>
                <a:sym typeface="Cabin"/>
              </a:rPr>
              <a:t> </a:t>
            </a:r>
            <a:r>
              <a:rPr lang="el-GR" sz="3600" u="none" strike="noStrike" cap="none" dirty="0">
                <a:latin typeface="Arial" charset="0"/>
                <a:ea typeface="Arial" charset="0"/>
                <a:cs typeface="Arial" charset="0"/>
                <a:sym typeface="Cabin"/>
              </a:rPr>
              <a:t>εξακολουθεί να είναι ένας χαρακτήρας - όχι δύο</a:t>
            </a:r>
            <a:endParaRPr lang="en-US" sz="3600" u="none" strike="noStrike" cap="none" dirty="0">
              <a:latin typeface="Arial" charset="0"/>
              <a:ea typeface="Arial" charset="0"/>
              <a:cs typeface="Arial" charset="0"/>
              <a:sym typeface="Cabin"/>
            </a:endParaRPr>
          </a:p>
        </p:txBody>
      </p:sp>
      <p:sp>
        <p:nvSpPr>
          <p:cNvPr id="268" name="Shape 268"/>
          <p:cNvSpPr txBox="1"/>
          <p:nvPr/>
        </p:nvSpPr>
        <p:spPr>
          <a:xfrm>
            <a:off x="9294500" y="2831949"/>
            <a:ext cx="6691499" cy="5245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stuff</a:t>
            </a:r>
            <a:r>
              <a:rPr lang="en-US" sz="3000" i="0" u="none" strike="noStrike" cap="none" dirty="0">
                <a:solidFill>
                  <a:schemeClr val="lt1"/>
                </a:solidFill>
                <a:latin typeface="Courier"/>
                <a:ea typeface="Courier"/>
                <a:cs typeface="Courier"/>
                <a:sym typeface="Courier New"/>
              </a:rPr>
              <a:t> = 'Hello</a:t>
            </a:r>
            <a:r>
              <a:rPr lang="en-US" sz="3000" i="0" u="none" strike="noStrike" cap="none" dirty="0">
                <a:solidFill>
                  <a:srgbClr val="00FFFF"/>
                </a:solidFill>
                <a:latin typeface="Courier"/>
                <a:ea typeface="Courier"/>
                <a:cs typeface="Courier"/>
                <a:sym typeface="Courier New"/>
              </a:rPr>
              <a:t>\</a:t>
            </a:r>
            <a:r>
              <a:rPr lang="en-US" sz="3000" i="0" u="none" strike="noStrike" cap="none" dirty="0" err="1">
                <a:solidFill>
                  <a:srgbClr val="00FFFF"/>
                </a:solidFill>
                <a:latin typeface="Courier"/>
                <a:ea typeface="Courier"/>
                <a:cs typeface="Courier"/>
                <a:sym typeface="Courier New"/>
              </a:rPr>
              <a:t>n</a:t>
            </a:r>
            <a:r>
              <a:rPr lang="en-US" sz="3000" i="0" u="none" strike="noStrike" cap="none" dirty="0" err="1">
                <a:solidFill>
                  <a:schemeClr val="lt1"/>
                </a:solidFill>
                <a:latin typeface="Courier"/>
                <a:ea typeface="Courier"/>
                <a:cs typeface="Courier"/>
                <a:sym typeface="Courier New"/>
              </a:rPr>
              <a:t>World</a:t>
            </a:r>
            <a:r>
              <a:rPr lang="en-US" sz="3000" i="0" u="none" strike="noStrike" cap="none" dirty="0">
                <a:solidFill>
                  <a:schemeClr val="lt1"/>
                </a:solidFill>
                <a:latin typeface="Courier"/>
                <a:ea typeface="Courier"/>
                <a:cs typeface="Courier"/>
                <a:sym typeface="Courier New"/>
              </a:rPr>
              <a:t>!</a:t>
            </a:r>
            <a:r>
              <a:rPr lang="en-US" sz="3000" dirty="0">
                <a:solidFill>
                  <a:schemeClr val="lt1"/>
                </a:solidFill>
                <a:latin typeface="Courier"/>
                <a:ea typeface="Courier"/>
                <a:cs typeface="Courier"/>
                <a:sym typeface="Courier New"/>
              </a:rPr>
              <a:t>’</a:t>
            </a:r>
            <a:endParaRPr lang="el-GR" sz="3000"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stuff</a:t>
            </a:r>
            <a:r>
              <a:rPr lang="en-US" sz="3000" i="0" u="none" strike="noStrike" cap="none" dirty="0">
                <a:solidFill>
                  <a:schemeClr val="lt1"/>
                </a:solidFill>
                <a:latin typeface="Courier"/>
                <a:ea typeface="Courier"/>
                <a:cs typeface="Courier"/>
                <a:sym typeface="Courier New"/>
              </a:rPr>
              <a:t> </a:t>
            </a:r>
            <a:endParaRPr lang="el-GR"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'Hello</a:t>
            </a:r>
            <a:r>
              <a:rPr lang="en-US" sz="3000" i="0" u="none" strike="noStrike" cap="none" dirty="0">
                <a:solidFill>
                  <a:srgbClr val="00FFFF"/>
                </a:solidFill>
                <a:latin typeface="Courier"/>
                <a:ea typeface="Courier"/>
                <a:cs typeface="Courier"/>
                <a:sym typeface="Courier New"/>
              </a:rPr>
              <a:t>\</a:t>
            </a:r>
            <a:r>
              <a:rPr lang="en-US" sz="3000" i="0" u="none" strike="noStrike" cap="none" dirty="0" err="1">
                <a:solidFill>
                  <a:srgbClr val="00FFFF"/>
                </a:solidFill>
                <a:latin typeface="Courier"/>
                <a:ea typeface="Courier"/>
                <a:cs typeface="Courier"/>
                <a:sym typeface="Courier New"/>
              </a:rPr>
              <a:t>n</a:t>
            </a:r>
            <a:r>
              <a:rPr lang="en-US" sz="3000" i="0" u="none" strike="noStrike" cap="none" dirty="0" err="1">
                <a:solidFill>
                  <a:schemeClr val="lt1"/>
                </a:solidFill>
                <a:latin typeface="Courier"/>
                <a:ea typeface="Courier"/>
                <a:cs typeface="Courier"/>
                <a:sym typeface="Courier New"/>
              </a:rPr>
              <a:t>World</a:t>
            </a:r>
            <a:r>
              <a:rPr lang="en-US" sz="3000" i="0" u="none" strike="noStrike" cap="none" dirty="0">
                <a:solidFill>
                  <a:schemeClr val="lt1"/>
                </a:solidFill>
                <a:latin typeface="Courier"/>
                <a:ea typeface="Courier"/>
                <a:cs typeface="Courier"/>
                <a:sym typeface="Courier New"/>
              </a:rPr>
              <a:t>!</a:t>
            </a:r>
            <a:r>
              <a:rPr lang="en-US" sz="30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stuff</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Hello</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World!</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stuff</a:t>
            </a:r>
            <a:r>
              <a:rPr lang="en-US" sz="3000" i="0" u="none" strike="noStrike" cap="none" dirty="0">
                <a:solidFill>
                  <a:schemeClr val="lt1"/>
                </a:solidFill>
                <a:latin typeface="Courier"/>
                <a:ea typeface="Courier"/>
                <a:cs typeface="Courier"/>
                <a:sym typeface="Courier New"/>
              </a:rPr>
              <a:t> = 'X</a:t>
            </a:r>
            <a:r>
              <a:rPr lang="en-US" sz="3000" i="0" u="none" strike="noStrike" cap="none" dirty="0">
                <a:solidFill>
                  <a:srgbClr val="00FFFF"/>
                </a:solidFill>
                <a:latin typeface="Courier"/>
                <a:ea typeface="Courier"/>
                <a:cs typeface="Courier"/>
                <a:sym typeface="Courier New"/>
              </a:rPr>
              <a:t>\</a:t>
            </a:r>
            <a:r>
              <a:rPr lang="en-US" sz="3000" i="0" u="none" strike="noStrike" cap="none" dirty="0" err="1">
                <a:solidFill>
                  <a:srgbClr val="00FFFF"/>
                </a:solidFill>
                <a:latin typeface="Courier"/>
                <a:ea typeface="Courier"/>
                <a:cs typeface="Courier"/>
                <a:sym typeface="Courier New"/>
              </a:rPr>
              <a:t>n</a:t>
            </a:r>
            <a:r>
              <a:rPr lang="en-US" sz="3000" i="0" u="none" strike="noStrike" cap="none" dirty="0" err="1">
                <a:solidFill>
                  <a:schemeClr val="lt1"/>
                </a:solidFill>
                <a:latin typeface="Courier"/>
                <a:ea typeface="Courier"/>
                <a:cs typeface="Courier"/>
                <a:sym typeface="Courier New"/>
              </a:rPr>
              <a:t>Y</a:t>
            </a:r>
            <a:r>
              <a:rPr lang="en-US" sz="30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stuff</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X</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Y</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FF00FF"/>
                </a:solidFill>
                <a:latin typeface="Courier"/>
                <a:ea typeface="Courier"/>
                <a:cs typeface="Courier"/>
                <a:sym typeface="Courier New"/>
              </a:rPr>
              <a:t>len</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stuff</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Επεξεργασία Αρχείων</a:t>
            </a:r>
            <a:endParaRPr lang="en-US" sz="7600" u="none" strike="noStrike" cap="none" dirty="0">
              <a:solidFill>
                <a:srgbClr val="FFD966"/>
              </a:solidFill>
              <a:latin typeface="Arial" charset="0"/>
              <a:ea typeface="Arial" charset="0"/>
              <a:cs typeface="Arial" charset="0"/>
              <a:sym typeface="Cabin"/>
            </a:endParaRPr>
          </a:p>
        </p:txBody>
      </p:sp>
      <p:sp>
        <p:nvSpPr>
          <p:cNvPr id="274" name="Shape 274"/>
          <p:cNvSpPr txBox="1">
            <a:spLocks noGrp="1"/>
          </p:cNvSpPr>
          <p:nvPr>
            <p:ph type="body" idx="1"/>
          </p:nvPr>
        </p:nvSpPr>
        <p:spPr>
          <a:xfrm>
            <a:off x="1025852" y="2655721"/>
            <a:ext cx="14204297" cy="1333500"/>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SzPct val="100000"/>
              <a:buNone/>
            </a:pPr>
            <a:r>
              <a:rPr lang="el-GR" sz="3600" u="none" strike="noStrike" cap="none" dirty="0">
                <a:solidFill>
                  <a:schemeClr val="lt1"/>
                </a:solidFill>
                <a:latin typeface="Arial" charset="0"/>
                <a:ea typeface="Arial" charset="0"/>
                <a:cs typeface="Arial" charset="0"/>
                <a:sym typeface="Cabin"/>
              </a:rPr>
              <a:t>Ένα αρχείο κειμένου μπορεί να θεωρηθεί ως μια ακολουθία γραμμών</a:t>
            </a:r>
            <a:endParaRPr lang="en-US" sz="3600" u="none" strike="noStrike" cap="none" dirty="0">
              <a:solidFill>
                <a:schemeClr val="lt1"/>
              </a:solidFill>
              <a:latin typeface="Arial" charset="0"/>
              <a:ea typeface="Arial" charset="0"/>
              <a:cs typeface="Arial" charset="0"/>
              <a:sym typeface="Cabin"/>
            </a:endParaRPr>
          </a:p>
        </p:txBody>
      </p:sp>
      <p:sp>
        <p:nvSpPr>
          <p:cNvPr id="275" name="Shape 275"/>
          <p:cNvSpPr txBox="1"/>
          <p:nvPr/>
        </p:nvSpPr>
        <p:spPr>
          <a:xfrm>
            <a:off x="1851475" y="3937000"/>
            <a:ext cx="13010999" cy="3479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none" strike="noStrike" cap="none" dirty="0" err="1">
                <a:solidFill>
                  <a:srgbClr val="FF00FF"/>
                </a:solidFill>
                <a:latin typeface="Courier"/>
                <a:ea typeface="Courier"/>
                <a:cs typeface="Courier"/>
                <a:sym typeface="Courier New"/>
              </a:rPr>
              <a:t>stephen.marquard@uct.ac.za</a:t>
            </a:r>
            <a:r>
              <a:rPr lang="en-US" sz="2400" i="0" u="none" strike="noStrike" cap="none" dirty="0">
                <a:solidFill>
                  <a:srgbClr val="FF00FF"/>
                </a:solidFill>
                <a:latin typeface="Courier"/>
                <a:ea typeface="Courier"/>
                <a:cs typeface="Courier"/>
                <a:sym typeface="Courier New"/>
              </a:rPr>
              <a:t> Sat Jan  5 09:14:16 2008</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Return-Path: &lt;</a:t>
            </a:r>
            <a:r>
              <a:rPr lang="en-US" sz="2400" i="0" u="none" strike="noStrike" cap="none" dirty="0" err="1">
                <a:solidFill>
                  <a:srgbClr val="FF00FF"/>
                </a:solidFill>
                <a:latin typeface="Courier"/>
                <a:ea typeface="Courier"/>
                <a:cs typeface="Courier"/>
                <a:sym typeface="Courier New"/>
              </a:rPr>
              <a:t>postmaster@collab.sakaiproject.org</a:t>
            </a:r>
            <a:r>
              <a:rPr lang="en-US" sz="2400" i="0" u="none" strike="noStrike" cap="none" dirty="0">
                <a:solidFill>
                  <a:srgbClr val="FF00FF"/>
                </a:solidFill>
                <a:latin typeface="Courier"/>
                <a:ea typeface="Courier"/>
                <a:cs typeface="Courier"/>
                <a:sym typeface="Courier New"/>
              </a:rPr>
              <a:t>&gt;</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Date: Sat, 5 Jan 2008 09:12:18 -0500</a:t>
            </a: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To: </a:t>
            </a:r>
            <a:r>
              <a:rPr lang="en-US" sz="2400" i="0" u="none" strike="noStrike" cap="none" dirty="0" err="1">
                <a:solidFill>
                  <a:srgbClr val="FF00FF"/>
                </a:solidFill>
                <a:latin typeface="Courier"/>
                <a:ea typeface="Courier"/>
                <a:cs typeface="Courier"/>
                <a:sym typeface="Courier New"/>
              </a:rPr>
              <a:t>source@collab.sakaiproject.org</a:t>
            </a:r>
            <a:endParaRPr lang="en-US" sz="24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From: </a:t>
            </a:r>
            <a:r>
              <a:rPr lang="en-US" sz="2400" i="0" u="none" strike="noStrike" cap="none" dirty="0" err="1">
                <a:solidFill>
                  <a:srgbClr val="FF00FF"/>
                </a:solidFill>
                <a:latin typeface="Courier"/>
                <a:ea typeface="Courier"/>
                <a:cs typeface="Courier"/>
                <a:sym typeface="Courier New"/>
              </a:rPr>
              <a:t>stephen.marquard@uct.ac.za</a:t>
            </a:r>
            <a:endParaRPr lang="en-US" sz="2400" i="0" u="none" strike="noStrike" cap="none"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Subject: [</a:t>
            </a:r>
            <a:r>
              <a:rPr lang="en-US" sz="2400" i="0" u="none" strike="noStrike" cap="none" dirty="0" err="1">
                <a:solidFill>
                  <a:srgbClr val="FF00FF"/>
                </a:solidFill>
                <a:latin typeface="Courier"/>
                <a:ea typeface="Courier"/>
                <a:cs typeface="Courier"/>
                <a:sym typeface="Courier New"/>
              </a:rPr>
              <a:t>sakai</a:t>
            </a:r>
            <a:r>
              <a:rPr lang="en-US" sz="2400" i="0" u="none" strike="noStrike" cap="none" dirty="0">
                <a:solidFill>
                  <a:srgbClr val="FF00FF"/>
                </a:solidFill>
                <a:latin typeface="Courier"/>
                <a:ea typeface="Courier"/>
                <a:cs typeface="Courier"/>
                <a:sym typeface="Courier New"/>
              </a:rPr>
              <a:t>] </a:t>
            </a:r>
            <a:r>
              <a:rPr lang="en-US" sz="2400" i="0" u="none" strike="noStrike" cap="none" dirty="0" err="1">
                <a:solidFill>
                  <a:srgbClr val="FF00FF"/>
                </a:solidFill>
                <a:latin typeface="Courier"/>
                <a:ea typeface="Courier"/>
                <a:cs typeface="Courier"/>
                <a:sym typeface="Courier New"/>
              </a:rPr>
              <a:t>svn</a:t>
            </a:r>
            <a:r>
              <a:rPr lang="en-US" sz="2400" i="0" u="none" strike="noStrike" cap="none" dirty="0">
                <a:solidFill>
                  <a:srgbClr val="FF00FF"/>
                </a:solidFill>
                <a:latin typeface="Courier"/>
                <a:ea typeface="Courier"/>
                <a:cs typeface="Courier"/>
                <a:sym typeface="Courier New"/>
              </a:rPr>
              <a:t> commit: r39772 - content/branches/</a:t>
            </a:r>
          </a:p>
          <a:p>
            <a:pPr marL="0" marR="0" lvl="0" indent="0" algn="l" rtl="0">
              <a:lnSpc>
                <a:spcPct val="100000"/>
              </a:lnSpc>
              <a:spcBef>
                <a:spcPts val="0"/>
              </a:spcBef>
              <a:spcAft>
                <a:spcPts val="0"/>
              </a:spcAft>
              <a:buClr>
                <a:srgbClr val="FF00FF"/>
              </a:buClr>
              <a:buFont typeface="Cabin"/>
              <a:buNone/>
            </a:pPr>
            <a:endParaRPr sz="24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400" i="0" u="none" strike="noStrike" cap="none" dirty="0">
                <a:solidFill>
                  <a:srgbClr val="FF00FF"/>
                </a:solidFill>
                <a:latin typeface="Courier"/>
                <a:ea typeface="Courier"/>
                <a:cs typeface="Courier"/>
                <a:sym typeface="Courier New"/>
              </a:rPr>
              <a:t>Details:</a:t>
            </a:r>
            <a:r>
              <a:rPr lang="en-US" sz="2400" dirty="0">
                <a:solidFill>
                  <a:srgbClr val="FF00FF"/>
                </a:solidFill>
                <a:latin typeface="Courier"/>
                <a:ea typeface="Courier"/>
                <a:cs typeface="Courier"/>
                <a:sym typeface="Courier New"/>
              </a:rPr>
              <a:t> </a:t>
            </a:r>
            <a:r>
              <a:rPr lang="en-US" sz="2400" i="0" u="none" strike="noStrike" cap="none" dirty="0">
                <a:solidFill>
                  <a:srgbClr val="FF00FF"/>
                </a:solidFill>
                <a:latin typeface="Courier"/>
                <a:ea typeface="Courier"/>
                <a:cs typeface="Courier"/>
                <a:sym typeface="Courier New"/>
              </a:rPr>
              <a:t>http://</a:t>
            </a:r>
            <a:r>
              <a:rPr lang="en-US" sz="2400" i="0" u="none" strike="noStrike" cap="none" dirty="0" err="1">
                <a:solidFill>
                  <a:srgbClr val="FF00FF"/>
                </a:solidFill>
                <a:latin typeface="Courier"/>
                <a:ea typeface="Courier"/>
                <a:cs typeface="Courier"/>
                <a:sym typeface="Courier New"/>
              </a:rPr>
              <a:t>source.sakaiproject.org</a:t>
            </a:r>
            <a:r>
              <a:rPr lang="en-US" sz="2400" i="0" u="none" strike="noStrike" cap="none" dirty="0">
                <a:solidFill>
                  <a:srgbClr val="FF00FF"/>
                </a:solidFill>
                <a:latin typeface="Courier"/>
                <a:ea typeface="Courier"/>
                <a:cs typeface="Courier"/>
                <a:sym typeface="Courier New"/>
              </a:rPr>
              <a:t>/</a:t>
            </a:r>
            <a:r>
              <a:rPr lang="en-US" sz="2400" i="0" u="none" strike="noStrike" cap="none" dirty="0" err="1">
                <a:solidFill>
                  <a:srgbClr val="FF00FF"/>
                </a:solidFill>
                <a:latin typeface="Courier"/>
                <a:ea typeface="Courier"/>
                <a:cs typeface="Courier"/>
                <a:sym typeface="Courier New"/>
              </a:rPr>
              <a:t>viewsvn</a:t>
            </a:r>
            <a:r>
              <a:rPr lang="en-US" sz="2400" i="0" u="none" strike="noStrike" cap="none" dirty="0">
                <a:solidFill>
                  <a:srgbClr val="FF00FF"/>
                </a:solidFill>
                <a:latin typeface="Courier"/>
                <a:ea typeface="Courier"/>
                <a:cs typeface="Courier"/>
                <a:sym typeface="Courier New"/>
              </a:rPr>
              <a:t>/?view=</a:t>
            </a:r>
            <a:r>
              <a:rPr lang="en-US" sz="2400" i="0" u="none" strike="noStrike" cap="none" dirty="0" err="1">
                <a:solidFill>
                  <a:srgbClr val="FF00FF"/>
                </a:solidFill>
                <a:latin typeface="Courier"/>
                <a:ea typeface="Courier"/>
                <a:cs typeface="Courier"/>
                <a:sym typeface="Courier New"/>
              </a:rPr>
              <a:t>rev&amp;rev</a:t>
            </a:r>
            <a:r>
              <a:rPr lang="en-US" sz="2400" i="0" u="none" strike="noStrike" cap="none" dirty="0">
                <a:solidFill>
                  <a:srgbClr val="FF00FF"/>
                </a:solidFill>
                <a:latin typeface="Courier"/>
                <a:ea typeface="Courier"/>
                <a:cs typeface="Courier"/>
                <a:sym typeface="Courier New"/>
              </a:rPr>
              <a:t>=39772</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648</TotalTime>
  <Words>1858</Words>
  <Application>Microsoft Office PowerPoint</Application>
  <PresentationFormat>Προσαρμογή</PresentationFormat>
  <Paragraphs>226</Paragraphs>
  <Slides>24</Slides>
  <Notes>23</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24</vt:i4>
      </vt:variant>
    </vt:vector>
  </HeadingPairs>
  <TitlesOfParts>
    <vt:vector size="29" baseType="lpstr">
      <vt:lpstr>Arial</vt:lpstr>
      <vt:lpstr>Cabin</vt:lpstr>
      <vt:lpstr>Courier</vt:lpstr>
      <vt:lpstr>Gill Sans</vt:lpstr>
      <vt:lpstr>Title &amp; Subtitle</vt:lpstr>
      <vt:lpstr>Ανάγνωση Αρχείων</vt:lpstr>
      <vt:lpstr>Παρουσίαση του PowerPoint</vt:lpstr>
      <vt:lpstr>Επεξεργασία Αρχείων</vt:lpstr>
      <vt:lpstr>Άνοιγμα Αρχείου</vt:lpstr>
      <vt:lpstr>Χρήση της open()</vt:lpstr>
      <vt:lpstr>Τι είναι η Λαβή (Handle);</vt:lpstr>
      <vt:lpstr>Όταν Λείπουν τα Αρχεία</vt:lpstr>
      <vt:lpstr>Ο Χαρακτήρας νέαγραμμή</vt:lpstr>
      <vt:lpstr>Επεξεργασία Αρχείων</vt:lpstr>
      <vt:lpstr>Επεξεργασία Αρχείων</vt:lpstr>
      <vt:lpstr>Ανάγνωση Αρχείων στην Python</vt:lpstr>
      <vt:lpstr>Χειρισμός Αρχείου ως Ακολουθία</vt:lpstr>
      <vt:lpstr>Μέτρηση Γραμμών ενός Αρχείου</vt:lpstr>
      <vt:lpstr>Διάβασμα *Ολόκληρου* Αρχείου</vt:lpstr>
      <vt:lpstr>Αναζήτηση σε Αρχείο</vt:lpstr>
      <vt:lpstr>ΟΥΠΣ!</vt:lpstr>
      <vt:lpstr>ΟΥΠΣ!</vt:lpstr>
      <vt:lpstr>Αναζήτηση σε Αρχείο (ενσωματωμένη)</vt:lpstr>
      <vt:lpstr>Παράλειψη με continue</vt:lpstr>
      <vt:lpstr>Χρήση του in για επιλογή Γραμμών</vt:lpstr>
      <vt:lpstr>Προτροπή για Όνομα Αρχείου</vt:lpstr>
      <vt:lpstr>Άκυρα Ονόματα Αρχείων</vt:lpstr>
      <vt:lpstr>Σύνοψη</vt:lpstr>
      <vt:lpstr>Ευχαριστίες / Συνεισφορές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Files</dc:title>
  <cp:lastModifiedBy>Konstantia Kiourtidou</cp:lastModifiedBy>
  <cp:revision>45</cp:revision>
  <dcterms:modified xsi:type="dcterms:W3CDTF">2021-08-25T09:20:54Z</dcterms:modified>
</cp:coreProperties>
</file>