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322" r:id="rId14"/>
    <p:sldId id="271" r:id="rId15"/>
    <p:sldId id="272" r:id="rId16"/>
    <p:sldId id="273" r:id="rId17"/>
    <p:sldId id="274" r:id="rId18"/>
    <p:sldId id="275" r:id="rId19"/>
    <p:sldId id="276" r:id="rId20"/>
    <p:sldId id="289" r:id="rId21"/>
    <p:sldId id="277" r:id="rId22"/>
    <p:sldId id="279" r:id="rId23"/>
    <p:sldId id="280" r:id="rId24"/>
    <p:sldId id="281" r:id="rId25"/>
    <p:sldId id="282" r:id="rId26"/>
    <p:sldId id="283" r:id="rId27"/>
    <p:sldId id="284" r:id="rId28"/>
    <p:sldId id="288" r:id="rId29"/>
    <p:sldId id="286" r:id="rId30"/>
    <p:sldId id="323" r:id="rId3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a:srgbClr val="FF00FF"/>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94518"/>
  </p:normalViewPr>
  <p:slideViewPr>
    <p:cSldViewPr snapToGrid="0" snapToObjects="1">
      <p:cViewPr varScale="1">
        <p:scale>
          <a:sx n="59" d="100"/>
          <a:sy n="59" d="100"/>
        </p:scale>
        <p:origin x="90" y="50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l-GR" dirty="0">
                <a:solidFill>
                  <a:schemeClr val="dk2"/>
                </a:solidFill>
              </a:rPr>
              <a:t>Σημείωση από τον </a:t>
            </a:r>
            <a:r>
              <a:rPr lang="en-US" dirty="0">
                <a:solidFill>
                  <a:schemeClr val="dk2"/>
                </a:solidFill>
              </a:rPr>
              <a:t> Chuck</a:t>
            </a:r>
            <a:r>
              <a:rPr lang="el-GR" dirty="0">
                <a:solidFill>
                  <a:schemeClr val="dk2"/>
                </a:solidFill>
              </a:rPr>
              <a:t>. Εάν χρησιμοποιείτε αυτό το υλικό, μπορείτε να αφαιρέσετε το λογότυπο UM και να το αντικαταστήσετε με το δικό σας, αλλά διατηρήστε το λογότυπο CC-BY στην πρώτη σελίδα καθώς την/τις σελίδα/</a:t>
            </a:r>
            <a:r>
              <a:rPr lang="el-GR" dirty="0" err="1">
                <a:solidFill>
                  <a:schemeClr val="dk2"/>
                </a:solidFill>
              </a:rPr>
              <a:t>ες</a:t>
            </a:r>
            <a:r>
              <a:rPr lang="el-GR">
                <a:solidFill>
                  <a:schemeClr val="dk2"/>
                </a:solidFill>
              </a:rPr>
              <a:t> αναγνώρισης.</a:t>
            </a:r>
            <a:endParaRPr lang="en-US" dirty="0">
              <a:solidFill>
                <a:schemeClr val="dk2"/>
              </a:solidFill>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4730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www.youtube.com/watch?v=EHJ9uYx5L5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en.wikipedia.org/wiki/Associative_array"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Λεξικά της </a:t>
            </a:r>
            <a:r>
              <a:rPr lang="en-US" sz="7600" u="none" strike="noStrike" cap="none" dirty="0">
                <a:solidFill>
                  <a:srgbClr val="FFD966"/>
                </a:solidFill>
                <a:latin typeface="Arial" charset="0"/>
                <a:ea typeface="Arial" charset="0"/>
                <a:cs typeface="Arial" charset="0"/>
                <a:sym typeface="Cabin"/>
              </a:rPr>
              <a:t>Python</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06" name="Shape 206"/>
          <p:cNvPicPr preferRelativeResize="0"/>
          <p:nvPr/>
        </p:nvPicPr>
        <p:blipFill rotWithShape="1">
          <a:blip r:embed="rId4">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5">
            <a:alphaModFix/>
          </a:blip>
          <a:srcRect/>
          <a:stretch/>
        </p:blipFill>
        <p:spPr>
          <a:xfrm>
            <a:off x="635250" y="680470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1000579" y="789709"/>
            <a:ext cx="1425484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Περιεχόμενο Λεξικών (σταθερές)</a:t>
            </a:r>
            <a:endParaRPr lang="en-US" sz="7600" u="none" strike="noStrike" cap="none" dirty="0">
              <a:solidFill>
                <a:srgbClr val="FFD966"/>
              </a:solidFill>
              <a:latin typeface="Arial" charset="0"/>
              <a:ea typeface="Arial" charset="0"/>
              <a:cs typeface="Arial" charset="0"/>
              <a:sym typeface="Cabin"/>
            </a:endParaRPr>
          </a:p>
        </p:txBody>
      </p:sp>
      <p:sp>
        <p:nvSpPr>
          <p:cNvPr id="296" name="Shape 296"/>
          <p:cNvSpPr txBox="1">
            <a:spLocks noGrp="1"/>
          </p:cNvSpPr>
          <p:nvPr>
            <p:ph type="body" idx="1"/>
          </p:nvPr>
        </p:nvSpPr>
        <p:spPr>
          <a:xfrm>
            <a:off x="1162050" y="2232929"/>
            <a:ext cx="13931900" cy="2878817"/>
          </a:xfrm>
          <a:prstGeom prst="rect">
            <a:avLst/>
          </a:prstGeom>
          <a:noFill/>
          <a:ln>
            <a:noFill/>
          </a:ln>
        </p:spPr>
        <p:txBody>
          <a:bodyPr lIns="38100" tIns="38100" rIns="38100" bIns="38100" anchor="ctr" anchorCtr="0">
            <a:noAutofit/>
          </a:bodyPr>
          <a:lstStyle/>
          <a:p>
            <a:pPr marL="457200" marR="0" lvl="0" indent="-457200" algn="l" rtl="0">
              <a:spcBef>
                <a:spcPts val="0"/>
              </a:spcBef>
              <a:spcAft>
                <a:spcPts val="0"/>
              </a:spcAft>
              <a:buSzPct val="100000"/>
              <a:buFont typeface="Cabin"/>
            </a:pPr>
            <a:r>
              <a:rPr lang="el-GR" u="none" strike="noStrike" cap="none" dirty="0">
                <a:solidFill>
                  <a:schemeClr val="lt1"/>
                </a:solidFill>
                <a:latin typeface="Arial" charset="0"/>
                <a:ea typeface="Arial" charset="0"/>
                <a:cs typeface="Arial" charset="0"/>
                <a:sym typeface="Cabin"/>
              </a:rPr>
              <a:t>Τα περιεχόμενα των λεξικών περικλείονται από άγκιστρα και έχουν μια λίστα με ζεύγη </a:t>
            </a:r>
            <a:r>
              <a:rPr lang="el-GR" dirty="0">
                <a:solidFill>
                  <a:srgbClr val="00FF00"/>
                </a:solidFill>
                <a:latin typeface="Arial" charset="0"/>
                <a:cs typeface="Arial" charset="0"/>
                <a:sym typeface="Cabin"/>
              </a:rPr>
              <a:t>κλειδιού</a:t>
            </a:r>
            <a:r>
              <a:rPr lang="el-GR" u="none" strike="noStrike" cap="none" dirty="0">
                <a:solidFill>
                  <a:schemeClr val="lt1"/>
                </a:solidFill>
                <a:latin typeface="Arial" charset="0"/>
                <a:ea typeface="Arial" charset="0"/>
                <a:cs typeface="Arial" charset="0"/>
                <a:sym typeface="Cabin"/>
              </a:rPr>
              <a:t>: </a:t>
            </a:r>
            <a:r>
              <a:rPr lang="el-GR" dirty="0">
                <a:solidFill>
                  <a:srgbClr val="FF00FF"/>
                </a:solidFill>
                <a:latin typeface="Arial" charset="0"/>
                <a:cs typeface="Arial" charset="0"/>
                <a:sym typeface="Cabin"/>
              </a:rPr>
              <a:t>τιμής</a:t>
            </a:r>
          </a:p>
          <a:p>
            <a:pPr marL="457200" marR="0" lvl="0" indent="-457200" algn="l" rtl="0">
              <a:spcBef>
                <a:spcPts val="3500"/>
              </a:spcBef>
              <a:spcAft>
                <a:spcPts val="0"/>
              </a:spcAft>
              <a:buSzPct val="100000"/>
              <a:buFont typeface="Cabin"/>
            </a:pPr>
            <a:r>
              <a:rPr lang="el-GR" u="none" strike="noStrike" cap="none" dirty="0">
                <a:solidFill>
                  <a:schemeClr val="lt1"/>
                </a:solidFill>
                <a:latin typeface="Arial" charset="0"/>
                <a:ea typeface="Arial" charset="0"/>
                <a:cs typeface="Arial" charset="0"/>
                <a:sym typeface="Cabin"/>
              </a:rPr>
              <a:t>Μπορείτε να δημιουργήσετε ένα </a:t>
            </a:r>
            <a:r>
              <a:rPr lang="el-GR" dirty="0">
                <a:solidFill>
                  <a:srgbClr val="FF7F00"/>
                </a:solidFill>
                <a:latin typeface="Arial" charset="0"/>
                <a:cs typeface="Arial" charset="0"/>
                <a:sym typeface="Cabin"/>
              </a:rPr>
              <a:t>άδειο</a:t>
            </a:r>
            <a:r>
              <a:rPr lang="el-GR" u="none" strike="noStrike" cap="none" dirty="0">
                <a:solidFill>
                  <a:schemeClr val="lt1"/>
                </a:solidFill>
                <a:latin typeface="Arial" charset="0"/>
                <a:ea typeface="Arial" charset="0"/>
                <a:cs typeface="Arial" charset="0"/>
                <a:sym typeface="Cabin"/>
              </a:rPr>
              <a:t> </a:t>
            </a:r>
            <a:r>
              <a:rPr lang="el-GR" dirty="0">
                <a:solidFill>
                  <a:srgbClr val="FF7F00"/>
                </a:solidFill>
                <a:latin typeface="Arial" charset="0"/>
                <a:cs typeface="Arial" charset="0"/>
                <a:sym typeface="Cabin"/>
              </a:rPr>
              <a:t>λεξικό</a:t>
            </a:r>
            <a:r>
              <a:rPr lang="el-GR" u="none" strike="noStrike" cap="none" dirty="0">
                <a:solidFill>
                  <a:schemeClr val="lt1"/>
                </a:solidFill>
                <a:latin typeface="Arial" charset="0"/>
                <a:ea typeface="Arial" charset="0"/>
                <a:cs typeface="Arial" charset="0"/>
                <a:sym typeface="Cabin"/>
              </a:rPr>
              <a:t> χρησιμοποιώντας άδεια άγκιστρα</a:t>
            </a:r>
            <a:endParaRPr lang="en-US" u="none" strike="noStrike" cap="none" dirty="0">
              <a:solidFill>
                <a:schemeClr val="lt1"/>
              </a:solidFill>
              <a:latin typeface="Arial" charset="0"/>
              <a:ea typeface="Arial" charset="0"/>
              <a:cs typeface="Arial" charset="0"/>
              <a:sym typeface="Cabin"/>
            </a:endParaRPr>
          </a:p>
        </p:txBody>
      </p:sp>
      <p:sp>
        <p:nvSpPr>
          <p:cNvPr id="297" name="Shape 297"/>
          <p:cNvSpPr txBox="1"/>
          <p:nvPr/>
        </p:nvSpPr>
        <p:spPr>
          <a:xfrm>
            <a:off x="1895200" y="5117870"/>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Κάρολος</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Μαρία</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 '</a:t>
            </a:r>
            <a:r>
              <a:rPr lang="el-GR" sz="3000" dirty="0">
                <a:solidFill>
                  <a:srgbClr val="00FF00"/>
                </a:solidFill>
                <a:latin typeface="Courier"/>
                <a:ea typeface="Courier"/>
                <a:cs typeface="Courier"/>
                <a:sym typeface="Courier New"/>
              </a:rPr>
              <a:t>Ίωνας</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Κάρολος</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Μαρία</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 '</a:t>
            </a:r>
            <a:r>
              <a:rPr lang="el-GR" sz="3000" dirty="0">
                <a:solidFill>
                  <a:srgbClr val="00FF00"/>
                </a:solidFill>
                <a:latin typeface="Courier"/>
                <a:ea typeface="Courier"/>
                <a:cs typeface="Courier"/>
                <a:sym typeface="Courier New"/>
              </a:rPr>
              <a:t>Ίωνας</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00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257629" y="789709"/>
            <a:ext cx="1574074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Το πιο Συχνά Εμφανιζόμενο </a:t>
            </a:r>
            <a:r>
              <a:rPr lang="el-GR" sz="7600" dirty="0">
                <a:solidFill>
                  <a:srgbClr val="FFD966"/>
                </a:solidFill>
                <a:latin typeface="Arial" charset="0"/>
                <a:ea typeface="Arial" charset="0"/>
                <a:cs typeface="Arial" charset="0"/>
                <a:sym typeface="Cabin"/>
              </a:rPr>
              <a:t>Ό</a:t>
            </a:r>
            <a:r>
              <a:rPr lang="el-GR" sz="7600" u="none" strike="noStrike" cap="none" dirty="0">
                <a:solidFill>
                  <a:srgbClr val="FFD966"/>
                </a:solidFill>
                <a:latin typeface="Arial" charset="0"/>
                <a:ea typeface="Arial" charset="0"/>
                <a:cs typeface="Arial" charset="0"/>
                <a:sym typeface="Cabin"/>
              </a:rPr>
              <a:t>νομα;</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265793" y="789709"/>
            <a:ext cx="15724414"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Το πιο Συχνά Εμφανιζόμενο </a:t>
            </a:r>
            <a:r>
              <a:rPr lang="el-GR" sz="7600" dirty="0">
                <a:solidFill>
                  <a:srgbClr val="FFD966"/>
                </a:solidFill>
                <a:latin typeface="Arial" charset="0"/>
                <a:ea typeface="Arial" charset="0"/>
                <a:cs typeface="Arial" charset="0"/>
                <a:sym typeface="Cabin"/>
              </a:rPr>
              <a:t>Ό</a:t>
            </a:r>
            <a:r>
              <a:rPr lang="el-GR" sz="7600" u="none" strike="noStrike" cap="none" dirty="0">
                <a:solidFill>
                  <a:srgbClr val="FFD966"/>
                </a:solidFill>
                <a:latin typeface="Arial" charset="0"/>
                <a:ea typeface="Arial" charset="0"/>
                <a:cs typeface="Arial" charset="0"/>
                <a:sym typeface="Cabin"/>
              </a:rPr>
              <a:t>νομα;</a:t>
            </a:r>
            <a:endParaRPr lang="en-US" sz="7600" u="none" strike="noStrike" cap="none" dirty="0">
              <a:solidFill>
                <a:srgbClr val="FFD966"/>
              </a:solidFill>
              <a:latin typeface="Arial" charset="0"/>
              <a:ea typeface="Arial" charset="0"/>
              <a:cs typeface="Arial" charset="0"/>
              <a:sym typeface="Cabin"/>
            </a:endParaRPr>
          </a:p>
        </p:txBody>
      </p:sp>
      <p:grpSp>
        <p:nvGrpSpPr>
          <p:cNvPr id="5" name="Ομάδα 4">
            <a:extLst>
              <a:ext uri="{FF2B5EF4-FFF2-40B4-BE49-F238E27FC236}">
                <a16:creationId xmlns:a16="http://schemas.microsoft.com/office/drawing/2014/main" id="{58C9E435-7F44-4894-ADC4-E3E17DCA673E}"/>
              </a:ext>
            </a:extLst>
          </p:cNvPr>
          <p:cNvGrpSpPr/>
          <p:nvPr/>
        </p:nvGrpSpPr>
        <p:grpSpPr>
          <a:xfrm>
            <a:off x="1331161" y="2741350"/>
            <a:ext cx="13593679" cy="5499399"/>
            <a:chOff x="1236075" y="2741350"/>
            <a:chExt cx="13593679" cy="5499399"/>
          </a:xfrm>
        </p:grpSpPr>
        <p:grpSp>
          <p:nvGrpSpPr>
            <p:cNvPr id="4" name="Ομάδα 3">
              <a:extLst>
                <a:ext uri="{FF2B5EF4-FFF2-40B4-BE49-F238E27FC236}">
                  <a16:creationId xmlns:a16="http://schemas.microsoft.com/office/drawing/2014/main" id="{0C23C0D2-76EE-4DB6-BAF6-C84619C31752}"/>
                </a:ext>
              </a:extLst>
            </p:cNvPr>
            <p:cNvGrpSpPr/>
            <p:nvPr/>
          </p:nvGrpSpPr>
          <p:grpSpPr>
            <a:xfrm>
              <a:off x="1236075" y="2844000"/>
              <a:ext cx="3887699" cy="5358924"/>
              <a:chOff x="1236075" y="2844000"/>
              <a:chExt cx="3887699" cy="5358924"/>
            </a:xfrm>
          </p:grpSpPr>
          <p:sp>
            <p:nvSpPr>
              <p:cNvPr id="332" name="Shape 332"/>
              <p:cNvSpPr txBox="1"/>
              <p:nvPr/>
            </p:nvSpPr>
            <p:spPr>
              <a:xfrm>
                <a:off x="1236075" y="5705416"/>
                <a:ext cx="3222446"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Κάρολος</a:t>
                </a:r>
                <a:endParaRPr lang="en-US" sz="6000" u="none" strike="noStrike" cap="none" dirty="0">
                  <a:solidFill>
                    <a:srgbClr val="FF00FF"/>
                  </a:solidFill>
                  <a:latin typeface="Arial" charset="0"/>
                  <a:ea typeface="Arial" charset="0"/>
                  <a:cs typeface="Arial" charset="0"/>
                  <a:sym typeface="Cabin"/>
                </a:endParaRPr>
              </a:p>
            </p:txBody>
          </p:sp>
          <p:sp>
            <p:nvSpPr>
              <p:cNvPr id="333" name="Shape 333"/>
              <p:cNvSpPr txBox="1"/>
              <p:nvPr/>
            </p:nvSpPr>
            <p:spPr>
              <a:xfrm>
                <a:off x="1236075" y="4274708"/>
                <a:ext cx="3260057"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Ζαχαρίας</a:t>
                </a:r>
                <a:endParaRPr lang="en-US" sz="6000" u="none" strike="noStrike" cap="none" dirty="0">
                  <a:solidFill>
                    <a:srgbClr val="FF00FF"/>
                  </a:solidFill>
                  <a:latin typeface="Arial" charset="0"/>
                  <a:ea typeface="Arial" charset="0"/>
                  <a:cs typeface="Arial" charset="0"/>
                  <a:sym typeface="Cabin"/>
                </a:endParaRPr>
              </a:p>
            </p:txBody>
          </p:sp>
          <p:sp>
            <p:nvSpPr>
              <p:cNvPr id="334" name="Shape 334"/>
              <p:cNvSpPr txBox="1"/>
              <p:nvPr/>
            </p:nvSpPr>
            <p:spPr>
              <a:xfrm>
                <a:off x="1236075" y="7136125"/>
                <a:ext cx="3260056"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Ζαχαρίας</a:t>
                </a:r>
                <a:endParaRPr lang="en-US" sz="6000" u="none" strike="noStrike" cap="none" dirty="0">
                  <a:solidFill>
                    <a:srgbClr val="FF00FF"/>
                  </a:solidFill>
                  <a:latin typeface="Arial" charset="0"/>
                  <a:ea typeface="Arial" charset="0"/>
                  <a:cs typeface="Arial" charset="0"/>
                  <a:sym typeface="Cabin"/>
                </a:endParaRP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Μάρκος</a:t>
                </a:r>
                <a:endParaRPr lang="en-US" sz="6000" u="none" strike="noStrike" cap="none" dirty="0">
                  <a:solidFill>
                    <a:srgbClr val="FF00FF"/>
                  </a:solidFill>
                  <a:latin typeface="Arial" charset="0"/>
                  <a:ea typeface="Arial" charset="0"/>
                  <a:cs typeface="Arial" charset="0"/>
                  <a:sym typeface="Cabin"/>
                </a:endParaRPr>
              </a:p>
            </p:txBody>
          </p:sp>
        </p:grpSp>
        <p:grpSp>
          <p:nvGrpSpPr>
            <p:cNvPr id="3" name="Ομάδα 2">
              <a:extLst>
                <a:ext uri="{FF2B5EF4-FFF2-40B4-BE49-F238E27FC236}">
                  <a16:creationId xmlns:a16="http://schemas.microsoft.com/office/drawing/2014/main" id="{2C296792-D4BA-494A-AC74-4E656DF4D04C}"/>
                </a:ext>
              </a:extLst>
            </p:cNvPr>
            <p:cNvGrpSpPr/>
            <p:nvPr/>
          </p:nvGrpSpPr>
          <p:grpSpPr>
            <a:xfrm>
              <a:off x="6435777" y="2741350"/>
              <a:ext cx="3676499" cy="5434424"/>
              <a:chOff x="6379063" y="2741350"/>
              <a:chExt cx="3676499" cy="5434424"/>
            </a:xfrm>
          </p:grpSpPr>
          <p:sp>
            <p:nvSpPr>
              <p:cNvPr id="340" name="Shape 340"/>
              <p:cNvSpPr txBox="1"/>
              <p:nvPr/>
            </p:nvSpPr>
            <p:spPr>
              <a:xfrm>
                <a:off x="6379063" y="5653100"/>
                <a:ext cx="3222446"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Ζαχαρίας</a:t>
                </a:r>
                <a:endParaRPr lang="en-US" sz="6000" u="none" strike="noStrike" cap="none" dirty="0">
                  <a:solidFill>
                    <a:srgbClr val="FF00FF"/>
                  </a:solidFill>
                  <a:latin typeface="Arial" charset="0"/>
                  <a:ea typeface="Arial" charset="0"/>
                  <a:cs typeface="Arial" charset="0"/>
                  <a:sym typeface="Cabin"/>
                </a:endParaRPr>
              </a:p>
            </p:txBody>
          </p:sp>
          <p:sp>
            <p:nvSpPr>
              <p:cNvPr id="341" name="Shape 341"/>
              <p:cNvSpPr txBox="1"/>
              <p:nvPr/>
            </p:nvSpPr>
            <p:spPr>
              <a:xfrm>
                <a:off x="6379063" y="4197225"/>
                <a:ext cx="3676499"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Μάρκος</a:t>
                </a:r>
                <a:endParaRPr lang="en-US" sz="6000" u="none" strike="noStrike" cap="none" dirty="0">
                  <a:solidFill>
                    <a:srgbClr val="FF00FF"/>
                  </a:solidFill>
                  <a:latin typeface="Arial" charset="0"/>
                  <a:ea typeface="Arial" charset="0"/>
                  <a:cs typeface="Arial" charset="0"/>
                  <a:sym typeface="Cabin"/>
                </a:endParaRPr>
              </a:p>
            </p:txBody>
          </p:sp>
          <p:sp>
            <p:nvSpPr>
              <p:cNvPr id="342" name="Shape 342"/>
              <p:cNvSpPr txBox="1"/>
              <p:nvPr/>
            </p:nvSpPr>
            <p:spPr>
              <a:xfrm>
                <a:off x="6379063" y="7108975"/>
                <a:ext cx="3222446"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Κάρολος</a:t>
                </a:r>
                <a:endParaRPr lang="en-US" sz="6000" u="none" strike="noStrike" cap="none" dirty="0">
                  <a:solidFill>
                    <a:srgbClr val="FF00FF"/>
                  </a:solidFill>
                  <a:latin typeface="Arial" charset="0"/>
                  <a:ea typeface="Arial" charset="0"/>
                  <a:cs typeface="Arial" charset="0"/>
                  <a:sym typeface="Cabin"/>
                </a:endParaRPr>
              </a:p>
            </p:txBody>
          </p:sp>
          <p:sp>
            <p:nvSpPr>
              <p:cNvPr id="343" name="Shape 343"/>
              <p:cNvSpPr txBox="1"/>
              <p:nvPr/>
            </p:nvSpPr>
            <p:spPr>
              <a:xfrm>
                <a:off x="6379063" y="2741350"/>
                <a:ext cx="2931268"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Γεωργία</a:t>
                </a:r>
                <a:endParaRPr lang="en-US" sz="6000" u="none" strike="noStrike" cap="none" dirty="0">
                  <a:solidFill>
                    <a:srgbClr val="FF00FF"/>
                  </a:solidFill>
                  <a:latin typeface="Arial" charset="0"/>
                  <a:ea typeface="Arial" charset="0"/>
                  <a:cs typeface="Arial" charset="0"/>
                  <a:sym typeface="Cabin"/>
                </a:endParaRPr>
              </a:p>
            </p:txBody>
          </p:sp>
        </p:grpSp>
        <p:grpSp>
          <p:nvGrpSpPr>
            <p:cNvPr id="2" name="Ομάδα 1">
              <a:extLst>
                <a:ext uri="{FF2B5EF4-FFF2-40B4-BE49-F238E27FC236}">
                  <a16:creationId xmlns:a16="http://schemas.microsoft.com/office/drawing/2014/main" id="{B6CAD37B-70E8-4F6F-A5BF-4D92A4E4294A}"/>
                </a:ext>
              </a:extLst>
            </p:cNvPr>
            <p:cNvGrpSpPr/>
            <p:nvPr/>
          </p:nvGrpSpPr>
          <p:grpSpPr>
            <a:xfrm>
              <a:off x="11424279" y="2842050"/>
              <a:ext cx="3405475" cy="5398699"/>
              <a:chOff x="11424279" y="2842050"/>
              <a:chExt cx="3405475" cy="5398699"/>
            </a:xfrm>
          </p:grpSpPr>
          <p:sp>
            <p:nvSpPr>
              <p:cNvPr id="336" name="Shape 336"/>
              <p:cNvSpPr txBox="1"/>
              <p:nvPr/>
            </p:nvSpPr>
            <p:spPr>
              <a:xfrm>
                <a:off x="11424279" y="7173950"/>
                <a:ext cx="3222446"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Ζαχαρίας</a:t>
                </a:r>
                <a:endParaRPr lang="en-US" sz="6000" u="none" strike="noStrike" cap="none" dirty="0">
                  <a:solidFill>
                    <a:srgbClr val="FF00FF"/>
                  </a:solidFill>
                  <a:latin typeface="Arial" charset="0"/>
                  <a:ea typeface="Arial" charset="0"/>
                  <a:cs typeface="Arial" charset="0"/>
                  <a:sym typeface="Cabin"/>
                </a:endParaRPr>
              </a:p>
            </p:txBody>
          </p:sp>
          <p:sp>
            <p:nvSpPr>
              <p:cNvPr id="337" name="Shape 337"/>
              <p:cNvSpPr txBox="1"/>
              <p:nvPr/>
            </p:nvSpPr>
            <p:spPr>
              <a:xfrm>
                <a:off x="11424279" y="2842050"/>
                <a:ext cx="2931268"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Γεωργία</a:t>
                </a:r>
                <a:endParaRPr lang="en-US" sz="6000" u="none" strike="noStrike" cap="none" dirty="0">
                  <a:solidFill>
                    <a:srgbClr val="FF00FF"/>
                  </a:solidFill>
                  <a:latin typeface="Arial" charset="0"/>
                  <a:ea typeface="Arial" charset="0"/>
                  <a:cs typeface="Arial" charset="0"/>
                  <a:sym typeface="Cabin"/>
                </a:endParaRPr>
              </a:p>
            </p:txBody>
          </p:sp>
          <p:sp>
            <p:nvSpPr>
              <p:cNvPr id="338" name="Shape 338"/>
              <p:cNvSpPr txBox="1"/>
              <p:nvPr/>
            </p:nvSpPr>
            <p:spPr>
              <a:xfrm>
                <a:off x="11424279" y="5008000"/>
                <a:ext cx="3222446"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Κάρολος</a:t>
                </a:r>
                <a:endParaRPr lang="en-US" sz="6000" u="none" strike="noStrike" cap="none" dirty="0">
                  <a:solidFill>
                    <a:srgbClr val="FF00FF"/>
                  </a:solidFill>
                  <a:latin typeface="Arial" charset="0"/>
                  <a:ea typeface="Arial" charset="0"/>
                  <a:cs typeface="Arial" charset="0"/>
                  <a:sym typeface="Cabin"/>
                </a:endParaRPr>
              </a:p>
            </p:txBody>
          </p:sp>
          <p:sp>
            <p:nvSpPr>
              <p:cNvPr id="339" name="Shape 339"/>
              <p:cNvSpPr txBox="1"/>
              <p:nvPr/>
            </p:nvSpPr>
            <p:spPr>
              <a:xfrm>
                <a:off x="11424279" y="6090975"/>
                <a:ext cx="3222446"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Μάρκος</a:t>
                </a:r>
                <a:endParaRPr lang="en-US" sz="6000" u="none" strike="noStrike" cap="none" dirty="0">
                  <a:solidFill>
                    <a:srgbClr val="FF00FF"/>
                  </a:solidFill>
                  <a:latin typeface="Arial" charset="0"/>
                  <a:ea typeface="Arial" charset="0"/>
                  <a:cs typeface="Arial" charset="0"/>
                  <a:sym typeface="Cabin"/>
                </a:endParaRPr>
              </a:p>
            </p:txBody>
          </p:sp>
          <p:sp>
            <p:nvSpPr>
              <p:cNvPr id="344" name="Shape 344"/>
              <p:cNvSpPr txBox="1"/>
              <p:nvPr/>
            </p:nvSpPr>
            <p:spPr>
              <a:xfrm>
                <a:off x="11424279" y="3925025"/>
                <a:ext cx="3405475"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Ζαχαρίας</a:t>
                </a:r>
                <a:endParaRPr lang="en-US" sz="6000" u="none" strike="noStrike" cap="none" dirty="0">
                  <a:solidFill>
                    <a:srgbClr val="FF00FF"/>
                  </a:solidFill>
                  <a:latin typeface="Arial" charset="0"/>
                  <a:ea typeface="Arial" charset="0"/>
                  <a:cs typeface="Arial" charset="0"/>
                  <a:sym typeface="Cabin"/>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265793" y="789709"/>
            <a:ext cx="15724414"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Το πιο Συχνά Εμφανιζόμενο </a:t>
            </a:r>
            <a:r>
              <a:rPr lang="el-GR" sz="7600" dirty="0">
                <a:solidFill>
                  <a:srgbClr val="FFD966"/>
                </a:solidFill>
                <a:latin typeface="Arial" charset="0"/>
                <a:ea typeface="Arial" charset="0"/>
                <a:cs typeface="Arial" charset="0"/>
                <a:sym typeface="Cabin"/>
              </a:rPr>
              <a:t>Ό</a:t>
            </a:r>
            <a:r>
              <a:rPr lang="el-GR" sz="7600" u="none" strike="noStrike" cap="none" dirty="0">
                <a:solidFill>
                  <a:srgbClr val="FFD966"/>
                </a:solidFill>
                <a:latin typeface="Arial" charset="0"/>
                <a:ea typeface="Arial" charset="0"/>
                <a:cs typeface="Arial" charset="0"/>
                <a:sym typeface="Cabin"/>
              </a:rPr>
              <a:t>νομα;</a:t>
            </a:r>
            <a:endParaRPr lang="en-US" sz="7600" u="none" strike="noStrike" cap="none" dirty="0">
              <a:solidFill>
                <a:srgbClr val="FFD966"/>
              </a:solidFill>
              <a:latin typeface="Arial" charset="0"/>
              <a:ea typeface="Arial" charset="0"/>
              <a:cs typeface="Arial" charset="0"/>
              <a:sym typeface="Cabin"/>
            </a:endParaRPr>
          </a:p>
        </p:txBody>
      </p:sp>
      <p:grpSp>
        <p:nvGrpSpPr>
          <p:cNvPr id="5" name="Ομάδα 4">
            <a:extLst>
              <a:ext uri="{FF2B5EF4-FFF2-40B4-BE49-F238E27FC236}">
                <a16:creationId xmlns:a16="http://schemas.microsoft.com/office/drawing/2014/main" id="{58C9E435-7F44-4894-ADC4-E3E17DCA673E}"/>
              </a:ext>
            </a:extLst>
          </p:cNvPr>
          <p:cNvGrpSpPr/>
          <p:nvPr/>
        </p:nvGrpSpPr>
        <p:grpSpPr>
          <a:xfrm>
            <a:off x="1331161" y="2741350"/>
            <a:ext cx="13593679" cy="5499399"/>
            <a:chOff x="1236075" y="2741350"/>
            <a:chExt cx="13593679" cy="5499399"/>
          </a:xfrm>
        </p:grpSpPr>
        <p:grpSp>
          <p:nvGrpSpPr>
            <p:cNvPr id="4" name="Ομάδα 3">
              <a:extLst>
                <a:ext uri="{FF2B5EF4-FFF2-40B4-BE49-F238E27FC236}">
                  <a16:creationId xmlns:a16="http://schemas.microsoft.com/office/drawing/2014/main" id="{0C23C0D2-76EE-4DB6-BAF6-C84619C31752}"/>
                </a:ext>
              </a:extLst>
            </p:cNvPr>
            <p:cNvGrpSpPr/>
            <p:nvPr/>
          </p:nvGrpSpPr>
          <p:grpSpPr>
            <a:xfrm>
              <a:off x="1236075" y="2844000"/>
              <a:ext cx="3887699" cy="5358924"/>
              <a:chOff x="1236075" y="2844000"/>
              <a:chExt cx="3887699" cy="5358924"/>
            </a:xfrm>
          </p:grpSpPr>
          <p:sp>
            <p:nvSpPr>
              <p:cNvPr id="332" name="Shape 332"/>
              <p:cNvSpPr txBox="1"/>
              <p:nvPr/>
            </p:nvSpPr>
            <p:spPr>
              <a:xfrm>
                <a:off x="1236075" y="5705416"/>
                <a:ext cx="3222446"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Κάρολος</a:t>
                </a:r>
                <a:endParaRPr lang="en-US" sz="6000" u="none" strike="noStrike" cap="none" dirty="0">
                  <a:solidFill>
                    <a:srgbClr val="FF00FF"/>
                  </a:solidFill>
                  <a:latin typeface="Arial" charset="0"/>
                  <a:ea typeface="Arial" charset="0"/>
                  <a:cs typeface="Arial" charset="0"/>
                  <a:sym typeface="Cabin"/>
                </a:endParaRPr>
              </a:p>
            </p:txBody>
          </p:sp>
          <p:sp>
            <p:nvSpPr>
              <p:cNvPr id="333" name="Shape 333"/>
              <p:cNvSpPr txBox="1"/>
              <p:nvPr/>
            </p:nvSpPr>
            <p:spPr>
              <a:xfrm>
                <a:off x="1236075" y="4274708"/>
                <a:ext cx="3260057"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Ζαχαρίας</a:t>
                </a:r>
                <a:endParaRPr lang="en-US" sz="6000" u="none" strike="noStrike" cap="none" dirty="0">
                  <a:solidFill>
                    <a:srgbClr val="FF00FF"/>
                  </a:solidFill>
                  <a:latin typeface="Arial" charset="0"/>
                  <a:ea typeface="Arial" charset="0"/>
                  <a:cs typeface="Arial" charset="0"/>
                  <a:sym typeface="Cabin"/>
                </a:endParaRPr>
              </a:p>
            </p:txBody>
          </p:sp>
          <p:sp>
            <p:nvSpPr>
              <p:cNvPr id="334" name="Shape 334"/>
              <p:cNvSpPr txBox="1"/>
              <p:nvPr/>
            </p:nvSpPr>
            <p:spPr>
              <a:xfrm>
                <a:off x="1236075" y="7136125"/>
                <a:ext cx="3260056"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Ζαχαρίας</a:t>
                </a:r>
                <a:endParaRPr lang="en-US" sz="6000" u="none" strike="noStrike" cap="none" dirty="0">
                  <a:solidFill>
                    <a:srgbClr val="FF00FF"/>
                  </a:solidFill>
                  <a:latin typeface="Arial" charset="0"/>
                  <a:ea typeface="Arial" charset="0"/>
                  <a:cs typeface="Arial" charset="0"/>
                  <a:sym typeface="Cabin"/>
                </a:endParaRP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Μάρκος</a:t>
                </a:r>
                <a:endParaRPr lang="en-US" sz="6000" u="none" strike="noStrike" cap="none" dirty="0">
                  <a:solidFill>
                    <a:srgbClr val="FF00FF"/>
                  </a:solidFill>
                  <a:latin typeface="Arial" charset="0"/>
                  <a:ea typeface="Arial" charset="0"/>
                  <a:cs typeface="Arial" charset="0"/>
                  <a:sym typeface="Cabin"/>
                </a:endParaRPr>
              </a:p>
            </p:txBody>
          </p:sp>
        </p:grpSp>
        <p:grpSp>
          <p:nvGrpSpPr>
            <p:cNvPr id="3" name="Ομάδα 2">
              <a:extLst>
                <a:ext uri="{FF2B5EF4-FFF2-40B4-BE49-F238E27FC236}">
                  <a16:creationId xmlns:a16="http://schemas.microsoft.com/office/drawing/2014/main" id="{2C296792-D4BA-494A-AC74-4E656DF4D04C}"/>
                </a:ext>
              </a:extLst>
            </p:cNvPr>
            <p:cNvGrpSpPr/>
            <p:nvPr/>
          </p:nvGrpSpPr>
          <p:grpSpPr>
            <a:xfrm>
              <a:off x="6435777" y="2741350"/>
              <a:ext cx="3676499" cy="5434424"/>
              <a:chOff x="6379063" y="2741350"/>
              <a:chExt cx="3676499" cy="5434424"/>
            </a:xfrm>
          </p:grpSpPr>
          <p:sp>
            <p:nvSpPr>
              <p:cNvPr id="340" name="Shape 340"/>
              <p:cNvSpPr txBox="1"/>
              <p:nvPr/>
            </p:nvSpPr>
            <p:spPr>
              <a:xfrm>
                <a:off x="6379063" y="5653100"/>
                <a:ext cx="3222446"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Ζαχαρίας</a:t>
                </a:r>
                <a:endParaRPr lang="en-US" sz="6000" u="none" strike="noStrike" cap="none" dirty="0">
                  <a:solidFill>
                    <a:srgbClr val="FF00FF"/>
                  </a:solidFill>
                  <a:latin typeface="Arial" charset="0"/>
                  <a:ea typeface="Arial" charset="0"/>
                  <a:cs typeface="Arial" charset="0"/>
                  <a:sym typeface="Cabin"/>
                </a:endParaRPr>
              </a:p>
            </p:txBody>
          </p:sp>
          <p:sp>
            <p:nvSpPr>
              <p:cNvPr id="341" name="Shape 341"/>
              <p:cNvSpPr txBox="1"/>
              <p:nvPr/>
            </p:nvSpPr>
            <p:spPr>
              <a:xfrm>
                <a:off x="6379063" y="4197225"/>
                <a:ext cx="3676499"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Μάρκος</a:t>
                </a:r>
                <a:endParaRPr lang="en-US" sz="6000" u="none" strike="noStrike" cap="none" dirty="0">
                  <a:solidFill>
                    <a:srgbClr val="FF00FF"/>
                  </a:solidFill>
                  <a:latin typeface="Arial" charset="0"/>
                  <a:ea typeface="Arial" charset="0"/>
                  <a:cs typeface="Arial" charset="0"/>
                  <a:sym typeface="Cabin"/>
                </a:endParaRPr>
              </a:p>
            </p:txBody>
          </p:sp>
          <p:sp>
            <p:nvSpPr>
              <p:cNvPr id="342" name="Shape 342"/>
              <p:cNvSpPr txBox="1"/>
              <p:nvPr/>
            </p:nvSpPr>
            <p:spPr>
              <a:xfrm>
                <a:off x="6379063" y="7108975"/>
                <a:ext cx="3222446"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Κάρολος</a:t>
                </a:r>
                <a:endParaRPr lang="en-US" sz="6000" u="none" strike="noStrike" cap="none" dirty="0">
                  <a:solidFill>
                    <a:srgbClr val="FF00FF"/>
                  </a:solidFill>
                  <a:latin typeface="Arial" charset="0"/>
                  <a:ea typeface="Arial" charset="0"/>
                  <a:cs typeface="Arial" charset="0"/>
                  <a:sym typeface="Cabin"/>
                </a:endParaRPr>
              </a:p>
            </p:txBody>
          </p:sp>
          <p:sp>
            <p:nvSpPr>
              <p:cNvPr id="343" name="Shape 343"/>
              <p:cNvSpPr txBox="1"/>
              <p:nvPr/>
            </p:nvSpPr>
            <p:spPr>
              <a:xfrm>
                <a:off x="6379063" y="2741350"/>
                <a:ext cx="2931268"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Γεωργία</a:t>
                </a:r>
                <a:endParaRPr lang="en-US" sz="6000" u="none" strike="noStrike" cap="none" dirty="0">
                  <a:solidFill>
                    <a:srgbClr val="FF00FF"/>
                  </a:solidFill>
                  <a:latin typeface="Arial" charset="0"/>
                  <a:ea typeface="Arial" charset="0"/>
                  <a:cs typeface="Arial" charset="0"/>
                  <a:sym typeface="Cabin"/>
                </a:endParaRPr>
              </a:p>
            </p:txBody>
          </p:sp>
        </p:grpSp>
        <p:grpSp>
          <p:nvGrpSpPr>
            <p:cNvPr id="2" name="Ομάδα 1">
              <a:extLst>
                <a:ext uri="{FF2B5EF4-FFF2-40B4-BE49-F238E27FC236}">
                  <a16:creationId xmlns:a16="http://schemas.microsoft.com/office/drawing/2014/main" id="{B6CAD37B-70E8-4F6F-A5BF-4D92A4E4294A}"/>
                </a:ext>
              </a:extLst>
            </p:cNvPr>
            <p:cNvGrpSpPr/>
            <p:nvPr/>
          </p:nvGrpSpPr>
          <p:grpSpPr>
            <a:xfrm>
              <a:off x="11424279" y="2842050"/>
              <a:ext cx="3405475" cy="5398699"/>
              <a:chOff x="11424279" y="2842050"/>
              <a:chExt cx="3405475" cy="5398699"/>
            </a:xfrm>
          </p:grpSpPr>
          <p:sp>
            <p:nvSpPr>
              <p:cNvPr id="336" name="Shape 336"/>
              <p:cNvSpPr txBox="1"/>
              <p:nvPr/>
            </p:nvSpPr>
            <p:spPr>
              <a:xfrm>
                <a:off x="11424279" y="7173950"/>
                <a:ext cx="3222446"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Ζαχαρίας</a:t>
                </a:r>
                <a:endParaRPr lang="en-US" sz="6000" u="none" strike="noStrike" cap="none" dirty="0">
                  <a:solidFill>
                    <a:srgbClr val="FF00FF"/>
                  </a:solidFill>
                  <a:latin typeface="Arial" charset="0"/>
                  <a:ea typeface="Arial" charset="0"/>
                  <a:cs typeface="Arial" charset="0"/>
                  <a:sym typeface="Cabin"/>
                </a:endParaRPr>
              </a:p>
            </p:txBody>
          </p:sp>
          <p:sp>
            <p:nvSpPr>
              <p:cNvPr id="337" name="Shape 337"/>
              <p:cNvSpPr txBox="1"/>
              <p:nvPr/>
            </p:nvSpPr>
            <p:spPr>
              <a:xfrm>
                <a:off x="11424279" y="2842050"/>
                <a:ext cx="2931268"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Γεωργία</a:t>
                </a:r>
                <a:endParaRPr lang="en-US" sz="6000" u="none" strike="noStrike" cap="none" dirty="0">
                  <a:solidFill>
                    <a:srgbClr val="FF00FF"/>
                  </a:solidFill>
                  <a:latin typeface="Arial" charset="0"/>
                  <a:ea typeface="Arial" charset="0"/>
                  <a:cs typeface="Arial" charset="0"/>
                  <a:sym typeface="Cabin"/>
                </a:endParaRPr>
              </a:p>
            </p:txBody>
          </p:sp>
          <p:sp>
            <p:nvSpPr>
              <p:cNvPr id="338" name="Shape 338"/>
              <p:cNvSpPr txBox="1"/>
              <p:nvPr/>
            </p:nvSpPr>
            <p:spPr>
              <a:xfrm>
                <a:off x="11424279" y="5008000"/>
                <a:ext cx="3222446"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Κάρολος</a:t>
                </a:r>
                <a:endParaRPr lang="en-US" sz="6000" u="none" strike="noStrike" cap="none" dirty="0">
                  <a:solidFill>
                    <a:srgbClr val="FF00FF"/>
                  </a:solidFill>
                  <a:latin typeface="Arial" charset="0"/>
                  <a:ea typeface="Arial" charset="0"/>
                  <a:cs typeface="Arial" charset="0"/>
                  <a:sym typeface="Cabin"/>
                </a:endParaRPr>
              </a:p>
            </p:txBody>
          </p:sp>
          <p:sp>
            <p:nvSpPr>
              <p:cNvPr id="339" name="Shape 339"/>
              <p:cNvSpPr txBox="1"/>
              <p:nvPr/>
            </p:nvSpPr>
            <p:spPr>
              <a:xfrm>
                <a:off x="11424279" y="6090975"/>
                <a:ext cx="3222446"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Μάρκος</a:t>
                </a:r>
                <a:endParaRPr lang="en-US" sz="6000" u="none" strike="noStrike" cap="none" dirty="0">
                  <a:solidFill>
                    <a:srgbClr val="FF00FF"/>
                  </a:solidFill>
                  <a:latin typeface="Arial" charset="0"/>
                  <a:ea typeface="Arial" charset="0"/>
                  <a:cs typeface="Arial" charset="0"/>
                  <a:sym typeface="Cabin"/>
                </a:endParaRPr>
              </a:p>
            </p:txBody>
          </p:sp>
          <p:sp>
            <p:nvSpPr>
              <p:cNvPr id="344" name="Shape 344"/>
              <p:cNvSpPr txBox="1"/>
              <p:nvPr/>
            </p:nvSpPr>
            <p:spPr>
              <a:xfrm>
                <a:off x="11424279" y="3925025"/>
                <a:ext cx="3405475"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Ζαχαρίας</a:t>
                </a:r>
                <a:endParaRPr lang="en-US" sz="6000" u="none" strike="noStrike" cap="none" dirty="0">
                  <a:solidFill>
                    <a:srgbClr val="FF00FF"/>
                  </a:solidFill>
                  <a:latin typeface="Arial" charset="0"/>
                  <a:ea typeface="Arial" charset="0"/>
                  <a:cs typeface="Arial" charset="0"/>
                  <a:sym typeface="Cabin"/>
                </a:endParaRPr>
              </a:p>
            </p:txBody>
          </p:sp>
        </p:grpSp>
      </p:grpSp>
      <p:pic>
        <p:nvPicPr>
          <p:cNvPr id="7" name="Εικόνα 6">
            <a:extLst>
              <a:ext uri="{FF2B5EF4-FFF2-40B4-BE49-F238E27FC236}">
                <a16:creationId xmlns:a16="http://schemas.microsoft.com/office/drawing/2014/main" id="{C91B77A1-BDAB-4AC7-A0F4-E703E618500A}"/>
              </a:ext>
            </a:extLst>
          </p:cNvPr>
          <p:cNvPicPr>
            <a:picLocks noChangeAspect="1"/>
          </p:cNvPicPr>
          <p:nvPr/>
        </p:nvPicPr>
        <p:blipFill>
          <a:blip r:embed="rId3"/>
          <a:stretch>
            <a:fillRect/>
          </a:stretch>
        </p:blipFill>
        <p:spPr>
          <a:xfrm>
            <a:off x="5288183" y="3647595"/>
            <a:ext cx="5679635" cy="3787607"/>
          </a:xfrm>
          <a:prstGeom prst="rect">
            <a:avLst/>
          </a:prstGeom>
        </p:spPr>
      </p:pic>
    </p:spTree>
    <p:extLst>
      <p:ext uri="{BB962C8B-B14F-4D97-AF65-F5344CB8AC3E}">
        <p14:creationId xmlns:p14="http://schemas.microsoft.com/office/powerpoint/2010/main" val="104808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200" dirty="0">
                <a:solidFill>
                  <a:srgbClr val="FFD966"/>
                </a:solidFill>
                <a:latin typeface="Arial" charset="0"/>
                <a:ea typeface="Arial" charset="0"/>
                <a:cs typeface="Arial" charset="0"/>
                <a:sym typeface="Cabin"/>
              </a:rPr>
              <a:t>Πολλοί Μετρητές με Ένα Λεξικό</a:t>
            </a:r>
            <a:endParaRPr lang="en-US" sz="7200" u="none" strike="noStrike" cap="none" dirty="0">
              <a:solidFill>
                <a:srgbClr val="FFD966"/>
              </a:solidFill>
              <a:latin typeface="Arial" charset="0"/>
              <a:ea typeface="Arial" charset="0"/>
              <a:cs typeface="Arial" charset="0"/>
              <a:sym typeface="Cabin"/>
            </a:endParaRP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Μια συνήθης χρήση των λεξικών είναι η </a:t>
            </a:r>
            <a:r>
              <a:rPr lang="el-GR" sz="3600" dirty="0">
                <a:solidFill>
                  <a:srgbClr val="FFFF00"/>
                </a:solidFill>
                <a:latin typeface="Arial" charset="0"/>
                <a:cs typeface="Arial" charset="0"/>
                <a:sym typeface="Cabin"/>
              </a:rPr>
              <a:t>μέτρηση</a:t>
            </a:r>
            <a:r>
              <a:rPr lang="el-GR" sz="3600" u="none" strike="noStrike" cap="none" dirty="0">
                <a:solidFill>
                  <a:schemeClr val="lt1"/>
                </a:solidFill>
                <a:latin typeface="Arial" charset="0"/>
                <a:ea typeface="Arial" charset="0"/>
                <a:cs typeface="Arial" charset="0"/>
                <a:sym typeface="Cabin"/>
              </a:rPr>
              <a:t> του πόσο συχνά «βλέπουμε» κάτι</a:t>
            </a:r>
            <a:endParaRPr lang="en-US" sz="3600" u="none" strike="noStrike" cap="none" dirty="0">
              <a:solidFill>
                <a:schemeClr val="lt1"/>
              </a:solidFill>
              <a:latin typeface="Arial" charset="0"/>
              <a:ea typeface="Arial" charset="0"/>
              <a:cs typeface="Arial" charset="0"/>
              <a:sym typeface="Cabin"/>
            </a:endParaRPr>
          </a:p>
        </p:txBody>
      </p:sp>
      <p:sp>
        <p:nvSpPr>
          <p:cNvPr id="371" name="Shape 371"/>
          <p:cNvSpPr txBox="1"/>
          <p:nvPr/>
        </p:nvSpPr>
        <p:spPr>
          <a:xfrm>
            <a:off x="11011354"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Key</a:t>
            </a:r>
          </a:p>
        </p:txBody>
      </p:sp>
      <p:sp>
        <p:nvSpPr>
          <p:cNvPr id="372" name="Shape 372"/>
          <p:cNvSpPr txBox="1"/>
          <p:nvPr/>
        </p:nvSpPr>
        <p:spPr>
          <a:xfrm>
            <a:off x="13281476" y="2781299"/>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Value</a:t>
            </a:r>
          </a:p>
        </p:txBody>
      </p:sp>
      <p:sp>
        <p:nvSpPr>
          <p:cNvPr id="373" name="Shape 373"/>
          <p:cNvSpPr txBox="1"/>
          <p:nvPr/>
        </p:nvSpPr>
        <p:spPr>
          <a:xfrm>
            <a:off x="891752" y="4328886"/>
            <a:ext cx="8916988"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FF00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Κάρολος</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Γεωργία</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Κάρολος</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FF7F00"/>
                </a:solidFill>
                <a:latin typeface="Courier"/>
                <a:ea typeface="Courier"/>
                <a:cs typeface="Courier"/>
                <a:sym typeface="Courier New"/>
              </a:rPr>
              <a:t>Γεωργία</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Γεωργία</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Γεωργία</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ccc</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Κάρολος</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FF7F00"/>
                </a:solidFill>
                <a:latin typeface="Courier"/>
                <a:ea typeface="Courier"/>
                <a:cs typeface="Courier"/>
                <a:sym typeface="Courier New"/>
              </a:rPr>
              <a:t>Γεωργία</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2</a:t>
            </a:r>
            <a:r>
              <a:rPr lang="en-US" sz="3000" i="0" u="none" strike="noStrike" cap="none" dirty="0">
                <a:solidFill>
                  <a:schemeClr val="lt1"/>
                </a:solidFill>
                <a:latin typeface="Courier"/>
                <a:ea typeface="Courier"/>
                <a:cs typeface="Courier"/>
                <a:sym typeface="Courier New"/>
              </a:rPr>
              <a:t>}</a:t>
            </a:r>
          </a:p>
        </p:txBody>
      </p:sp>
      <p:pic>
        <p:nvPicPr>
          <p:cNvPr id="9" name="Εικόνα 8">
            <a:extLst>
              <a:ext uri="{FF2B5EF4-FFF2-40B4-BE49-F238E27FC236}">
                <a16:creationId xmlns:a16="http://schemas.microsoft.com/office/drawing/2014/main" id="{DE14BC46-A502-4D13-B2F0-CBCECD65217E}"/>
              </a:ext>
            </a:extLst>
          </p:cNvPr>
          <p:cNvPicPr>
            <a:picLocks noChangeAspect="1"/>
          </p:cNvPicPr>
          <p:nvPr/>
        </p:nvPicPr>
        <p:blipFill>
          <a:blip r:embed="rId3"/>
          <a:stretch>
            <a:fillRect/>
          </a:stretch>
        </p:blipFill>
        <p:spPr>
          <a:xfrm>
            <a:off x="10072688" y="3644900"/>
            <a:ext cx="5679635" cy="378760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rgbClr val="FFD966"/>
                </a:solidFill>
                <a:latin typeface="Arial" charset="0"/>
                <a:ea typeface="Arial" charset="0"/>
                <a:cs typeface="Arial" charset="0"/>
                <a:sym typeface="Cabin"/>
              </a:rPr>
              <a:t>Traceback</a:t>
            </a:r>
            <a:r>
              <a:rPr lang="el-GR" sz="7600" u="none" strike="noStrike" cap="none" dirty="0">
                <a:solidFill>
                  <a:srgbClr val="FFD966"/>
                </a:solidFill>
                <a:latin typeface="Arial" charset="0"/>
                <a:ea typeface="Arial" charset="0"/>
                <a:cs typeface="Arial" charset="0"/>
                <a:sym typeface="Cabin"/>
              </a:rPr>
              <a:t> Λεξικών</a:t>
            </a:r>
            <a:endParaRPr lang="en-US" sz="7600" u="none" strike="noStrike" cap="none" dirty="0">
              <a:solidFill>
                <a:srgbClr val="FFD966"/>
              </a:solidFill>
              <a:latin typeface="Arial" charset="0"/>
              <a:ea typeface="Arial" charset="0"/>
              <a:cs typeface="Arial" charset="0"/>
              <a:sym typeface="Cabin"/>
            </a:endParaRPr>
          </a:p>
        </p:txBody>
      </p:sp>
      <p:sp>
        <p:nvSpPr>
          <p:cNvPr id="379" name="Shape 379"/>
          <p:cNvSpPr txBox="1">
            <a:spLocks noGrp="1"/>
          </p:cNvSpPr>
          <p:nvPr>
            <p:ph type="body" idx="1"/>
          </p:nvPr>
        </p:nvSpPr>
        <p:spPr>
          <a:xfrm>
            <a:off x="1162050" y="2281310"/>
            <a:ext cx="13931900" cy="267062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Είναι </a:t>
            </a:r>
            <a:r>
              <a:rPr lang="el-GR" sz="3600" dirty="0">
                <a:solidFill>
                  <a:srgbClr val="FF66FF"/>
                </a:solidFill>
                <a:latin typeface="Arial" charset="0"/>
                <a:cs typeface="Arial" charset="0"/>
                <a:sym typeface="Cabin"/>
              </a:rPr>
              <a:t>λάθος</a:t>
            </a:r>
            <a:r>
              <a:rPr lang="el-GR" sz="3600" u="none" strike="noStrike" cap="none" dirty="0">
                <a:solidFill>
                  <a:schemeClr val="lt1"/>
                </a:solidFill>
                <a:latin typeface="Arial" charset="0"/>
                <a:ea typeface="Arial" charset="0"/>
                <a:cs typeface="Arial" charset="0"/>
                <a:sym typeface="Cabin"/>
              </a:rPr>
              <a:t> να αναφερθείτε σε ένα κλειδί που δεν υπάρχει στο λεξικό</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Μπορούμε να χρησιμοποιήσουμε τον τελεστή </a:t>
            </a:r>
            <a:r>
              <a:rPr lang="el-GR" sz="3600" dirty="0">
                <a:solidFill>
                  <a:srgbClr val="00FF00"/>
                </a:solidFill>
                <a:latin typeface="Arial" charset="0"/>
                <a:cs typeface="Arial" charset="0"/>
                <a:sym typeface="Cabin"/>
              </a:rPr>
              <a:t>in</a:t>
            </a:r>
            <a:r>
              <a:rPr lang="el-GR" sz="3600" u="none" strike="noStrike" cap="none" dirty="0">
                <a:solidFill>
                  <a:schemeClr val="lt1"/>
                </a:solidFill>
                <a:latin typeface="Arial" charset="0"/>
                <a:ea typeface="Arial" charset="0"/>
                <a:cs typeface="Arial" charset="0"/>
                <a:sym typeface="Cabin"/>
              </a:rPr>
              <a:t> για να ελέγξουμε αν ένα κλειδί υπάρχει στο λεξικό</a:t>
            </a:r>
            <a:endParaRPr lang="en-US" sz="3600" u="none" strike="noStrike" cap="none" dirty="0">
              <a:solidFill>
                <a:schemeClr val="lt1"/>
              </a:solidFill>
              <a:latin typeface="Arial" charset="0"/>
              <a:ea typeface="Arial" charset="0"/>
              <a:cs typeface="Arial" charset="0"/>
              <a:sym typeface="Cabin"/>
            </a:endParaRPr>
          </a:p>
        </p:txBody>
      </p:sp>
      <p:sp>
        <p:nvSpPr>
          <p:cNvPr id="380" name="Shape 380"/>
          <p:cNvSpPr txBox="1"/>
          <p:nvPr/>
        </p:nvSpPr>
        <p:spPr>
          <a:xfrm>
            <a:off x="3558496" y="4856537"/>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ccc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00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66FF"/>
                </a:solidFill>
                <a:latin typeface="Courier"/>
                <a:ea typeface="Courier"/>
                <a:cs typeface="Courier"/>
                <a:sym typeface="Courier New"/>
              </a:rPr>
              <a:t>ccc[</a:t>
            </a:r>
            <a:r>
              <a:rPr lang="el-GR" sz="3000" i="0" u="none" strike="noStrike" cap="none" dirty="0">
                <a:solidFill>
                  <a:srgbClr val="FF66FF"/>
                </a:solidFill>
                <a:latin typeface="Courier"/>
                <a:ea typeface="Courier"/>
                <a:cs typeface="Courier"/>
                <a:sym typeface="Courier New"/>
              </a:rPr>
              <a:t>'Κάρολος'</a:t>
            </a:r>
            <a:r>
              <a:rPr lang="en-US" sz="3000" i="0" u="none" strike="noStrike" cap="none" dirty="0">
                <a:solidFill>
                  <a:srgbClr val="FF66FF"/>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err="1">
                <a:solidFill>
                  <a:schemeClr val="lt1"/>
                </a:solidFill>
                <a:latin typeface="Courier"/>
                <a:ea typeface="Courier"/>
                <a:cs typeface="Courier"/>
                <a:sym typeface="Courier New"/>
              </a:rPr>
              <a:t>Traceback</a:t>
            </a:r>
            <a:r>
              <a:rPr lang="en-US" sz="3000"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File "&lt;</a:t>
            </a:r>
            <a:r>
              <a:rPr lang="en-US" sz="3000" i="0" u="none" strike="noStrike" cap="none" dirty="0" err="1">
                <a:solidFill>
                  <a:schemeClr val="lt1"/>
                </a:solidFill>
                <a:latin typeface="Courier"/>
                <a:ea typeface="Courier"/>
                <a:cs typeface="Courier"/>
                <a:sym typeface="Courier New"/>
              </a:rPr>
              <a:t>stdin</a:t>
            </a:r>
            <a:r>
              <a:rPr lang="en-US" sz="3000" i="0" u="none" strike="noStrike" cap="none" dirty="0">
                <a:solidFill>
                  <a:schemeClr val="lt1"/>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FF66FF"/>
                </a:solidFill>
                <a:latin typeface="Courier"/>
                <a:ea typeface="Courier"/>
                <a:cs typeface="Courier"/>
                <a:sym typeface="Courier New"/>
              </a:rPr>
              <a:t>KeyError</a:t>
            </a:r>
            <a:r>
              <a:rPr lang="en-US" sz="3000" i="0" u="none" strike="noStrike" cap="none" dirty="0">
                <a:solidFill>
                  <a:srgbClr val="FF66FF"/>
                </a:solidFill>
                <a:latin typeface="Courier"/>
                <a:ea typeface="Courier"/>
                <a:cs typeface="Courier"/>
                <a:sym typeface="Courier New"/>
              </a:rPr>
              <a:t>: </a:t>
            </a:r>
            <a:r>
              <a:rPr lang="el-GR" sz="3000" i="0" u="none" strike="noStrike" cap="none" dirty="0">
                <a:solidFill>
                  <a:srgbClr val="FF66FF"/>
                </a:solidFill>
                <a:latin typeface="Courier"/>
                <a:ea typeface="Courier"/>
                <a:cs typeface="Courier"/>
                <a:sym typeface="Courier New"/>
              </a:rPr>
              <a:t>'Κάρολος'</a:t>
            </a:r>
            <a:endParaRPr lang="en-US" sz="3000"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l-GR" sz="3000" i="0" u="none" strike="noStrike" cap="none" dirty="0">
                <a:solidFill>
                  <a:schemeClr val="lt1"/>
                </a:solidFill>
                <a:latin typeface="Courier"/>
                <a:ea typeface="Courier"/>
                <a:cs typeface="Courier"/>
                <a:sym typeface="Courier New"/>
              </a:rPr>
              <a:t>'Κάρολος'</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885526" y="789709"/>
            <a:ext cx="14484948"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Όταν Βλέπουμε Ένα Νέο Όνομα</a:t>
            </a:r>
            <a:endParaRPr lang="en-US" sz="7600" u="none" strike="noStrike" cap="none" dirty="0">
              <a:solidFill>
                <a:srgbClr val="FFD966"/>
              </a:solidFill>
              <a:latin typeface="Arial" charset="0"/>
              <a:ea typeface="Arial" charset="0"/>
              <a:cs typeface="Arial" charset="0"/>
              <a:sym typeface="Cabin"/>
            </a:endParaRPr>
          </a:p>
        </p:txBody>
      </p:sp>
      <p:sp>
        <p:nvSpPr>
          <p:cNvPr id="386" name="Shape 386"/>
          <p:cNvSpPr txBox="1">
            <a:spLocks noGrp="1"/>
          </p:cNvSpPr>
          <p:nvPr>
            <p:ph type="body" idx="1"/>
          </p:nvPr>
        </p:nvSpPr>
        <p:spPr>
          <a:xfrm>
            <a:off x="1094014" y="2554418"/>
            <a:ext cx="14091557"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l-GR" u="none" strike="noStrike" cap="none" dirty="0">
                <a:solidFill>
                  <a:schemeClr val="lt1"/>
                </a:solidFill>
                <a:latin typeface="Arial" charset="0"/>
                <a:ea typeface="Arial" charset="0"/>
                <a:cs typeface="Arial" charset="0"/>
                <a:sym typeface="Cabin"/>
              </a:rPr>
              <a:t>Όταν συναντάμε ένα νέο όνομα, πρέπει να προσθέσουμε μια νέα καταχώριση στο </a:t>
            </a:r>
            <a:r>
              <a:rPr lang="el-GR" dirty="0">
                <a:solidFill>
                  <a:srgbClr val="FF00FF"/>
                </a:solidFill>
                <a:latin typeface="Arial" charset="0"/>
                <a:cs typeface="Arial" charset="0"/>
                <a:sym typeface="Cabin"/>
              </a:rPr>
              <a:t>λεξικό</a:t>
            </a:r>
            <a:r>
              <a:rPr lang="el-GR" u="none" strike="noStrike" cap="none" dirty="0">
                <a:solidFill>
                  <a:schemeClr val="lt1"/>
                </a:solidFill>
                <a:latin typeface="Arial" charset="0"/>
                <a:ea typeface="Arial" charset="0"/>
                <a:cs typeface="Arial" charset="0"/>
                <a:sym typeface="Cabin"/>
              </a:rPr>
              <a:t> και αν αυτή είναι η δεύτερη ή μεταγενέστερη φορά που έχουμε δει το </a:t>
            </a:r>
            <a:r>
              <a:rPr lang="el-GR" dirty="0">
                <a:solidFill>
                  <a:srgbClr val="00FF00"/>
                </a:solidFill>
                <a:latin typeface="Arial" charset="0"/>
                <a:cs typeface="Arial" charset="0"/>
                <a:sym typeface="Cabin"/>
              </a:rPr>
              <a:t>όνομα</a:t>
            </a:r>
            <a:r>
              <a:rPr lang="el-GR" u="none" strike="noStrike" cap="none" dirty="0">
                <a:solidFill>
                  <a:schemeClr val="lt1"/>
                </a:solidFill>
                <a:latin typeface="Arial" charset="0"/>
                <a:ea typeface="Arial" charset="0"/>
                <a:cs typeface="Arial" charset="0"/>
                <a:sym typeface="Cabin"/>
              </a:rPr>
              <a:t>, απλά προσθέτουμε ένα στο πλήθος στο </a:t>
            </a:r>
            <a:r>
              <a:rPr lang="el-GR" dirty="0">
                <a:solidFill>
                  <a:srgbClr val="FF00FF"/>
                </a:solidFill>
                <a:latin typeface="Arial" charset="0"/>
                <a:cs typeface="Arial" charset="0"/>
                <a:sym typeface="Cabin"/>
              </a:rPr>
              <a:t>λεξικό</a:t>
            </a:r>
            <a:r>
              <a:rPr lang="el-GR" u="none" strike="noStrike" cap="none" dirty="0">
                <a:solidFill>
                  <a:schemeClr val="lt1"/>
                </a:solidFill>
                <a:latin typeface="Arial" charset="0"/>
                <a:ea typeface="Arial" charset="0"/>
                <a:cs typeface="Arial" charset="0"/>
                <a:sym typeface="Cabin"/>
              </a:rPr>
              <a:t> με αυτό το </a:t>
            </a:r>
            <a:r>
              <a:rPr lang="el-GR" dirty="0">
                <a:solidFill>
                  <a:srgbClr val="00FF00"/>
                </a:solidFill>
                <a:latin typeface="Arial" charset="0"/>
                <a:cs typeface="Arial" charset="0"/>
                <a:sym typeface="Cabin"/>
              </a:rPr>
              <a:t>όνομα</a:t>
            </a:r>
            <a:endParaRPr lang="en-US" u="none" strike="noStrike" cap="none" dirty="0">
              <a:solidFill>
                <a:srgbClr val="00FF00"/>
              </a:solidFill>
              <a:latin typeface="Arial" charset="0"/>
              <a:ea typeface="Arial" charset="0"/>
              <a:cs typeface="Arial" charset="0"/>
              <a:sym typeface="Cabin"/>
            </a:endParaRPr>
          </a:p>
        </p:txBody>
      </p:sp>
      <p:sp>
        <p:nvSpPr>
          <p:cNvPr id="387" name="Shape 387"/>
          <p:cNvSpPr txBox="1"/>
          <p:nvPr/>
        </p:nvSpPr>
        <p:spPr>
          <a:xfrm>
            <a:off x="750937" y="4478400"/>
            <a:ext cx="14091557"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l-GR" sz="2600" i="0" u="none" strike="noStrike" cap="none" dirty="0">
                <a:solidFill>
                  <a:srgbClr val="00FF00"/>
                </a:solidFill>
                <a:latin typeface="Courier"/>
                <a:ea typeface="Courier"/>
                <a:cs typeface="Courier"/>
                <a:sym typeface="Courier New"/>
              </a:rPr>
              <a:t>πλήθη</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l-GR" sz="2600" i="0" u="none" strike="noStrike" cap="none" dirty="0">
                <a:solidFill>
                  <a:srgbClr val="00FF00"/>
                </a:solidFill>
                <a:latin typeface="Courier"/>
                <a:ea typeface="Courier"/>
                <a:cs typeface="Courier"/>
                <a:sym typeface="Courier New"/>
              </a:rPr>
              <a:t>ονόματα</a:t>
            </a:r>
            <a:r>
              <a:rPr lang="en-US" sz="2600" i="0" u="none" strike="noStrike" cap="none" dirty="0">
                <a:solidFill>
                  <a:schemeClr val="lt1"/>
                </a:solidFill>
                <a:latin typeface="Courier"/>
                <a:ea typeface="Courier"/>
                <a:cs typeface="Courier"/>
                <a:sym typeface="Courier New"/>
              </a:rPr>
              <a:t> = [</a:t>
            </a:r>
            <a:r>
              <a:rPr lang="el-GR" sz="2600" i="0" u="none" strike="noStrike" cap="none" dirty="0">
                <a:solidFill>
                  <a:schemeClr val="lt1"/>
                </a:solidFill>
                <a:latin typeface="Courier"/>
                <a:ea typeface="Courier"/>
                <a:cs typeface="Courier"/>
                <a:sym typeface="Courier New"/>
              </a:rPr>
              <a:t>'Κάρολος'</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Γεωργία</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'Κάρολος'</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Ζαχαρίας</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Γεωργία</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όνομα</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ονόματα</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 if </a:t>
            </a:r>
            <a:r>
              <a:rPr lang="el-GR" sz="2600" i="0" u="none" strike="noStrike" cap="none" dirty="0">
                <a:solidFill>
                  <a:srgbClr val="00FF00"/>
                </a:solidFill>
                <a:latin typeface="Courier"/>
                <a:ea typeface="Courier"/>
                <a:cs typeface="Courier"/>
                <a:sym typeface="Courier New"/>
              </a:rPr>
              <a:t>όνομα</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not in</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πλήθη</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πλήθη</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else</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l-GR" sz="2600" i="0" u="none" strike="noStrike" cap="none" dirty="0">
                <a:solidFill>
                  <a:schemeClr val="lt1"/>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πλήθη</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a:t>
            </a:r>
            <a:r>
              <a:rPr lang="el-GR" sz="2600" i="0" u="none" strike="noStrike" cap="none" dirty="0">
                <a:solidFill>
                  <a:srgbClr val="00FF00"/>
                </a:solidFill>
                <a:latin typeface="Courier"/>
                <a:ea typeface="Courier"/>
                <a:cs typeface="Courier"/>
                <a:sym typeface="Courier New"/>
              </a:rPr>
              <a:t>πλήθη</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a:solidFill>
                  <a:srgbClr val="FFFF00"/>
                </a:solidFill>
                <a:latin typeface="Courier"/>
                <a:ea typeface="Courier"/>
                <a:cs typeface="Courier"/>
                <a:sym typeface="Courier New"/>
              </a:rPr>
              <a:t>print(</a:t>
            </a:r>
            <a:r>
              <a:rPr lang="el-GR" sz="2600" i="0" u="none" strike="noStrike" cap="none" dirty="0">
                <a:solidFill>
                  <a:srgbClr val="00FF00"/>
                </a:solidFill>
                <a:latin typeface="Courier"/>
                <a:ea typeface="Courier"/>
                <a:cs typeface="Courier"/>
                <a:sym typeface="Courier New"/>
              </a:rPr>
              <a:t>πλήθη</a:t>
            </a:r>
            <a:r>
              <a:rPr lang="en-US" sz="2600" i="0" u="none" strike="noStrike" cap="none" dirty="0">
                <a:solidFill>
                  <a:srgbClr val="FFFF00"/>
                </a:solidFill>
                <a:latin typeface="Courier"/>
                <a:ea typeface="Courier"/>
                <a:cs typeface="Courier"/>
                <a:sym typeface="Courier New"/>
              </a:rPr>
              <a:t>)</a:t>
            </a:r>
          </a:p>
        </p:txBody>
      </p:sp>
      <p:sp>
        <p:nvSpPr>
          <p:cNvPr id="388" name="Shape 388"/>
          <p:cNvSpPr txBox="1"/>
          <p:nvPr/>
        </p:nvSpPr>
        <p:spPr>
          <a:xfrm>
            <a:off x="8077979" y="5852400"/>
            <a:ext cx="815885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l-GR" sz="3200" u="none" strike="noStrike" cap="none" dirty="0">
                <a:solidFill>
                  <a:srgbClr val="00FFFF"/>
                </a:solidFill>
                <a:latin typeface="Arial" charset="0"/>
                <a:ea typeface="Arial" charset="0"/>
                <a:cs typeface="Arial" charset="0"/>
                <a:sym typeface="Cabin"/>
              </a:rPr>
              <a:t>'Κάρολος'</a:t>
            </a:r>
            <a:r>
              <a:rPr lang="en-US" sz="3200" u="none" strike="noStrike" cap="none" dirty="0">
                <a:solidFill>
                  <a:srgbClr val="FF00FF"/>
                </a:solidFill>
                <a:latin typeface="Arial" charset="0"/>
                <a:ea typeface="Arial" charset="0"/>
                <a:cs typeface="Arial" charset="0"/>
                <a:sym typeface="Cabin"/>
              </a:rPr>
              <a:t>: 2,</a:t>
            </a:r>
            <a:r>
              <a:rPr lang="en-US" sz="3200" u="none" strike="noStrike" cap="none" dirty="0">
                <a:solidFill>
                  <a:srgbClr val="00FF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'Γεωργία'</a:t>
            </a:r>
            <a:r>
              <a:rPr lang="en-US" sz="3200" u="none" strike="noStrike" cap="none" dirty="0">
                <a:solidFill>
                  <a:srgbClr val="FF00FF"/>
                </a:solidFill>
                <a:latin typeface="Arial" charset="0"/>
                <a:ea typeface="Arial" charset="0"/>
                <a:cs typeface="Arial" charset="0"/>
                <a:sym typeface="Cabin"/>
              </a:rPr>
              <a:t>: 2 , </a:t>
            </a:r>
            <a:r>
              <a:rPr lang="el-GR" sz="3200" u="none" strike="noStrike" cap="none" dirty="0">
                <a:solidFill>
                  <a:srgbClr val="00FFFF"/>
                </a:solidFill>
                <a:latin typeface="Arial" charset="0"/>
                <a:ea typeface="Arial" charset="0"/>
                <a:cs typeface="Arial" charset="0"/>
                <a:sym typeface="Cabin"/>
              </a:rPr>
              <a:t>'Ζαχαρίας'</a:t>
            </a:r>
            <a:r>
              <a:rPr lang="en-US" sz="3200" u="none" strike="noStrike" cap="none" dirty="0">
                <a:solidFill>
                  <a:srgbClr val="FF00FF"/>
                </a:solidFill>
                <a:latin typeface="Arial" charset="0"/>
                <a:ea typeface="Arial" charset="0"/>
                <a:cs typeface="Arial" charset="0"/>
                <a:sym typeface="Cabin"/>
              </a:rPr>
              <a:t>: 1}</a:t>
            </a:r>
          </a:p>
        </p:txBody>
      </p:sp>
      <p:pic>
        <p:nvPicPr>
          <p:cNvPr id="7" name="Εικόνα 6">
            <a:extLst>
              <a:ext uri="{FF2B5EF4-FFF2-40B4-BE49-F238E27FC236}">
                <a16:creationId xmlns:a16="http://schemas.microsoft.com/office/drawing/2014/main" id="{7A979834-FB71-442D-A296-D55F73EF8EFE}"/>
              </a:ext>
            </a:extLst>
          </p:cNvPr>
          <p:cNvPicPr>
            <a:picLocks noChangeAspect="1"/>
          </p:cNvPicPr>
          <p:nvPr/>
        </p:nvPicPr>
        <p:blipFill>
          <a:blip r:embed="rId3"/>
          <a:stretch>
            <a:fillRect/>
          </a:stretch>
        </p:blipFill>
        <p:spPr>
          <a:xfrm>
            <a:off x="10699462" y="6550800"/>
            <a:ext cx="3623810" cy="241662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Η Μέθοδος</a:t>
            </a:r>
            <a:r>
              <a:rPr lang="en-US" sz="7600" u="none" strike="noStrike" cap="none" dirty="0">
                <a:solidFill>
                  <a:srgbClr val="FFFF00"/>
                </a:solidFill>
                <a:latin typeface="Arial" charset="0"/>
                <a:ea typeface="Arial" charset="0"/>
                <a:cs typeface="Arial" charset="0"/>
                <a:sym typeface="Cabin"/>
              </a:rPr>
              <a:t> </a:t>
            </a:r>
            <a:r>
              <a:rPr lang="en-US" sz="7600" u="none" strike="noStrike" cap="none" dirty="0">
                <a:solidFill>
                  <a:srgbClr val="FF00FF"/>
                </a:solidFill>
                <a:latin typeface="Arial" charset="0"/>
                <a:ea typeface="Arial" charset="0"/>
                <a:cs typeface="Arial" charset="0"/>
                <a:sym typeface="Cabin"/>
              </a:rPr>
              <a:t>get</a:t>
            </a:r>
            <a:r>
              <a:rPr lang="en-US" sz="7600" u="none" strike="noStrike" cap="none" dirty="0">
                <a:solidFill>
                  <a:srgbClr val="FFFF00"/>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για τα Λεξικά</a:t>
            </a:r>
            <a:endParaRPr lang="en-US" sz="7600" u="none" strike="noStrike" cap="none" dirty="0">
              <a:solidFill>
                <a:srgbClr val="FFD966"/>
              </a:solidFill>
              <a:latin typeface="Arial" charset="0"/>
              <a:ea typeface="Arial" charset="0"/>
              <a:cs typeface="Arial" charset="0"/>
              <a:sym typeface="Cabin"/>
            </a:endParaRPr>
          </a:p>
        </p:txBody>
      </p:sp>
      <p:sp>
        <p:nvSpPr>
          <p:cNvPr id="394" name="Shape 394"/>
          <p:cNvSpPr txBox="1">
            <a:spLocks noGrp="1"/>
          </p:cNvSpPr>
          <p:nvPr>
            <p:ph type="body" idx="1"/>
          </p:nvPr>
        </p:nvSpPr>
        <p:spPr>
          <a:xfrm>
            <a:off x="1029838" y="2603500"/>
            <a:ext cx="8203061"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charset="0"/>
                <a:ea typeface="Arial" charset="0"/>
                <a:cs typeface="Arial" charset="0"/>
                <a:sym typeface="Cabin"/>
              </a:rPr>
              <a:t>Το μοτίβο του ελέγχου για να διαπιστωθεί εάν ένα </a:t>
            </a:r>
            <a:r>
              <a:rPr lang="el-GR" sz="3600" dirty="0">
                <a:solidFill>
                  <a:srgbClr val="00FFFF"/>
                </a:solidFill>
                <a:latin typeface="Arial" charset="0"/>
                <a:cs typeface="Arial" charset="0"/>
                <a:sym typeface="Cabin"/>
              </a:rPr>
              <a:t>κλειδί</a:t>
            </a:r>
            <a:r>
              <a:rPr lang="el-GR" sz="3600" u="none" strike="noStrike" cap="none" dirty="0">
                <a:solidFill>
                  <a:schemeClr val="lt1"/>
                </a:solidFill>
                <a:latin typeface="Arial" charset="0"/>
                <a:ea typeface="Arial" charset="0"/>
                <a:cs typeface="Arial" charset="0"/>
                <a:sym typeface="Cabin"/>
              </a:rPr>
              <a:t> βρίσκεται ήδη σε ένα λεξικό και υποθέτοντας μια προεπιλεγμένη τιμή, εάν το </a:t>
            </a:r>
            <a:r>
              <a:rPr lang="el-GR" sz="3600" dirty="0" err="1">
                <a:solidFill>
                  <a:srgbClr val="00FFFF"/>
                </a:solidFill>
                <a:latin typeface="Arial" charset="0"/>
                <a:cs typeface="Arial" charset="0"/>
                <a:sym typeface="Cabin"/>
              </a:rPr>
              <a:t>κλει</a:t>
            </a:r>
            <a:r>
              <a:rPr lang="el-GR" sz="3600" dirty="0" err="1">
                <a:solidFill>
                  <a:srgbClr val="00FFFF"/>
                </a:solidFill>
                <a:latin typeface="Arial" charset="0"/>
                <a:cs typeface="Arial" charset="0"/>
              </a:rPr>
              <a:t>`</a:t>
            </a:r>
            <a:r>
              <a:rPr lang="el-GR" sz="3600" dirty="0" err="1">
                <a:solidFill>
                  <a:srgbClr val="00FFFF"/>
                </a:solidFill>
                <a:latin typeface="Arial" charset="0"/>
                <a:cs typeface="Arial" charset="0"/>
                <a:sym typeface="Cabin"/>
              </a:rPr>
              <a:t>δί</a:t>
            </a:r>
            <a:r>
              <a:rPr lang="el-GR" sz="3600" u="none" strike="noStrike" cap="none" dirty="0">
                <a:solidFill>
                  <a:schemeClr val="lt1"/>
                </a:solidFill>
                <a:latin typeface="Arial" charset="0"/>
                <a:ea typeface="Arial" charset="0"/>
                <a:cs typeface="Arial" charset="0"/>
                <a:sym typeface="Cabin"/>
              </a:rPr>
              <a:t> δεν είναι εκεί, είναι τόσο κοινό που υπάρχει μια </a:t>
            </a:r>
            <a:r>
              <a:rPr lang="el-GR" sz="3600" dirty="0">
                <a:solidFill>
                  <a:srgbClr val="FF00FF"/>
                </a:solidFill>
                <a:latin typeface="Arial" charset="0"/>
                <a:cs typeface="Arial" charset="0"/>
                <a:sym typeface="Cabin"/>
              </a:rPr>
              <a:t>μέθοδος</a:t>
            </a:r>
            <a:r>
              <a:rPr lang="el-GR" sz="3600" u="none" strike="noStrike" cap="none" dirty="0">
                <a:solidFill>
                  <a:schemeClr val="lt1"/>
                </a:solidFill>
                <a:latin typeface="Arial" charset="0"/>
                <a:ea typeface="Arial" charset="0"/>
                <a:cs typeface="Arial" charset="0"/>
                <a:sym typeface="Cabin"/>
              </a:rPr>
              <a:t> που ονομάζεται </a:t>
            </a:r>
            <a:r>
              <a:rPr lang="en-US" sz="3600" u="none" strike="noStrike" cap="none" dirty="0">
                <a:solidFill>
                  <a:srgbClr val="FF00FF"/>
                </a:solidFill>
                <a:latin typeface="Arial" charset="0"/>
                <a:ea typeface="Arial" charset="0"/>
                <a:cs typeface="Arial" charset="0"/>
                <a:sym typeface="Cabin"/>
              </a:rPr>
              <a:t>get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 που το κάνει αυτό για εμάς</a:t>
            </a:r>
            <a:endParaRPr lang="en-US" sz="3600" u="none" strike="noStrike" cap="none" dirty="0">
              <a:solidFill>
                <a:schemeClr val="lt1"/>
              </a:solidFill>
              <a:latin typeface="Arial" charset="0"/>
              <a:ea typeface="Arial" charset="0"/>
              <a:cs typeface="Arial" charset="0"/>
              <a:sym typeface="Cabin"/>
            </a:endParaRP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l-GR" sz="3200" i="0" u="none" strike="noStrike" cap="none" dirty="0">
                <a:solidFill>
                  <a:srgbClr val="00FF00"/>
                </a:solidFill>
                <a:latin typeface="Courier"/>
                <a:ea typeface="Courier"/>
                <a:cs typeface="Courier"/>
                <a:sym typeface="Courier New"/>
              </a:rPr>
              <a:t>όνομα</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πλήθη</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rgbClr val="00FF00"/>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πλήθη</a:t>
            </a:r>
            <a:r>
              <a:rPr lang="en-US" sz="3000" i="0" u="none" strike="noStrike" cap="none" dirty="0">
                <a:solidFill>
                  <a:srgbClr val="00FFFF"/>
                </a:solidFill>
                <a:latin typeface="Courier"/>
                <a:ea typeface="Courier"/>
                <a:cs typeface="Courier"/>
                <a:sym typeface="Courier New"/>
              </a:rPr>
              <a:t>[</a:t>
            </a:r>
            <a:r>
              <a:rPr lang="el-GR" sz="3000" i="0" u="none" strike="noStrike" cap="none" dirty="0">
                <a:solidFill>
                  <a:srgbClr val="00FFFF"/>
                </a:solidFill>
                <a:latin typeface="Courier"/>
                <a:ea typeface="Courier"/>
                <a:cs typeface="Courier"/>
                <a:sym typeface="Courier New"/>
              </a:rPr>
              <a:t>όνομα</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 = </a:t>
            </a:r>
            <a:r>
              <a:rPr lang="el-GR" sz="3000" i="0" u="none" strike="noStrike" cap="none" dirty="0">
                <a:solidFill>
                  <a:srgbClr val="00FF00"/>
                </a:solidFill>
                <a:latin typeface="Courier"/>
                <a:ea typeface="Courier"/>
                <a:cs typeface="Courier"/>
                <a:sym typeface="Courier New"/>
              </a:rPr>
              <a:t>πλήθη</a:t>
            </a:r>
            <a:r>
              <a:rPr lang="en-US" sz="3000" i="0" u="none" strike="noStrike" cap="none" dirty="0">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rgbClr val="00FFFF"/>
                </a:solidFill>
                <a:latin typeface="Courier"/>
                <a:ea typeface="Courier"/>
                <a:cs typeface="Courier"/>
                <a:sym typeface="Courier New"/>
              </a:rPr>
              <a:t>όνομα</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r>
              <a:rPr lang="en-US" sz="3000" i="0" u="none" strike="noStrike" cap="none" dirty="0">
                <a:solidFill>
                  <a:schemeClr val="lt1"/>
                </a:solidFill>
                <a:latin typeface="Courier"/>
                <a:ea typeface="Courier"/>
                <a:cs typeface="Courier"/>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Προεπιλεγμένη τιμή εάν το κλειδί δεν υπάρχει (και όχι </a:t>
            </a:r>
            <a:r>
              <a:rPr lang="el-GR" sz="3600" u="none" strike="noStrike" cap="none" dirty="0" err="1">
                <a:solidFill>
                  <a:srgbClr val="FF7F00"/>
                </a:solidFill>
                <a:latin typeface="Arial" charset="0"/>
                <a:ea typeface="Arial" charset="0"/>
                <a:cs typeface="Arial" charset="0"/>
                <a:sym typeface="Cabin"/>
              </a:rPr>
              <a:t>Traceback</a:t>
            </a:r>
            <a:r>
              <a:rPr lang="el-GR" sz="3600" u="none" strike="noStrike" cap="none" dirty="0">
                <a:solidFill>
                  <a:srgbClr val="FF7F00"/>
                </a:solidFill>
                <a:latin typeface="Arial" charset="0"/>
                <a:ea typeface="Arial" charset="0"/>
                <a:cs typeface="Arial" charset="0"/>
                <a:sym typeface="Cabin"/>
              </a:rPr>
              <a:t>)</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8535616" y="7375475"/>
            <a:ext cx="7438644"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l-GR" sz="3200" u="none" strike="noStrike" cap="none" dirty="0">
                <a:solidFill>
                  <a:srgbClr val="00FFFF"/>
                </a:solidFill>
                <a:latin typeface="Arial" charset="0"/>
                <a:ea typeface="Arial" charset="0"/>
                <a:cs typeface="Arial" charset="0"/>
                <a:sym typeface="Cabin"/>
              </a:rPr>
              <a:t>'Κάρολος'</a:t>
            </a:r>
            <a:r>
              <a:rPr lang="en-US" sz="3200" u="none" strike="noStrike" cap="none" dirty="0">
                <a:solidFill>
                  <a:srgbClr val="FF00FF"/>
                </a:solidFill>
                <a:latin typeface="Arial" charset="0"/>
                <a:ea typeface="Arial" charset="0"/>
                <a:cs typeface="Arial" charset="0"/>
                <a:sym typeface="Cabin"/>
              </a:rPr>
              <a:t>: 2,</a:t>
            </a:r>
            <a:r>
              <a:rPr lang="en-US" sz="3200" u="none" strike="noStrike" cap="none" dirty="0">
                <a:solidFill>
                  <a:srgbClr val="00FF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'Γεωργία'</a:t>
            </a:r>
            <a:r>
              <a:rPr lang="en-US" sz="3200" u="none" strike="noStrike" cap="none" dirty="0">
                <a:solidFill>
                  <a:srgbClr val="FF00FF"/>
                </a:solidFill>
                <a:latin typeface="Arial" charset="0"/>
                <a:ea typeface="Arial" charset="0"/>
                <a:cs typeface="Arial" charset="0"/>
                <a:sym typeface="Cabin"/>
              </a:rPr>
              <a:t>: 2 , </a:t>
            </a:r>
            <a:r>
              <a:rPr lang="el-GR" sz="3200" u="none" strike="noStrike" cap="none" dirty="0">
                <a:solidFill>
                  <a:srgbClr val="00FFFF"/>
                </a:solidFill>
                <a:latin typeface="Arial" charset="0"/>
                <a:ea typeface="Arial" charset="0"/>
                <a:cs typeface="Arial" charset="0"/>
                <a:sym typeface="Cabin"/>
              </a:rPr>
              <a:t>'Ζαχαρίας'</a:t>
            </a:r>
            <a:r>
              <a:rPr lang="en-US" sz="3200" u="none" strike="noStrike" cap="none" dirty="0">
                <a:solidFill>
                  <a:srgbClr val="FF00FF"/>
                </a:solidFill>
                <a:latin typeface="Arial" charset="0"/>
                <a:ea typeface="Arial" charset="0"/>
                <a:cs typeface="Arial" charset="0"/>
                <a:sym typeface="Cabin"/>
              </a:rPr>
              <a:t>: 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1023257" y="789709"/>
            <a:ext cx="14209486"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Απλοποιημένη Μέτρηση με</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a:solidFill>
                  <a:srgbClr val="FF00FF"/>
                </a:solidFill>
                <a:latin typeface="Arial" charset="0"/>
                <a:ea typeface="Arial" charset="0"/>
                <a:cs typeface="Arial" charset="0"/>
                <a:sym typeface="Cabin"/>
              </a:rPr>
              <a:t>get()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charset="0"/>
                <a:ea typeface="Arial" charset="0"/>
                <a:cs typeface="Arial" charset="0"/>
                <a:sym typeface="Cabin"/>
              </a:rPr>
              <a:t>Μπορούμε να χρησιμοποιήσουμε το </a:t>
            </a:r>
            <a:r>
              <a:rPr lang="en-US" sz="3600" u="none" strike="noStrike" cap="none" dirty="0">
                <a:solidFill>
                  <a:srgbClr val="FF00FF"/>
                </a:solidFill>
                <a:latin typeface="Arial" charset="0"/>
                <a:ea typeface="Arial" charset="0"/>
                <a:cs typeface="Arial" charset="0"/>
                <a:sym typeface="Cabin"/>
              </a:rPr>
              <a:t>get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να δώσουμε μια </a:t>
            </a:r>
            <a:r>
              <a:rPr lang="el-GR" sz="3600" dirty="0">
                <a:solidFill>
                  <a:srgbClr val="FF7F00"/>
                </a:solidFill>
                <a:latin typeface="Arial" charset="0"/>
                <a:cs typeface="Arial" charset="0"/>
                <a:sym typeface="Cabin"/>
              </a:rPr>
              <a:t>προεπιλεγμένη τιμή μηδέν </a:t>
            </a:r>
            <a:r>
              <a:rPr lang="el-GR" sz="3600" u="none" strike="noStrike" cap="none" dirty="0">
                <a:solidFill>
                  <a:schemeClr val="lt1"/>
                </a:solidFill>
                <a:latin typeface="Arial" charset="0"/>
                <a:ea typeface="Arial" charset="0"/>
                <a:cs typeface="Arial" charset="0"/>
                <a:sym typeface="Cabin"/>
              </a:rPr>
              <a:t>όταν το </a:t>
            </a:r>
            <a:r>
              <a:rPr lang="el-GR" sz="3600" dirty="0">
                <a:solidFill>
                  <a:srgbClr val="00FFFF"/>
                </a:solidFill>
                <a:latin typeface="Arial" charset="0"/>
                <a:cs typeface="Arial" charset="0"/>
                <a:sym typeface="Cabin"/>
              </a:rPr>
              <a:t>κλειδί</a:t>
            </a:r>
            <a:r>
              <a:rPr lang="el-GR" sz="3600" u="none" strike="noStrike" cap="none" dirty="0">
                <a:solidFill>
                  <a:schemeClr val="lt1"/>
                </a:solidFill>
                <a:latin typeface="Arial" charset="0"/>
                <a:ea typeface="Arial" charset="0"/>
                <a:cs typeface="Arial" charset="0"/>
                <a:sym typeface="Cabin"/>
              </a:rPr>
              <a:t> δεν είναι ακόμη στο λεξικό - και στη συνέχεια μόνο να προσθέτουμε ένα</a:t>
            </a:r>
            <a:endParaRPr lang="en-US" sz="3600" u="none" strike="noStrike" cap="none" dirty="0">
              <a:solidFill>
                <a:schemeClr val="lt1"/>
              </a:solidFill>
              <a:latin typeface="Arial" charset="0"/>
              <a:ea typeface="Arial" charset="0"/>
              <a:cs typeface="Arial" charset="0"/>
              <a:sym typeface="Cabin"/>
            </a:endParaRPr>
          </a:p>
        </p:txBody>
      </p:sp>
      <p:sp>
        <p:nvSpPr>
          <p:cNvPr id="405" name="Shape 405"/>
          <p:cNvSpPr txBox="1"/>
          <p:nvPr/>
        </p:nvSpPr>
        <p:spPr>
          <a:xfrm>
            <a:off x="1023257" y="4562481"/>
            <a:ext cx="14209486" cy="26750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l-GR" sz="2800" dirty="0">
                <a:solidFill>
                  <a:srgbClr val="00FF00"/>
                </a:solidFill>
                <a:latin typeface="Courier"/>
                <a:ea typeface="Courier"/>
                <a:cs typeface="Courier"/>
                <a:sym typeface="Courier New"/>
              </a:rPr>
              <a:t>πλήθη</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l-GR" sz="2800" i="0" u="none" strike="noStrike" cap="none" dirty="0">
                <a:solidFill>
                  <a:srgbClr val="00FF00"/>
                </a:solidFill>
                <a:latin typeface="Courier"/>
                <a:ea typeface="Courier"/>
                <a:cs typeface="Courier"/>
                <a:sym typeface="Courier New"/>
              </a:rPr>
              <a:t>ονόματα</a:t>
            </a:r>
            <a:r>
              <a:rPr lang="en-US" sz="2800" i="0" u="none" strike="noStrike" cap="none" dirty="0">
                <a:solidFill>
                  <a:schemeClr val="lt1"/>
                </a:solidFill>
                <a:latin typeface="Courier"/>
                <a:ea typeface="Courier"/>
                <a:cs typeface="Courier"/>
                <a:sym typeface="Courier New"/>
              </a:rPr>
              <a:t> = [</a:t>
            </a:r>
            <a:r>
              <a:rPr lang="el-GR" sz="2800" i="0" u="none" strike="noStrike" cap="none" dirty="0">
                <a:solidFill>
                  <a:schemeClr val="lt1"/>
                </a:solidFill>
                <a:latin typeface="Courier"/>
                <a:ea typeface="Courier"/>
                <a:cs typeface="Courier"/>
                <a:sym typeface="Courier New"/>
              </a:rPr>
              <a:t>'Κάρολος'</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chemeClr val="lt1"/>
                </a:solidFill>
                <a:latin typeface="Courier"/>
                <a:ea typeface="Courier"/>
                <a:cs typeface="Courier"/>
                <a:sym typeface="Courier New"/>
              </a:rPr>
              <a:t>Γεωργία</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chemeClr val="lt1"/>
                </a:solidFill>
                <a:latin typeface="Courier"/>
                <a:ea typeface="Courier"/>
                <a:cs typeface="Courier"/>
                <a:sym typeface="Courier New"/>
              </a:rPr>
              <a:t>'Κάρολος'</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chemeClr val="lt1"/>
                </a:solidFill>
                <a:latin typeface="Courier"/>
                <a:ea typeface="Courier"/>
                <a:cs typeface="Courier"/>
                <a:sym typeface="Courier New"/>
              </a:rPr>
              <a:t>Ζαχαρίας</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chemeClr val="lt1"/>
                </a:solidFill>
                <a:latin typeface="Courier"/>
                <a:ea typeface="Courier"/>
                <a:cs typeface="Courier"/>
                <a:sym typeface="Courier New"/>
              </a:rPr>
              <a:t>Γεωργία</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rgbClr val="00FF00"/>
                </a:solidFill>
                <a:latin typeface="Courier"/>
                <a:ea typeface="Courier"/>
                <a:cs typeface="Courier"/>
                <a:sym typeface="Courier New"/>
              </a:rPr>
              <a:t>όνομα</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rgbClr val="00FF00"/>
                </a:solidFill>
                <a:latin typeface="Courier"/>
                <a:ea typeface="Courier"/>
                <a:cs typeface="Courier"/>
                <a:sym typeface="Courier New"/>
              </a:rPr>
              <a:t>ονόματα</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l-GR" sz="2800" i="0" u="none" strike="noStrike" cap="none" dirty="0">
                <a:solidFill>
                  <a:schemeClr val="lt1"/>
                </a:solidFill>
                <a:latin typeface="Courier"/>
                <a:ea typeface="Courier"/>
                <a:cs typeface="Courier"/>
                <a:sym typeface="Courier New"/>
              </a:rPr>
              <a:t>	</a:t>
            </a:r>
            <a:r>
              <a:rPr lang="el-GR" sz="2800" dirty="0">
                <a:solidFill>
                  <a:srgbClr val="00FF00"/>
                </a:solidFill>
                <a:latin typeface="Courier"/>
                <a:ea typeface="Courier"/>
                <a:cs typeface="Courier"/>
                <a:sym typeface="Courier New"/>
              </a:rPr>
              <a:t>πλήθη</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l-GR" sz="2800" dirty="0">
                <a:solidFill>
                  <a:srgbClr val="00FF00"/>
                </a:solidFill>
                <a:latin typeface="Courier"/>
                <a:ea typeface="Courier"/>
                <a:cs typeface="Courier"/>
                <a:sym typeface="Courier New"/>
              </a:rPr>
              <a:t>πλήθη</a:t>
            </a:r>
            <a:r>
              <a:rPr lang="en-US" sz="2800" i="0" u="none" strike="noStrike" cap="none" dirty="0">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l-GR" sz="2800" i="0" u="none" strike="noStrike" cap="none" dirty="0">
                <a:solidFill>
                  <a:srgbClr val="00FFFF"/>
                </a:solidFill>
                <a:latin typeface="Courier"/>
                <a:ea typeface="Courier"/>
                <a:cs typeface="Courier"/>
                <a:sym typeface="Courier New"/>
              </a:rPr>
              <a:t>όνομα</a:t>
            </a:r>
            <a:r>
              <a:rPr lang="en-US" sz="2800" i="0" u="none" strike="noStrike" cap="none" dirty="0">
                <a:solidFill>
                  <a:srgbClr val="00FF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print(</a:t>
            </a:r>
            <a:r>
              <a:rPr lang="el-GR" sz="2800" dirty="0">
                <a:solidFill>
                  <a:srgbClr val="00FF00"/>
                </a:solidFill>
                <a:latin typeface="Courier"/>
                <a:ea typeface="Courier"/>
                <a:cs typeface="Courier"/>
                <a:sym typeface="Courier New"/>
              </a:rPr>
              <a:t>πλήθη</a:t>
            </a:r>
            <a:r>
              <a:rPr lang="en-US" sz="2800" i="0" u="none" strike="noStrike" cap="none" dirty="0">
                <a:solidFill>
                  <a:srgbClr val="FFFF00"/>
                </a:solidFill>
                <a:latin typeface="Courier"/>
                <a:ea typeface="Courier"/>
                <a:cs typeface="Courier"/>
                <a:sym typeface="Courier New"/>
              </a:rPr>
              <a:t>)</a:t>
            </a:r>
          </a:p>
        </p:txBody>
      </p:sp>
      <p:sp>
        <p:nvSpPr>
          <p:cNvPr id="406" name="Shape 406"/>
          <p:cNvSpPr txBox="1"/>
          <p:nvPr/>
        </p:nvSpPr>
        <p:spPr>
          <a:xfrm>
            <a:off x="4180113" y="7505235"/>
            <a:ext cx="319132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Προεπιλεγμένο</a:t>
            </a:r>
            <a:endParaRPr lang="en-US" sz="3600" u="none" strike="noStrike" cap="none" dirty="0">
              <a:solidFill>
                <a:srgbClr val="FF7F00"/>
              </a:solidFill>
              <a:latin typeface="Arial" charset="0"/>
              <a:ea typeface="Arial" charset="0"/>
              <a:cs typeface="Arial" charset="0"/>
              <a:sym typeface="Cabin"/>
            </a:endParaRPr>
          </a:p>
        </p:txBody>
      </p:sp>
      <p:cxnSp>
        <p:nvCxnSpPr>
          <p:cNvPr id="407" name="Shape 407"/>
          <p:cNvCxnSpPr>
            <a:cxnSpLocks/>
          </p:cNvCxnSpPr>
          <p:nvPr/>
        </p:nvCxnSpPr>
        <p:spPr>
          <a:xfrm flipH="1">
            <a:off x="7371443" y="6629400"/>
            <a:ext cx="1037771" cy="875835"/>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8523514" y="7424732"/>
            <a:ext cx="7599261"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l-GR" sz="3200" u="none" strike="noStrike" cap="none" dirty="0">
                <a:solidFill>
                  <a:srgbClr val="00FFFF"/>
                </a:solidFill>
                <a:latin typeface="Arial" charset="0"/>
                <a:ea typeface="Arial" charset="0"/>
                <a:cs typeface="Arial" charset="0"/>
                <a:sym typeface="Cabin"/>
              </a:rPr>
              <a:t>'Κάρολος'</a:t>
            </a:r>
            <a:r>
              <a:rPr lang="en-US" sz="3200" u="none" strike="noStrike" cap="none" dirty="0">
                <a:solidFill>
                  <a:srgbClr val="FF00FF"/>
                </a:solidFill>
                <a:latin typeface="Arial" charset="0"/>
                <a:ea typeface="Arial" charset="0"/>
                <a:cs typeface="Arial" charset="0"/>
                <a:sym typeface="Cabin"/>
              </a:rPr>
              <a:t>: 2,</a:t>
            </a:r>
            <a:r>
              <a:rPr lang="en-US" sz="3200" u="none" strike="noStrike" cap="none" dirty="0">
                <a:solidFill>
                  <a:srgbClr val="00FF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'Γεωργία'</a:t>
            </a:r>
            <a:r>
              <a:rPr lang="en-US" sz="3200" u="none" strike="noStrike" cap="none" dirty="0">
                <a:solidFill>
                  <a:srgbClr val="FF00FF"/>
                </a:solidFill>
                <a:latin typeface="Arial" charset="0"/>
                <a:ea typeface="Arial" charset="0"/>
                <a:cs typeface="Arial" charset="0"/>
                <a:sym typeface="Cabin"/>
              </a:rPr>
              <a:t>: 2 , </a:t>
            </a:r>
            <a:r>
              <a:rPr lang="el-GR" sz="3200" u="none" strike="noStrike" cap="none" dirty="0">
                <a:solidFill>
                  <a:srgbClr val="00FFFF"/>
                </a:solidFill>
                <a:latin typeface="Arial" charset="0"/>
                <a:ea typeface="Arial" charset="0"/>
                <a:cs typeface="Arial" charset="0"/>
                <a:sym typeface="Cabin"/>
              </a:rPr>
              <a:t>'Ζαχαρίας'</a:t>
            </a:r>
            <a:r>
              <a:rPr lang="en-US" sz="3200" u="none" strike="noStrike" cap="none" dirty="0">
                <a:solidFill>
                  <a:srgbClr val="FF00FF"/>
                </a:solidFill>
                <a:latin typeface="Arial" charset="0"/>
                <a:ea typeface="Arial" charset="0"/>
                <a:cs typeface="Arial" charset="0"/>
                <a:sym typeface="Cabin"/>
              </a:rPr>
              <a:t>: 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0752136"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l-GR" sz="2800" dirty="0">
                <a:solidFill>
                  <a:srgbClr val="00FF00"/>
                </a:solidFill>
                <a:latin typeface="Courier"/>
                <a:ea typeface="Courier"/>
                <a:cs typeface="Courier"/>
                <a:sym typeface="Courier New"/>
              </a:rPr>
              <a:t>πλήθη</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l-GR" sz="2800" i="0" u="none" strike="noStrike" cap="none" dirty="0">
                <a:solidFill>
                  <a:srgbClr val="00FF00"/>
                </a:solidFill>
                <a:latin typeface="Courier"/>
                <a:ea typeface="Courier"/>
                <a:cs typeface="Courier"/>
                <a:sym typeface="Courier New"/>
              </a:rPr>
              <a:t>ονόματα</a:t>
            </a:r>
            <a:r>
              <a:rPr lang="en-US" sz="2800" i="0" u="none" strike="noStrike" cap="none" dirty="0">
                <a:solidFill>
                  <a:schemeClr val="lt1"/>
                </a:solidFill>
                <a:latin typeface="Courier"/>
                <a:ea typeface="Courier"/>
                <a:cs typeface="Courier"/>
                <a:sym typeface="Courier New"/>
              </a:rPr>
              <a:t> = [</a:t>
            </a:r>
            <a:r>
              <a:rPr lang="el-GR" sz="2800" i="0" u="none" strike="noStrike" cap="none" dirty="0">
                <a:solidFill>
                  <a:schemeClr val="lt1"/>
                </a:solidFill>
                <a:latin typeface="Courier"/>
                <a:ea typeface="Courier"/>
                <a:cs typeface="Courier"/>
                <a:sym typeface="Courier New"/>
              </a:rPr>
              <a:t>'Κάρολος'</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chemeClr val="lt1"/>
                </a:solidFill>
                <a:latin typeface="Courier"/>
                <a:ea typeface="Courier"/>
                <a:cs typeface="Courier"/>
                <a:sym typeface="Courier New"/>
              </a:rPr>
              <a:t>Γεωργία</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chemeClr val="lt1"/>
                </a:solidFill>
                <a:latin typeface="Courier"/>
                <a:ea typeface="Courier"/>
                <a:cs typeface="Courier"/>
                <a:sym typeface="Courier New"/>
              </a:rPr>
              <a:t>'Κάρολος'</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chemeClr val="lt1"/>
                </a:solidFill>
                <a:latin typeface="Courier"/>
                <a:ea typeface="Courier"/>
                <a:cs typeface="Courier"/>
                <a:sym typeface="Courier New"/>
              </a:rPr>
              <a:t>Ζαχαρίας</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chemeClr val="lt1"/>
                </a:solidFill>
                <a:latin typeface="Courier"/>
                <a:ea typeface="Courier"/>
                <a:cs typeface="Courier"/>
                <a:sym typeface="Courier New"/>
              </a:rPr>
              <a:t>Γεωργία</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rgbClr val="00FF00"/>
                </a:solidFill>
                <a:latin typeface="Courier"/>
                <a:ea typeface="Courier"/>
                <a:cs typeface="Courier"/>
                <a:sym typeface="Courier New"/>
              </a:rPr>
              <a:t>όνομα</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rgbClr val="00FF00"/>
                </a:solidFill>
                <a:latin typeface="Courier"/>
                <a:ea typeface="Courier"/>
                <a:cs typeface="Courier"/>
                <a:sym typeface="Courier New"/>
              </a:rPr>
              <a:t>ονόματα</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dirty="0">
                <a:solidFill>
                  <a:srgbClr val="00FF00"/>
                </a:solidFill>
                <a:latin typeface="Courier"/>
                <a:ea typeface="Courier"/>
                <a:cs typeface="Courier"/>
                <a:sym typeface="Courier New"/>
              </a:rPr>
              <a:t>	</a:t>
            </a:r>
            <a:r>
              <a:rPr lang="el-GR" sz="2800" dirty="0">
                <a:solidFill>
                  <a:srgbClr val="00FF00"/>
                </a:solidFill>
                <a:latin typeface="Courier"/>
                <a:ea typeface="Courier"/>
                <a:cs typeface="Courier"/>
                <a:sym typeface="Courier New"/>
              </a:rPr>
              <a:t>πλήθη</a:t>
            </a:r>
            <a:r>
              <a:rPr lang="en-US" sz="2800" i="0" u="none" strike="noStrike" cap="none" dirty="0">
                <a:solidFill>
                  <a:srgbClr val="00FFFF"/>
                </a:solidFill>
                <a:latin typeface="Courier"/>
                <a:ea typeface="Courier"/>
                <a:cs typeface="Courier"/>
                <a:sym typeface="Courier New"/>
              </a:rPr>
              <a:t>[</a:t>
            </a:r>
            <a:r>
              <a:rPr lang="el-GR" sz="2800" i="0" u="none" strike="noStrike" cap="none" dirty="0">
                <a:solidFill>
                  <a:srgbClr val="00FFFF"/>
                </a:solidFill>
                <a:latin typeface="Courier"/>
                <a:ea typeface="Courier"/>
                <a:cs typeface="Courier"/>
                <a:sym typeface="Courier New"/>
              </a:rPr>
              <a:t>όνομα</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a:t>
            </a:r>
            <a:r>
              <a:rPr lang="el-GR" sz="2800" dirty="0">
                <a:solidFill>
                  <a:srgbClr val="00FF00"/>
                </a:solidFill>
                <a:latin typeface="Courier"/>
                <a:ea typeface="Courier"/>
                <a:cs typeface="Courier"/>
                <a:sym typeface="Courier New"/>
              </a:rPr>
              <a:t>πλήθη</a:t>
            </a:r>
            <a:r>
              <a:rPr lang="en-US" sz="2800" i="0" u="none" strike="noStrike" cap="none" dirty="0">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l-GR" sz="2800" i="0" u="none" strike="noStrike" cap="none" dirty="0">
                <a:solidFill>
                  <a:srgbClr val="00FFFF"/>
                </a:solidFill>
                <a:latin typeface="Courier"/>
                <a:ea typeface="Courier"/>
                <a:cs typeface="Courier"/>
                <a:sym typeface="Courier New"/>
              </a:rPr>
              <a:t>όνομα</a:t>
            </a:r>
            <a:r>
              <a:rPr lang="en-US" sz="2800" i="0" u="none" strike="noStrike" cap="none" dirty="0">
                <a:solidFill>
                  <a:srgbClr val="00FF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print(</a:t>
            </a:r>
            <a:r>
              <a:rPr lang="el-GR" sz="2800" dirty="0">
                <a:solidFill>
                  <a:srgbClr val="00FF00"/>
                </a:solidFill>
                <a:latin typeface="Courier"/>
                <a:ea typeface="Courier"/>
                <a:cs typeface="Courier"/>
                <a:sym typeface="Courier New"/>
              </a:rPr>
              <a:t>πλήθη</a:t>
            </a:r>
            <a:r>
              <a:rPr lang="en-US" sz="2800" i="0" u="none" strike="noStrike" cap="none" dirty="0">
                <a:solidFill>
                  <a:srgbClr val="FFFF00"/>
                </a:solidFill>
                <a:latin typeface="Courier"/>
                <a:ea typeface="Courier"/>
                <a:cs typeface="Courier"/>
                <a:sym typeface="Courier New"/>
              </a:rPr>
              <a:t>)</a:t>
            </a:r>
          </a:p>
        </p:txBody>
      </p:sp>
      <p:sp>
        <p:nvSpPr>
          <p:cNvPr id="416" name="Shape 416"/>
          <p:cNvSpPr txBox="1">
            <a:spLocks noGrp="1"/>
          </p:cNvSpPr>
          <p:nvPr>
            <p:ph type="title"/>
          </p:nvPr>
        </p:nvSpPr>
        <p:spPr>
          <a:xfrm>
            <a:off x="1031422" y="789709"/>
            <a:ext cx="14193157"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Απλοποιημένη Μέτρηση με</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a:solidFill>
                  <a:srgbClr val="FF00FF"/>
                </a:solidFill>
                <a:latin typeface="Arial" charset="0"/>
                <a:ea typeface="Arial" charset="0"/>
                <a:cs typeface="Arial" charset="0"/>
                <a:sym typeface="Cabin"/>
              </a:rPr>
              <a:t>get()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Τι είναι μια Συλλογή;</a:t>
            </a:r>
            <a:endParaRPr lang="en-US" sz="7600" u="none" strike="noStrike" cap="none" dirty="0">
              <a:solidFill>
                <a:srgbClr val="FFD966"/>
              </a:solidFill>
              <a:latin typeface="Arial" charset="0"/>
              <a:ea typeface="Arial" charset="0"/>
              <a:cs typeface="Arial" charset="0"/>
              <a:sym typeface="Cabin"/>
            </a:endParaRP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Μια συλλογή είναι ωραία γιατί μπορούμε να βάλουμε περισσότερες από μία τιμές σε αυτήν και να τις μεταφέρουμε σε ένα βολικό πακέτο</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Έχουμε μια δέσμη τιμών σε μία μόνο «μεταβλητή»</a:t>
            </a:r>
            <a:endParaRPr lang="en-US" sz="3600" b="0" i="0" u="none" strike="noStrike" cap="none" dirty="0">
              <a:solidFill>
                <a:schemeClr val="lt1"/>
              </a:solidFill>
              <a:latin typeface="Arial"/>
              <a:ea typeface="Arial"/>
              <a:cs typeface="Aria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Αυτό το κάνουμε έχοντας περισσότερες από μία θέσεις «μέσα» στη μεταβλητή</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Έχουμε τρόπους εύρεσης των διαφορετικών θέσεων στη μεταβλητή</a:t>
            </a:r>
            <a:endParaRPr lang="en-US" sz="3600" u="none" strike="noStrike" cap="none" dirty="0">
              <a:solidFill>
                <a:schemeClr val="lt1"/>
              </a:solidFill>
              <a:latin typeface="Arial" charset="0"/>
              <a:ea typeface="Arial" charset="0"/>
              <a:cs typeface="Arial" charset="0"/>
              <a:sym typeface="Cabin"/>
            </a:endParaRP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01401" y="715799"/>
            <a:ext cx="12853199" cy="1261884"/>
          </a:xfrm>
          <a:prstGeom prst="rect">
            <a:avLst/>
          </a:prstGeom>
        </p:spPr>
        <p:txBody>
          <a:bodyPr wrap="none">
            <a:spAutoFit/>
          </a:bodyPr>
          <a:lstStyle/>
          <a:p>
            <a:r>
              <a:rPr lang="el-GR" sz="7600" dirty="0">
                <a:solidFill>
                  <a:srgbClr val="FFD966"/>
                </a:solidFill>
                <a:latin typeface="Arial" charset="0"/>
                <a:ea typeface="Arial" charset="0"/>
                <a:cs typeface="Arial" charset="0"/>
                <a:sym typeface="Cabin"/>
              </a:rPr>
              <a:t>Μετρώντας Λέξεις σε Κείμενο</a:t>
            </a:r>
            <a:endParaRPr lang="en-US" dirty="0">
              <a:solidFill>
                <a:srgbClr val="FFD966"/>
              </a:solidFill>
            </a:endParaRPr>
          </a:p>
        </p:txBody>
      </p:sp>
    </p:spTree>
    <p:extLst>
      <p:ext uri="{BB962C8B-B14F-4D97-AF65-F5344CB8AC3E}">
        <p14:creationId xmlns:p14="http://schemas.microsoft.com/office/powerpoint/2010/main" val="389914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476250" y="659495"/>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2800" u="none" strike="noStrike" cap="none" dirty="0">
                <a:solidFill>
                  <a:srgbClr val="00FF00"/>
                </a:solidFill>
                <a:latin typeface="Arial" charset="0"/>
                <a:ea typeface="Arial" charset="0"/>
                <a:cs typeface="Arial" charset="0"/>
                <a:sym typeface="Cabin"/>
              </a:rPr>
              <a:t>Η συγγραφή προγραμμάτων (ή προγραμματισμός) είναι μια πολύ δημιουργική και ανταποδοτική δραστηριότητα. Μπορείτε να γράψετε προγράμματα για πολλούς λόγους που κυμαίνονται από το να βγάλετε τα προς το ζην έως την επίλυση ενός δύσκολου προβλήματος ανάλυσης δεδομένων, ή τη διασκέδασή σας, ή τη βοήθεια σε κάποιον άλλο για να λύσει ένα πρόβλημα. Αυτό το βιβλίο υποθέτει ότι όλοι πρέπει να γνωρίζουν πώς να προγραμματίζουν και ότι μόλις μάθετε πώς να προγραμματίζετε, θα καταλάβετε τι θέλετε να κάνετε με τις νέες δεξιότητές σας. </a:t>
            </a:r>
            <a:endParaRPr lang="en-US" sz="2800" u="none" strike="noStrike" cap="none" dirty="0">
              <a:solidFill>
                <a:srgbClr val="00FF00"/>
              </a:solidFill>
              <a:latin typeface="Arial" charset="0"/>
              <a:ea typeface="Arial" charset="0"/>
              <a:cs typeface="Arial" charset="0"/>
              <a:sym typeface="Cabin"/>
            </a:endParaRPr>
          </a:p>
        </p:txBody>
      </p:sp>
      <p:sp>
        <p:nvSpPr>
          <p:cNvPr id="422" name="Shape 422"/>
          <p:cNvSpPr txBox="1"/>
          <p:nvPr/>
        </p:nvSpPr>
        <p:spPr>
          <a:xfrm>
            <a:off x="469900" y="3577997"/>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2800" u="none" strike="noStrike" cap="none" dirty="0">
                <a:solidFill>
                  <a:srgbClr val="FFFF00"/>
                </a:solidFill>
                <a:latin typeface="Arial" charset="0"/>
                <a:ea typeface="Arial" charset="0"/>
                <a:cs typeface="Arial" charset="0"/>
                <a:sym typeface="Cabin"/>
              </a:rPr>
              <a:t>Περιτριγυριζόμαστε, στην καθημερινότητά μας, από υπολογιστές που κυμαίνονται από φορητούς υπολογιστές έως κινητά τηλέφωνα. Μπορούμε να σκεφτούμε αυτούς τους υπολογιστές ως τους «προσωπικούς βοηθούς» μας που μπορούν να φροντίσουν πολλά πράγματα για λογαριασμό μας. Οι σημερινοί υπολογιστές είναι ουσιαστικά φτιαγμένο για να μας κάνουν συνεχώς την ερώτηση «Τι θα θέλατε να κάνω στη συνέχεια;»</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76250" y="6020249"/>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2800" u="none" strike="noStrike" cap="none" dirty="0">
                <a:solidFill>
                  <a:srgbClr val="00FFFF"/>
                </a:solidFill>
                <a:latin typeface="Arial" charset="0"/>
                <a:ea typeface="Arial" charset="0"/>
                <a:cs typeface="Arial" charset="0"/>
                <a:sym typeface="Cabin"/>
              </a:rPr>
              <a:t>Οι υπολογιστές μας είναι γρήγοροι και έχουν τεράστια ποσότητα μνήμης και θα μπορούσαν να μας βοηθήσουν πολύ αν γνωρίζαμε τη γλώσσα τους για να εξηγήσουμε στον υπολογιστή μας τι θα θέλαμε να κάνει στη συνέχεια. Αν γνωρίζαμε αυτή τη γλώσσα θα μπορούσαμε να πούμε στον υπολογιστή να κάνει εργασίες για λογαριασμό μας, που ήταν επαναλαμβανόμενες. Είναι ενδιαφέρον ότι τα πράγματα που μπορούν να κάνουν οι υπολογιστές είναι συχνά τα πράγματα που εμείς οι άνθρωποι τα θεωρούμε βαρετά και ενοχλούν.</a:t>
            </a:r>
            <a:endParaRPr lang="en-US" sz="2800" u="none" strike="noStrike" cap="none" dirty="0">
              <a:solidFill>
                <a:srgbClr val="00FFFF"/>
              </a:solidFill>
              <a:latin typeface="Arial" charset="0"/>
              <a:ea typeface="Arial" charset="0"/>
              <a:cs typeface="Arial"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Μοτίβο Μέτρησης</a:t>
            </a:r>
            <a:endParaRPr lang="en-US" sz="7600" u="none" strike="noStrike" cap="none" dirty="0">
              <a:solidFill>
                <a:srgbClr val="FFD966"/>
              </a:solidFill>
              <a:latin typeface="Arial" charset="0"/>
              <a:ea typeface="Arial" charset="0"/>
              <a:cs typeface="Arial" charset="0"/>
              <a:sym typeface="Cabin"/>
            </a:endParaRP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l-GR" sz="3000" i="0" u="none" strike="noStrike" cap="none" dirty="0">
                <a:solidFill>
                  <a:srgbClr val="00FF00"/>
                </a:solidFill>
                <a:latin typeface="Courier"/>
                <a:ea typeface="Courier"/>
                <a:cs typeface="Courier"/>
                <a:sym typeface="Courier New"/>
              </a:rPr>
              <a:t>πλήθη</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Δώστε μια γραμμή κειμένου</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p>
          <a:p>
            <a:pPr marL="0" marR="0" lvl="0" indent="0"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p>
          <a:p>
            <a:pPr marL="0" marR="0" lvl="0" indent="0"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a:cs typeface="Courier"/>
                <a:sym typeface="Courier New"/>
              </a:rPr>
              <a:t>λέξεις</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chemeClr val="lt1"/>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split</a:t>
            </a:r>
            <a:r>
              <a:rPr lang="en-US" sz="3000" i="0" u="none" strike="noStrike" cap="none" dirty="0">
                <a:solidFill>
                  <a:schemeClr val="lt1"/>
                </a:solidFill>
                <a:latin typeface="Courier"/>
                <a:ea typeface="Courier"/>
                <a:cs typeface="Courier"/>
                <a:sym typeface="Courier New"/>
              </a:rPr>
              <a:t>()</a:t>
            </a:r>
          </a:p>
          <a:p>
            <a:pPr marL="0" marR="0" lvl="0" indent="0"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Λέξεις</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chemeClr val="lt1"/>
                </a:solidFill>
                <a:latin typeface="Courier"/>
                <a:ea typeface="Courier"/>
                <a:cs typeface="Courier"/>
                <a:sym typeface="Courier New"/>
              </a:rPr>
              <a:t>λέξεις</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Μέτρηση</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chemeClr val="lt1"/>
                </a:solidFill>
                <a:latin typeface="Courier"/>
                <a:ea typeface="Courier"/>
                <a:cs typeface="Courier"/>
                <a:sym typeface="Courier New"/>
              </a:rPr>
              <a:t>λέξη</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chemeClr val="lt1"/>
                </a:solidFill>
                <a:latin typeface="Courier"/>
                <a:ea typeface="Courier"/>
                <a:cs typeface="Courier"/>
                <a:sym typeface="Courier New"/>
              </a:rPr>
              <a:t>λέξεις</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rgbClr val="00FF00"/>
                </a:solidFill>
                <a:latin typeface="Courier"/>
                <a:ea typeface="Courier"/>
                <a:cs typeface="Courier"/>
                <a:sym typeface="Courier New"/>
              </a:rPr>
              <a:t>	πλήθη</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λέξη</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πλήθη</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λέξη</a:t>
            </a:r>
            <a:r>
              <a:rPr lang="en-US" sz="3000" i="0" u="none" strike="noStrike" cap="none" dirty="0">
                <a:solidFill>
                  <a:schemeClr val="lt1"/>
                </a:solidFill>
                <a:latin typeface="Courier"/>
                <a:ea typeface="Courier"/>
                <a:cs typeface="Courier"/>
                <a:sym typeface="Courier New"/>
              </a:rPr>
              <a:t>,0) + 1</a:t>
            </a:r>
          </a:p>
          <a:p>
            <a:pPr>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Πλήθη</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πλήθη</a:t>
            </a:r>
            <a:r>
              <a:rPr lang="en-US" sz="3000" dirty="0">
                <a:solidFill>
                  <a:srgbClr val="FFFF00"/>
                </a:solidFill>
                <a:latin typeface="Courier"/>
                <a:ea typeface="Courier"/>
                <a:cs typeface="Courier"/>
                <a:sym typeface="Courier New"/>
              </a:rPr>
              <a:t>)</a:t>
            </a:r>
          </a:p>
        </p:txBody>
      </p:sp>
      <p:sp>
        <p:nvSpPr>
          <p:cNvPr id="436" name="Shape 436"/>
          <p:cNvSpPr txBox="1"/>
          <p:nvPr/>
        </p:nvSpPr>
        <p:spPr>
          <a:xfrm>
            <a:off x="9775075" y="2768236"/>
            <a:ext cx="5897100" cy="3835765"/>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Το γενικό μοτίβο για την καταμέτρηση των λέξεων σε μια γραμμή κειμένου είναι η </a:t>
            </a:r>
            <a:r>
              <a:rPr lang="el-GR" sz="3200" dirty="0">
                <a:solidFill>
                  <a:srgbClr val="FF00FF"/>
                </a:solidFill>
                <a:latin typeface="Arial" charset="0"/>
                <a:cs typeface="Arial" charset="0"/>
                <a:sym typeface="Cabin"/>
              </a:rPr>
              <a:t>διαίρεση</a:t>
            </a:r>
            <a:r>
              <a:rPr lang="el-GR" sz="3200" u="none" strike="noStrike" cap="none" dirty="0">
                <a:solidFill>
                  <a:schemeClr val="lt1"/>
                </a:solidFill>
                <a:latin typeface="Arial" charset="0"/>
                <a:ea typeface="Arial" charset="0"/>
                <a:cs typeface="Arial" charset="0"/>
                <a:sym typeface="Cabin"/>
              </a:rPr>
              <a:t> της γραμμής σε λέξεις, μετά η περιήγηση στις λέξεις και η χρήση ενός </a:t>
            </a:r>
            <a:r>
              <a:rPr lang="el-GR" sz="3200" dirty="0">
                <a:solidFill>
                  <a:srgbClr val="00FF00"/>
                </a:solidFill>
                <a:latin typeface="Arial" charset="0"/>
                <a:cs typeface="Arial" charset="0"/>
                <a:sym typeface="Cabin"/>
              </a:rPr>
              <a:t>λεξικού</a:t>
            </a:r>
            <a:r>
              <a:rPr lang="el-GR" sz="3200" u="none" strike="noStrike" cap="none" dirty="0">
                <a:solidFill>
                  <a:schemeClr val="lt1"/>
                </a:solidFill>
                <a:latin typeface="Arial" charset="0"/>
                <a:ea typeface="Arial" charset="0"/>
                <a:cs typeface="Arial" charset="0"/>
                <a:sym typeface="Cabin"/>
              </a:rPr>
              <a:t> για την παρακολούθηση του πλήθους κάθε λέξης ανεξάρτητα. </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python </a:t>
            </a:r>
            <a:r>
              <a:rPr lang="en-US" sz="2600" i="0" u="none" strike="noStrike" cap="none" dirty="0" err="1">
                <a:solidFill>
                  <a:srgbClr val="FFFF00"/>
                </a:solidFill>
                <a:latin typeface="Courier"/>
                <a:ea typeface="Courier"/>
                <a:cs typeface="Courier"/>
                <a:sym typeface="Courier New"/>
              </a:rPr>
              <a:t>wordcount.py</a:t>
            </a: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l-GR" sz="2600" i="0" u="none" strike="noStrike" cap="none" dirty="0">
                <a:solidFill>
                  <a:schemeClr val="lt1"/>
                </a:solidFill>
                <a:latin typeface="Courier"/>
                <a:ea typeface="Courier"/>
                <a:cs typeface="Courier"/>
                <a:sym typeface="Courier New"/>
              </a:rPr>
              <a:t>Δώστε μια γραμμή κειμένου:</a:t>
            </a: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ran after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ran into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fell down on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l-GR" sz="2600" i="0" u="none" strike="noStrike" cap="none" dirty="0">
                <a:solidFill>
                  <a:schemeClr val="lt1"/>
                </a:solidFill>
                <a:latin typeface="Courier"/>
                <a:ea typeface="Courier"/>
                <a:cs typeface="Courier"/>
                <a:sym typeface="Courier New"/>
              </a:rPr>
              <a:t>Λέξεις</a:t>
            </a:r>
            <a:r>
              <a:rPr lang="en-US" sz="2600" i="0" u="none" strike="noStrike" cap="none" dirty="0">
                <a:solidFill>
                  <a:schemeClr val="lt1"/>
                </a:solidFill>
                <a:latin typeface="Courier"/>
                <a:ea typeface="Courier"/>
                <a:cs typeface="Courier"/>
                <a:sym typeface="Courier New"/>
              </a:rPr>
              <a:t>: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l-GR" sz="2600" i="0" u="none" strike="noStrike" cap="none" dirty="0">
                <a:solidFill>
                  <a:schemeClr val="lt1"/>
                </a:solidFill>
                <a:latin typeface="Courier"/>
                <a:ea typeface="Courier"/>
                <a:cs typeface="Courier"/>
                <a:sym typeface="Courier New"/>
              </a:rPr>
              <a:t>Μέτρηση</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abin"/>
              <a:buNone/>
            </a:pPr>
            <a:endParaRPr sz="26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l-GR" sz="2600" i="0" u="none" strike="noStrike" cap="none" dirty="0">
                <a:solidFill>
                  <a:schemeClr val="lt1"/>
                </a:solidFill>
                <a:latin typeface="Courier"/>
                <a:ea typeface="Courier"/>
                <a:cs typeface="Courier"/>
                <a:sym typeface="Courier New"/>
              </a:rPr>
              <a:t>Πλήθη</a:t>
            </a:r>
            <a:r>
              <a:rPr lang="en-US" sz="2600" i="0" u="none" strike="noStrike" cap="none" dirty="0">
                <a:solidFill>
                  <a:schemeClr val="lt1"/>
                </a:solidFill>
                <a:latin typeface="Courier"/>
                <a:ea typeface="Courier"/>
                <a:cs typeface="Courier"/>
                <a:sym typeface="Courier New"/>
              </a:rPr>
              <a:t> {'and': 3, 'on': 1, 'ran': 2, 'car': 3, 'into': 1, 'after': 1, 'clown': 2, 'down': 1, 'fell': 1, </a:t>
            </a:r>
            <a:r>
              <a:rPr lang="en-US" sz="2600" i="0" u="none" strike="noStrike" cap="none" dirty="0">
                <a:solidFill>
                  <a:srgbClr val="00FF00"/>
                </a:solidFill>
                <a:latin typeface="Courier"/>
                <a:ea typeface="Courier"/>
                <a:cs typeface="Courier"/>
                <a:sym typeface="Courier New"/>
              </a:rPr>
              <a:t>'the': 7</a:t>
            </a:r>
            <a:r>
              <a:rPr lang="en-US" sz="2600" i="0" u="none" strike="noStrike" cap="none" dirty="0">
                <a:solidFill>
                  <a:schemeClr val="lt1"/>
                </a:solidFill>
                <a:latin typeface="Courier"/>
                <a:ea typeface="Courier"/>
                <a:cs typeface="Courier"/>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714303" y="1038225"/>
            <a:ext cx="2927399"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8160138"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l-GR" sz="2400" i="0" u="none" strike="noStrike" cap="none" dirty="0">
                <a:solidFill>
                  <a:schemeClr val="lt1"/>
                </a:solidFill>
                <a:latin typeface="Courier"/>
                <a:ea typeface="Courier"/>
                <a:cs typeface="Courier"/>
                <a:sym typeface="Courier New"/>
              </a:rPr>
              <a:t>πλήθη</a:t>
            </a:r>
            <a:r>
              <a:rPr lang="en-US" sz="2400" i="0" u="none" strike="noStrike" cap="none" dirty="0">
                <a:solidFill>
                  <a:schemeClr val="lt1"/>
                </a:solidFill>
                <a:latin typeface="Courier"/>
                <a:ea typeface="Courier"/>
                <a:cs typeface="Courier"/>
                <a:sym typeface="Courier New"/>
              </a:rPr>
              <a:t> = </a:t>
            </a:r>
            <a:r>
              <a:rPr lang="en-US" sz="2400" i="0" u="none" strike="noStrike" cap="none" dirty="0" err="1">
                <a:solidFill>
                  <a:srgbClr val="FF7F00"/>
                </a:solidFill>
                <a:latin typeface="Courier"/>
                <a:ea typeface="Courier"/>
                <a:cs typeface="Courier"/>
                <a:sym typeface="Courier New"/>
              </a:rPr>
              <a:t>dict</a:t>
            </a:r>
            <a:r>
              <a:rPr lang="en-US" sz="2400" i="0" u="none" strike="noStrike" cap="none" dirty="0">
                <a:solidFill>
                  <a:schemeClr val="lt1"/>
                </a:solidFill>
                <a:latin typeface="Courier"/>
                <a:ea typeface="Courier"/>
                <a:cs typeface="Courier"/>
                <a:sym typeface="Courier New"/>
              </a:rPr>
              <a:t>()</a:t>
            </a:r>
            <a:endParaRPr lang="en-US" sz="2400" dirty="0">
              <a:solidFill>
                <a:schemeClr val="lt1"/>
              </a:solidFill>
              <a:latin typeface="Courier"/>
              <a:ea typeface="Courier"/>
              <a:cs typeface="Courier"/>
              <a:sym typeface="Courier New"/>
            </a:endParaRPr>
          </a:p>
          <a:p>
            <a:pPr lvl="0">
              <a:buClr>
                <a:schemeClr val="lt1"/>
              </a:buClr>
              <a:buSzPct val="25000"/>
            </a:pPr>
            <a:r>
              <a:rPr lang="el-GR" sz="2400" dirty="0">
                <a:solidFill>
                  <a:schemeClr val="lt1"/>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input</a:t>
            </a:r>
            <a:r>
              <a:rPr lang="en-US" sz="2400" dirty="0">
                <a:solidFill>
                  <a:schemeClr val="lt1"/>
                </a:solidFill>
                <a:latin typeface="Courier"/>
                <a:ea typeface="Courier"/>
                <a:cs typeface="Courier"/>
                <a:sym typeface="Courier New"/>
              </a:rPr>
              <a:t>(</a:t>
            </a:r>
            <a:r>
              <a:rPr lang="el-GR" sz="2400" dirty="0">
                <a:solidFill>
                  <a:schemeClr val="lt1"/>
                </a:solidFill>
                <a:latin typeface="Courier"/>
                <a:ea typeface="Courier"/>
                <a:cs typeface="Courier"/>
                <a:sym typeface="Courier New"/>
              </a:rPr>
              <a:t>'Δώστε μια γραμμή κειμένου:'</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 = </a:t>
            </a:r>
            <a:r>
              <a:rPr lang="el-GR" sz="2400" dirty="0">
                <a:solidFill>
                  <a:schemeClr val="lt1"/>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a:t>
            </a:r>
            <a:r>
              <a:rPr lang="en-US" sz="2400" i="0" u="none" strike="noStrike" cap="none" dirty="0">
                <a:solidFill>
                  <a:srgbClr val="FF00FF"/>
                </a:solidFill>
                <a:latin typeface="Courier"/>
                <a:ea typeface="Courier"/>
                <a:cs typeface="Courier"/>
                <a:sym typeface="Courier New"/>
              </a:rPr>
              <a:t>split</a:t>
            </a:r>
            <a:r>
              <a:rPr lang="en-US" sz="24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rgbClr val="FFFF00"/>
                </a:solidFill>
                <a:latin typeface="Courier"/>
                <a:ea typeface="Courier"/>
                <a:cs typeface="Courier"/>
                <a:sym typeface="Courier New"/>
              </a:rPr>
              <a:t>)</a:t>
            </a:r>
          </a:p>
          <a:p>
            <a:pPr>
              <a:buClr>
                <a:srgbClr val="FFFF00"/>
              </a:buClr>
              <a:buSzPct val="25000"/>
            </a:pP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Μέτρηση</a:t>
            </a:r>
            <a:r>
              <a:rPr lang="en-US" sz="2400" i="0" u="none" strike="noStrike" cap="none" dirty="0">
                <a:solidFill>
                  <a:schemeClr val="lt1"/>
                </a:solidFill>
                <a:latin typeface="Courier"/>
                <a:ea typeface="Courier"/>
                <a:cs typeface="Courier"/>
                <a:sym typeface="Courier New"/>
              </a:rPr>
              <a:t>...’</a:t>
            </a:r>
            <a:r>
              <a:rPr lang="en-US" sz="2400" dirty="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chemeClr val="lt1"/>
                </a:solidFill>
                <a:latin typeface="Courier"/>
                <a:ea typeface="Courier"/>
                <a:cs typeface="Courier"/>
                <a:sym typeface="Courier New"/>
              </a:rPr>
              <a:t>λέξη</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l-GR" sz="2400" i="0" u="none" strike="noStrike" cap="none" dirty="0">
                <a:solidFill>
                  <a:schemeClr val="lt1"/>
                </a:solidFill>
                <a:latin typeface="Courier"/>
                <a:ea typeface="Courier"/>
                <a:cs typeface="Courier"/>
                <a:sym typeface="Courier New"/>
              </a:rPr>
              <a:t>	πλήθη</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λέξη</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chemeClr val="lt1"/>
                </a:solidFill>
                <a:latin typeface="Courier"/>
                <a:ea typeface="Courier"/>
                <a:cs typeface="Courier"/>
                <a:sym typeface="Courier New"/>
              </a:rPr>
              <a:t>πλήθη</a:t>
            </a:r>
            <a:r>
              <a:rPr lang="en-US" sz="2400" i="0" u="none" strike="noStrike" cap="none" dirty="0">
                <a:solidFill>
                  <a:schemeClr val="lt1"/>
                </a:solidFill>
                <a:latin typeface="Courier"/>
                <a:ea typeface="Courier"/>
                <a:cs typeface="Courier"/>
                <a:sym typeface="Courier New"/>
              </a:rPr>
              <a:t>.</a:t>
            </a:r>
            <a:r>
              <a:rPr lang="en-US" sz="2400" i="0" u="none" strike="noStrike" cap="none" dirty="0">
                <a:solidFill>
                  <a:srgbClr val="FF00FF"/>
                </a:solidFill>
                <a:latin typeface="Courier"/>
                <a:ea typeface="Courier"/>
                <a:cs typeface="Courier"/>
                <a:sym typeface="Courier New"/>
              </a:rPr>
              <a:t>get</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λέξη</a:t>
            </a:r>
            <a:r>
              <a:rPr lang="en-US" sz="2400" i="0" u="none" strike="noStrike" cap="none" dirty="0">
                <a:solidFill>
                  <a:schemeClr val="lt1"/>
                </a:solidFill>
                <a:latin typeface="Courier"/>
                <a:ea typeface="Courier"/>
                <a:cs typeface="Courier"/>
                <a:sym typeface="Courier New"/>
              </a:rPr>
              <a:t>,0) + 1</a:t>
            </a:r>
          </a:p>
          <a:p>
            <a:pPr>
              <a:buClr>
                <a:srgbClr val="FFFF00"/>
              </a:buClr>
              <a:buSzPct val="25000"/>
            </a:pP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Πλήθη</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chemeClr val="lt1"/>
                </a:solidFill>
                <a:latin typeface="Courier"/>
                <a:ea typeface="Courier"/>
                <a:cs typeface="Courier"/>
                <a:sym typeface="Courier New"/>
              </a:rPr>
              <a:t>πλήθη</a:t>
            </a:r>
            <a:r>
              <a:rPr lang="en-US" sz="2400" dirty="0">
                <a:solidFill>
                  <a:srgbClr val="FFFF00"/>
                </a:solidFill>
                <a:latin typeface="Courier"/>
                <a:ea typeface="Courier"/>
                <a:cs typeface="Courier"/>
                <a:sym typeface="Courier New"/>
              </a:rPr>
              <a:t>)</a:t>
            </a: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python </a:t>
            </a:r>
            <a:r>
              <a:rPr lang="en-US" sz="2800" i="0" u="none" strike="noStrike" cap="none" dirty="0" err="1">
                <a:solidFill>
                  <a:srgbClr val="FFFF00"/>
                </a:solidFill>
                <a:latin typeface="Courier"/>
                <a:ea typeface="Courier"/>
                <a:cs typeface="Courier"/>
                <a:sym typeface="Courier New"/>
              </a:rPr>
              <a:t>wordcount.py</a:t>
            </a:r>
            <a:r>
              <a:rPr lang="en-US" sz="28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l-GR" sz="2800" u="none" strike="noStrike" cap="none" dirty="0">
                <a:solidFill>
                  <a:schemeClr val="lt1"/>
                </a:solidFill>
                <a:latin typeface="Arial" charset="0"/>
                <a:ea typeface="Arial" charset="0"/>
                <a:cs typeface="Arial" charset="0"/>
                <a:sym typeface="Cabin"/>
              </a:rPr>
              <a:t>'Δώστε μια γραμμή κειμένου:'</a:t>
            </a:r>
            <a:endParaRPr lang="en-US"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2800" u="none" strike="noStrike" cap="none" dirty="0">
                <a:solidFill>
                  <a:schemeClr val="lt1"/>
                </a:solidFill>
                <a:latin typeface="Arial" charset="0"/>
                <a:ea typeface="Arial" charset="0"/>
                <a:cs typeface="Arial" charset="0"/>
                <a:sym typeface="Cabin"/>
              </a:rPr>
              <a:t>Λέξεις</a:t>
            </a:r>
            <a:r>
              <a:rPr lang="en-US" sz="2800" u="none" strike="noStrike" cap="none" dirty="0">
                <a:solidFill>
                  <a:schemeClr val="lt1"/>
                </a:solidFill>
                <a:latin typeface="Arial" charset="0"/>
                <a:ea typeface="Arial" charset="0"/>
                <a:cs typeface="Arial" charset="0"/>
                <a:sym typeface="Cabin"/>
              </a:rPr>
              <a:t>: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l-GR" sz="2800" u="none" strike="noStrike" cap="none" dirty="0">
                <a:solidFill>
                  <a:schemeClr val="lt1"/>
                </a:solidFill>
                <a:latin typeface="Arial" charset="0"/>
                <a:ea typeface="Arial" charset="0"/>
                <a:cs typeface="Arial" charset="0"/>
                <a:sym typeface="Cabin"/>
              </a:rPr>
              <a:t>Μέτρηση</a:t>
            </a:r>
            <a:r>
              <a:rPr lang="en-US" sz="28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2800" u="none" strike="noStrike" cap="none" dirty="0">
                <a:solidFill>
                  <a:schemeClr val="lt1"/>
                </a:solidFill>
                <a:latin typeface="Arial" charset="0"/>
                <a:ea typeface="Arial" charset="0"/>
                <a:cs typeface="Arial" charset="0"/>
                <a:sym typeface="Cabin"/>
              </a:rPr>
              <a:t>Πλήθη</a:t>
            </a:r>
            <a:r>
              <a:rPr lang="en-US" sz="2800" u="none" strike="noStrike" cap="none" dirty="0">
                <a:solidFill>
                  <a:schemeClr val="lt1"/>
                </a:solidFill>
                <a:latin typeface="Arial" charset="0"/>
                <a:ea typeface="Arial" charset="0"/>
                <a:cs typeface="Arial" charset="0"/>
                <a:sym typeface="Cabin"/>
              </a:rPr>
              <a:t> {'and':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62" y="5912964"/>
            <a:ext cx="1689000" cy="1122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Καθορισμένοι Βρόχοι και Λεξικά</a:t>
            </a:r>
            <a:endParaRPr lang="en-US" sz="7600" u="none" strike="noStrike" cap="none" dirty="0">
              <a:solidFill>
                <a:srgbClr val="FFD966"/>
              </a:solidFill>
              <a:latin typeface="Arial" charset="0"/>
              <a:ea typeface="Arial" charset="0"/>
              <a:cs typeface="Arial" charset="0"/>
              <a:sym typeface="Cabin"/>
            </a:endParaRP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Παρόλο που τα </a:t>
            </a:r>
            <a:r>
              <a:rPr lang="el-GR" sz="3600" dirty="0">
                <a:solidFill>
                  <a:srgbClr val="00FF00"/>
                </a:solidFill>
                <a:latin typeface="Arial" charset="0"/>
                <a:cs typeface="Arial" charset="0"/>
                <a:sym typeface="Cabin"/>
              </a:rPr>
              <a:t>λεξικά</a:t>
            </a:r>
            <a:r>
              <a:rPr lang="el-GR" sz="3600" u="none" strike="noStrike" cap="none" dirty="0">
                <a:solidFill>
                  <a:schemeClr val="lt1"/>
                </a:solidFill>
                <a:latin typeface="Arial" charset="0"/>
                <a:ea typeface="Arial" charset="0"/>
                <a:cs typeface="Arial" charset="0"/>
                <a:sym typeface="Cabin"/>
              </a:rPr>
              <a:t> δεν αποθηκεύονται με τη σειρά, μπορούμε να γράψουμε έναν βρόχο </a:t>
            </a:r>
            <a:r>
              <a:rPr lang="el-GR" sz="3600" dirty="0">
                <a:solidFill>
                  <a:srgbClr val="FFFF00"/>
                </a:solidFill>
                <a:latin typeface="Arial" charset="0"/>
                <a:cs typeface="Arial" charset="0"/>
                <a:sym typeface="Cabin"/>
              </a:rPr>
              <a:t>for</a:t>
            </a:r>
            <a:r>
              <a:rPr lang="el-GR" sz="3600" dirty="0">
                <a:solidFill>
                  <a:schemeClr val="bg1"/>
                </a:solidFill>
                <a:latin typeface="Arial" charset="0"/>
                <a:cs typeface="Arial" charset="0"/>
                <a:sym typeface="Cabin"/>
              </a:rPr>
              <a:t>,</a:t>
            </a:r>
            <a:r>
              <a:rPr lang="el-GR" sz="3600" u="none" strike="noStrike" cap="none" dirty="0">
                <a:solidFill>
                  <a:schemeClr val="lt1"/>
                </a:solidFill>
                <a:latin typeface="Arial" charset="0"/>
                <a:ea typeface="Arial" charset="0"/>
                <a:cs typeface="Arial" charset="0"/>
                <a:sym typeface="Cabin"/>
              </a:rPr>
              <a:t> που περνάει από όλες τις </a:t>
            </a:r>
            <a:r>
              <a:rPr lang="el-GR" sz="3600" dirty="0">
                <a:solidFill>
                  <a:srgbClr val="00FFFF"/>
                </a:solidFill>
                <a:latin typeface="Arial" charset="0"/>
                <a:cs typeface="Arial" charset="0"/>
                <a:sym typeface="Cabin"/>
              </a:rPr>
              <a:t>καταχωρήσεις</a:t>
            </a:r>
            <a:r>
              <a:rPr lang="el-GR" sz="3600" u="none" strike="noStrike" cap="none" dirty="0">
                <a:solidFill>
                  <a:schemeClr val="lt1"/>
                </a:solidFill>
                <a:latin typeface="Arial" charset="0"/>
                <a:ea typeface="Arial" charset="0"/>
                <a:cs typeface="Arial" charset="0"/>
                <a:sym typeface="Cabin"/>
              </a:rPr>
              <a:t> ενός </a:t>
            </a:r>
            <a:r>
              <a:rPr lang="el-GR" sz="3600" dirty="0">
                <a:solidFill>
                  <a:srgbClr val="00FF00"/>
                </a:solidFill>
                <a:latin typeface="Arial" charset="0"/>
                <a:cs typeface="Arial" charset="0"/>
                <a:sym typeface="Cabin"/>
              </a:rPr>
              <a:t>λεξικού</a:t>
            </a:r>
            <a:r>
              <a:rPr lang="el-GR" sz="3600" u="none" strike="noStrike" cap="none" dirty="0">
                <a:solidFill>
                  <a:schemeClr val="lt1"/>
                </a:solidFill>
                <a:latin typeface="Arial" charset="0"/>
                <a:ea typeface="Arial" charset="0"/>
                <a:cs typeface="Arial" charset="0"/>
                <a:sym typeface="Cabin"/>
              </a:rPr>
              <a:t> - στην πραγματικότητα περνάει από όλα τα </a:t>
            </a:r>
            <a:r>
              <a:rPr lang="el-GR" sz="3600" dirty="0">
                <a:solidFill>
                  <a:srgbClr val="00FFFF"/>
                </a:solidFill>
                <a:latin typeface="Arial" charset="0"/>
                <a:cs typeface="Arial" charset="0"/>
                <a:sym typeface="Cabin"/>
              </a:rPr>
              <a:t>κλειδιά</a:t>
            </a:r>
            <a:r>
              <a:rPr lang="el-GR" sz="3600" u="none" strike="noStrike" cap="none" dirty="0">
                <a:solidFill>
                  <a:schemeClr val="lt1"/>
                </a:solidFill>
                <a:latin typeface="Arial" charset="0"/>
                <a:ea typeface="Arial" charset="0"/>
                <a:cs typeface="Arial" charset="0"/>
                <a:sym typeface="Cabin"/>
              </a:rPr>
              <a:t> του </a:t>
            </a:r>
            <a:r>
              <a:rPr lang="el-GR" sz="3600" dirty="0">
                <a:solidFill>
                  <a:srgbClr val="00FF00"/>
                </a:solidFill>
                <a:latin typeface="Arial" charset="0"/>
                <a:cs typeface="Arial" charset="0"/>
                <a:sym typeface="Cabin"/>
              </a:rPr>
              <a:t>λεξικού</a:t>
            </a:r>
            <a:r>
              <a:rPr lang="el-GR" sz="3600" u="none" strike="noStrike" cap="none" dirty="0">
                <a:solidFill>
                  <a:schemeClr val="lt1"/>
                </a:solidFill>
                <a:latin typeface="Arial" charset="0"/>
                <a:ea typeface="Arial" charset="0"/>
                <a:cs typeface="Arial" charset="0"/>
                <a:sym typeface="Cabin"/>
              </a:rPr>
              <a:t> και </a:t>
            </a:r>
            <a:r>
              <a:rPr lang="el-GR" sz="3600" dirty="0">
                <a:solidFill>
                  <a:srgbClr val="00FFFF"/>
                </a:solidFill>
                <a:latin typeface="Arial" charset="0"/>
                <a:cs typeface="Arial" charset="0"/>
                <a:sym typeface="Cabin"/>
              </a:rPr>
              <a:t>αναζητά</a:t>
            </a:r>
            <a:r>
              <a:rPr lang="el-GR" sz="3600" u="none" strike="noStrike" cap="none" dirty="0">
                <a:solidFill>
                  <a:schemeClr val="lt1"/>
                </a:solidFill>
                <a:latin typeface="Arial" charset="0"/>
                <a:ea typeface="Arial" charset="0"/>
                <a:cs typeface="Arial" charset="0"/>
                <a:sym typeface="Cabin"/>
              </a:rPr>
              <a:t> τις τιμές</a:t>
            </a:r>
            <a:endParaRPr lang="en-US" sz="3600" u="none" strike="noStrike" cap="none" dirty="0">
              <a:solidFill>
                <a:schemeClr val="lt1"/>
              </a:solidFill>
              <a:latin typeface="Arial" charset="0"/>
              <a:ea typeface="Arial" charset="0"/>
              <a:cs typeface="Arial" charset="0"/>
              <a:sym typeface="Cabin"/>
            </a:endParaRP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πλήθη</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00FFFF"/>
                </a:solidFill>
                <a:latin typeface="Courier"/>
                <a:ea typeface="Courier"/>
                <a:cs typeface="Courier"/>
                <a:sym typeface="Courier New"/>
              </a:rPr>
              <a:t>'</a:t>
            </a:r>
            <a:r>
              <a:rPr lang="el-GR" sz="2400" i="0" u="none" strike="noStrike" cap="none" dirty="0" err="1">
                <a:solidFill>
                  <a:srgbClr val="00FFFF"/>
                </a:solidFill>
                <a:latin typeface="Courier"/>
                <a:ea typeface="Courier"/>
                <a:cs typeface="Courier"/>
                <a:sym typeface="Courier New"/>
              </a:rPr>
              <a:t>κάρολος</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1 , </a:t>
            </a:r>
            <a:r>
              <a:rPr lang="en-US" sz="2400" i="0" u="none" strike="noStrike" cap="none" dirty="0">
                <a:solidFill>
                  <a:srgbClr val="00FFFF"/>
                </a:solidFill>
                <a:latin typeface="Courier"/>
                <a:ea typeface="Courier"/>
                <a:cs typeface="Courier"/>
                <a:sym typeface="Courier New"/>
              </a:rPr>
              <a:t>'</a:t>
            </a:r>
            <a:r>
              <a:rPr lang="el-GR" sz="2400" i="0" u="none" strike="noStrike" cap="none" dirty="0">
                <a:solidFill>
                  <a:srgbClr val="00FFFF"/>
                </a:solidFill>
                <a:latin typeface="Courier"/>
                <a:ea typeface="Courier"/>
                <a:cs typeface="Courier"/>
                <a:sym typeface="Courier New"/>
              </a:rPr>
              <a:t>φανή</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42, </a:t>
            </a:r>
            <a:r>
              <a:rPr lang="en-US" sz="2400" i="0" u="none" strike="noStrike" cap="none" dirty="0">
                <a:solidFill>
                  <a:srgbClr val="00FFFF"/>
                </a:solidFill>
                <a:latin typeface="Courier"/>
                <a:ea typeface="Courier"/>
                <a:cs typeface="Courier"/>
                <a:sym typeface="Courier New"/>
              </a:rPr>
              <a:t>'</a:t>
            </a:r>
            <a:r>
              <a:rPr lang="el-GR" sz="2400" i="0" u="none" strike="noStrike" cap="none" dirty="0">
                <a:solidFill>
                  <a:srgbClr val="00FFFF"/>
                </a:solidFill>
                <a:latin typeface="Courier"/>
                <a:ea typeface="Courier"/>
                <a:cs typeface="Courier"/>
                <a:sym typeface="Courier New"/>
              </a:rPr>
              <a:t>ίων</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10}</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FF"/>
                </a:solidFill>
                <a:latin typeface="Courier"/>
                <a:ea typeface="Courier"/>
                <a:cs typeface="Courier"/>
                <a:sym typeface="Courier New"/>
              </a:rPr>
              <a:t>κλειδί</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πλήθη</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l-GR" sz="2400" i="0" u="none" strike="noStrike" cap="none" dirty="0">
                <a:solidFill>
                  <a:srgbClr val="00FFFF"/>
                </a:solidFill>
                <a:latin typeface="Courier"/>
                <a:ea typeface="Courier"/>
                <a:cs typeface="Courier"/>
                <a:sym typeface="Courier New"/>
              </a:rPr>
              <a:t>κλειδί</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πλήθη</a:t>
            </a:r>
            <a:r>
              <a:rPr lang="en-US" sz="2400" i="0" u="none" strike="noStrike" cap="none" dirty="0">
                <a:solidFill>
                  <a:srgbClr val="00FFFF"/>
                </a:solidFill>
                <a:latin typeface="Courier"/>
                <a:ea typeface="Courier"/>
                <a:cs typeface="Courier"/>
                <a:sym typeface="Courier New"/>
              </a:rPr>
              <a:t>[</a:t>
            </a:r>
            <a:r>
              <a:rPr lang="el-GR" sz="2400" i="0" u="none" strike="noStrike" cap="none" dirty="0">
                <a:solidFill>
                  <a:srgbClr val="00FFFF"/>
                </a:solidFill>
                <a:latin typeface="Courier"/>
                <a:ea typeface="Courier"/>
                <a:cs typeface="Courier"/>
                <a:sym typeface="Courier New"/>
              </a:rPr>
              <a:t>κλειδί</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l-GR" sz="2400" i="0" u="none" strike="noStrike" cap="none" dirty="0" err="1">
                <a:solidFill>
                  <a:srgbClr val="00FFFF"/>
                </a:solidFill>
                <a:latin typeface="Courier"/>
                <a:ea typeface="Courier"/>
                <a:cs typeface="Courier"/>
                <a:sym typeface="Courier New"/>
              </a:rPr>
              <a:t>κάρολος</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l-GR" sz="2400" i="0" u="none" strike="noStrike" cap="none" dirty="0">
                <a:solidFill>
                  <a:srgbClr val="00FFFF"/>
                </a:solidFill>
                <a:latin typeface="Courier"/>
                <a:ea typeface="Courier"/>
                <a:cs typeface="Courier"/>
                <a:sym typeface="Courier New"/>
              </a:rPr>
              <a:t>φανή</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42</a:t>
            </a:r>
          </a:p>
          <a:p>
            <a:pPr marL="0" marR="0" lvl="0" indent="0" algn="l" rtl="0">
              <a:lnSpc>
                <a:spcPct val="100000"/>
              </a:lnSpc>
              <a:spcBef>
                <a:spcPts val="0"/>
              </a:spcBef>
              <a:spcAft>
                <a:spcPts val="0"/>
              </a:spcAft>
              <a:buClr>
                <a:srgbClr val="00FFFF"/>
              </a:buClr>
              <a:buSzPct val="25000"/>
              <a:buFont typeface="Courier New"/>
              <a:buNone/>
            </a:pPr>
            <a:r>
              <a:rPr lang="el-GR" sz="2400" i="0" u="none" strike="noStrike" cap="none" dirty="0">
                <a:solidFill>
                  <a:srgbClr val="00FFFF"/>
                </a:solidFill>
                <a:latin typeface="Courier"/>
                <a:ea typeface="Courier"/>
                <a:cs typeface="Courier"/>
                <a:sym typeface="Courier New"/>
              </a:rPr>
              <a:t>ίων</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10</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a:solidFill>
                  <a:srgbClr val="FFD966"/>
                </a:solidFill>
                <a:latin typeface="Arial" charset="0"/>
                <a:ea typeface="Arial" charset="0"/>
                <a:cs typeface="Arial" charset="0"/>
                <a:sym typeface="Cabin"/>
              </a:rPr>
              <a:t>Ανάκτηση </a:t>
            </a:r>
            <a:r>
              <a:rPr lang="el-GR" sz="6600" dirty="0">
                <a:solidFill>
                  <a:srgbClr val="FFD966"/>
                </a:solidFill>
                <a:latin typeface="Arial" charset="0"/>
                <a:ea typeface="Arial" charset="0"/>
                <a:cs typeface="Arial" charset="0"/>
                <a:sym typeface="Cabin"/>
              </a:rPr>
              <a:t>Λί</a:t>
            </a:r>
            <a:r>
              <a:rPr lang="el-GR" sz="6600" u="none" strike="noStrike" cap="none" dirty="0">
                <a:solidFill>
                  <a:srgbClr val="FFD966"/>
                </a:solidFill>
                <a:latin typeface="Arial" charset="0"/>
                <a:ea typeface="Arial" charset="0"/>
                <a:cs typeface="Arial" charset="0"/>
                <a:sym typeface="Cabin"/>
              </a:rPr>
              <a:t>στας Κλειδιών και Τιμών</a:t>
            </a:r>
            <a:endParaRPr lang="en-US" sz="6600" u="none" strike="noStrike" cap="none" dirty="0">
              <a:solidFill>
                <a:srgbClr val="FFD966"/>
              </a:solidFill>
              <a:latin typeface="Arial" charset="0"/>
              <a:ea typeface="Arial" charset="0"/>
              <a:cs typeface="Arial" charset="0"/>
              <a:sym typeface="Cabin"/>
            </a:endParaRPr>
          </a:p>
        </p:txBody>
      </p:sp>
      <p:sp>
        <p:nvSpPr>
          <p:cNvPr id="464" name="Shape 464"/>
          <p:cNvSpPr txBox="1">
            <a:spLocks noGrp="1"/>
          </p:cNvSpPr>
          <p:nvPr>
            <p:ph type="body" idx="1"/>
          </p:nvPr>
        </p:nvSpPr>
        <p:spPr>
          <a:xfrm>
            <a:off x="731158" y="2991116"/>
            <a:ext cx="4183743" cy="3612886"/>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charset="0"/>
                <a:ea typeface="Arial" charset="0"/>
                <a:cs typeface="Arial" charset="0"/>
                <a:sym typeface="Cabin"/>
              </a:rPr>
              <a:t>Μπορείτε να λάβετε μια λίστα με </a:t>
            </a:r>
            <a:r>
              <a:rPr lang="el-GR" sz="3600" dirty="0">
                <a:solidFill>
                  <a:srgbClr val="00FF00"/>
                </a:solidFill>
                <a:latin typeface="Arial" charset="0"/>
                <a:cs typeface="Arial" charset="0"/>
                <a:sym typeface="Cabin"/>
              </a:rPr>
              <a:t>κλειδιά</a:t>
            </a:r>
            <a:r>
              <a:rPr lang="el-GR" sz="3600" u="none" strike="noStrike" cap="none" dirty="0">
                <a:solidFill>
                  <a:schemeClr val="lt1"/>
                </a:solidFill>
                <a:latin typeface="Arial" charset="0"/>
                <a:ea typeface="Arial" charset="0"/>
                <a:cs typeface="Arial" charset="0"/>
                <a:sym typeface="Cabin"/>
              </a:rPr>
              <a:t>, </a:t>
            </a:r>
            <a:r>
              <a:rPr lang="el-GR" sz="3600" dirty="0">
                <a:solidFill>
                  <a:srgbClr val="FF00FF"/>
                </a:solidFill>
                <a:latin typeface="Arial" charset="0"/>
                <a:cs typeface="Arial" charset="0"/>
                <a:sym typeface="Cabin"/>
              </a:rPr>
              <a:t>τιμές</a:t>
            </a:r>
            <a:r>
              <a:rPr lang="el-GR" sz="3600" u="none" strike="noStrike" cap="none" dirty="0">
                <a:solidFill>
                  <a:schemeClr val="lt1"/>
                </a:solidFill>
                <a:latin typeface="Arial" charset="0"/>
                <a:ea typeface="Arial" charset="0"/>
                <a:cs typeface="Arial" charset="0"/>
                <a:sym typeface="Cabin"/>
              </a:rPr>
              <a:t> ή </a:t>
            </a:r>
            <a:r>
              <a:rPr lang="el-GR" sz="3600" dirty="0">
                <a:solidFill>
                  <a:srgbClr val="FF7F00"/>
                </a:solidFill>
                <a:latin typeface="Arial" charset="0"/>
                <a:cs typeface="Arial" charset="0"/>
                <a:sym typeface="Cabin"/>
              </a:rPr>
              <a:t>στοιχεία</a:t>
            </a:r>
            <a:r>
              <a:rPr lang="el-GR" sz="3600" u="none" strike="noStrike" cap="none" dirty="0">
                <a:solidFill>
                  <a:schemeClr val="lt1"/>
                </a:solidFill>
                <a:latin typeface="Arial" charset="0"/>
                <a:ea typeface="Arial" charset="0"/>
                <a:cs typeface="Arial" charset="0"/>
                <a:sym typeface="Cabin"/>
              </a:rPr>
              <a:t> (</a:t>
            </a:r>
            <a:r>
              <a:rPr lang="el-GR" sz="3600" dirty="0">
                <a:solidFill>
                  <a:srgbClr val="FF7F00"/>
                </a:solidFill>
                <a:latin typeface="Arial" charset="0"/>
                <a:cs typeface="Arial" charset="0"/>
                <a:sym typeface="Cabin"/>
              </a:rPr>
              <a:t>και τα δύο</a:t>
            </a:r>
            <a:r>
              <a:rPr lang="el-GR" sz="3600" u="none" strike="noStrike" cap="none" dirty="0">
                <a:solidFill>
                  <a:schemeClr val="lt1"/>
                </a:solidFill>
                <a:latin typeface="Arial" charset="0"/>
                <a:ea typeface="Arial" charset="0"/>
                <a:cs typeface="Arial" charset="0"/>
                <a:sym typeface="Cabin"/>
              </a:rPr>
              <a:t>) από ένα λεξικό</a:t>
            </a:r>
            <a:endParaRPr lang="en-US" sz="3600" u="none" strike="noStrike" cap="none" dirty="0">
              <a:solidFill>
                <a:schemeClr val="lt1"/>
              </a:solidFill>
              <a:latin typeface="Arial" charset="0"/>
              <a:ea typeface="Arial" charset="0"/>
              <a:cs typeface="Arial" charset="0"/>
              <a:sym typeface="Cabin"/>
            </a:endParaRPr>
          </a:p>
        </p:txBody>
      </p:sp>
      <p:sp>
        <p:nvSpPr>
          <p:cNvPr id="465" name="Shape 465"/>
          <p:cNvSpPr txBox="1"/>
          <p:nvPr/>
        </p:nvSpPr>
        <p:spPr>
          <a:xfrm>
            <a:off x="5388429" y="2540000"/>
            <a:ext cx="10580913"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a:solidFill>
                  <a:schemeClr val="lt1"/>
                </a:solidFill>
                <a:latin typeface="Courier"/>
                <a:ea typeface="Courier"/>
                <a:cs typeface="Courier"/>
                <a:sym typeface="Courier New"/>
              </a:rPr>
              <a:t> = </a:t>
            </a:r>
            <a:r>
              <a:rPr lang="el-GR" sz="2500" i="0" u="none" strike="noStrike" cap="none" dirty="0">
                <a:solidFill>
                  <a:schemeClr val="lt1"/>
                </a:solidFill>
                <a:latin typeface="Courier"/>
                <a:ea typeface="Courier"/>
                <a:cs typeface="Courier"/>
                <a:sym typeface="Courier New"/>
              </a:rPr>
              <a:t>{'</a:t>
            </a:r>
            <a:r>
              <a:rPr lang="el-GR" sz="2500" i="0" u="none" strike="noStrike" cap="none" dirty="0" err="1">
                <a:solidFill>
                  <a:schemeClr val="lt1"/>
                </a:solidFill>
                <a:latin typeface="Courier"/>
                <a:ea typeface="Courier"/>
                <a:cs typeface="Courier"/>
                <a:sym typeface="Courier New"/>
              </a:rPr>
              <a:t>κάρολος</a:t>
            </a:r>
            <a:r>
              <a:rPr lang="el-GR" sz="2500" i="0" u="none" strike="noStrike" cap="none" dirty="0">
                <a:solidFill>
                  <a:schemeClr val="lt1"/>
                </a:solidFill>
                <a:latin typeface="Courier"/>
                <a:ea typeface="Courier"/>
                <a:cs typeface="Courier"/>
                <a:sym typeface="Courier New"/>
              </a:rPr>
              <a:t>' : 1 , '</a:t>
            </a:r>
            <a:r>
              <a:rPr lang="el-GR" sz="2500" i="0" u="none" strike="noStrike" cap="none" dirty="0" err="1">
                <a:solidFill>
                  <a:schemeClr val="lt1"/>
                </a:solidFill>
                <a:latin typeface="Courier"/>
                <a:ea typeface="Courier"/>
                <a:cs typeface="Courier"/>
                <a:sym typeface="Courier New"/>
              </a:rPr>
              <a:t>φανή</a:t>
            </a:r>
            <a:r>
              <a:rPr lang="el-GR" sz="2500" i="0" u="none" strike="noStrike" cap="none" dirty="0">
                <a:solidFill>
                  <a:schemeClr val="lt1"/>
                </a:solidFill>
                <a:latin typeface="Courier"/>
                <a:ea typeface="Courier"/>
                <a:cs typeface="Courier"/>
                <a:sym typeface="Courier New"/>
              </a:rPr>
              <a:t>' : 42, 'ίων': 10}</a:t>
            </a:r>
            <a:endParaRPr lang="en-US" sz="2500" i="0" u="none" strike="noStrike" cap="none" dirty="0">
              <a:solidFill>
                <a:schemeClr val="lt1"/>
              </a:solidFill>
              <a:latin typeface="Courier"/>
              <a:ea typeface="Courier"/>
              <a:cs typeface="Courier"/>
              <a:sym typeface="Courier New"/>
            </a:endParaRP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i="0" u="none" strike="noStrike" cap="none" dirty="0">
                <a:solidFill>
                  <a:srgbClr val="FF00FF"/>
                </a:solidFill>
                <a:latin typeface="Courier"/>
                <a:ea typeface="Courier"/>
                <a:cs typeface="Courier"/>
                <a:sym typeface="Courier New"/>
              </a:rPr>
              <a:t>list</a:t>
            </a:r>
            <a:r>
              <a:rPr lang="en-US" sz="2500" i="0" u="none" strike="noStrike" cap="none" dirty="0">
                <a:solidFill>
                  <a:schemeClr val="lt1"/>
                </a:solidFill>
                <a:latin typeface="Courier"/>
                <a:ea typeface="Courier"/>
                <a:cs typeface="Courier"/>
                <a:sym typeface="Courier New"/>
              </a:rPr>
              <a:t>(</a:t>
            </a:r>
            <a:r>
              <a:rPr lang="en-US" sz="2500" i="0" u="none" strike="noStrike" cap="none" dirty="0" err="1">
                <a:solidFill>
                  <a:schemeClr val="lt1"/>
                </a:solidFill>
                <a:latin typeface="Courier"/>
                <a:ea typeface="Courier"/>
                <a:cs typeface="Courier"/>
                <a:sym typeface="Courier New"/>
              </a:rPr>
              <a:t>jjj</a:t>
            </a:r>
            <a:r>
              <a:rPr lang="en-US" sz="2500" dirty="0">
                <a:solidFill>
                  <a:schemeClr val="lt1"/>
                </a:solidFill>
                <a:latin typeface="Courier"/>
                <a:ea typeface="Courier"/>
                <a:cs typeface="Courier"/>
                <a:sym typeface="Courier New"/>
              </a:rPr>
              <a:t>)</a:t>
            </a:r>
            <a:r>
              <a:rPr lang="en-US" sz="2500" dirty="0">
                <a:solidFill>
                  <a:srgbClr val="FFFF00"/>
                </a:solidFill>
                <a:latin typeface="Courier"/>
                <a:ea typeface="Courier"/>
                <a:cs typeface="Courier"/>
                <a:sym typeface="Courier New"/>
              </a:rPr>
              <a:t>)</a:t>
            </a:r>
            <a:endParaRPr lang="en-US" sz="25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l-GR" sz="2500" i="0" u="none" strike="noStrike" cap="none" dirty="0">
                <a:solidFill>
                  <a:srgbClr val="00FF00"/>
                </a:solidFill>
                <a:latin typeface="Courier"/>
                <a:ea typeface="Courier"/>
                <a:cs typeface="Courier"/>
                <a:sym typeface="Courier New"/>
              </a:rPr>
              <a:t>['</a:t>
            </a:r>
            <a:r>
              <a:rPr lang="el-GR" sz="2500" i="0" u="none" strike="noStrike" cap="none" dirty="0" err="1">
                <a:solidFill>
                  <a:srgbClr val="00FF00"/>
                </a:solidFill>
                <a:latin typeface="Courier"/>
                <a:ea typeface="Courier"/>
                <a:cs typeface="Courier"/>
                <a:sym typeface="Courier New"/>
              </a:rPr>
              <a:t>κάρολος</a:t>
            </a:r>
            <a:r>
              <a:rPr lang="el-GR" sz="2500" i="0" u="none" strike="noStrike" cap="none" dirty="0">
                <a:solidFill>
                  <a:srgbClr val="00FF00"/>
                </a:solidFill>
                <a:latin typeface="Courier"/>
                <a:ea typeface="Courier"/>
                <a:cs typeface="Courier"/>
                <a:sym typeface="Courier New"/>
              </a:rPr>
              <a:t>', '</a:t>
            </a:r>
            <a:r>
              <a:rPr lang="el-GR" sz="2500" i="0" u="none" strike="noStrike" cap="none" dirty="0" err="1">
                <a:solidFill>
                  <a:srgbClr val="00FF00"/>
                </a:solidFill>
                <a:latin typeface="Courier"/>
                <a:ea typeface="Courier"/>
                <a:cs typeface="Courier"/>
                <a:sym typeface="Courier New"/>
              </a:rPr>
              <a:t>φανή</a:t>
            </a:r>
            <a:r>
              <a:rPr lang="el-GR" sz="2500" i="0" u="none" strike="noStrike" cap="none" dirty="0">
                <a:solidFill>
                  <a:srgbClr val="00FF00"/>
                </a:solidFill>
                <a:latin typeface="Courier"/>
                <a:ea typeface="Courier"/>
                <a:cs typeface="Courier"/>
                <a:sym typeface="Courier New"/>
              </a:rPr>
              <a:t>', 'ίων']</a:t>
            </a:r>
            <a:endParaRPr lang="en-US" sz="2500" i="0" u="none" strike="noStrike" cap="none" dirty="0">
              <a:solidFill>
                <a:srgbClr val="00FF00"/>
              </a:solidFill>
              <a:latin typeface="Courier"/>
              <a:ea typeface="Courier"/>
              <a:cs typeface="Courier"/>
              <a:sym typeface="Courier New"/>
            </a:endParaRP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i="0" u="none" strike="noStrike" cap="none" dirty="0">
                <a:solidFill>
                  <a:srgbClr val="FF00FF"/>
                </a:solidFill>
                <a:latin typeface="Courier"/>
                <a:ea typeface="Courier"/>
                <a:cs typeface="Courier"/>
                <a:sym typeface="Courier New"/>
              </a:rPr>
              <a:t>list</a:t>
            </a:r>
            <a:r>
              <a:rPr lang="en-US" sz="2500" i="0" u="none" strike="noStrike" cap="none" dirty="0">
                <a:solidFill>
                  <a:schemeClr val="bg1"/>
                </a:solidFill>
                <a:latin typeface="Courier"/>
                <a:ea typeface="Courier"/>
                <a:cs typeface="Courier"/>
                <a:sym typeface="Courier New"/>
              </a:rPr>
              <a:t>( </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err="1">
                <a:solidFill>
                  <a:srgbClr val="FF00FF"/>
                </a:solidFill>
                <a:latin typeface="Courier"/>
                <a:ea typeface="Courier"/>
                <a:cs typeface="Courier"/>
                <a:sym typeface="Courier New"/>
              </a:rPr>
              <a:t>keys</a:t>
            </a:r>
            <a:r>
              <a:rPr lang="en-US" sz="2500" i="0" u="none" strike="noStrike" cap="none" dirty="0">
                <a:solidFill>
                  <a:srgbClr val="FF00FF"/>
                </a:solidFill>
                <a:latin typeface="Courier"/>
                <a:ea typeface="Courier"/>
                <a:cs typeface="Courier"/>
                <a:sym typeface="Courier New"/>
              </a:rPr>
              <a:t>()</a:t>
            </a:r>
            <a:r>
              <a:rPr lang="en-US" sz="2500" i="0" u="none" strike="noStrike" cap="none" dirty="0">
                <a:solidFill>
                  <a:schemeClr val="bg1"/>
                </a:solidFill>
                <a:latin typeface="Courier"/>
                <a:ea typeface="Courier"/>
                <a:cs typeface="Courier"/>
                <a:sym typeface="Courier New"/>
              </a:rPr>
              <a:t> )</a:t>
            </a:r>
            <a:r>
              <a:rPr lang="en-US" sz="2500" dirty="0">
                <a:solidFill>
                  <a:srgbClr val="FFFF00"/>
                </a:solidFill>
                <a:latin typeface="Courier"/>
                <a:ea typeface="Courier"/>
                <a:cs typeface="Courier"/>
                <a:sym typeface="Courier New"/>
              </a:rPr>
              <a:t>)</a:t>
            </a:r>
            <a:endParaRPr lang="en-US" sz="25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a:solidFill>
                  <a:srgbClr val="00FF00"/>
                </a:solidFill>
                <a:latin typeface="Courier"/>
                <a:ea typeface="Courier"/>
                <a:cs typeface="Courier"/>
                <a:sym typeface="Courier New"/>
              </a:rPr>
              <a:t>['</a:t>
            </a:r>
            <a:r>
              <a:rPr lang="el-GR" sz="2500" i="0" u="none" strike="noStrike" cap="none" dirty="0" err="1">
                <a:solidFill>
                  <a:srgbClr val="00FF00"/>
                </a:solidFill>
                <a:latin typeface="Courier"/>
                <a:ea typeface="Courier"/>
                <a:cs typeface="Courier"/>
                <a:sym typeface="Courier New"/>
              </a:rPr>
              <a:t>κάρολος</a:t>
            </a:r>
            <a:r>
              <a:rPr lang="el-GR" sz="2500" i="0" u="none" strike="noStrike" cap="none" dirty="0">
                <a:solidFill>
                  <a:srgbClr val="00FF00"/>
                </a:solidFill>
                <a:latin typeface="Courier"/>
                <a:ea typeface="Courier"/>
                <a:cs typeface="Courier"/>
                <a:sym typeface="Courier New"/>
              </a:rPr>
              <a:t>', '</a:t>
            </a:r>
            <a:r>
              <a:rPr lang="el-GR" sz="2500" i="0" u="none" strike="noStrike" cap="none" dirty="0" err="1">
                <a:solidFill>
                  <a:srgbClr val="00FF00"/>
                </a:solidFill>
                <a:latin typeface="Courier"/>
                <a:ea typeface="Courier"/>
                <a:cs typeface="Courier"/>
                <a:sym typeface="Courier New"/>
              </a:rPr>
              <a:t>φανή</a:t>
            </a:r>
            <a:r>
              <a:rPr lang="el-GR" sz="2500" i="0" u="none" strike="noStrike" cap="none" dirty="0">
                <a:solidFill>
                  <a:srgbClr val="00FF00"/>
                </a:solidFill>
                <a:latin typeface="Courier"/>
                <a:ea typeface="Courier"/>
                <a:cs typeface="Courier"/>
                <a:sym typeface="Courier New"/>
              </a:rPr>
              <a:t>', 'ίων']</a:t>
            </a:r>
            <a:endParaRPr lang="en-US" sz="2500" i="0" u="none" strike="noStrike" cap="none" dirty="0">
              <a:solidFill>
                <a:srgbClr val="00FF00"/>
              </a:solidFill>
              <a:latin typeface="Courier"/>
              <a:ea typeface="Courier"/>
              <a:cs typeface="Courier"/>
              <a:sym typeface="Courier New"/>
            </a:endParaRP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i="0" u="none" strike="noStrike" cap="none" dirty="0">
                <a:solidFill>
                  <a:srgbClr val="FF00FF"/>
                </a:solidFill>
                <a:latin typeface="Courier"/>
                <a:ea typeface="Courier"/>
                <a:cs typeface="Courier"/>
                <a:sym typeface="Courier New"/>
              </a:rPr>
              <a:t>list</a:t>
            </a:r>
            <a:r>
              <a:rPr lang="en-US" sz="2500" i="0" u="none" strike="noStrike" cap="none" dirty="0">
                <a:solidFill>
                  <a:schemeClr val="bg1"/>
                </a:solidFill>
                <a:latin typeface="Courier"/>
                <a:ea typeface="Courier"/>
                <a:cs typeface="Courier"/>
                <a:sym typeface="Courier New"/>
              </a:rPr>
              <a:t>(</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err="1">
                <a:solidFill>
                  <a:srgbClr val="FF00FF"/>
                </a:solidFill>
                <a:latin typeface="Courier"/>
                <a:ea typeface="Courier"/>
                <a:cs typeface="Courier"/>
                <a:sym typeface="Courier New"/>
              </a:rPr>
              <a:t>values</a:t>
            </a:r>
            <a:r>
              <a:rPr lang="en-US" sz="2500" i="0" u="none" strike="noStrike" cap="none" dirty="0">
                <a:solidFill>
                  <a:srgbClr val="FF00FF"/>
                </a:solidFill>
                <a:latin typeface="Courier"/>
                <a:ea typeface="Courier"/>
                <a:cs typeface="Courier"/>
                <a:sym typeface="Courier New"/>
              </a:rPr>
              <a:t>()</a:t>
            </a:r>
            <a:r>
              <a:rPr lang="en-US" sz="2500" i="0" u="none" strike="noStrike" cap="none" dirty="0">
                <a:solidFill>
                  <a:schemeClr val="bg1"/>
                </a:solidFill>
                <a:latin typeface="Courier"/>
                <a:ea typeface="Courier"/>
                <a:cs typeface="Courier"/>
                <a:sym typeface="Courier New"/>
              </a:rPr>
              <a:t>)</a:t>
            </a:r>
            <a:r>
              <a:rPr lang="en-US" sz="2500" dirty="0">
                <a:solidFill>
                  <a:srgbClr val="FFFF00"/>
                </a:solidFill>
                <a:latin typeface="Courier"/>
                <a:ea typeface="Courier"/>
                <a:cs typeface="Courier"/>
                <a:sym typeface="Courier New"/>
              </a:rPr>
              <a:t>)</a:t>
            </a:r>
            <a:endParaRPr lang="en-US" sz="25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i="0" u="none" strike="noStrike" cap="none" dirty="0">
                <a:solidFill>
                  <a:srgbClr val="FF00FF"/>
                </a:solidFill>
                <a:latin typeface="Courier"/>
                <a:ea typeface="Courier"/>
                <a:cs typeface="Courier"/>
                <a:sym typeface="Courier New"/>
              </a:rPr>
              <a:t>[1, 42, 10]</a:t>
            </a:r>
          </a:p>
          <a:p>
            <a:pPr marL="0" marR="0" lvl="0" indent="0" algn="l" rtl="0">
              <a:lnSpc>
                <a:spcPct val="100000"/>
              </a:lnSpc>
              <a:spcBef>
                <a:spcPts val="0"/>
              </a:spcBef>
              <a:spcAft>
                <a:spcPts val="0"/>
              </a:spcAft>
              <a:buClr>
                <a:srgbClr val="FF00FF"/>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i="0" u="none" strike="noStrike" cap="none" dirty="0">
                <a:solidFill>
                  <a:srgbClr val="FF00FF"/>
                </a:solidFill>
                <a:latin typeface="Courier"/>
                <a:ea typeface="Courier"/>
                <a:cs typeface="Courier"/>
                <a:sym typeface="Courier New"/>
              </a:rPr>
              <a:t>list</a:t>
            </a:r>
            <a:r>
              <a:rPr lang="en-US" sz="2500" i="0" u="none" strike="noStrike" cap="none" dirty="0">
                <a:solidFill>
                  <a:schemeClr val="bg1"/>
                </a:solidFill>
                <a:latin typeface="Courier"/>
                <a:ea typeface="Courier"/>
                <a:cs typeface="Courier"/>
                <a:sym typeface="Courier New"/>
              </a:rPr>
              <a:t>( </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err="1">
                <a:solidFill>
                  <a:srgbClr val="FF7F00"/>
                </a:solidFill>
                <a:latin typeface="Courier"/>
                <a:ea typeface="Courier"/>
                <a:cs typeface="Courier"/>
                <a:sym typeface="Courier New"/>
              </a:rPr>
              <a:t>items</a:t>
            </a:r>
            <a:r>
              <a:rPr lang="en-US" sz="2500" i="0" u="none" strike="noStrike" cap="none" dirty="0">
                <a:solidFill>
                  <a:srgbClr val="FF7F00"/>
                </a:solidFill>
                <a:latin typeface="Courier"/>
                <a:ea typeface="Courier"/>
                <a:cs typeface="Courier"/>
                <a:sym typeface="Courier New"/>
              </a:rPr>
              <a:t>()</a:t>
            </a:r>
            <a:r>
              <a:rPr lang="en-US" sz="2500" i="0" u="none" strike="noStrike" cap="none" dirty="0">
                <a:solidFill>
                  <a:schemeClr val="bg1"/>
                </a:solidFill>
                <a:latin typeface="Courier"/>
                <a:ea typeface="Courier"/>
                <a:cs typeface="Courier"/>
                <a:sym typeface="Courier New"/>
              </a:rPr>
              <a:t> )</a:t>
            </a:r>
            <a:r>
              <a:rPr lang="en-US" sz="2500" dirty="0">
                <a:solidFill>
                  <a:srgbClr val="FFFF00"/>
                </a:solidFill>
                <a:latin typeface="Courier"/>
                <a:ea typeface="Courier"/>
                <a:cs typeface="Courier"/>
                <a:sym typeface="Courier New"/>
              </a:rPr>
              <a:t>)</a:t>
            </a:r>
            <a:endParaRPr lang="en-US" sz="25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rgbClr val="FF7F00"/>
                </a:solidFill>
                <a:latin typeface="Courier"/>
                <a:ea typeface="Courier"/>
                <a:cs typeface="Courier"/>
                <a:sym typeface="Courier New"/>
              </a:rPr>
              <a:t>[('</a:t>
            </a:r>
            <a:r>
              <a:rPr lang="el-GR" sz="2500" i="0" u="none" strike="noStrike" cap="none" dirty="0" err="1">
                <a:solidFill>
                  <a:srgbClr val="FF7F00"/>
                </a:solidFill>
                <a:latin typeface="Courier"/>
                <a:ea typeface="Courier"/>
                <a:cs typeface="Courier"/>
                <a:sym typeface="Courier New"/>
              </a:rPr>
              <a:t>κάρολος</a:t>
            </a:r>
            <a:r>
              <a:rPr lang="el-GR" sz="2500" i="0" u="none" strike="noStrike" cap="none" dirty="0">
                <a:solidFill>
                  <a:srgbClr val="FF7F00"/>
                </a:solidFill>
                <a:latin typeface="Courier"/>
                <a:ea typeface="Courier"/>
                <a:cs typeface="Courier"/>
                <a:sym typeface="Courier New"/>
              </a:rPr>
              <a:t>', 1), ('</a:t>
            </a:r>
            <a:r>
              <a:rPr lang="el-GR" sz="2500" i="0" u="none" strike="noStrike" cap="none" dirty="0" err="1">
                <a:solidFill>
                  <a:srgbClr val="FF7F00"/>
                </a:solidFill>
                <a:latin typeface="Courier"/>
                <a:ea typeface="Courier"/>
                <a:cs typeface="Courier"/>
                <a:sym typeface="Courier New"/>
              </a:rPr>
              <a:t>φανή</a:t>
            </a:r>
            <a:r>
              <a:rPr lang="el-GR" sz="2500" i="0" u="none" strike="noStrike" cap="none" dirty="0">
                <a:solidFill>
                  <a:srgbClr val="FF7F00"/>
                </a:solidFill>
                <a:latin typeface="Courier"/>
                <a:ea typeface="Courier"/>
                <a:cs typeface="Courier"/>
                <a:sym typeface="Courier New"/>
              </a:rPr>
              <a:t>', 42), ('ίων', 10)]</a:t>
            </a:r>
            <a:endParaRPr lang="en-US" sz="25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p>
        </p:txBody>
      </p:sp>
      <p:sp>
        <p:nvSpPr>
          <p:cNvPr id="466" name="Shape 466"/>
          <p:cNvSpPr txBox="1"/>
          <p:nvPr/>
        </p:nvSpPr>
        <p:spPr>
          <a:xfrm>
            <a:off x="7756071" y="7544182"/>
            <a:ext cx="772032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400" dirty="0">
                <a:solidFill>
                  <a:schemeClr val="lt1"/>
                </a:solidFill>
                <a:latin typeface="Arial" charset="0"/>
                <a:ea typeface="Arial" charset="0"/>
                <a:cs typeface="Arial" charset="0"/>
                <a:sym typeface="Cabin"/>
              </a:rPr>
              <a:t>Αυτή είναι μια «πλειάδα»</a:t>
            </a:r>
            <a:r>
              <a:rPr lang="el-GR" sz="3400" u="none" strike="noStrike" cap="none" dirty="0">
                <a:solidFill>
                  <a:schemeClr val="lt1"/>
                </a:solidFill>
                <a:latin typeface="Arial" charset="0"/>
                <a:ea typeface="Arial" charset="0"/>
                <a:cs typeface="Arial" charset="0"/>
                <a:sym typeface="Cabin"/>
              </a:rPr>
              <a:t>;</a:t>
            </a:r>
            <a:r>
              <a:rPr lang="en-US" sz="3400" u="none" strike="noStrike" cap="none" dirty="0">
                <a:solidFill>
                  <a:schemeClr val="lt1"/>
                </a:solidFill>
                <a:latin typeface="Arial" charset="0"/>
                <a:ea typeface="Arial" charset="0"/>
                <a:cs typeface="Arial" charset="0"/>
                <a:sym typeface="Cabin"/>
              </a:rPr>
              <a:t> - </a:t>
            </a:r>
            <a:r>
              <a:rPr lang="el-GR" sz="3400" u="none" strike="noStrike" cap="none" dirty="0">
                <a:solidFill>
                  <a:schemeClr val="lt1"/>
                </a:solidFill>
                <a:latin typeface="Arial" charset="0"/>
                <a:ea typeface="Arial" charset="0"/>
                <a:cs typeface="Arial" charset="0"/>
                <a:sym typeface="Cabin"/>
              </a:rPr>
              <a:t>προσεχώς</a:t>
            </a:r>
            <a:r>
              <a:rPr lang="en-US" sz="3400" u="none" strike="noStrike" cap="none" dirty="0">
                <a:solidFill>
                  <a:schemeClr val="lt1"/>
                </a:solidFill>
                <a:latin typeface="Arial" charset="0"/>
                <a:ea typeface="Arial" charset="0"/>
                <a:cs typeface="Arial" charset="0"/>
                <a:sym typeface="Cabin"/>
              </a:rPr>
              <a:t>...</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1162050" y="614840"/>
            <a:ext cx="13931900"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Μπόνους: Δύο Μεταβλητές Επανάληψης!</a:t>
            </a:r>
            <a:endParaRPr lang="en-US" sz="7600" u="none" strike="noStrike" cap="none" dirty="0">
              <a:solidFill>
                <a:srgbClr val="FFD966"/>
              </a:solidFill>
              <a:latin typeface="Arial" charset="0"/>
              <a:ea typeface="Arial" charset="0"/>
              <a:cs typeface="Arial" charset="0"/>
              <a:sym typeface="Cabin"/>
            </a:endParaRPr>
          </a:p>
        </p:txBody>
      </p:sp>
      <p:sp>
        <p:nvSpPr>
          <p:cNvPr id="473" name="Shape 473"/>
          <p:cNvSpPr txBox="1">
            <a:spLocks noGrp="1"/>
          </p:cNvSpPr>
          <p:nvPr>
            <p:ph type="body" idx="1"/>
          </p:nvPr>
        </p:nvSpPr>
        <p:spPr>
          <a:xfrm>
            <a:off x="917800" y="2719329"/>
            <a:ext cx="612177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Διατρέχουμε στα ζεύγη </a:t>
            </a:r>
            <a:r>
              <a:rPr lang="el-GR" sz="3600" dirty="0">
                <a:solidFill>
                  <a:srgbClr val="FF7F00"/>
                </a:solidFill>
                <a:latin typeface="Arial" charset="0"/>
                <a:cs typeface="Arial" charset="0"/>
                <a:sym typeface="Cabin"/>
              </a:rPr>
              <a:t>κλειδιών</a:t>
            </a:r>
            <a:r>
              <a:rPr lang="el-GR" sz="3600" u="none" strike="noStrike" cap="none" dirty="0">
                <a:solidFill>
                  <a:schemeClr val="lt1"/>
                </a:solidFill>
                <a:latin typeface="Arial" charset="0"/>
                <a:ea typeface="Arial" charset="0"/>
                <a:cs typeface="Arial" charset="0"/>
                <a:sym typeface="Cabin"/>
              </a:rPr>
              <a:t>-</a:t>
            </a:r>
            <a:r>
              <a:rPr lang="el-GR" sz="3600" dirty="0">
                <a:solidFill>
                  <a:srgbClr val="FF7F00"/>
                </a:solidFill>
                <a:latin typeface="Arial" charset="0"/>
                <a:cs typeface="Arial" charset="0"/>
                <a:sym typeface="Cabin"/>
              </a:rPr>
              <a:t>τιμών</a:t>
            </a:r>
            <a:r>
              <a:rPr lang="el-GR" sz="3600" u="none" strike="noStrike" cap="none" dirty="0">
                <a:solidFill>
                  <a:schemeClr val="lt1"/>
                </a:solidFill>
                <a:latin typeface="Arial" charset="0"/>
                <a:ea typeface="Arial" charset="0"/>
                <a:cs typeface="Arial" charset="0"/>
                <a:sym typeface="Cabin"/>
              </a:rPr>
              <a:t> σε ένα λεξικό χρησιμοποιώντας * δύο* μεταβλητές επανάληψης</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Σε κάθε επανάληψη, η πρώτη μεταβλητή είναι το </a:t>
            </a:r>
            <a:r>
              <a:rPr lang="el-GR" sz="3600" dirty="0">
                <a:solidFill>
                  <a:srgbClr val="FF7F00"/>
                </a:solidFill>
                <a:latin typeface="Arial" charset="0"/>
                <a:cs typeface="Arial" charset="0"/>
                <a:sym typeface="Cabin"/>
              </a:rPr>
              <a:t>κλειδί</a:t>
            </a:r>
            <a:r>
              <a:rPr lang="el-GR" sz="3600" u="none" strike="noStrike" cap="none" dirty="0">
                <a:solidFill>
                  <a:schemeClr val="lt1"/>
                </a:solidFill>
                <a:latin typeface="Arial" charset="0"/>
                <a:ea typeface="Arial" charset="0"/>
                <a:cs typeface="Arial" charset="0"/>
                <a:sym typeface="Cabin"/>
              </a:rPr>
              <a:t> και η δεύτερη μεταβλητή είναι η αντίστοιχη </a:t>
            </a:r>
            <a:r>
              <a:rPr lang="el-GR" sz="3600" dirty="0">
                <a:solidFill>
                  <a:srgbClr val="FFFF00"/>
                </a:solidFill>
                <a:latin typeface="Arial" charset="0"/>
                <a:cs typeface="Arial" charset="0"/>
                <a:sym typeface="Cabin"/>
              </a:rPr>
              <a:t>τιμή</a:t>
            </a:r>
            <a:r>
              <a:rPr lang="el-GR" sz="3600" u="none" strike="noStrike" cap="none" dirty="0">
                <a:solidFill>
                  <a:schemeClr val="lt1"/>
                </a:solidFill>
                <a:latin typeface="Arial" charset="0"/>
                <a:ea typeface="Arial" charset="0"/>
                <a:cs typeface="Arial" charset="0"/>
                <a:sym typeface="Cabin"/>
              </a:rPr>
              <a:t> για το κλειδί</a:t>
            </a:r>
            <a:endParaRPr lang="en-US" sz="3600" u="none" strike="noStrike" cap="none" dirty="0">
              <a:solidFill>
                <a:schemeClr val="lt1"/>
              </a:solidFill>
              <a:latin typeface="Arial" charset="0"/>
              <a:ea typeface="Arial" charset="0"/>
              <a:cs typeface="Arial" charset="0"/>
              <a:sym typeface="Cabin"/>
            </a:endParaRP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err="1">
                <a:solidFill>
                  <a:srgbClr val="00FF00"/>
                </a:solidFill>
                <a:latin typeface="Courier"/>
                <a:ea typeface="Courier"/>
                <a:cs typeface="Courier"/>
                <a:sym typeface="Courier New"/>
              </a:rPr>
              <a:t>jjj</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chemeClr val="lt1"/>
                </a:solidFill>
                <a:latin typeface="Courier"/>
                <a:ea typeface="Courier"/>
                <a:cs typeface="Courier"/>
                <a:sym typeface="Courier New"/>
              </a:rPr>
              <a:t>{'</a:t>
            </a:r>
            <a:r>
              <a:rPr lang="el-GR" sz="2400" i="0" u="none" strike="noStrike" cap="none" dirty="0" err="1">
                <a:solidFill>
                  <a:schemeClr val="lt1"/>
                </a:solidFill>
                <a:latin typeface="Courier"/>
                <a:ea typeface="Courier"/>
                <a:cs typeface="Courier"/>
                <a:sym typeface="Courier New"/>
              </a:rPr>
              <a:t>κάρολος</a:t>
            </a:r>
            <a:r>
              <a:rPr lang="el-GR" sz="2400" i="0" u="none" strike="noStrike" cap="none" dirty="0">
                <a:solidFill>
                  <a:schemeClr val="lt1"/>
                </a:solidFill>
                <a:latin typeface="Courier"/>
                <a:ea typeface="Courier"/>
                <a:cs typeface="Courier"/>
                <a:sym typeface="Courier New"/>
              </a:rPr>
              <a:t>' : 1 , '</a:t>
            </a:r>
            <a:r>
              <a:rPr lang="el-GR" sz="2400" i="0" u="none" strike="noStrike" cap="none" dirty="0" err="1">
                <a:solidFill>
                  <a:schemeClr val="lt1"/>
                </a:solidFill>
                <a:latin typeface="Courier"/>
                <a:ea typeface="Courier"/>
                <a:cs typeface="Courier"/>
                <a:sym typeface="Courier New"/>
              </a:rPr>
              <a:t>φανή</a:t>
            </a:r>
            <a:r>
              <a:rPr lang="el-GR" sz="2400" i="0" u="none" strike="noStrike" cap="none" dirty="0">
                <a:solidFill>
                  <a:schemeClr val="lt1"/>
                </a:solidFill>
                <a:latin typeface="Courier"/>
                <a:ea typeface="Courier"/>
                <a:cs typeface="Courier"/>
                <a:sym typeface="Courier New"/>
              </a:rPr>
              <a:t>' : 42, 'ίων': 10}</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for </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err="1">
                <a:solidFill>
                  <a:schemeClr val="lt1"/>
                </a:solidFill>
                <a:latin typeface="Courier"/>
                <a:ea typeface="Courier"/>
                <a:cs typeface="Courier"/>
                <a:sym typeface="Courier New"/>
              </a:rPr>
              <a:t>,</a:t>
            </a:r>
            <a:r>
              <a:rPr lang="en-US" sz="2400" i="0" u="none" strike="noStrike" cap="none" dirty="0" err="1">
                <a:solidFill>
                  <a:srgbClr val="FFFF00"/>
                </a:solidFill>
                <a:latin typeface="Courier"/>
                <a:ea typeface="Courier"/>
                <a:cs typeface="Courier"/>
                <a:sym typeface="Courier New"/>
              </a:rPr>
              <a:t>bbb</a:t>
            </a:r>
            <a:r>
              <a:rPr lang="en-US" sz="2400" i="0" u="none" strike="noStrike" cap="none" dirty="0">
                <a:solidFill>
                  <a:schemeClr val="lt1"/>
                </a:solidFill>
                <a:latin typeface="Courier"/>
                <a:ea typeface="Courier"/>
                <a:cs typeface="Courier"/>
                <a:sym typeface="Courier New"/>
              </a:rPr>
              <a:t> in </a:t>
            </a:r>
            <a:r>
              <a:rPr lang="en-US" sz="2400" i="0" u="none" strike="noStrike" cap="none" dirty="0" err="1">
                <a:solidFill>
                  <a:srgbClr val="00FF00"/>
                </a:solidFill>
                <a:latin typeface="Courier"/>
                <a:ea typeface="Courier"/>
                <a:cs typeface="Courier"/>
                <a:sym typeface="Courier New"/>
              </a:rPr>
              <a:t>jjj</a:t>
            </a:r>
            <a:r>
              <a:rPr lang="en-US" sz="2400" i="0" u="none" strike="noStrike" cap="none" dirty="0" err="1">
                <a:solidFill>
                  <a:srgbClr val="FF00FF"/>
                </a:solidFill>
                <a:latin typeface="Courier"/>
                <a:ea typeface="Courier"/>
                <a:cs typeface="Courier"/>
                <a:sym typeface="Courier New"/>
              </a:rPr>
              <a:t>.items</a:t>
            </a:r>
            <a:r>
              <a:rPr lang="en-US" sz="2400" i="0" u="none" strike="noStrike" cap="none" dirty="0">
                <a:solidFill>
                  <a:schemeClr val="lt1"/>
                </a:solidFill>
                <a:latin typeface="Courier"/>
                <a:ea typeface="Courier"/>
                <a:cs typeface="Courier"/>
                <a:sym typeface="Courier New"/>
              </a:rPr>
              <a:t>() :</a:t>
            </a:r>
          </a:p>
          <a:p>
            <a:pPr lvl="0">
              <a:buClr>
                <a:schemeClr val="lt1"/>
              </a:buClr>
              <a:buSzPct val="25000"/>
            </a:pPr>
            <a:r>
              <a:rPr lang="en-US" sz="2400" i="0" u="none" strike="noStrike" cap="none" dirty="0">
                <a:solidFill>
                  <a:schemeClr val="lt1"/>
                </a:solidFill>
                <a:latin typeface="Courier"/>
                <a:ea typeface="Courier"/>
                <a:cs typeface="Courier"/>
                <a:sym typeface="Courier New"/>
              </a:rPr>
              <a:t>    print(</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FFFF00"/>
                </a:solidFill>
                <a:latin typeface="Courier"/>
                <a:ea typeface="Courier"/>
                <a:cs typeface="Courier"/>
                <a:sym typeface="Courier New"/>
              </a:rPr>
              <a:t>bbb</a:t>
            </a:r>
            <a:r>
              <a:rPr lang="en-US" sz="2400" dirty="0">
                <a:solidFill>
                  <a:schemeClr val="lt1"/>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el-GR" sz="2400" i="0" u="none" strike="noStrike" cap="none" dirty="0" err="1">
                <a:solidFill>
                  <a:srgbClr val="FF7F00"/>
                </a:solidFill>
                <a:latin typeface="Courier"/>
                <a:ea typeface="Courier"/>
                <a:cs typeface="Courier"/>
                <a:sym typeface="Courier New"/>
              </a:rPr>
              <a:t>κάρολος</a:t>
            </a:r>
            <a:r>
              <a:rPr lang="el-GR" sz="2400" i="0" u="none" strike="noStrike" cap="none" dirty="0">
                <a:solidFill>
                  <a:srgbClr val="FF7F00"/>
                </a:solidFill>
                <a:latin typeface="Courier"/>
                <a:ea typeface="Courier"/>
                <a:cs typeface="Courier"/>
                <a:sym typeface="Courier New"/>
              </a:rPr>
              <a:t> </a:t>
            </a:r>
            <a:r>
              <a:rPr lang="el-GR" sz="2400" dirty="0">
                <a:solidFill>
                  <a:srgbClr val="FFFF00"/>
                </a:solidFill>
                <a:latin typeface="Courier"/>
                <a:sym typeface="Courier New"/>
              </a:rPr>
              <a:t>1</a:t>
            </a:r>
          </a:p>
          <a:p>
            <a:pPr>
              <a:buClr>
                <a:srgbClr val="FF7F00"/>
              </a:buClr>
              <a:buSzPct val="25000"/>
            </a:pPr>
            <a:r>
              <a:rPr lang="el-GR" sz="2400" i="0" u="none" strike="noStrike" cap="none" dirty="0">
                <a:solidFill>
                  <a:srgbClr val="FF7F00"/>
                </a:solidFill>
                <a:latin typeface="Courier"/>
                <a:ea typeface="Courier"/>
                <a:cs typeface="Courier"/>
                <a:sym typeface="Courier New"/>
              </a:rPr>
              <a:t>φανή </a:t>
            </a:r>
            <a:r>
              <a:rPr lang="el-GR" sz="2400" dirty="0">
                <a:solidFill>
                  <a:srgbClr val="FFFF00"/>
                </a:solidFill>
                <a:latin typeface="Courier"/>
                <a:sym typeface="Courier New"/>
              </a:rPr>
              <a:t>42</a:t>
            </a:r>
          </a:p>
          <a:p>
            <a:pPr marL="0" marR="0" lvl="0" indent="0" algn="l" rtl="0">
              <a:lnSpc>
                <a:spcPct val="100000"/>
              </a:lnSpc>
              <a:spcBef>
                <a:spcPts val="0"/>
              </a:spcBef>
              <a:spcAft>
                <a:spcPts val="0"/>
              </a:spcAft>
              <a:buClr>
                <a:srgbClr val="FF7F00"/>
              </a:buClr>
              <a:buSzPct val="25000"/>
              <a:buFont typeface="Cabin"/>
              <a:buNone/>
            </a:pPr>
            <a:r>
              <a:rPr lang="el-GR" sz="2400" i="0" u="none" strike="noStrike" cap="none" dirty="0">
                <a:solidFill>
                  <a:srgbClr val="FF7F00"/>
                </a:solidFill>
                <a:latin typeface="Courier"/>
                <a:ea typeface="Courier"/>
                <a:cs typeface="Courier"/>
                <a:sym typeface="Courier New"/>
              </a:rPr>
              <a:t>ίων </a:t>
            </a:r>
            <a:r>
              <a:rPr lang="el-GR" sz="2400" dirty="0">
                <a:solidFill>
                  <a:srgbClr val="FFFF00"/>
                </a:solidFill>
                <a:latin typeface="Courier"/>
                <a:sym typeface="Courier New"/>
              </a:rPr>
              <a:t>10</a:t>
            </a:r>
            <a:r>
              <a:rPr lang="en-US" sz="2400" b="1" i="0" u="none" strike="noStrike" cap="none" dirty="0">
                <a:solidFill>
                  <a:schemeClr val="lt1"/>
                </a:solidFill>
                <a:latin typeface="Courier"/>
                <a:ea typeface="Courier"/>
                <a:cs typeface="Courier"/>
                <a:sym typeface="Courier New"/>
              </a:rPr>
              <a:t> </a:t>
            </a:r>
          </a:p>
          <a:p>
            <a:pPr marL="0" marR="0" lvl="0" indent="0" algn="ctr" rtl="0">
              <a:lnSpc>
                <a:spcPct val="100000"/>
              </a:lnSpc>
              <a:spcBef>
                <a:spcPts val="0"/>
              </a:spcBef>
              <a:spcAft>
                <a:spcPts val="0"/>
              </a:spcAft>
              <a:buNone/>
            </a:pPr>
            <a:endParaRPr sz="2400" b="1" dirty="0">
              <a:latin typeface="Courier"/>
              <a:ea typeface="Courier"/>
              <a:cs typeface="Courier"/>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a:t>
            </a:r>
            <a:r>
              <a:rPr lang="el-GR" sz="3600" u="none" strike="noStrike" cap="none" dirty="0">
                <a:solidFill>
                  <a:srgbClr val="FF7F00"/>
                </a:solidFill>
                <a:latin typeface="Arial" charset="0"/>
                <a:ea typeface="Arial" charset="0"/>
                <a:cs typeface="Arial" charset="0"/>
                <a:sym typeface="Cabin"/>
              </a:rPr>
              <a:t>φανή</a:t>
            </a:r>
            <a:r>
              <a:rPr lang="en-US" sz="3600" u="none" strike="noStrike" cap="none" dirty="0">
                <a:solidFill>
                  <a:srgbClr val="FF7F00"/>
                </a:solidFill>
                <a:latin typeface="Arial" charset="0"/>
                <a:ea typeface="Arial" charset="0"/>
                <a:cs typeface="Arial" charset="0"/>
                <a:sym typeface="Cabin"/>
              </a:rPr>
              <a:t>]</a:t>
            </a:r>
          </a:p>
        </p:txBody>
      </p:sp>
      <p:sp>
        <p:nvSpPr>
          <p:cNvPr id="476" name="Shape 476"/>
          <p:cNvSpPr txBox="1"/>
          <p:nvPr/>
        </p:nvSpPr>
        <p:spPr>
          <a:xfrm>
            <a:off x="14274801" y="6059480"/>
            <a:ext cx="5461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42</a:t>
            </a:r>
          </a:p>
        </p:txBody>
      </p:sp>
      <p:sp>
        <p:nvSpPr>
          <p:cNvPr id="477" name="Shape 477"/>
          <p:cNvSpPr txBox="1"/>
          <p:nvPr/>
        </p:nvSpPr>
        <p:spPr>
          <a:xfrm>
            <a:off x="12771437" y="689768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a:t>
            </a:r>
            <a:r>
              <a:rPr lang="el-GR" sz="3600" u="none" strike="noStrike" cap="none" dirty="0">
                <a:solidFill>
                  <a:srgbClr val="FF7F00"/>
                </a:solidFill>
                <a:latin typeface="Arial" charset="0"/>
                <a:ea typeface="Arial" charset="0"/>
                <a:cs typeface="Arial" charset="0"/>
                <a:sym typeface="Cabin"/>
              </a:rPr>
              <a:t>ίων</a:t>
            </a:r>
            <a:r>
              <a:rPr lang="en-US" sz="3600" u="none" strike="noStrike" cap="none" dirty="0">
                <a:solidFill>
                  <a:srgbClr val="FF7F00"/>
                </a:solidFill>
                <a:latin typeface="Arial" charset="0"/>
                <a:ea typeface="Arial" charset="0"/>
                <a:cs typeface="Arial" charset="0"/>
                <a:sym typeface="Cabin"/>
              </a:rPr>
              <a:t>]</a:t>
            </a: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10</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1348357" y="5259380"/>
            <a:ext cx="2618394"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a:t>
            </a:r>
            <a:r>
              <a:rPr lang="el-GR" sz="3600" u="none" strike="noStrike" cap="none" dirty="0" err="1">
                <a:solidFill>
                  <a:srgbClr val="FF7F00"/>
                </a:solidFill>
                <a:latin typeface="Arial" charset="0"/>
                <a:ea typeface="Arial" charset="0"/>
                <a:cs typeface="Arial" charset="0"/>
                <a:sym typeface="Cabin"/>
              </a:rPr>
              <a:t>κάρολος</a:t>
            </a:r>
            <a:r>
              <a:rPr lang="en-US" sz="3600" u="none" strike="noStrike" cap="none" dirty="0">
                <a:solidFill>
                  <a:srgbClr val="FF7F00"/>
                </a:solidFill>
                <a:latin typeface="Arial" charset="0"/>
                <a:ea typeface="Arial" charset="0"/>
                <a:cs typeface="Arial" charset="0"/>
                <a:sym typeface="Cabin"/>
              </a:rPr>
              <a:t>]</a:t>
            </a:r>
          </a:p>
        </p:txBody>
      </p:sp>
      <p:sp>
        <p:nvSpPr>
          <p:cNvPr id="482" name="Shape 482"/>
          <p:cNvSpPr txBox="1"/>
          <p:nvPr/>
        </p:nvSpPr>
        <p:spPr>
          <a:xfrm>
            <a:off x="14262102" y="52466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609804"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2600" i="0" u="none" strike="noStrike" cap="none" dirty="0">
                <a:solidFill>
                  <a:srgbClr val="00FF00"/>
                </a:solidFill>
                <a:latin typeface="Courier"/>
                <a:ea typeface="Courier"/>
                <a:cs typeface="Courier"/>
                <a:sym typeface="Courier New"/>
              </a:rPr>
              <a:t>όνομα</a:t>
            </a:r>
            <a:r>
              <a:rPr lang="en-US" sz="2600" i="0" u="none" strike="noStrike" cap="none" dirty="0">
                <a:solidFill>
                  <a:srgbClr val="00FF00"/>
                </a:solidFill>
                <a:latin typeface="Courier"/>
                <a:ea typeface="Courier"/>
                <a:cs typeface="Courier"/>
                <a:sym typeface="Courier New"/>
              </a:rPr>
              <a:t> = input('</a:t>
            </a:r>
            <a:r>
              <a:rPr lang="el-GR" sz="2600" i="0" u="none" strike="noStrike" cap="none" dirty="0">
                <a:solidFill>
                  <a:srgbClr val="00FF00"/>
                </a:solidFill>
                <a:latin typeface="Courier"/>
                <a:ea typeface="Courier"/>
                <a:cs typeface="Courier"/>
                <a:sym typeface="Courier New"/>
              </a:rPr>
              <a:t>Δώστε αρχείο</a:t>
            </a:r>
            <a:r>
              <a:rPr lang="en-US" sz="26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handle = open(</a:t>
            </a:r>
            <a:r>
              <a:rPr lang="el-GR" sz="2600" i="0" u="none" strike="noStrike" cap="none" dirty="0">
                <a:solidFill>
                  <a:srgbClr val="00FF00"/>
                </a:solidFill>
                <a:latin typeface="Courier"/>
                <a:ea typeface="Courier"/>
                <a:cs typeface="Courier"/>
                <a:sym typeface="Courier New"/>
              </a:rPr>
              <a:t>όνομα</a:t>
            </a:r>
            <a:r>
              <a:rPr lang="en-US" sz="2600" i="0" u="none" strike="noStrike" cap="none" dirty="0">
                <a:solidFill>
                  <a:srgbClr val="00FF00"/>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l-GR" sz="2600" i="0" u="none" strike="noStrike" cap="none" dirty="0">
                <a:solidFill>
                  <a:srgbClr val="FF00FF"/>
                </a:solidFill>
                <a:latin typeface="Courier"/>
                <a:ea typeface="Courier"/>
                <a:cs typeface="Courier"/>
                <a:sym typeface="Courier New"/>
              </a:rPr>
              <a:t>πλήθη</a:t>
            </a:r>
            <a:r>
              <a:rPr lang="en-US" sz="2600" i="0" u="none" strike="noStrike" cap="none" dirty="0">
                <a:solidFill>
                  <a:srgbClr val="FF00FF"/>
                </a:solidFill>
                <a:latin typeface="Courier"/>
                <a:ea typeface="Courier"/>
                <a:cs typeface="Courier"/>
                <a:sym typeface="Courier New"/>
              </a:rPr>
              <a:t>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rgbClr val="FF00FF"/>
                </a:solidFill>
                <a:latin typeface="Courier"/>
                <a:ea typeface="Courier"/>
                <a:cs typeface="Courier"/>
                <a:sym typeface="Courier New"/>
              </a:rPr>
              <a:t>()</a:t>
            </a:r>
          </a:p>
          <a:p>
            <a:pPr lvl="0">
              <a:buClr>
                <a:srgbClr val="00FF00"/>
              </a:buClr>
              <a:buSzPct val="25000"/>
            </a:pPr>
            <a:r>
              <a:rPr lang="en-US" sz="2600" dirty="0">
                <a:solidFill>
                  <a:srgbClr val="FF00FF"/>
                </a:solidFill>
                <a:latin typeface="Courier"/>
                <a:ea typeface="Courier"/>
                <a:cs typeface="Courier"/>
                <a:sym typeface="Courier New"/>
              </a:rPr>
              <a:t>for </a:t>
            </a:r>
            <a:r>
              <a:rPr lang="el-GR" sz="2600" dirty="0">
                <a:solidFill>
                  <a:srgbClr val="FF00FF"/>
                </a:solidFill>
                <a:latin typeface="Courier"/>
                <a:ea typeface="Courier"/>
                <a:cs typeface="Courier"/>
                <a:sym typeface="Courier New"/>
              </a:rPr>
              <a:t>γραμμή</a:t>
            </a:r>
            <a:r>
              <a:rPr lang="en-US" sz="2600" dirty="0">
                <a:solidFill>
                  <a:srgbClr val="FF00FF"/>
                </a:solidFill>
                <a:latin typeface="Courier"/>
                <a:ea typeface="Courier"/>
                <a:cs typeface="Courier"/>
                <a:sym typeface="Courier New"/>
              </a:rPr>
              <a:t> in handle:</a:t>
            </a:r>
          </a:p>
          <a:p>
            <a:pPr lvl="0">
              <a:buClr>
                <a:srgbClr val="00FF00"/>
              </a:buClr>
              <a:buSzPct val="25000"/>
            </a:pPr>
            <a:r>
              <a:rPr lang="en-US" sz="2600" dirty="0">
                <a:solidFill>
                  <a:srgbClr val="FF00FF"/>
                </a:solidFill>
                <a:latin typeface="Courier"/>
                <a:ea typeface="Courier"/>
                <a:cs typeface="Courier"/>
                <a:sym typeface="Courier New"/>
              </a:rPr>
              <a:t>    </a:t>
            </a:r>
            <a:r>
              <a:rPr lang="el-GR" sz="2600" dirty="0">
                <a:solidFill>
                  <a:srgbClr val="FF00FF"/>
                </a:solidFill>
                <a:latin typeface="Courier"/>
                <a:ea typeface="Courier"/>
                <a:cs typeface="Courier"/>
                <a:sym typeface="Courier New"/>
              </a:rPr>
              <a:t>λέξεις</a:t>
            </a:r>
            <a:r>
              <a:rPr lang="en-US" sz="2600" dirty="0">
                <a:solidFill>
                  <a:srgbClr val="FF00FF"/>
                </a:solidFill>
                <a:latin typeface="Courier"/>
                <a:ea typeface="Courier"/>
                <a:cs typeface="Courier"/>
                <a:sym typeface="Courier New"/>
              </a:rPr>
              <a:t> = </a:t>
            </a:r>
            <a:r>
              <a:rPr lang="en-US" sz="2600" dirty="0" err="1">
                <a:solidFill>
                  <a:srgbClr val="FF00FF"/>
                </a:solidFill>
                <a:latin typeface="Courier"/>
                <a:ea typeface="Courier"/>
                <a:cs typeface="Courier"/>
                <a:sym typeface="Courier New"/>
              </a:rPr>
              <a:t>line.split</a:t>
            </a:r>
            <a:r>
              <a:rPr lang="en-US" sz="26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00FF"/>
                </a:solidFill>
                <a:latin typeface="Courier"/>
                <a:ea typeface="Courier"/>
                <a:cs typeface="Courier"/>
                <a:sym typeface="Courier New"/>
              </a:rPr>
              <a:t>    for </a:t>
            </a:r>
            <a:r>
              <a:rPr lang="el-GR" sz="2600" i="0" u="none" strike="noStrike" cap="none" dirty="0">
                <a:solidFill>
                  <a:srgbClr val="FF00FF"/>
                </a:solidFill>
                <a:latin typeface="Courier"/>
                <a:ea typeface="Courier"/>
                <a:cs typeface="Courier"/>
                <a:sym typeface="Courier New"/>
              </a:rPr>
              <a:t>λέξη</a:t>
            </a:r>
            <a:r>
              <a:rPr lang="en-US" sz="2600" i="0" u="none" strike="noStrike" cap="none" dirty="0">
                <a:solidFill>
                  <a:srgbClr val="FF00FF"/>
                </a:solidFill>
                <a:latin typeface="Courier"/>
                <a:ea typeface="Courier"/>
                <a:cs typeface="Courier"/>
                <a:sym typeface="Courier New"/>
              </a:rPr>
              <a:t> in </a:t>
            </a:r>
            <a:r>
              <a:rPr lang="el-GR" sz="2600" dirty="0">
                <a:solidFill>
                  <a:srgbClr val="FF00FF"/>
                </a:solidFill>
                <a:latin typeface="Courier"/>
                <a:ea typeface="Courier"/>
                <a:cs typeface="Courier"/>
                <a:sym typeface="Courier New"/>
              </a:rPr>
              <a:t>λέξεις</a:t>
            </a:r>
            <a:r>
              <a:rPr lang="en-US" sz="26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l-GR" sz="2600" i="0" u="none" strike="noStrike" cap="none" dirty="0">
                <a:solidFill>
                  <a:srgbClr val="FF00FF"/>
                </a:solidFill>
                <a:latin typeface="Courier"/>
                <a:ea typeface="Courier"/>
                <a:cs typeface="Courier"/>
                <a:sym typeface="Courier New"/>
              </a:rPr>
              <a:t>		πλήθη</a:t>
            </a:r>
            <a:r>
              <a:rPr lang="en-US" sz="2600" i="0" u="none" strike="noStrike" cap="none" dirty="0">
                <a:solidFill>
                  <a:srgbClr val="FF00FF"/>
                </a:solidFill>
                <a:latin typeface="Courier"/>
                <a:ea typeface="Courier"/>
                <a:cs typeface="Courier"/>
                <a:sym typeface="Courier New"/>
              </a:rPr>
              <a:t>[</a:t>
            </a:r>
            <a:r>
              <a:rPr lang="el-GR" sz="2600" i="0" u="none" strike="noStrike" cap="none" dirty="0">
                <a:solidFill>
                  <a:srgbClr val="FF00FF"/>
                </a:solidFill>
                <a:latin typeface="Courier"/>
                <a:ea typeface="Courier"/>
                <a:cs typeface="Courier"/>
                <a:sym typeface="Courier New"/>
              </a:rPr>
              <a:t>λέξη</a:t>
            </a:r>
            <a:r>
              <a:rPr lang="en-US" sz="2600" i="0" u="none" strike="noStrike" cap="none" dirty="0">
                <a:solidFill>
                  <a:srgbClr val="FF00FF"/>
                </a:solidFill>
                <a:latin typeface="Courier"/>
                <a:ea typeface="Courier"/>
                <a:cs typeface="Courier"/>
                <a:sym typeface="Courier New"/>
              </a:rPr>
              <a:t>] = </a:t>
            </a:r>
            <a:r>
              <a:rPr lang="el-GR" sz="2600" i="0" u="none" strike="noStrike" cap="none" dirty="0">
                <a:solidFill>
                  <a:srgbClr val="FF00FF"/>
                </a:solidFill>
                <a:latin typeface="Courier"/>
                <a:ea typeface="Courier"/>
                <a:cs typeface="Courier"/>
                <a:sym typeface="Courier New"/>
              </a:rPr>
              <a:t>πλήθη</a:t>
            </a:r>
            <a:r>
              <a:rPr lang="en-US" sz="2600" i="0" u="none" strike="noStrike" cap="none" dirty="0">
                <a:solidFill>
                  <a:srgbClr val="FF00FF"/>
                </a:solidFill>
                <a:latin typeface="Courier"/>
                <a:ea typeface="Courier"/>
                <a:cs typeface="Courier"/>
                <a:sym typeface="Courier New"/>
              </a:rPr>
              <a:t>.get(</a:t>
            </a:r>
            <a:r>
              <a:rPr lang="el-GR" sz="2600" i="0" u="none" strike="noStrike" cap="none" dirty="0">
                <a:solidFill>
                  <a:srgbClr val="FF00FF"/>
                </a:solidFill>
                <a:latin typeface="Courier"/>
                <a:ea typeface="Courier"/>
                <a:cs typeface="Courier"/>
                <a:sym typeface="Courier New"/>
              </a:rPr>
              <a:t>λέξη</a:t>
            </a:r>
            <a:r>
              <a:rPr lang="en-US" sz="2600" i="0" u="none" strike="noStrike" cap="none" dirty="0">
                <a:solidFill>
                  <a:srgbClr val="FF00FF"/>
                </a:solidFill>
                <a:latin typeface="Courier"/>
                <a:ea typeface="Courier"/>
                <a:cs typeface="Courier"/>
                <a:sym typeface="Courier New"/>
              </a:rPr>
              <a:t>,0) + 1</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max</a:t>
            </a:r>
            <a:r>
              <a:rPr lang="el-GR" sz="2600" i="0" u="none" strike="noStrike" cap="none" dirty="0">
                <a:solidFill>
                  <a:srgbClr val="00FFFF"/>
                </a:solidFill>
                <a:latin typeface="Courier"/>
                <a:ea typeface="Courier"/>
                <a:cs typeface="Courier"/>
                <a:sym typeface="Courier New"/>
              </a:rPr>
              <a:t>πλήθος</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dirty="0">
                <a:solidFill>
                  <a:srgbClr val="00FFFF"/>
                </a:solidFill>
                <a:latin typeface="Courier"/>
                <a:ea typeface="Courier"/>
                <a:cs typeface="Courier"/>
                <a:sym typeface="Courier New"/>
              </a:rPr>
              <a:t>max</a:t>
            </a:r>
            <a:r>
              <a:rPr lang="el-GR" sz="2600" dirty="0">
                <a:solidFill>
                  <a:srgbClr val="00FFFF"/>
                </a:solidFill>
                <a:latin typeface="Courier"/>
                <a:ea typeface="Courier"/>
                <a:cs typeface="Courier"/>
                <a:sym typeface="Courier New"/>
              </a:rPr>
              <a:t>λέξη</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for </a:t>
            </a:r>
            <a:r>
              <a:rPr lang="el-GR" sz="2600" i="0" u="none" strike="noStrike" cap="none" dirty="0">
                <a:solidFill>
                  <a:srgbClr val="00FFFF"/>
                </a:solidFill>
                <a:latin typeface="Courier"/>
                <a:ea typeface="Courier"/>
                <a:cs typeface="Courier"/>
                <a:sym typeface="Courier New"/>
              </a:rPr>
              <a:t>λέξη</a:t>
            </a:r>
            <a:r>
              <a:rPr lang="en-US" sz="2600" i="0" u="none" strike="noStrike" cap="none" dirty="0">
                <a:solidFill>
                  <a:srgbClr val="00FFFF"/>
                </a:solidFill>
                <a:latin typeface="Courier"/>
                <a:ea typeface="Courier"/>
                <a:cs typeface="Courier"/>
                <a:sym typeface="Courier New"/>
              </a:rPr>
              <a:t>,</a:t>
            </a:r>
            <a:r>
              <a:rPr lang="el-GR" sz="2600" i="0" u="none" strike="noStrike" cap="none" dirty="0">
                <a:solidFill>
                  <a:srgbClr val="00FFFF"/>
                </a:solidFill>
                <a:latin typeface="Courier"/>
                <a:ea typeface="Courier"/>
                <a:cs typeface="Courier"/>
                <a:sym typeface="Courier New"/>
              </a:rPr>
              <a:t>πλήθος</a:t>
            </a:r>
            <a:r>
              <a:rPr lang="en-US" sz="2600" i="0" u="none" strike="noStrike" cap="none" dirty="0">
                <a:solidFill>
                  <a:srgbClr val="00FFFF"/>
                </a:solidFill>
                <a:latin typeface="Courier"/>
                <a:ea typeface="Courier"/>
                <a:cs typeface="Courier"/>
                <a:sym typeface="Courier New"/>
              </a:rPr>
              <a:t> in </a:t>
            </a:r>
            <a:r>
              <a:rPr lang="el-GR" sz="2600" i="0" u="none" strike="noStrike" cap="none" dirty="0">
                <a:solidFill>
                  <a:srgbClr val="00FFFF"/>
                </a:solidFill>
                <a:latin typeface="Courier"/>
                <a:ea typeface="Courier"/>
                <a:cs typeface="Courier"/>
                <a:sym typeface="Courier New"/>
              </a:rPr>
              <a:t>πλήθη</a:t>
            </a:r>
            <a:r>
              <a:rPr lang="en-US" sz="2600" i="0" u="none" strike="noStrike" cap="none" dirty="0">
                <a:solidFill>
                  <a:srgbClr val="00FFFF"/>
                </a:solidFill>
                <a:latin typeface="Courier"/>
                <a:ea typeface="Courier"/>
                <a:cs typeface="Courier"/>
                <a:sym typeface="Courier New"/>
              </a:rPr>
              <a:t>.items():</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if max</a:t>
            </a:r>
            <a:r>
              <a:rPr lang="el-GR" sz="2600" i="0" u="none" strike="noStrike" cap="none" dirty="0">
                <a:solidFill>
                  <a:srgbClr val="00FFFF"/>
                </a:solidFill>
                <a:latin typeface="Courier"/>
                <a:ea typeface="Courier"/>
                <a:cs typeface="Courier"/>
                <a:sym typeface="Courier New"/>
              </a:rPr>
              <a:t>πλήθος</a:t>
            </a:r>
            <a:r>
              <a:rPr lang="en-US" sz="2600" i="0" u="none" strike="noStrike" cap="none" dirty="0">
                <a:solidFill>
                  <a:srgbClr val="00FFFF"/>
                </a:solidFill>
                <a:latin typeface="Courier"/>
                <a:ea typeface="Courier"/>
                <a:cs typeface="Courier"/>
                <a:sym typeface="Courier New"/>
              </a:rPr>
              <a:t> is None or </a:t>
            </a:r>
            <a:r>
              <a:rPr lang="el-GR" sz="2600" i="0" u="none" strike="noStrike" cap="none" dirty="0">
                <a:solidFill>
                  <a:srgbClr val="00FFFF"/>
                </a:solidFill>
                <a:latin typeface="Courier"/>
                <a:ea typeface="Courier"/>
                <a:cs typeface="Courier"/>
                <a:sym typeface="Courier New"/>
              </a:rPr>
              <a:t>πλήθος</a:t>
            </a:r>
            <a:r>
              <a:rPr lang="en-US" sz="2600" i="0" u="none" strike="noStrike" cap="none" dirty="0">
                <a:solidFill>
                  <a:srgbClr val="00FFFF"/>
                </a:solidFill>
                <a:latin typeface="Courier"/>
                <a:ea typeface="Courier"/>
                <a:cs typeface="Courier"/>
                <a:sym typeface="Courier New"/>
              </a:rPr>
              <a:t> &gt; max</a:t>
            </a:r>
            <a:r>
              <a:rPr lang="el-GR" sz="2600" i="0" u="none" strike="noStrike" cap="none" dirty="0">
                <a:solidFill>
                  <a:srgbClr val="00FFFF"/>
                </a:solidFill>
                <a:latin typeface="Courier"/>
                <a:ea typeface="Courier"/>
                <a:cs typeface="Courier"/>
                <a:sym typeface="Courier New"/>
              </a:rPr>
              <a:t>πλήθος</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l-GR" sz="2600" i="0" u="none" strike="noStrike" cap="none" dirty="0">
                <a:solidFill>
                  <a:srgbClr val="00FFFF"/>
                </a:solidFill>
                <a:latin typeface="Courier"/>
                <a:ea typeface="Courier"/>
                <a:cs typeface="Courier"/>
                <a:sym typeface="Courier New"/>
              </a:rPr>
              <a:t>		</a:t>
            </a:r>
            <a:r>
              <a:rPr lang="en-US" sz="2600" dirty="0">
                <a:solidFill>
                  <a:srgbClr val="00FFFF"/>
                </a:solidFill>
                <a:latin typeface="Courier"/>
                <a:ea typeface="Courier"/>
                <a:cs typeface="Courier"/>
                <a:sym typeface="Courier New"/>
              </a:rPr>
              <a:t>max</a:t>
            </a:r>
            <a:r>
              <a:rPr lang="el-GR" sz="2600" dirty="0">
                <a:solidFill>
                  <a:srgbClr val="00FFFF"/>
                </a:solidFill>
                <a:latin typeface="Courier"/>
                <a:ea typeface="Courier"/>
                <a:cs typeface="Courier"/>
                <a:sym typeface="Courier New"/>
              </a:rPr>
              <a:t>λέξη</a:t>
            </a:r>
            <a:r>
              <a:rPr lang="en-US" sz="2600" i="0" u="none" strike="noStrike" cap="none" dirty="0">
                <a:solidFill>
                  <a:srgbClr val="00FFFF"/>
                </a:solidFill>
                <a:latin typeface="Courier"/>
                <a:ea typeface="Courier"/>
                <a:cs typeface="Courier"/>
                <a:sym typeface="Courier New"/>
              </a:rPr>
              <a:t> = </a:t>
            </a:r>
            <a:r>
              <a:rPr lang="el-GR" sz="2600" i="0" u="none" strike="noStrike" cap="none" dirty="0">
                <a:solidFill>
                  <a:srgbClr val="00FFFF"/>
                </a:solidFill>
                <a:latin typeface="Courier"/>
                <a:ea typeface="Courier"/>
                <a:cs typeface="Courier"/>
                <a:sym typeface="Courier New"/>
              </a:rPr>
              <a:t>λέξη</a:t>
            </a:r>
            <a:endParaRPr lang="en-US" sz="26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l-GR" sz="2600" i="0" u="none" strike="noStrike" cap="none" dirty="0">
                <a:solidFill>
                  <a:srgbClr val="00FFFF"/>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max</a:t>
            </a:r>
            <a:r>
              <a:rPr lang="el-GR" sz="2600" i="0" u="none" strike="noStrike" cap="none" dirty="0">
                <a:solidFill>
                  <a:srgbClr val="00FFFF"/>
                </a:solidFill>
                <a:latin typeface="Courier"/>
                <a:ea typeface="Courier"/>
                <a:cs typeface="Courier"/>
                <a:sym typeface="Courier New"/>
              </a:rPr>
              <a:t>πλήθος</a:t>
            </a:r>
            <a:r>
              <a:rPr lang="en-US" sz="2600" i="0" u="none" strike="noStrike" cap="none" dirty="0">
                <a:solidFill>
                  <a:srgbClr val="00FFFF"/>
                </a:solidFill>
                <a:latin typeface="Courier"/>
                <a:ea typeface="Courier"/>
                <a:cs typeface="Courier"/>
                <a:sym typeface="Courier New"/>
              </a:rPr>
              <a:t> = </a:t>
            </a:r>
            <a:r>
              <a:rPr lang="el-GR" sz="2600" i="0" u="none" strike="noStrike" cap="none" dirty="0">
                <a:solidFill>
                  <a:srgbClr val="00FFFF"/>
                </a:solidFill>
                <a:latin typeface="Courier"/>
                <a:ea typeface="Courier"/>
                <a:cs typeface="Courier"/>
                <a:sym typeface="Courier New"/>
              </a:rPr>
              <a:t>πλήθος</a:t>
            </a:r>
            <a:endParaRPr lang="en-US" sz="26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7F00"/>
                </a:solidFill>
                <a:latin typeface="Courier"/>
                <a:ea typeface="Courier"/>
                <a:cs typeface="Courier"/>
                <a:sym typeface="Courier New"/>
              </a:rPr>
              <a:t>print(max</a:t>
            </a:r>
            <a:r>
              <a:rPr lang="el-GR" sz="2600" i="0" u="none" strike="noStrike" cap="none" dirty="0">
                <a:solidFill>
                  <a:srgbClr val="FF7F00"/>
                </a:solidFill>
                <a:latin typeface="Courier"/>
                <a:ea typeface="Courier"/>
                <a:cs typeface="Courier"/>
                <a:sym typeface="Courier New"/>
              </a:rPr>
              <a:t>λέξη</a:t>
            </a:r>
            <a:r>
              <a:rPr lang="en-US" sz="2600" i="0" u="none" strike="noStrike" cap="none" dirty="0">
                <a:solidFill>
                  <a:srgbClr val="FF7F00"/>
                </a:solidFill>
                <a:latin typeface="Courier"/>
                <a:ea typeface="Courier"/>
                <a:cs typeface="Courier"/>
                <a:sym typeface="Courier New"/>
              </a:rPr>
              <a:t>, max</a:t>
            </a:r>
            <a:r>
              <a:rPr lang="el-GR" sz="2600" i="0" u="none" strike="noStrike" cap="none" dirty="0">
                <a:solidFill>
                  <a:srgbClr val="FF7F00"/>
                </a:solidFill>
                <a:latin typeface="Courier"/>
                <a:ea typeface="Courier"/>
                <a:cs typeface="Courier"/>
                <a:sym typeface="Courier New"/>
              </a:rPr>
              <a:t>πλήθος</a:t>
            </a:r>
            <a:r>
              <a:rPr lang="en-US" sz="2600" i="0" u="none" strike="noStrike" cap="none" dirty="0">
                <a:solidFill>
                  <a:srgbClr val="FF7F00"/>
                </a:solidFill>
                <a:latin typeface="Courier"/>
                <a:ea typeface="Courier"/>
                <a:cs typeface="Courier"/>
                <a:sym typeface="Courier New"/>
              </a:rPr>
              <a:t>)</a:t>
            </a: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to </a:t>
            </a:r>
            <a:r>
              <a:rPr lang="en-US" sz="3600" u="none" strike="noStrike" cap="none" dirty="0">
                <a:solidFill>
                  <a:srgbClr val="FFFF00"/>
                </a:solidFill>
                <a:latin typeface="Arial" charset="0"/>
                <a:ea typeface="Arial" charset="0"/>
                <a:cs typeface="Arial" charset="0"/>
                <a:sym typeface="Cabin"/>
              </a:rPr>
              <a:t>16</a:t>
            </a:r>
          </a:p>
        </p:txBody>
      </p:sp>
      <p:sp>
        <p:nvSpPr>
          <p:cNvPr id="2" name="TextBox 1"/>
          <p:cNvSpPr txBox="1"/>
          <p:nvPr/>
        </p:nvSpPr>
        <p:spPr>
          <a:xfrm>
            <a:off x="6838497" y="8036905"/>
            <a:ext cx="8932253" cy="584775"/>
          </a:xfrm>
          <a:prstGeom prst="rect">
            <a:avLst/>
          </a:prstGeom>
          <a:noFill/>
        </p:spPr>
        <p:txBody>
          <a:bodyPr wrap="none" rtlCol="0">
            <a:spAutoFit/>
          </a:bodyPr>
          <a:lstStyle/>
          <a:p>
            <a:r>
              <a:rPr lang="el-GR" sz="3200" dirty="0">
                <a:solidFill>
                  <a:schemeClr val="bg1"/>
                </a:solidFill>
              </a:rPr>
              <a:t>Χρησιμοποιώντας δύο </a:t>
            </a:r>
            <a:r>
              <a:rPr lang="el-GR" sz="3200" dirty="0" err="1">
                <a:solidFill>
                  <a:schemeClr val="bg1"/>
                </a:solidFill>
              </a:rPr>
              <a:t>ενφωλευμένους</a:t>
            </a:r>
            <a:r>
              <a:rPr lang="el-GR" sz="3200" dirty="0">
                <a:solidFill>
                  <a:schemeClr val="bg1"/>
                </a:solidFill>
              </a:rPr>
              <a:t> βρόχους</a:t>
            </a:r>
            <a:endParaRPr lang="en-US" sz="3200" dirty="0">
              <a:solidFill>
                <a:schemeClr val="bg1"/>
              </a:solidFill>
            </a:endParaRPr>
          </a:p>
        </p:txBody>
      </p:sp>
    </p:spTree>
    <p:extLst>
      <p:ext uri="{BB962C8B-B14F-4D97-AF65-F5344CB8AC3E}">
        <p14:creationId xmlns:p14="http://schemas.microsoft.com/office/powerpoint/2010/main" val="1572319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2" name="Θέση κειμένου 1">
            <a:extLst>
              <a:ext uri="{FF2B5EF4-FFF2-40B4-BE49-F238E27FC236}">
                <a16:creationId xmlns:a16="http://schemas.microsoft.com/office/drawing/2014/main" id="{A0CCD051-CEFA-4238-A7CC-6B1E967D9ABD}"/>
              </a:ext>
            </a:extLst>
          </p:cNvPr>
          <p:cNvSpPr>
            <a:spLocks noGrp="1"/>
          </p:cNvSpPr>
          <p:nvPr>
            <p:ph type="body" idx="1"/>
          </p:nvPr>
        </p:nvSpPr>
        <p:spPr>
          <a:xfrm>
            <a:off x="543379" y="2603501"/>
            <a:ext cx="15169243" cy="6066970"/>
          </a:xfrm>
        </p:spPr>
        <p:txBody>
          <a:bodyPr numCol="2"/>
          <a:lstStyle/>
          <a:p>
            <a:pPr marL="385763" indent="-385763">
              <a:lnSpc>
                <a:spcPct val="150000"/>
              </a:lnSpc>
            </a:pPr>
            <a:r>
              <a:rPr lang="el-GR" sz="3600" dirty="0">
                <a:solidFill>
                  <a:schemeClr val="bg1"/>
                </a:solidFill>
              </a:rPr>
              <a:t>Τι είναι μία συλλογή;</a:t>
            </a:r>
          </a:p>
          <a:p>
            <a:pPr marL="385763" indent="-385763">
              <a:lnSpc>
                <a:spcPct val="150000"/>
              </a:lnSpc>
            </a:pPr>
            <a:r>
              <a:rPr lang="el-GR" sz="3600" dirty="0">
                <a:solidFill>
                  <a:schemeClr val="bg1"/>
                </a:solidFill>
              </a:rPr>
              <a:t>Λίστες εναντίων Λεξικών</a:t>
            </a:r>
          </a:p>
          <a:p>
            <a:pPr marL="385763" indent="-385763">
              <a:lnSpc>
                <a:spcPct val="150000"/>
              </a:lnSpc>
            </a:pPr>
            <a:r>
              <a:rPr lang="el-GR" sz="3600" dirty="0">
                <a:solidFill>
                  <a:schemeClr val="bg1"/>
                </a:solidFill>
              </a:rPr>
              <a:t>Σταθερές Λεξικών</a:t>
            </a:r>
          </a:p>
          <a:p>
            <a:pPr marL="385763" indent="-385763">
              <a:lnSpc>
                <a:spcPct val="150000"/>
              </a:lnSpc>
            </a:pPr>
            <a:r>
              <a:rPr lang="el-GR" sz="3600" dirty="0">
                <a:solidFill>
                  <a:schemeClr val="bg1"/>
                </a:solidFill>
              </a:rPr>
              <a:t>Η πιο συχνή λέξη</a:t>
            </a:r>
          </a:p>
          <a:p>
            <a:pPr marL="385763" indent="-385763">
              <a:lnSpc>
                <a:spcPct val="150000"/>
              </a:lnSpc>
            </a:pPr>
            <a:r>
              <a:rPr lang="el-GR" sz="3600" dirty="0">
                <a:solidFill>
                  <a:schemeClr val="bg1"/>
                </a:solidFill>
              </a:rPr>
              <a:t>Χρήση της μεθόδου </a:t>
            </a:r>
            <a:r>
              <a:rPr lang="en-US" sz="3600" dirty="0">
                <a:solidFill>
                  <a:srgbClr val="FF00FF"/>
                </a:solidFill>
                <a:latin typeface="Arial" charset="0"/>
                <a:cs typeface="Arial" charset="0"/>
              </a:rPr>
              <a:t>get</a:t>
            </a:r>
            <a:r>
              <a:rPr lang="en-US" sz="3600" dirty="0">
                <a:solidFill>
                  <a:schemeClr val="bg1"/>
                </a:solidFill>
              </a:rPr>
              <a:t>()</a:t>
            </a:r>
          </a:p>
          <a:p>
            <a:pPr marL="385763" indent="-385763">
              <a:lnSpc>
                <a:spcPct val="150000"/>
              </a:lnSpc>
            </a:pPr>
            <a:r>
              <a:rPr lang="el-GR" sz="3600" dirty="0">
                <a:solidFill>
                  <a:schemeClr val="bg1"/>
                </a:solidFill>
              </a:rPr>
              <a:t>Κατακερματισμός,</a:t>
            </a:r>
            <a:r>
              <a:rPr lang="en-US" sz="3600" dirty="0">
                <a:solidFill>
                  <a:schemeClr val="bg1"/>
                </a:solidFill>
              </a:rPr>
              <a:t> </a:t>
            </a:r>
            <a:r>
              <a:rPr lang="el-GR" sz="3600" dirty="0">
                <a:solidFill>
                  <a:schemeClr val="bg1"/>
                </a:solidFill>
              </a:rPr>
              <a:t>έλλειψη σειράς</a:t>
            </a:r>
          </a:p>
          <a:p>
            <a:pPr marL="385763" indent="-385763">
              <a:lnSpc>
                <a:spcPct val="150000"/>
              </a:lnSpc>
            </a:pPr>
            <a:r>
              <a:rPr lang="el-GR" sz="3600" dirty="0">
                <a:solidFill>
                  <a:schemeClr val="bg1"/>
                </a:solidFill>
              </a:rPr>
              <a:t>Βρόχοι λεξικών</a:t>
            </a:r>
          </a:p>
          <a:p>
            <a:pPr marL="385763" indent="-385763">
              <a:lnSpc>
                <a:spcPct val="150000"/>
              </a:lnSpc>
            </a:pPr>
            <a:r>
              <a:rPr lang="el-GR" sz="3600" dirty="0" err="1">
                <a:solidFill>
                  <a:schemeClr val="bg1"/>
                </a:solidFill>
              </a:rPr>
              <a:t>Κρυφοκοιτώντας</a:t>
            </a:r>
            <a:r>
              <a:rPr lang="el-GR" sz="3600" dirty="0">
                <a:solidFill>
                  <a:schemeClr val="bg1"/>
                </a:solidFill>
              </a:rPr>
              <a:t> τις πλειάδες</a:t>
            </a:r>
          </a:p>
          <a:p>
            <a:pPr marL="385763" indent="-385763">
              <a:lnSpc>
                <a:spcPct val="150000"/>
              </a:lnSpc>
            </a:pPr>
            <a:r>
              <a:rPr lang="el-GR" sz="3600" dirty="0">
                <a:solidFill>
                  <a:schemeClr val="bg1"/>
                </a:solidFill>
              </a:rPr>
              <a:t>Ταξινόμηση λεξικών</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Τι δεν είναι μια «Συλλογή»;</a:t>
            </a:r>
            <a:endParaRPr lang="en-US" sz="7600" b="0" i="0" u="none" strike="noStrike" cap="none" dirty="0">
              <a:solidFill>
                <a:srgbClr val="FFD966"/>
              </a:solidFill>
              <a:latin typeface="Arial"/>
              <a:ea typeface="Arial"/>
              <a:cs typeface="Arial"/>
              <a:sym typeface="Arial"/>
            </a:endParaRP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0" indent="0">
              <a:spcBef>
                <a:spcPts val="0"/>
              </a:spcBef>
              <a:buSzPct val="100000"/>
              <a:buNone/>
            </a:pPr>
            <a:r>
              <a:rPr lang="el-GR" sz="3600" u="none" strike="noStrike" cap="none" dirty="0">
                <a:solidFill>
                  <a:schemeClr val="lt1"/>
                </a:solidFill>
                <a:latin typeface="Arial" charset="0"/>
                <a:ea typeface="Arial" charset="0"/>
                <a:cs typeface="Arial" charset="0"/>
                <a:sym typeface="Cabin"/>
              </a:rPr>
              <a:t>Οι περισσότερες από τις </a:t>
            </a:r>
            <a:r>
              <a:rPr lang="el-GR" sz="3600" dirty="0">
                <a:solidFill>
                  <a:srgbClr val="00FF00"/>
                </a:solidFill>
                <a:latin typeface="Arial" charset="0"/>
                <a:cs typeface="Arial" charset="0"/>
                <a:sym typeface="Cabin"/>
              </a:rPr>
              <a:t>μεταβλητές</a:t>
            </a:r>
            <a:r>
              <a:rPr lang="el-GR" sz="3600" u="none" strike="noStrike" cap="none" dirty="0">
                <a:solidFill>
                  <a:schemeClr val="lt1"/>
                </a:solidFill>
                <a:latin typeface="Arial" charset="0"/>
                <a:ea typeface="Arial" charset="0"/>
                <a:cs typeface="Arial" charset="0"/>
                <a:sym typeface="Cabin"/>
              </a:rPr>
              <a:t> μας έχουν μία τιμή - όταν βάζουμε μια νέα τιμή στη </a:t>
            </a:r>
            <a:r>
              <a:rPr lang="el-GR" sz="3600" dirty="0">
                <a:solidFill>
                  <a:srgbClr val="00FF00"/>
                </a:solidFill>
                <a:latin typeface="Arial" charset="0"/>
                <a:cs typeface="Arial" charset="0"/>
                <a:sym typeface="Cabin"/>
              </a:rPr>
              <a:t>μεταβλητή</a:t>
            </a:r>
            <a:r>
              <a:rPr lang="el-GR" sz="3600" u="none" strike="noStrike" cap="none" dirty="0">
                <a:solidFill>
                  <a:schemeClr val="lt1"/>
                </a:solidFill>
                <a:latin typeface="Arial" charset="0"/>
                <a:ea typeface="Arial" charset="0"/>
                <a:cs typeface="Arial" charset="0"/>
                <a:sym typeface="Cabin"/>
              </a:rPr>
              <a:t>, η παλιά τιμή αντικαθίσταται</a:t>
            </a:r>
            <a:endParaRPr lang="en-US" sz="3600" u="none" strike="noStrike" cap="none" dirty="0">
              <a:solidFill>
                <a:schemeClr val="lt1"/>
              </a:solidFill>
              <a:latin typeface="Arial" charset="0"/>
              <a:ea typeface="Arial" charset="0"/>
              <a:cs typeface="Arial" charset="0"/>
              <a:sym typeface="Cabin"/>
            </a:endParaRP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Μια Ιστορία Δύο Συλλογών</a:t>
            </a:r>
            <a:r>
              <a:rPr lang="en-US" sz="7600" u="none" strike="noStrike" cap="none" dirty="0">
                <a:solidFill>
                  <a:srgbClr val="FFD966"/>
                </a:solidFill>
                <a:latin typeface="Arial" charset="0"/>
                <a:ea typeface="Arial" charset="0"/>
                <a:cs typeface="Arial" charset="0"/>
                <a:sym typeface="Cabin"/>
              </a:rPr>
              <a:t>…</a:t>
            </a:r>
          </a:p>
        </p:txBody>
      </p:sp>
      <p:sp>
        <p:nvSpPr>
          <p:cNvPr id="227" name="Shape 227"/>
          <p:cNvSpPr txBox="1">
            <a:spLocks noGrp="1"/>
          </p:cNvSpPr>
          <p:nvPr>
            <p:ph type="body" idx="1"/>
          </p:nvPr>
        </p:nvSpPr>
        <p:spPr>
          <a:xfrm>
            <a:off x="608202" y="2603500"/>
            <a:ext cx="10789141"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l-GR" sz="3600" u="none" strike="noStrike" cap="none" dirty="0">
                <a:solidFill>
                  <a:srgbClr val="00FF00"/>
                </a:solidFill>
                <a:latin typeface="Arial" charset="0"/>
                <a:ea typeface="Arial" charset="0"/>
                <a:cs typeface="Arial" charset="0"/>
                <a:sym typeface="Cabin"/>
              </a:rPr>
              <a:t>Λίστα</a:t>
            </a:r>
            <a:endParaRPr lang="en-US" sz="3600" u="none" strike="noStrike" cap="none" dirty="0">
              <a:solidFill>
                <a:srgbClr val="00FF00"/>
              </a:solidFill>
              <a:latin typeface="Arial" charset="0"/>
              <a:ea typeface="Arial" charset="0"/>
              <a:cs typeface="Arial" charset="0"/>
              <a:sym typeface="Cabin"/>
            </a:endParaRPr>
          </a:p>
          <a:p>
            <a:pPr marL="1077913" marR="0" lvl="1" indent="-407988"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Μια γραμμική συλλογή τιμών που παραμένουν σε σειρά</a:t>
            </a:r>
            <a:endParaRPr lang="en-US" sz="3600" u="none" strike="noStrike" cap="none" dirty="0">
              <a:solidFill>
                <a:schemeClr val="lt1"/>
              </a:solidFill>
              <a:latin typeface="Arial" charset="0"/>
              <a:ea typeface="Arial" charset="0"/>
              <a:cs typeface="Arial" charset="0"/>
              <a:sym typeface="Cabin"/>
            </a:endParaRPr>
          </a:p>
          <a:p>
            <a:pPr marL="568706" marR="0" lvl="0" indent="-390906" algn="l" rtl="0">
              <a:spcBef>
                <a:spcPts val="3500"/>
              </a:spcBef>
              <a:spcAft>
                <a:spcPts val="0"/>
              </a:spcAft>
              <a:buClr>
                <a:schemeClr val="lt1"/>
              </a:buClr>
              <a:buSzPct val="171000"/>
              <a:buFont typeface="Cabin"/>
              <a:buNone/>
            </a:pPr>
            <a:endParaRPr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l-GR" sz="3600" u="none" strike="noStrike" cap="none" dirty="0">
                <a:solidFill>
                  <a:srgbClr val="FF00FF"/>
                </a:solidFill>
                <a:latin typeface="Arial" charset="0"/>
                <a:ea typeface="Arial" charset="0"/>
                <a:cs typeface="Arial" charset="0"/>
                <a:sym typeface="Cabin"/>
              </a:rPr>
              <a:t>Λεξικό</a:t>
            </a:r>
            <a:endParaRPr lang="en-US" sz="3600" u="none" strike="noStrike" cap="none" dirty="0">
              <a:solidFill>
                <a:srgbClr val="FF00FF"/>
              </a:solidFill>
              <a:latin typeface="Arial" charset="0"/>
              <a:ea typeface="Arial" charset="0"/>
              <a:cs typeface="Arial" charset="0"/>
              <a:sym typeface="Cabin"/>
            </a:endParaRPr>
          </a:p>
          <a:p>
            <a:pPr marL="1077913" marR="0" lvl="1" indent="-407988"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Ένας «σάκος» τιμών, η καθεμιά με τη δική του ετικέτα</a:t>
            </a:r>
            <a:endParaRPr lang="en-US" sz="3600" u="none" strike="noStrike" cap="none" dirty="0">
              <a:solidFill>
                <a:schemeClr val="lt1"/>
              </a:solidFill>
              <a:latin typeface="Arial" charset="0"/>
              <a:ea typeface="Arial" charset="0"/>
              <a:cs typeface="Arial" charset="0"/>
              <a:sym typeface="Cabin"/>
            </a:endParaRP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10529886"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Λεξικά</a:t>
            </a:r>
            <a:endParaRPr lang="en-US" sz="7600" u="none" strike="noStrike" cap="none" dirty="0">
              <a:solidFill>
                <a:srgbClr val="FFD966"/>
              </a:solidFill>
              <a:latin typeface="Arial" charset="0"/>
              <a:ea typeface="Arial" charset="0"/>
              <a:cs typeface="Arial" charset="0"/>
              <a:sym typeface="Cabin"/>
            </a:endParaRP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2151603" y="5868681"/>
            <a:ext cx="1483640"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2800" u="none" strike="noStrike" cap="none" dirty="0">
                <a:solidFill>
                  <a:schemeClr val="lt1"/>
                </a:solidFill>
                <a:latin typeface="Arial" charset="0"/>
                <a:ea typeface="Arial" charset="0"/>
                <a:cs typeface="Arial" charset="0"/>
                <a:sym typeface="Cabin"/>
              </a:rPr>
              <a:t>χρήματα</a:t>
            </a:r>
            <a:endParaRPr lang="en-US" sz="2800" u="none" strike="noStrike" cap="none" dirty="0">
              <a:solidFill>
                <a:schemeClr val="lt1"/>
              </a:solidFill>
              <a:latin typeface="Arial" charset="0"/>
              <a:ea typeface="Arial" charset="0"/>
              <a:cs typeface="Arial" charset="0"/>
              <a:sym typeface="Cabin"/>
            </a:endParaRPr>
          </a:p>
        </p:txBody>
      </p:sp>
      <p:sp>
        <p:nvSpPr>
          <p:cNvPr id="241" name="Shape 241"/>
          <p:cNvSpPr txBox="1"/>
          <p:nvPr/>
        </p:nvSpPr>
        <p:spPr>
          <a:xfrm>
            <a:off x="12482521" y="3406564"/>
            <a:ext cx="2377662"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2800" u="none" strike="noStrike" cap="none" dirty="0">
                <a:solidFill>
                  <a:schemeClr val="lt1"/>
                </a:solidFill>
                <a:latin typeface="Arial" charset="0"/>
                <a:ea typeface="Arial" charset="0"/>
                <a:cs typeface="Arial" charset="0"/>
                <a:sym typeface="Cabin"/>
              </a:rPr>
              <a:t>χαρτομάντηλα</a:t>
            </a:r>
            <a:endParaRPr lang="en-US" sz="2800" u="none" strike="noStrike" cap="none" dirty="0">
              <a:solidFill>
                <a:schemeClr val="lt1"/>
              </a:solidFill>
              <a:latin typeface="Arial" charset="0"/>
              <a:ea typeface="Arial" charset="0"/>
              <a:cs typeface="Arial" charset="0"/>
              <a:sym typeface="Cabin"/>
            </a:endParaRPr>
          </a:p>
        </p:txBody>
      </p:sp>
      <p:sp>
        <p:nvSpPr>
          <p:cNvPr id="242" name="Shape 242"/>
          <p:cNvSpPr txBox="1"/>
          <p:nvPr/>
        </p:nvSpPr>
        <p:spPr>
          <a:xfrm>
            <a:off x="9036008" y="3834304"/>
            <a:ext cx="2377663"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2800" u="none" strike="noStrike" cap="none" dirty="0">
                <a:solidFill>
                  <a:schemeClr val="lt1"/>
                </a:solidFill>
                <a:latin typeface="Arial" charset="0"/>
                <a:ea typeface="Arial" charset="0"/>
                <a:cs typeface="Arial" charset="0"/>
                <a:sym typeface="Cabin"/>
              </a:rPr>
              <a:t>αριθμομηχανή</a:t>
            </a:r>
            <a:endParaRPr lang="en-US" sz="2800" u="none" strike="noStrike" cap="none" dirty="0">
              <a:solidFill>
                <a:schemeClr val="lt1"/>
              </a:solidFill>
              <a:latin typeface="Arial" charset="0"/>
              <a:ea typeface="Arial" charset="0"/>
              <a:cs typeface="Arial" charset="0"/>
              <a:sym typeface="Cabin"/>
            </a:endParaRPr>
          </a:p>
        </p:txBody>
      </p:sp>
      <p:sp>
        <p:nvSpPr>
          <p:cNvPr id="243" name="Shape 243"/>
          <p:cNvSpPr txBox="1"/>
          <p:nvPr/>
        </p:nvSpPr>
        <p:spPr>
          <a:xfrm>
            <a:off x="8507186" y="5180123"/>
            <a:ext cx="1409031"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2800" u="none" strike="noStrike" cap="none" dirty="0">
                <a:solidFill>
                  <a:schemeClr val="lt1"/>
                </a:solidFill>
                <a:latin typeface="Arial" charset="0"/>
                <a:ea typeface="Arial" charset="0"/>
                <a:cs typeface="Arial" charset="0"/>
                <a:sym typeface="Cabin"/>
              </a:rPr>
              <a:t>άρωμα</a:t>
            </a:r>
            <a:endParaRPr lang="en-US" sz="2800" u="none" strike="noStrike" cap="none" dirty="0">
              <a:solidFill>
                <a:schemeClr val="lt1"/>
              </a:solidFill>
              <a:latin typeface="Arial" charset="0"/>
              <a:ea typeface="Arial" charset="0"/>
              <a:cs typeface="Arial" charset="0"/>
              <a:sym typeface="Cabin"/>
            </a:endParaRPr>
          </a:p>
        </p:txBody>
      </p:sp>
      <p:sp>
        <p:nvSpPr>
          <p:cNvPr id="244" name="Shape 244"/>
          <p:cNvSpPr txBox="1"/>
          <p:nvPr/>
        </p:nvSpPr>
        <p:spPr>
          <a:xfrm>
            <a:off x="9033241" y="6525941"/>
            <a:ext cx="162931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2800" u="none" strike="noStrike" cap="none" dirty="0">
                <a:solidFill>
                  <a:schemeClr val="lt1"/>
                </a:solidFill>
                <a:latin typeface="Arial" charset="0"/>
                <a:ea typeface="Arial" charset="0"/>
                <a:cs typeface="Arial" charset="0"/>
                <a:sym typeface="Cabin"/>
              </a:rPr>
              <a:t>καραμέλα</a:t>
            </a:r>
            <a:endParaRPr lang="en-US" sz="2800" u="none" strike="noStrike" cap="none" dirty="0">
              <a:solidFill>
                <a:schemeClr val="lt1"/>
              </a:solidFill>
              <a:latin typeface="Arial" charset="0"/>
              <a:ea typeface="Arial" charset="0"/>
              <a:cs typeface="Arial" charset="0"/>
              <a:sym typeface="Cabin"/>
            </a:endParaRP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5"/>
              </a:rPr>
              <a:t>http://en.wikipedia.org/wiki/Associative_array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Λεξικά</a:t>
            </a:r>
            <a:endParaRPr lang="en-US" sz="7600" u="none" strike="noStrike" cap="none" dirty="0">
              <a:solidFill>
                <a:srgbClr val="FFD966"/>
              </a:solidFill>
              <a:latin typeface="Arial" charset="0"/>
              <a:ea typeface="Arial" charset="0"/>
              <a:cs typeface="Arial" charset="0"/>
              <a:sym typeface="Cabin"/>
            </a:endParaRP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Τα λεξικά είναι η πιο ισχυρή συλλογή δεδομένων της </a:t>
            </a:r>
            <a:r>
              <a:rPr lang="el-GR" sz="3000" u="none" strike="noStrike" cap="none" dirty="0" err="1">
                <a:solidFill>
                  <a:schemeClr val="lt1"/>
                </a:solidFill>
                <a:latin typeface="Arial" charset="0"/>
                <a:ea typeface="Arial" charset="0"/>
                <a:cs typeface="Arial" charset="0"/>
                <a:sym typeface="Cabin"/>
              </a:rPr>
              <a:t>Python</a:t>
            </a:r>
            <a:endParaRPr lang="en-US" sz="3000" u="none" strike="noStrike" cap="none" dirty="0">
              <a:solidFill>
                <a:schemeClr val="lt1"/>
              </a:solidFill>
              <a:latin typeface="Arial" charset="0"/>
              <a:ea typeface="Arial" charset="0"/>
              <a:cs typeface="Arial" charset="0"/>
              <a:sym typeface="Cabin"/>
            </a:endParaRPr>
          </a:p>
          <a:p>
            <a:pPr marL="749300" marR="0" lvl="0" indent="-332994" algn="l" rtl="0">
              <a:lnSpc>
                <a:spcPct val="100000"/>
              </a:lnSpc>
              <a:spcBef>
                <a:spcPts val="350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Τα λεξικά μας επιτρέπουν να κάνουμε γρήγορες λειτουργίες, που μοιάζουν με βάση δεδομένων, στην </a:t>
            </a:r>
            <a:r>
              <a:rPr lang="el-GR" sz="3000" u="none" strike="noStrike" cap="none" dirty="0" err="1">
                <a:solidFill>
                  <a:schemeClr val="lt1"/>
                </a:solidFill>
                <a:latin typeface="Arial" charset="0"/>
                <a:ea typeface="Arial" charset="0"/>
                <a:cs typeface="Arial" charset="0"/>
                <a:sym typeface="Cabin"/>
              </a:rPr>
              <a:t>Python</a:t>
            </a:r>
            <a:endParaRPr lang="en-US" sz="3000" u="none" strike="noStrike" cap="none" dirty="0">
              <a:solidFill>
                <a:schemeClr val="lt1"/>
              </a:solidFill>
              <a:latin typeface="Arial" charset="0"/>
              <a:ea typeface="Arial" charset="0"/>
              <a:cs typeface="Arial" charset="0"/>
              <a:sym typeface="Cabin"/>
            </a:endParaRPr>
          </a:p>
          <a:p>
            <a:pPr marL="749300" marR="0" lvl="0" indent="-332994" algn="l" rtl="0">
              <a:lnSpc>
                <a:spcPct val="100000"/>
              </a:lnSpc>
              <a:spcBef>
                <a:spcPts val="350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Τα λεξικά έχουν διαφορετικά ονόματα σε διαφορετικές γλώσσες</a:t>
            </a:r>
            <a:endParaRPr lang="en-US" sz="3000" u="none" strike="noStrike" cap="none" dirty="0">
              <a:solidFill>
                <a:schemeClr val="lt1"/>
              </a:solidFill>
              <a:latin typeface="Arial" charset="0"/>
              <a:ea typeface="Arial" charset="0"/>
              <a:cs typeface="Arial" charset="0"/>
              <a:sym typeface="Cabin"/>
            </a:endParaRP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a:t>
            </a:r>
            <a:r>
              <a:rPr lang="el-GR" sz="3000" u="none" strike="noStrike" cap="none" dirty="0">
                <a:solidFill>
                  <a:schemeClr val="lt1"/>
                </a:solidFill>
                <a:latin typeface="Arial" charset="0"/>
                <a:ea typeface="Arial" charset="0"/>
                <a:cs typeface="Arial" charset="0"/>
                <a:sym typeface="Cabin"/>
              </a:rPr>
              <a:t>Πίνακες Συσχέτισης </a:t>
            </a:r>
            <a:r>
              <a:rPr lang="en-US" sz="3000" u="none" strike="noStrike" cap="none" dirty="0">
                <a:solidFill>
                  <a:schemeClr val="lt1"/>
                </a:solidFill>
                <a:latin typeface="Arial" charset="0"/>
                <a:ea typeface="Arial" charset="0"/>
                <a:cs typeface="Arial" charset="0"/>
                <a:sym typeface="Cabin"/>
              </a:rPr>
              <a:t>- Perl / P</a:t>
            </a:r>
            <a:r>
              <a:rPr lang="en-US" sz="3000" dirty="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a:t>
            </a:r>
            <a:r>
              <a:rPr lang="el-GR" sz="3000" u="none" strike="noStrike" cap="none" dirty="0">
                <a:solidFill>
                  <a:schemeClr val="lt1"/>
                </a:solidFill>
                <a:latin typeface="Arial" charset="0"/>
                <a:ea typeface="Arial" charset="0"/>
                <a:cs typeface="Arial" charset="0"/>
                <a:sym typeface="Cabin"/>
              </a:rPr>
              <a:t>Ιδιότητες ή Χάρτης ή </a:t>
            </a:r>
            <a:r>
              <a:rPr lang="el-GR" sz="3000" u="none" strike="noStrike" cap="none" dirty="0" err="1">
                <a:solidFill>
                  <a:schemeClr val="lt1"/>
                </a:solidFill>
                <a:latin typeface="Arial" charset="0"/>
                <a:ea typeface="Arial" charset="0"/>
                <a:cs typeface="Arial" charset="0"/>
                <a:sym typeface="Cabin"/>
              </a:rPr>
              <a:t>HashMap</a:t>
            </a:r>
            <a:r>
              <a:rPr lang="el-GR" sz="3000" u="none" strike="noStrike" cap="none" dirty="0">
                <a:solidFill>
                  <a:schemeClr val="lt1"/>
                </a:solidFill>
                <a:latin typeface="Arial" charset="0"/>
                <a:ea typeface="Arial" charset="0"/>
                <a:cs typeface="Arial" charset="0"/>
                <a:sym typeface="Cabin"/>
              </a:rPr>
              <a:t> </a:t>
            </a:r>
            <a:r>
              <a:rPr lang="en-US" sz="3000" u="none" strike="noStrike" cap="none" dirty="0">
                <a:solidFill>
                  <a:schemeClr val="lt1"/>
                </a:solidFill>
                <a:latin typeface="Arial" charset="0"/>
                <a:ea typeface="Arial" charset="0"/>
                <a:cs typeface="Arial" charset="0"/>
                <a:sym typeface="Cabin"/>
              </a:rPr>
              <a:t>- Java</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Property Bag - C# / </a:t>
            </a:r>
            <a:r>
              <a:rPr lang="en-US" sz="3000" u="none" strike="noStrike" cap="none" dirty="0" err="1">
                <a:solidFill>
                  <a:schemeClr val="lt1"/>
                </a:solidFill>
                <a:latin typeface="Arial" charset="0"/>
                <a:ea typeface="Arial" charset="0"/>
                <a:cs typeface="Arial" charset="0"/>
                <a:sym typeface="Cabin"/>
              </a:rPr>
              <a:t>.Net</a:t>
            </a:r>
            <a:endParaRPr lang="en-US" sz="3000" u="none" strike="noStrike" cap="none" dirty="0">
              <a:solidFill>
                <a:schemeClr val="lt1"/>
              </a:solidFill>
              <a:latin typeface="Arial" charset="0"/>
              <a:ea typeface="Arial" charset="0"/>
              <a:cs typeface="Arial" charset="0"/>
              <a:sym typeface="Cabin"/>
            </a:endParaRP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0" y="2446337"/>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300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Οι λίστες </a:t>
            </a:r>
            <a:r>
              <a:rPr lang="el-GR" sz="3600" dirty="0">
                <a:solidFill>
                  <a:srgbClr val="00FFFF"/>
                </a:solidFill>
                <a:latin typeface="Arial" charset="0"/>
                <a:cs typeface="Arial" charset="0"/>
                <a:sym typeface="Cabin"/>
              </a:rPr>
              <a:t>ευρετηριάζουν</a:t>
            </a:r>
            <a:r>
              <a:rPr lang="el-GR" sz="3600" u="none" strike="noStrike" cap="none" dirty="0">
                <a:solidFill>
                  <a:schemeClr val="lt1"/>
                </a:solidFill>
                <a:latin typeface="Arial" charset="0"/>
                <a:ea typeface="Arial" charset="0"/>
                <a:cs typeface="Arial" charset="0"/>
                <a:sym typeface="Cabin"/>
              </a:rPr>
              <a:t> τις καταχωρίσεις τους με βάση τη θέση στη λίστα</a:t>
            </a:r>
            <a:endParaRPr lang="el-GR" sz="3600" dirty="0">
              <a:solidFill>
                <a:schemeClr val="lt1"/>
              </a:solidFill>
              <a:latin typeface="Arial" charset="0"/>
              <a:ea typeface="Arial" charset="0"/>
              <a:cs typeface="Arial" charset="0"/>
              <a:sym typeface="Cabin"/>
            </a:endParaRPr>
          </a:p>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Τα </a:t>
            </a:r>
            <a:r>
              <a:rPr lang="el-GR" sz="3600" dirty="0">
                <a:solidFill>
                  <a:srgbClr val="FF00FF"/>
                </a:solidFill>
                <a:latin typeface="Arial" charset="0"/>
                <a:cs typeface="Arial" charset="0"/>
                <a:sym typeface="Cabin"/>
              </a:rPr>
              <a:t>λεξικά</a:t>
            </a:r>
            <a:r>
              <a:rPr lang="el-GR" sz="3600" u="none" strike="noStrike" cap="none" dirty="0">
                <a:solidFill>
                  <a:schemeClr val="lt1"/>
                </a:solidFill>
                <a:latin typeface="Arial" charset="0"/>
                <a:ea typeface="Arial" charset="0"/>
                <a:cs typeface="Arial" charset="0"/>
                <a:sym typeface="Cabin"/>
              </a:rPr>
              <a:t> είναι σαν τις τσάντες – καμία σειρά</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Έτσι </a:t>
            </a:r>
            <a:r>
              <a:rPr lang="el-GR" sz="3600" dirty="0">
                <a:solidFill>
                  <a:srgbClr val="00FFFF"/>
                </a:solidFill>
                <a:latin typeface="Arial" charset="0"/>
                <a:cs typeface="Arial" charset="0"/>
                <a:sym typeface="Cabin"/>
              </a:rPr>
              <a:t>ευρετηριάζουμε</a:t>
            </a:r>
            <a:r>
              <a:rPr lang="el-GR" sz="3600" u="none" strike="noStrike" cap="none" dirty="0">
                <a:solidFill>
                  <a:schemeClr val="lt1"/>
                </a:solidFill>
                <a:latin typeface="Arial" charset="0"/>
                <a:ea typeface="Arial" charset="0"/>
                <a:cs typeface="Arial" charset="0"/>
                <a:sym typeface="Cabin"/>
              </a:rPr>
              <a:t> τα πράγματα που βάζουμε στο </a:t>
            </a:r>
            <a:r>
              <a:rPr lang="el-GR" sz="3600" dirty="0">
                <a:solidFill>
                  <a:srgbClr val="FF00FF"/>
                </a:solidFill>
                <a:latin typeface="Arial" charset="0"/>
                <a:cs typeface="Arial" charset="0"/>
                <a:sym typeface="Cabin"/>
              </a:rPr>
              <a:t>λεξικό</a:t>
            </a:r>
            <a:r>
              <a:rPr lang="el-GR" sz="3600" u="none" strike="noStrike" cap="none" dirty="0">
                <a:solidFill>
                  <a:schemeClr val="lt1"/>
                </a:solidFill>
                <a:latin typeface="Arial" charset="0"/>
                <a:ea typeface="Arial" charset="0"/>
                <a:cs typeface="Arial" charset="0"/>
                <a:sym typeface="Cabin"/>
              </a:rPr>
              <a:t> με μια "</a:t>
            </a:r>
            <a:r>
              <a:rPr lang="el-GR" sz="3600" dirty="0">
                <a:solidFill>
                  <a:srgbClr val="00FFFF"/>
                </a:solidFill>
                <a:latin typeface="Arial" charset="0"/>
                <a:cs typeface="Arial" charset="0"/>
                <a:sym typeface="Cabin"/>
              </a:rPr>
              <a:t>ετικέτα αναζήτησης</a:t>
            </a:r>
            <a:r>
              <a:rPr lang="el-GR" sz="3600" u="none" strike="noStrike" cap="none" dirty="0">
                <a:solidFill>
                  <a:schemeClr val="lt1"/>
                </a:solidFill>
                <a:latin typeface="Arial" charset="0"/>
                <a:ea typeface="Arial" charset="0"/>
                <a:cs typeface="Arial" charset="0"/>
                <a:sym typeface="Cabin"/>
              </a:rPr>
              <a:t>"</a:t>
            </a:r>
            <a:endParaRPr lang="en-US" sz="3600" b="0" i="0" u="none" strike="noStrike" cap="none" dirty="0">
              <a:solidFill>
                <a:srgbClr val="00FFFF"/>
              </a:solidFill>
              <a:latin typeface="Arial"/>
              <a:ea typeface="Arial"/>
              <a:cs typeface="Arial"/>
              <a:sym typeface="Arial"/>
            </a:endParaRPr>
          </a:p>
        </p:txBody>
      </p:sp>
      <p:sp>
        <p:nvSpPr>
          <p:cNvPr id="260" name="Shape 260"/>
          <p:cNvSpPr txBox="1"/>
          <p:nvPr/>
        </p:nvSpPr>
        <p:spPr>
          <a:xfrm>
            <a:off x="6488113" y="2532741"/>
            <a:ext cx="9599159"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τσάντα</a:t>
            </a:r>
            <a:r>
              <a:rPr lang="en-US" sz="2400" i="0" u="none" strike="noStrike" cap="none" dirty="0">
                <a:solidFill>
                  <a:schemeClr val="lt1"/>
                </a:solidFill>
                <a:latin typeface="Courier"/>
                <a:ea typeface="Courier"/>
                <a:cs typeface="Courier"/>
                <a:sym typeface="Courier New"/>
              </a:rPr>
              <a:t> = </a:t>
            </a:r>
            <a:r>
              <a:rPr lang="en-US" sz="2400" i="0" u="none" strike="noStrike" cap="none" dirty="0" err="1">
                <a:solidFill>
                  <a:srgbClr val="FF00FF"/>
                </a:solidFill>
                <a:latin typeface="Courier"/>
                <a:ea typeface="Courier"/>
                <a:cs typeface="Courier"/>
                <a:sym typeface="Courier New"/>
              </a:rPr>
              <a:t>dict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τσάντα</a:t>
            </a:r>
            <a:r>
              <a:rPr lang="en-US" sz="2400" i="0" u="none" strike="noStrike" cap="none" dirty="0">
                <a:solidFill>
                  <a:srgbClr val="00FFFF"/>
                </a:solidFill>
                <a:latin typeface="Courier"/>
                <a:ea typeface="Courier"/>
                <a:cs typeface="Courier"/>
                <a:sym typeface="Courier New"/>
              </a:rPr>
              <a:t>['</a:t>
            </a:r>
            <a:r>
              <a:rPr lang="el-GR" sz="2400" i="0" u="none" strike="noStrike" cap="none" dirty="0">
                <a:solidFill>
                  <a:srgbClr val="00FFFF"/>
                </a:solidFill>
                <a:latin typeface="Courier"/>
                <a:ea typeface="Courier"/>
                <a:cs typeface="Courier"/>
                <a:sym typeface="Courier New"/>
              </a:rPr>
              <a:t>χρήματα</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τσάντα</a:t>
            </a:r>
            <a:r>
              <a:rPr lang="en-US" sz="2400" i="0" u="none" strike="noStrike" cap="none" dirty="0">
                <a:solidFill>
                  <a:srgbClr val="00FFFF"/>
                </a:solidFill>
                <a:latin typeface="Courier"/>
                <a:ea typeface="Courier"/>
                <a:cs typeface="Courier"/>
                <a:sym typeface="Courier New"/>
              </a:rPr>
              <a:t>['</a:t>
            </a:r>
            <a:r>
              <a:rPr lang="el-GR" sz="2400" i="0" u="none" strike="noStrike" cap="none" dirty="0">
                <a:solidFill>
                  <a:srgbClr val="00FFFF"/>
                </a:solidFill>
                <a:latin typeface="Courier"/>
                <a:ea typeface="Courier"/>
                <a:cs typeface="Courier"/>
                <a:sym typeface="Courier New"/>
              </a:rPr>
              <a:t>καραμέλα</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τσάντα</a:t>
            </a:r>
            <a:r>
              <a:rPr lang="en-US" sz="2400" i="0" u="none" strike="noStrike" cap="none" dirty="0">
                <a:solidFill>
                  <a:srgbClr val="00FFFF"/>
                </a:solidFill>
                <a:latin typeface="Courier"/>
                <a:ea typeface="Courier"/>
                <a:cs typeface="Courier"/>
                <a:sym typeface="Courier New"/>
              </a:rPr>
              <a:t>['</a:t>
            </a:r>
            <a:r>
              <a:rPr lang="el-GR" sz="2400" i="0" u="none" strike="noStrike" cap="none" dirty="0">
                <a:solidFill>
                  <a:srgbClr val="00FFFF"/>
                </a:solidFill>
                <a:latin typeface="Courier"/>
                <a:ea typeface="Courier"/>
                <a:cs typeface="Courier"/>
                <a:sym typeface="Courier New"/>
              </a:rPr>
              <a:t>χαρτομάντηλα</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l-GR" sz="2400" i="0" u="none" strike="noStrike" cap="none" dirty="0">
                <a:solidFill>
                  <a:srgbClr val="00FF00"/>
                </a:solidFill>
                <a:latin typeface="Courier"/>
                <a:ea typeface="Courier"/>
                <a:cs typeface="Courier"/>
                <a:sym typeface="Courier New"/>
              </a:rPr>
              <a:t>τσάντα</a:t>
            </a:r>
            <a:r>
              <a:rPr lang="en-US" sz="24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χρήματα</a:t>
            </a:r>
            <a:r>
              <a:rPr lang="en-US" sz="2400" i="0" u="none" strike="noStrike" cap="none" dirty="0">
                <a:solidFill>
                  <a:schemeClr val="lt1"/>
                </a:solidFill>
                <a:latin typeface="Courier"/>
                <a:ea typeface="Courier"/>
                <a:cs typeface="Courier"/>
                <a:sym typeface="Courier New"/>
              </a:rPr>
              <a:t>': 12, '</a:t>
            </a:r>
            <a:r>
              <a:rPr lang="el-GR" sz="2400" i="0" u="none" strike="noStrike" cap="none" dirty="0">
                <a:solidFill>
                  <a:schemeClr val="lt1"/>
                </a:solidFill>
                <a:latin typeface="Courier"/>
                <a:ea typeface="Courier"/>
                <a:cs typeface="Courier"/>
                <a:sym typeface="Courier New"/>
              </a:rPr>
              <a:t>χαρτομάντηλα</a:t>
            </a:r>
            <a:r>
              <a:rPr lang="en-US" sz="2400" i="0" u="none" strike="noStrike" cap="none" dirty="0">
                <a:solidFill>
                  <a:schemeClr val="lt1"/>
                </a:solidFill>
                <a:latin typeface="Courier"/>
                <a:ea typeface="Courier"/>
                <a:cs typeface="Courier"/>
                <a:sym typeface="Courier New"/>
              </a:rPr>
              <a:t>': 75, '</a:t>
            </a:r>
            <a:r>
              <a:rPr lang="el-GR" sz="2400" i="0" u="none" strike="noStrike" cap="none" dirty="0">
                <a:solidFill>
                  <a:schemeClr val="lt1"/>
                </a:solidFill>
                <a:latin typeface="Courier"/>
                <a:ea typeface="Courier"/>
                <a:cs typeface="Courier"/>
                <a:sym typeface="Courier New"/>
              </a:rPr>
              <a:t>καραμέλα</a:t>
            </a:r>
            <a:r>
              <a:rPr lang="en-US" sz="2400" i="0" u="none" strike="noStrike" cap="none" dirty="0">
                <a:solidFill>
                  <a:schemeClr val="lt1"/>
                </a:solidFill>
                <a:latin typeface="Courier"/>
                <a:ea typeface="Courier"/>
                <a:cs typeface="Courier"/>
                <a:sym typeface="Courier New"/>
              </a:rPr>
              <a:t>': 3}</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l-GR" sz="2400" i="0" u="none" strike="noStrike" cap="none" dirty="0">
                <a:solidFill>
                  <a:srgbClr val="00FF00"/>
                </a:solidFill>
                <a:latin typeface="Courier"/>
                <a:ea typeface="Courier"/>
                <a:cs typeface="Courier"/>
                <a:sym typeface="Courier New"/>
              </a:rPr>
              <a:t>τσάντα</a:t>
            </a:r>
            <a:r>
              <a:rPr lang="el-GR" sz="2400" dirty="0">
                <a:solidFill>
                  <a:srgbClr val="00FFFF"/>
                </a:solidFill>
                <a:latin typeface="Courier"/>
                <a:ea typeface="Courier"/>
                <a:cs typeface="Courier"/>
                <a:sym typeface="Courier New"/>
              </a:rPr>
              <a:t>[</a:t>
            </a:r>
            <a:r>
              <a:rPr lang="en-US" sz="2400" i="0" u="none" strike="noStrike" cap="none" dirty="0">
                <a:solidFill>
                  <a:srgbClr val="00FFFF"/>
                </a:solidFill>
                <a:latin typeface="Courier"/>
                <a:ea typeface="Courier"/>
                <a:cs typeface="Courier"/>
                <a:sym typeface="Courier New"/>
              </a:rPr>
              <a:t>'</a:t>
            </a:r>
            <a:r>
              <a:rPr lang="el-GR" sz="2400" i="0" u="none" strike="noStrike" cap="none" dirty="0">
                <a:solidFill>
                  <a:srgbClr val="00FFFF"/>
                </a:solidFill>
                <a:latin typeface="Courier"/>
                <a:ea typeface="Courier"/>
                <a:cs typeface="Courier"/>
                <a:sym typeface="Courier New"/>
              </a:rPr>
              <a:t>καραμέλα</a:t>
            </a:r>
            <a:r>
              <a:rPr lang="en-US" sz="2400" i="0" u="none" strike="noStrike" cap="none" dirty="0">
                <a:solidFill>
                  <a:srgbClr val="00FFFF"/>
                </a:solidFill>
                <a:latin typeface="Courier"/>
                <a:ea typeface="Courier"/>
                <a:cs typeface="Courier"/>
                <a:sym typeface="Courier New"/>
              </a:rPr>
              <a:t>']</a:t>
            </a:r>
            <a:r>
              <a:rPr lang="en-US" sz="2400" dirty="0">
                <a:solidFill>
                  <a:srgbClr val="FFFF00"/>
                </a:solidFill>
                <a:latin typeface="Courier"/>
                <a:ea typeface="Courier"/>
                <a:cs typeface="Courier"/>
                <a:sym typeface="Courier New"/>
              </a:rPr>
              <a:t>)</a:t>
            </a:r>
            <a:endParaRPr lang="en-US" sz="24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τσάντα</a:t>
            </a:r>
            <a:r>
              <a:rPr lang="en-US" sz="2400" i="0" u="none" strike="noStrike" cap="none" dirty="0">
                <a:solidFill>
                  <a:srgbClr val="00FFFF"/>
                </a:solidFill>
                <a:latin typeface="Courier"/>
                <a:ea typeface="Courier"/>
                <a:cs typeface="Courier"/>
                <a:sym typeface="Courier New"/>
              </a:rPr>
              <a:t>['</a:t>
            </a:r>
            <a:r>
              <a:rPr lang="el-GR" sz="2400" i="0" u="none" strike="noStrike" cap="none" dirty="0">
                <a:solidFill>
                  <a:srgbClr val="00FFFF"/>
                </a:solidFill>
                <a:latin typeface="Courier"/>
                <a:ea typeface="Courier"/>
                <a:cs typeface="Courier"/>
                <a:sym typeface="Courier New"/>
              </a:rPr>
              <a:t>καραμέλα</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00FF00"/>
                </a:solidFill>
                <a:latin typeface="Courier"/>
                <a:ea typeface="Courier"/>
                <a:cs typeface="Courier"/>
                <a:sym typeface="Courier New"/>
              </a:rPr>
              <a:t>τσάντα</a:t>
            </a:r>
            <a:r>
              <a:rPr lang="en-US" sz="2400" i="0" u="none" strike="noStrike" cap="none" dirty="0">
                <a:solidFill>
                  <a:srgbClr val="00FFFF"/>
                </a:solidFill>
                <a:latin typeface="Courier"/>
                <a:ea typeface="Courier"/>
                <a:cs typeface="Courier"/>
                <a:sym typeface="Courier New"/>
              </a:rPr>
              <a:t>['</a:t>
            </a:r>
            <a:r>
              <a:rPr lang="el-GR" sz="2400" i="0" u="none" strike="noStrike" cap="none" dirty="0">
                <a:solidFill>
                  <a:srgbClr val="00FFFF"/>
                </a:solidFill>
                <a:latin typeface="Courier"/>
                <a:ea typeface="Courier"/>
                <a:cs typeface="Courier"/>
                <a:sym typeface="Courier New"/>
              </a:rPr>
              <a:t>καραμέλα</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+ 2</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l-GR" sz="2400" i="0" u="none" strike="noStrike" cap="none" dirty="0">
                <a:solidFill>
                  <a:srgbClr val="00FF00"/>
                </a:solidFill>
                <a:latin typeface="Courier"/>
                <a:ea typeface="Courier"/>
                <a:cs typeface="Courier"/>
                <a:sym typeface="Courier New"/>
              </a:rPr>
              <a:t>τσάντα</a:t>
            </a:r>
            <a:r>
              <a:rPr lang="en-US" sz="2400" dirty="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χρήματα </a:t>
            </a:r>
            <a:r>
              <a:rPr lang="en-US" sz="2400" i="0" u="none" strike="noStrike" cap="none" dirty="0">
                <a:solidFill>
                  <a:schemeClr val="lt1"/>
                </a:solidFill>
                <a:latin typeface="Courier"/>
                <a:ea typeface="Courier"/>
                <a:cs typeface="Courier"/>
                <a:sym typeface="Courier New"/>
              </a:rPr>
              <a:t>': 12, '</a:t>
            </a:r>
            <a:r>
              <a:rPr lang="el-GR" sz="2400" i="0" u="none" strike="noStrike" cap="none" dirty="0">
                <a:solidFill>
                  <a:schemeClr val="lt1"/>
                </a:solidFill>
                <a:latin typeface="Courier"/>
                <a:ea typeface="Courier"/>
                <a:cs typeface="Courier"/>
                <a:sym typeface="Courier New"/>
              </a:rPr>
              <a:t>χαρτομάντηλα </a:t>
            </a:r>
            <a:r>
              <a:rPr lang="en-US" sz="2400" i="0" u="none" strike="noStrike" cap="none" dirty="0">
                <a:solidFill>
                  <a:schemeClr val="lt1"/>
                </a:solidFill>
                <a:latin typeface="Courier"/>
                <a:ea typeface="Courier"/>
                <a:cs typeface="Courier"/>
                <a:sym typeface="Courier New"/>
              </a:rPr>
              <a:t>': 75, </a:t>
            </a:r>
            <a:r>
              <a:rPr lang="en-US" sz="2400" i="0" u="none" strike="noStrike" cap="none" dirty="0">
                <a:solidFill>
                  <a:srgbClr val="00FFFF"/>
                </a:solidFill>
                <a:latin typeface="Courier"/>
                <a:ea typeface="Courier"/>
                <a:cs typeface="Courier"/>
                <a:sym typeface="Courier New"/>
              </a:rPr>
              <a:t>'</a:t>
            </a:r>
            <a:r>
              <a:rPr lang="el-GR" sz="2400" i="0" u="none" strike="noStrike" cap="none" dirty="0">
                <a:solidFill>
                  <a:srgbClr val="00FFFF"/>
                </a:solidFill>
                <a:latin typeface="Courier"/>
                <a:ea typeface="Courier"/>
                <a:cs typeface="Courier"/>
                <a:sym typeface="Courier New"/>
              </a:rPr>
              <a:t>καραμέλα</a:t>
            </a:r>
            <a:r>
              <a:rPr lang="en-US" sz="2400" i="0" u="none" strike="noStrike" cap="none" dirty="0">
                <a:solidFill>
                  <a:srgbClr val="00FFFF"/>
                </a:solidFill>
                <a:latin typeface="Courier"/>
                <a:ea typeface="Courier"/>
                <a:cs typeface="Courier"/>
                <a:sym typeface="Courier New"/>
              </a:rPr>
              <a:t>': 5</a:t>
            </a:r>
            <a:r>
              <a:rPr lang="en-US" sz="2400" i="0" u="none" strike="noStrike" cap="none" dirty="0">
                <a:solidFill>
                  <a:schemeClr val="lt1"/>
                </a:solidFill>
                <a:latin typeface="Courier"/>
                <a:ea typeface="Courier"/>
                <a:cs typeface="Courier"/>
                <a:sym typeface="Courier New"/>
              </a:rPr>
              <a:t>}</a:t>
            </a: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Λεξικά</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6600" u="none" strike="noStrike" cap="none" dirty="0">
                <a:solidFill>
                  <a:srgbClr val="FFD966"/>
                </a:solidFill>
                <a:latin typeface="Arial" charset="0"/>
                <a:ea typeface="Arial" charset="0"/>
                <a:cs typeface="Arial" charset="0"/>
                <a:sym typeface="Cabin"/>
              </a:rPr>
              <a:t>Συγκρίνοντας Λίστες και Λεξικά</a:t>
            </a:r>
            <a:endParaRPr lang="en-US" sz="6600" u="none" strike="noStrike" cap="none" dirty="0">
              <a:solidFill>
                <a:srgbClr val="FFD966"/>
              </a:solidFill>
              <a:latin typeface="Arial" charset="0"/>
              <a:ea typeface="Arial" charset="0"/>
              <a:cs typeface="Arial" charset="0"/>
              <a:sym typeface="Cabin"/>
            </a:endParaRP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el-GR" sz="3600" u="none" strike="noStrike" cap="none" dirty="0">
                <a:solidFill>
                  <a:schemeClr val="lt1"/>
                </a:solidFill>
                <a:latin typeface="Arial" charset="0"/>
                <a:ea typeface="Arial" charset="0"/>
                <a:cs typeface="Arial" charset="0"/>
                <a:sym typeface="Cabin"/>
              </a:rPr>
              <a:t>Τα </a:t>
            </a:r>
            <a:r>
              <a:rPr lang="el-GR" sz="3600" dirty="0">
                <a:solidFill>
                  <a:srgbClr val="FF00FF"/>
                </a:solidFill>
                <a:latin typeface="Arial" charset="0"/>
                <a:cs typeface="Arial" charset="0"/>
                <a:sym typeface="Cabin"/>
              </a:rPr>
              <a:t>λεξικά</a:t>
            </a:r>
            <a:r>
              <a:rPr lang="el-GR" sz="3600" u="none" strike="noStrike" cap="none" dirty="0">
                <a:solidFill>
                  <a:schemeClr val="lt1"/>
                </a:solidFill>
                <a:latin typeface="Arial" charset="0"/>
                <a:ea typeface="Arial" charset="0"/>
                <a:cs typeface="Arial" charset="0"/>
                <a:sym typeface="Cabin"/>
              </a:rPr>
              <a:t> είναι σαν </a:t>
            </a:r>
            <a:r>
              <a:rPr lang="el-GR" sz="3600" dirty="0">
                <a:solidFill>
                  <a:srgbClr val="00FF00"/>
                </a:solidFill>
                <a:latin typeface="Arial" charset="0"/>
                <a:cs typeface="Arial" charset="0"/>
                <a:sym typeface="Cabin"/>
              </a:rPr>
              <a:t>λίστες</a:t>
            </a:r>
            <a:r>
              <a:rPr lang="el-GR" sz="3600" u="none" strike="noStrike" cap="none" dirty="0">
                <a:solidFill>
                  <a:schemeClr val="lt1"/>
                </a:solidFill>
                <a:latin typeface="Arial" charset="0"/>
                <a:ea typeface="Arial" charset="0"/>
                <a:cs typeface="Arial" charset="0"/>
                <a:sym typeface="Cabin"/>
              </a:rPr>
              <a:t>, εκτός από το ότι χρησιμοποιούν </a:t>
            </a:r>
            <a:r>
              <a:rPr lang="el-GR" sz="3600" dirty="0">
                <a:solidFill>
                  <a:srgbClr val="FF7F00"/>
                </a:solidFill>
                <a:latin typeface="Arial" charset="0"/>
                <a:cs typeface="Arial" charset="0"/>
                <a:sym typeface="Cabin"/>
              </a:rPr>
              <a:t>κλειδιά</a:t>
            </a:r>
            <a:r>
              <a:rPr lang="el-GR" sz="3600" u="none" strike="noStrike" cap="none" dirty="0">
                <a:solidFill>
                  <a:schemeClr val="lt1"/>
                </a:solidFill>
                <a:latin typeface="Arial" charset="0"/>
                <a:ea typeface="Arial" charset="0"/>
                <a:cs typeface="Arial" charset="0"/>
                <a:sym typeface="Cabin"/>
              </a:rPr>
              <a:t> αντί αριθμών για την αναζήτηση </a:t>
            </a:r>
            <a:r>
              <a:rPr lang="el-GR" sz="3600" dirty="0">
                <a:solidFill>
                  <a:srgbClr val="FFFF00"/>
                </a:solidFill>
                <a:latin typeface="Arial" charset="0"/>
                <a:cs typeface="Arial" charset="0"/>
                <a:sym typeface="Cabin"/>
              </a:rPr>
              <a:t>τιμών</a:t>
            </a:r>
            <a:endParaRPr lang="en-US" sz="3600" u="none" strike="noStrike" cap="none" dirty="0">
              <a:solidFill>
                <a:srgbClr val="FFFF00"/>
              </a:solidFill>
              <a:latin typeface="Arial" charset="0"/>
              <a:ea typeface="Arial" charset="0"/>
              <a:cs typeface="Arial" charset="0"/>
              <a:sym typeface="Cabin"/>
            </a:endParaRP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21, 183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0</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23</a:t>
            </a:r>
          </a:p>
          <a:p>
            <a:pPr lvl="0">
              <a:buClr>
                <a:srgbClr val="00FF00"/>
              </a:buClr>
              <a:buSzPct val="25000"/>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lst</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23, 183</a:t>
            </a:r>
            <a:r>
              <a:rPr lang="en-US" sz="3000" i="0" u="none" strike="noStrike" cap="none" dirty="0">
                <a:solidFill>
                  <a:srgbClr val="00FF00"/>
                </a:solidFill>
                <a:latin typeface="Courier"/>
                <a:ea typeface="Courier"/>
                <a:cs typeface="Courier"/>
                <a:sym typeface="Courier New"/>
              </a:rPr>
              <a:t>]</a:t>
            </a:r>
          </a:p>
        </p:txBody>
      </p:sp>
      <p:sp>
        <p:nvSpPr>
          <p:cNvPr id="268" name="Shape 268"/>
          <p:cNvSpPr txBox="1"/>
          <p:nvPr/>
        </p:nvSpPr>
        <p:spPr>
          <a:xfrm>
            <a:off x="8815552" y="3997320"/>
            <a:ext cx="6760723"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0000FF"/>
                </a:solidFill>
                <a:latin typeface="Courier"/>
                <a:ea typeface="Courier"/>
                <a:cs typeface="Courier"/>
                <a:sym typeface="Courier New"/>
              </a:rPr>
              <a:t>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ηλικία</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μάθημα</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182</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FF00FF"/>
                </a:solidFill>
                <a:latin typeface="Courier"/>
                <a:ea typeface="Courier"/>
                <a:cs typeface="Courier"/>
                <a:sym typeface="Courier New"/>
              </a:rPr>
              <a:t>ddd</a:t>
            </a:r>
            <a:r>
              <a:rPr lang="en-US" sz="3000" dirty="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ηλικία</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μάθημα</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ηλικία</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 = 23</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FF00FF"/>
                </a:solidFill>
                <a:latin typeface="Courier"/>
                <a:ea typeface="Courier"/>
                <a:cs typeface="Courier"/>
                <a:sym typeface="Courier New"/>
              </a:rPr>
              <a:t>ddd</a:t>
            </a:r>
            <a:r>
              <a:rPr lang="en-US" sz="3000" dirty="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ηλικία</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23</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μάθημα</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15866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00FF00"/>
                </a:solidFill>
                <a:latin typeface="Courier"/>
                <a:ea typeface="Courier"/>
                <a:cs typeface="Courier"/>
                <a:sym typeface="Courier New"/>
              </a:rPr>
              <a:t> =</a:t>
            </a:r>
            <a:r>
              <a:rPr lang="en-US" sz="2800" i="0" u="none" strike="noStrike" cap="none" dirty="0">
                <a:solidFill>
                  <a:srgbClr val="0000FF"/>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183</a:t>
            </a:r>
            <a:r>
              <a:rPr lang="en-US" sz="2800" i="0" u="none" strike="noStrike" cap="none" dirty="0">
                <a:solidFill>
                  <a:srgbClr val="00FF00"/>
                </a:solidFill>
                <a:latin typeface="Courier"/>
                <a:ea typeface="Courier"/>
                <a:cs typeface="Courier"/>
                <a:sym typeface="Courier New"/>
              </a:rPr>
              <a:t>)</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00FF00"/>
                </a:solidFill>
                <a:latin typeface="Courier"/>
                <a:ea typeface="Courier"/>
                <a:cs typeface="Courier"/>
                <a:sym typeface="Courier New"/>
              </a:rPr>
              <a:t>lst</a:t>
            </a:r>
            <a:r>
              <a:rPr lang="en-US" sz="2800" dirty="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21, 183</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00"/>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23</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00FF00"/>
                </a:solidFill>
                <a:latin typeface="Courier"/>
                <a:ea typeface="Courier"/>
                <a:cs typeface="Courier"/>
                <a:sym typeface="Courier New"/>
              </a:rPr>
              <a:t>lst</a:t>
            </a:r>
            <a:r>
              <a:rPr lang="en-US" sz="2800" dirty="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23, 183</a:t>
            </a:r>
            <a:r>
              <a:rPr lang="en-US" sz="2800" i="0" u="none" strike="noStrike" cap="none" dirty="0">
                <a:solidFill>
                  <a:srgbClr val="00FF00"/>
                </a:solidFill>
                <a:latin typeface="Courier"/>
                <a:ea typeface="Courier"/>
                <a:cs typeface="Courier"/>
                <a:sym typeface="Courier New"/>
              </a:rPr>
              <a:t>]</a:t>
            </a:r>
          </a:p>
        </p:txBody>
      </p:sp>
      <p:sp>
        <p:nvSpPr>
          <p:cNvPr id="274" name="Shape 274"/>
          <p:cNvSpPr txBox="1"/>
          <p:nvPr/>
        </p:nvSpPr>
        <p:spPr>
          <a:xfrm>
            <a:off x="15866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 = </a:t>
            </a:r>
            <a:r>
              <a:rPr lang="en-US" sz="2800" i="0" u="none" strike="noStrike" cap="none" dirty="0" err="1">
                <a:solidFill>
                  <a:srgbClr val="00FFFF"/>
                </a:solidFill>
                <a:latin typeface="Courier"/>
                <a:ea typeface="Courier"/>
                <a:cs typeface="Courier"/>
                <a:sym typeface="Courier New"/>
              </a:rPr>
              <a:t>dict</a:t>
            </a:r>
            <a:r>
              <a:rPr lang="en-US" sz="28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t>
            </a:r>
            <a:r>
              <a:rPr lang="el-GR" sz="2800" i="0" u="none" strike="noStrike" cap="none" dirty="0">
                <a:solidFill>
                  <a:srgbClr val="FF7F00"/>
                </a:solidFill>
                <a:latin typeface="Courier"/>
                <a:ea typeface="Courier"/>
                <a:cs typeface="Courier"/>
                <a:sym typeface="Courier New"/>
              </a:rPr>
              <a:t>ηλικία</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t>
            </a:r>
            <a:r>
              <a:rPr lang="el-GR" sz="2800" i="0" u="none" strike="noStrike" cap="none" dirty="0">
                <a:solidFill>
                  <a:srgbClr val="FF7F00"/>
                </a:solidFill>
                <a:latin typeface="Courier"/>
                <a:ea typeface="Courier"/>
                <a:cs typeface="Courier"/>
                <a:sym typeface="Courier New"/>
              </a:rPr>
              <a:t>μάθημα</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182</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00FF"/>
                </a:solidFill>
                <a:latin typeface="Courier"/>
                <a:ea typeface="Courier"/>
                <a:cs typeface="Courier"/>
                <a:sym typeface="Courier New"/>
              </a:rPr>
              <a:t>ddd</a:t>
            </a:r>
            <a:r>
              <a:rPr lang="en-US" sz="2800" dirty="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t>
            </a:r>
            <a:r>
              <a:rPr lang="el-GR" sz="2800" i="0" u="none" strike="noStrike" cap="none" dirty="0">
                <a:solidFill>
                  <a:srgbClr val="FF7F00"/>
                </a:solidFill>
                <a:latin typeface="Courier"/>
                <a:ea typeface="Courier"/>
                <a:cs typeface="Courier"/>
                <a:sym typeface="Courier New"/>
              </a:rPr>
              <a:t>ηλικία</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t>
            </a:r>
            <a:r>
              <a:rPr lang="el-GR" sz="2800" i="0" u="none" strike="noStrike" cap="none" dirty="0">
                <a:solidFill>
                  <a:srgbClr val="FF7F00"/>
                </a:solidFill>
                <a:latin typeface="Courier"/>
                <a:ea typeface="Courier"/>
                <a:cs typeface="Courier"/>
                <a:sym typeface="Courier New"/>
              </a:rPr>
              <a:t>μάθημα</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t>
            </a:r>
            <a:r>
              <a:rPr lang="el-GR" sz="2800" i="0" u="none" strike="noStrike" cap="none" dirty="0">
                <a:solidFill>
                  <a:srgbClr val="FF7F00"/>
                </a:solidFill>
                <a:latin typeface="Courier"/>
                <a:ea typeface="Courier"/>
                <a:cs typeface="Courier"/>
                <a:sym typeface="Courier New"/>
              </a:rPr>
              <a:t>ηλικία</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rgbClr val="FF00FF"/>
                </a:solidFill>
                <a:latin typeface="Courier"/>
                <a:ea typeface="Courier"/>
                <a:cs typeface="Courier"/>
                <a:sym typeface="Courier New"/>
              </a:rPr>
              <a:t>] = 23</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00FF"/>
                </a:solidFill>
                <a:latin typeface="Courier"/>
                <a:ea typeface="Courier"/>
                <a:cs typeface="Courier"/>
                <a:sym typeface="Courier New"/>
              </a:rPr>
              <a:t>ddd</a:t>
            </a:r>
            <a:r>
              <a:rPr lang="en-US" sz="2800" dirty="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t>
            </a:r>
            <a:r>
              <a:rPr lang="el-GR" sz="2800" i="0" u="none" strike="noStrike" cap="none" dirty="0">
                <a:solidFill>
                  <a:srgbClr val="FF7F00"/>
                </a:solidFill>
                <a:latin typeface="Courier"/>
                <a:ea typeface="Courier"/>
                <a:cs typeface="Courier"/>
                <a:sym typeface="Courier New"/>
              </a:rPr>
              <a:t>ηλικία</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23</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t>
            </a:r>
            <a:r>
              <a:rPr lang="el-GR" sz="2800" i="0" u="none" strike="noStrike" cap="none" dirty="0">
                <a:solidFill>
                  <a:srgbClr val="FF7F00"/>
                </a:solidFill>
                <a:latin typeface="Courier"/>
                <a:ea typeface="Courier"/>
                <a:cs typeface="Courier"/>
                <a:sym typeface="Courier New"/>
              </a:rPr>
              <a:t>μάθημα</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a:t>
            </a:r>
          </a:p>
        </p:txBody>
      </p:sp>
      <p:sp>
        <p:nvSpPr>
          <p:cNvPr id="275" name="Shape 275"/>
          <p:cNvSpPr txBox="1"/>
          <p:nvPr/>
        </p:nvSpPr>
        <p:spPr>
          <a:xfrm>
            <a:off x="10278270" y="2265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1602245" y="2252599"/>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0278270" y="3027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1602245" y="3014599"/>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3773945" y="2417699"/>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a:t>
            </a:r>
            <a:r>
              <a:rPr lang="en-US" sz="3200">
                <a:solidFill>
                  <a:srgbClr val="00FF00"/>
                </a:solidFill>
                <a:latin typeface="Arial" charset="0"/>
                <a:ea typeface="Arial" charset="0"/>
                <a:cs typeface="Arial" charset="0"/>
                <a:sym typeface="Cabin"/>
              </a:rPr>
              <a:t>st</a:t>
            </a:r>
          </a:p>
        </p:txBody>
      </p:sp>
      <p:sp>
        <p:nvSpPr>
          <p:cNvPr id="280" name="Shape 280"/>
          <p:cNvSpPr txBox="1"/>
          <p:nvPr/>
        </p:nvSpPr>
        <p:spPr>
          <a:xfrm>
            <a:off x="10135398" y="1465199"/>
            <a:ext cx="11064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200" u="none" strike="noStrike" cap="none" dirty="0">
                <a:solidFill>
                  <a:srgbClr val="FF7F00"/>
                </a:solidFill>
                <a:latin typeface="Arial" charset="0"/>
                <a:ea typeface="Arial" charset="0"/>
                <a:cs typeface="Arial" charset="0"/>
                <a:sym typeface="Cabin"/>
              </a:rPr>
              <a:t>Κλειδί</a:t>
            </a:r>
            <a:endParaRPr lang="en-US" sz="3200" u="none" strike="noStrike" cap="none" dirty="0">
              <a:solidFill>
                <a:srgbClr val="FF7F00"/>
              </a:solidFill>
              <a:latin typeface="Arial" charset="0"/>
              <a:ea typeface="Arial" charset="0"/>
              <a:cs typeface="Arial" charset="0"/>
              <a:sym typeface="Cabin"/>
            </a:endParaRPr>
          </a:p>
        </p:txBody>
      </p:sp>
      <p:sp>
        <p:nvSpPr>
          <p:cNvPr id="281" name="Shape 281"/>
          <p:cNvSpPr txBox="1"/>
          <p:nvPr/>
        </p:nvSpPr>
        <p:spPr>
          <a:xfrm>
            <a:off x="11622881" y="1465199"/>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200" u="none" strike="noStrike" cap="none" dirty="0">
                <a:solidFill>
                  <a:srgbClr val="FFFF00"/>
                </a:solidFill>
                <a:latin typeface="Arial" charset="0"/>
                <a:ea typeface="Arial" charset="0"/>
                <a:cs typeface="Arial" charset="0"/>
                <a:sym typeface="Cabin"/>
              </a:rPr>
              <a:t>Τιμή</a:t>
            </a:r>
            <a:endParaRPr lang="en-US" sz="3200" u="none" strike="noStrike" cap="none" dirty="0">
              <a:solidFill>
                <a:srgbClr val="FFFF00"/>
              </a:solidFill>
              <a:latin typeface="Arial" charset="0"/>
              <a:ea typeface="Arial" charset="0"/>
              <a:cs typeface="Arial" charset="0"/>
              <a:sym typeface="Cabin"/>
            </a:endParaRPr>
          </a:p>
        </p:txBody>
      </p:sp>
      <p:sp>
        <p:nvSpPr>
          <p:cNvPr id="282" name="Shape 282"/>
          <p:cNvSpPr txBox="1"/>
          <p:nvPr/>
        </p:nvSpPr>
        <p:spPr>
          <a:xfrm>
            <a:off x="9556870" y="7405801"/>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t>
            </a:r>
            <a:r>
              <a:rPr lang="el-GR" sz="3200" u="none" strike="noStrike" cap="none" dirty="0">
                <a:solidFill>
                  <a:srgbClr val="FF7F00"/>
                </a:solidFill>
                <a:latin typeface="Arial" charset="0"/>
                <a:ea typeface="Arial" charset="0"/>
                <a:cs typeface="Arial" charset="0"/>
                <a:sym typeface="Cabin"/>
              </a:rPr>
              <a:t>'μάθημα'</a:t>
            </a:r>
            <a:r>
              <a:rPr lang="en-US" sz="3200" u="none" strike="noStrike" cap="none" dirty="0">
                <a:solidFill>
                  <a:srgbClr val="FF7F00"/>
                </a:solidFill>
                <a:latin typeface="Arial" charset="0"/>
                <a:ea typeface="Arial" charset="0"/>
                <a:cs typeface="Arial" charset="0"/>
                <a:sym typeface="Cabin"/>
              </a:rPr>
              <a:t>]</a:t>
            </a:r>
          </a:p>
        </p:txBody>
      </p:sp>
      <p:sp>
        <p:nvSpPr>
          <p:cNvPr id="283" name="Shape 283"/>
          <p:cNvSpPr txBox="1"/>
          <p:nvPr/>
        </p:nvSpPr>
        <p:spPr>
          <a:xfrm>
            <a:off x="11928595" y="7393101"/>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dirty="0">
                <a:solidFill>
                  <a:schemeClr val="lt1"/>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18</a:t>
            </a:r>
            <a:r>
              <a:rPr lang="en-US" sz="3200" dirty="0">
                <a:solidFill>
                  <a:schemeClr val="lt1"/>
                </a:solidFill>
                <a:latin typeface="Arial" charset="0"/>
                <a:ea typeface="Arial" charset="0"/>
                <a:cs typeface="Arial" charset="0"/>
                <a:sym typeface="Cabin"/>
              </a:rPr>
              <a:t>2</a:t>
            </a:r>
          </a:p>
        </p:txBody>
      </p:sp>
      <p:sp>
        <p:nvSpPr>
          <p:cNvPr id="284" name="Shape 284"/>
          <p:cNvSpPr txBox="1"/>
          <p:nvPr/>
        </p:nvSpPr>
        <p:spPr>
          <a:xfrm>
            <a:off x="9887636" y="6480107"/>
            <a:ext cx="1468248"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t>
            </a:r>
            <a:r>
              <a:rPr lang="el-GR" sz="3200" u="none" strike="noStrike" cap="none" dirty="0">
                <a:solidFill>
                  <a:srgbClr val="FF7F00"/>
                </a:solidFill>
                <a:latin typeface="Arial" charset="0"/>
                <a:ea typeface="Arial" charset="0"/>
                <a:cs typeface="Arial" charset="0"/>
                <a:sym typeface="Cabin"/>
              </a:rPr>
              <a:t>'ηλικία'</a:t>
            </a:r>
            <a:r>
              <a:rPr lang="en-US" sz="3200" u="none" strike="noStrike" cap="none" dirty="0">
                <a:solidFill>
                  <a:srgbClr val="FF7F00"/>
                </a:solidFill>
                <a:latin typeface="Arial" charset="0"/>
                <a:ea typeface="Arial" charset="0"/>
                <a:cs typeface="Arial" charset="0"/>
                <a:sym typeface="Cabin"/>
              </a:rPr>
              <a:t>]</a:t>
            </a:r>
          </a:p>
        </p:txBody>
      </p:sp>
      <p:sp>
        <p:nvSpPr>
          <p:cNvPr id="285" name="Shape 285"/>
          <p:cNvSpPr txBox="1"/>
          <p:nvPr/>
        </p:nvSpPr>
        <p:spPr>
          <a:xfrm>
            <a:off x="11879609" y="6467407"/>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3608845" y="6569007"/>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9" name="Shape 289"/>
          <p:cNvSpPr txBox="1"/>
          <p:nvPr/>
        </p:nvSpPr>
        <p:spPr>
          <a:xfrm>
            <a:off x="10838656" y="779399"/>
            <a:ext cx="110648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200" u="none" strike="noStrike" cap="none" dirty="0">
                <a:solidFill>
                  <a:srgbClr val="00FF00"/>
                </a:solidFill>
                <a:latin typeface="Arial" charset="0"/>
                <a:ea typeface="Arial" charset="0"/>
                <a:cs typeface="Arial" charset="0"/>
                <a:sym typeface="Cabin"/>
              </a:rPr>
              <a:t>Λίστα</a:t>
            </a:r>
            <a:endParaRPr lang="en-US" sz="3200" u="none" strike="noStrike" cap="none" dirty="0">
              <a:solidFill>
                <a:srgbClr val="00FF00"/>
              </a:solidFill>
              <a:latin typeface="Arial" charset="0"/>
              <a:ea typeface="Arial" charset="0"/>
              <a:cs typeface="Arial" charset="0"/>
              <a:sym typeface="Cabin"/>
            </a:endParaRPr>
          </a:p>
        </p:txBody>
      </p:sp>
      <p:sp>
        <p:nvSpPr>
          <p:cNvPr id="290" name="Shape 290"/>
          <p:cNvSpPr txBox="1"/>
          <p:nvPr/>
        </p:nvSpPr>
        <p:spPr>
          <a:xfrm>
            <a:off x="10100470" y="4765607"/>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200" u="none" strike="noStrike" cap="none" dirty="0">
                <a:solidFill>
                  <a:srgbClr val="FF00FF"/>
                </a:solidFill>
                <a:latin typeface="Arial" charset="0"/>
                <a:ea typeface="Arial" charset="0"/>
                <a:cs typeface="Arial" charset="0"/>
                <a:sym typeface="Cabin"/>
              </a:rPr>
              <a:t>Λεξικό</a:t>
            </a:r>
            <a:endParaRPr lang="en-US" sz="3200" u="none" strike="noStrike" cap="none" dirty="0">
              <a:solidFill>
                <a:srgbClr val="FF00FF"/>
              </a:solidFill>
              <a:latin typeface="Arial" charset="0"/>
              <a:ea typeface="Arial" charset="0"/>
              <a:cs typeface="Arial" charset="0"/>
              <a:sym typeface="Cabin"/>
            </a:endParaRPr>
          </a:p>
        </p:txBody>
      </p:sp>
      <p:sp>
        <p:nvSpPr>
          <p:cNvPr id="20" name="Shape 280">
            <a:extLst>
              <a:ext uri="{FF2B5EF4-FFF2-40B4-BE49-F238E27FC236}">
                <a16:creationId xmlns:a16="http://schemas.microsoft.com/office/drawing/2014/main" id="{DBC9FEE5-2E6E-4C3C-8F26-C3030F190199}"/>
              </a:ext>
            </a:extLst>
          </p:cNvPr>
          <p:cNvSpPr txBox="1"/>
          <p:nvPr/>
        </p:nvSpPr>
        <p:spPr>
          <a:xfrm>
            <a:off x="10140837" y="5569120"/>
            <a:ext cx="11064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200" u="none" strike="noStrike" cap="none" dirty="0">
                <a:solidFill>
                  <a:srgbClr val="FF7F00"/>
                </a:solidFill>
                <a:latin typeface="Arial" charset="0"/>
                <a:ea typeface="Arial" charset="0"/>
                <a:cs typeface="Arial" charset="0"/>
                <a:sym typeface="Cabin"/>
              </a:rPr>
              <a:t>Κλειδί</a:t>
            </a:r>
            <a:endParaRPr lang="en-US" sz="3200" u="none" strike="noStrike" cap="none" dirty="0">
              <a:solidFill>
                <a:srgbClr val="FF7F00"/>
              </a:solidFill>
              <a:latin typeface="Arial" charset="0"/>
              <a:ea typeface="Arial" charset="0"/>
              <a:cs typeface="Arial" charset="0"/>
              <a:sym typeface="Cabin"/>
            </a:endParaRPr>
          </a:p>
        </p:txBody>
      </p:sp>
      <p:sp>
        <p:nvSpPr>
          <p:cNvPr id="21" name="Shape 281">
            <a:extLst>
              <a:ext uri="{FF2B5EF4-FFF2-40B4-BE49-F238E27FC236}">
                <a16:creationId xmlns:a16="http://schemas.microsoft.com/office/drawing/2014/main" id="{27718E11-BCD3-4F21-9995-D377F12C3324}"/>
              </a:ext>
            </a:extLst>
          </p:cNvPr>
          <p:cNvSpPr txBox="1"/>
          <p:nvPr/>
        </p:nvSpPr>
        <p:spPr>
          <a:xfrm>
            <a:off x="11628320" y="5569120"/>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200" u="none" strike="noStrike" cap="none" dirty="0">
                <a:solidFill>
                  <a:srgbClr val="FFFF00"/>
                </a:solidFill>
                <a:latin typeface="Arial" charset="0"/>
                <a:ea typeface="Arial" charset="0"/>
                <a:cs typeface="Arial" charset="0"/>
                <a:sym typeface="Cabin"/>
              </a:rPr>
              <a:t>Τιμή</a:t>
            </a:r>
            <a:endParaRPr lang="en-US" sz="3200" u="none" strike="noStrike" cap="none" dirty="0">
              <a:solidFill>
                <a:srgbClr val="FFFF00"/>
              </a:solidFill>
              <a:latin typeface="Arial" charset="0"/>
              <a:ea typeface="Arial" charset="0"/>
              <a:cs typeface="Arial" charset="0"/>
              <a:sym typeface="Cabin"/>
            </a:endParaRPr>
          </a:p>
        </p:txBody>
      </p:sp>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1256</TotalTime>
  <Words>2631</Words>
  <Application>Microsoft Office PowerPoint</Application>
  <PresentationFormat>Προσαρμογή</PresentationFormat>
  <Paragraphs>330</Paragraphs>
  <Slides>30</Slides>
  <Notes>29</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30</vt:i4>
      </vt:variant>
    </vt:vector>
  </HeadingPairs>
  <TitlesOfParts>
    <vt:vector size="36" baseType="lpstr">
      <vt:lpstr>Arial</vt:lpstr>
      <vt:lpstr>Cabin</vt:lpstr>
      <vt:lpstr>Courier</vt:lpstr>
      <vt:lpstr>Courier New</vt:lpstr>
      <vt:lpstr>Gill Sans</vt:lpstr>
      <vt:lpstr>1_Title &amp; Subtitle</vt:lpstr>
      <vt:lpstr>Λεξικά της Python</vt:lpstr>
      <vt:lpstr>Τι είναι μια Συλλογή;</vt:lpstr>
      <vt:lpstr>Τι δεν είναι μια «Συλλογή»;</vt:lpstr>
      <vt:lpstr>Μια Ιστορία Δύο Συλλογών…</vt:lpstr>
      <vt:lpstr>Λεξικά</vt:lpstr>
      <vt:lpstr>Λεξικά</vt:lpstr>
      <vt:lpstr>Λεξικά</vt:lpstr>
      <vt:lpstr>Συγκρίνοντας Λίστες και Λεξικά</vt:lpstr>
      <vt:lpstr>Παρουσίαση του PowerPoint</vt:lpstr>
      <vt:lpstr>Περιεχόμενο Λεξικών (σταθερές)</vt:lpstr>
      <vt:lpstr>Το πιο Συχνά Εμφανιζόμενο Όνομα;</vt:lpstr>
      <vt:lpstr>Το πιο Συχνά Εμφανιζόμενο Όνομα;</vt:lpstr>
      <vt:lpstr>Το πιο Συχνά Εμφανιζόμενο Όνομα;</vt:lpstr>
      <vt:lpstr>Πολλοί Μετρητές με Ένα Λεξικό</vt:lpstr>
      <vt:lpstr>Traceback Λεξικών</vt:lpstr>
      <vt:lpstr>Όταν Βλέπουμε Ένα Νέο Όνομα</vt:lpstr>
      <vt:lpstr>Η Μέθοδος get για τα Λεξικά</vt:lpstr>
      <vt:lpstr>Απλοποιημένη Μέτρηση με get()</vt:lpstr>
      <vt:lpstr>Απλοποιημένη Μέτρηση με get()</vt:lpstr>
      <vt:lpstr>Παρουσίαση του PowerPoint</vt:lpstr>
      <vt:lpstr>Παρουσίαση του PowerPoint</vt:lpstr>
      <vt:lpstr>Μοτίβο Μέτρησης</vt:lpstr>
      <vt:lpstr>Παρουσίαση του PowerPoint</vt:lpstr>
      <vt:lpstr>Παρουσίαση του PowerPoint</vt:lpstr>
      <vt:lpstr>Καθορισμένοι Βρόχοι και Λεξικά</vt:lpstr>
      <vt:lpstr>Ανάκτηση Λίστας Κλειδιών και Τιμών</vt:lpstr>
      <vt:lpstr>Μπόνους: Δύο Μεταβλητές Επανάληψης!</vt:lpstr>
      <vt:lpstr>Παρουσίαση του PowerPoint</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Konstantia Kiourtidou</cp:lastModifiedBy>
  <cp:revision>69</cp:revision>
  <dcterms:modified xsi:type="dcterms:W3CDTF">2021-08-25T09:21:27Z</dcterms:modified>
</cp:coreProperties>
</file>