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2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0"/>
    <p:restoredTop sz="94485"/>
  </p:normalViewPr>
  <p:slideViewPr>
    <p:cSldViewPr snapToGrid="0" snapToObjects="1">
      <p:cViewPr varScale="1">
        <p:scale>
          <a:sx n="112" d="100"/>
          <a:sy n="112" d="100"/>
        </p:scale>
        <p:origin x="120" y="378"/>
      </p:cViewPr>
      <p:guideLst>
        <p:guide orient="horz" pos="1620"/>
        <p:guide pos="2880"/>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50081" y="864394"/>
            <a:ext cx="7836694" cy="1735931"/>
          </a:xfrm>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l-GR" sz="4300" u="none" strike="noStrike" cap="none" dirty="0">
                <a:solidFill>
                  <a:srgbClr val="FFD966"/>
                </a:solidFill>
                <a:sym typeface="Cabin"/>
              </a:rPr>
              <a:t>Ανάκτηση</a:t>
            </a:r>
            <a:r>
              <a:rPr lang="en" sz="4300" u="none" strike="noStrike" cap="none" dirty="0">
                <a:solidFill>
                  <a:srgbClr val="FFD966"/>
                </a:solidFill>
                <a:sym typeface="Cabin"/>
              </a:rPr>
              <a:t> </a:t>
            </a:r>
            <a:r>
              <a:rPr lang="el-GR" sz="4300" u="none" strike="noStrike" cap="none" dirty="0">
                <a:solidFill>
                  <a:srgbClr val="FFD966"/>
                </a:solidFill>
                <a:sym typeface="Cabin"/>
              </a:rPr>
              <a:t>και </a:t>
            </a:r>
            <a:r>
              <a:rPr lang="el-GR" sz="4300" u="none" strike="noStrike" cap="none" dirty="0" err="1">
                <a:solidFill>
                  <a:srgbClr val="FFD966"/>
                </a:solidFill>
                <a:sym typeface="Cabin"/>
              </a:rPr>
              <a:t>Οπτικοποίηση</a:t>
            </a:r>
            <a:r>
              <a:rPr lang="el-GR" sz="4300" u="none" strike="noStrike" cap="none" dirty="0">
                <a:solidFill>
                  <a:srgbClr val="FFD966"/>
                </a:solidFill>
                <a:sym typeface="Cabin"/>
              </a:rPr>
              <a:t> Δεδομένων</a:t>
            </a:r>
            <a:endParaRPr lang="en" sz="4300" u="none" strike="noStrike" cap="none" dirty="0">
              <a:solidFill>
                <a:srgbClr val="FFD966"/>
              </a:solidFill>
              <a:sym typeface="Cabin"/>
            </a:endParaRP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indent="0">
              <a:buClr>
                <a:schemeClr val="lt1"/>
              </a:buClr>
              <a:buSzPct val="25000"/>
            </a:pPr>
            <a:r>
              <a:rPr lang="el-GR" dirty="0">
                <a:solidFill>
                  <a:schemeClr val="lt1"/>
                </a:solidFill>
                <a:latin typeface="Arial" charset="0"/>
                <a:cs typeface="Arial" charset="0"/>
                <a:sym typeface="Cabin"/>
              </a:rPr>
              <a:t>Κεφάλαιο 16</a:t>
            </a:r>
            <a:endParaRPr lang="en" dirty="0">
              <a:solidFill>
                <a:schemeClr val="lt1"/>
              </a:solidFill>
              <a:latin typeface="Arial" charset="0"/>
              <a:cs typeface="Arial" charset="0"/>
              <a:sym typeface="Cabin"/>
            </a:endParaRP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a:solidFill>
                  <a:srgbClr val="FFFF00"/>
                </a:solidFill>
                <a:latin typeface="Arial Regular" charset="0"/>
                <a:ea typeface="Arial Regular" charset="0"/>
                <a:cs typeface="Arial Regular" charset="0"/>
                <a:sym typeface="Cabin"/>
              </a:rPr>
              <a:t>Python </a:t>
            </a:r>
            <a:r>
              <a:rPr lang="el-GR" sz="1800" u="none" strike="noStrike" cap="none" dirty="0">
                <a:solidFill>
                  <a:srgbClr val="FFFF00"/>
                </a:solidFill>
                <a:latin typeface="Arial" charset="0"/>
                <a:ea typeface="Arial" charset="0"/>
                <a:cs typeface="Arial" charset="0"/>
                <a:sym typeface="Cabin"/>
              </a:rPr>
              <a:t>για Όλους</a:t>
            </a:r>
            <a:endParaRPr lang="en-US" sz="18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1800" dirty="0">
                <a:solidFill>
                  <a:srgbClr val="FFFF00"/>
                </a:solidFill>
                <a:latin typeface="Arial" charset="0"/>
                <a:ea typeface="Arial" charset="0"/>
                <a:cs typeface="Arial" charset="0"/>
                <a:sym typeface="Cabin"/>
                <a:hlinkClick r:id="rId3"/>
              </a:rPr>
              <a:t>www.py4e.com</a:t>
            </a:r>
            <a:endParaRPr lang="en-US" sz="1800" u="sng" strike="noStrike" cap="none" dirty="0">
              <a:solidFill>
                <a:schemeClr val="hlink"/>
              </a:solidFill>
              <a:latin typeface="Arial" charset="0"/>
              <a:ea typeface="Arial" charset="0"/>
              <a:cs typeface="Arial" charset="0"/>
              <a:sym typeface="Cabin"/>
              <a:hlinkClick r:id="rId4"/>
            </a:endParaRPr>
          </a:p>
        </p:txBody>
      </p:sp>
      <p:pic>
        <p:nvPicPr>
          <p:cNvPr id="6" name="Shape 207"/>
          <p:cNvPicPr preferRelativeResize="0"/>
          <p:nvPr/>
        </p:nvPicPr>
        <p:blipFill rotWithShape="1">
          <a:blip r:embed="rId5">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6">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Ανιχνευτής Ιστού</a:t>
            </a:r>
            <a:endParaRPr lang="en" sz="4300" u="none" strike="noStrike" cap="none" dirty="0">
              <a:solidFill>
                <a:srgbClr val="FFD966"/>
              </a:solidFill>
              <a:sym typeface="Cabin"/>
            </a:endParaRP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l-GR" sz="2000" u="none" strike="noStrike" cap="none" dirty="0">
                <a:solidFill>
                  <a:srgbClr val="FFFFFF"/>
                </a:solidFill>
                <a:sym typeface="Cabin"/>
              </a:rPr>
              <a:t>Ανακτά μια σελίδα</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Αναζητά συνδέσμους σε ολόκληρη τη σελίδα </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Προσθέτει τους συνδέσμους σε μια λίστα </a:t>
            </a:r>
            <a:r>
              <a:rPr lang="el-GR" sz="2000" u="none" strike="noStrike" cap="none" dirty="0" err="1">
                <a:solidFill>
                  <a:srgbClr val="FFFFFF"/>
                </a:solidFill>
                <a:sym typeface="Cabin"/>
              </a:rPr>
              <a:t>ιστότοπων</a:t>
            </a:r>
            <a:r>
              <a:rPr lang="el-GR" sz="2000" u="none" strike="noStrike" cap="none" dirty="0">
                <a:solidFill>
                  <a:srgbClr val="FFFFFF"/>
                </a:solidFill>
                <a:sym typeface="Cabin"/>
              </a:rPr>
              <a:t> «προς ανάκτηση»</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Επαναλαμβάνει</a:t>
            </a:r>
            <a:r>
              <a:rPr lang="en" sz="2000" u="none" strike="noStrike" cap="none" dirty="0">
                <a:solidFill>
                  <a:srgbClr val="FFFFFF"/>
                </a:solidFill>
                <a:sym typeface="Cabin"/>
              </a:rPr>
              <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
        <p:nvSpPr>
          <p:cNvPr id="2" name="TextBox 1">
            <a:extLst>
              <a:ext uri="{FF2B5EF4-FFF2-40B4-BE49-F238E27FC236}">
                <a16:creationId xmlns:a16="http://schemas.microsoft.com/office/drawing/2014/main" id="{F0109061-88DD-440F-AAE5-D3132C3A6B69}"/>
              </a:ext>
            </a:extLst>
          </p:cNvPr>
          <p:cNvSpPr txBox="1"/>
          <p:nvPr/>
        </p:nvSpPr>
        <p:spPr>
          <a:xfrm>
            <a:off x="6697265" y="747146"/>
            <a:ext cx="936000" cy="553998"/>
          </a:xfrm>
          <a:prstGeom prst="rect">
            <a:avLst/>
          </a:prstGeom>
          <a:solidFill>
            <a:schemeClr val="bg1"/>
          </a:solidFill>
          <a:ln>
            <a:solidFill>
              <a:schemeClr val="bg1"/>
            </a:solidFill>
          </a:ln>
        </p:spPr>
        <p:txBody>
          <a:bodyPr wrap="square" rtlCol="0">
            <a:spAutoFit/>
          </a:bodyPr>
          <a:lstStyle/>
          <a:p>
            <a:pPr algn="ctr"/>
            <a:r>
              <a:rPr lang="el-GR" sz="1000" dirty="0"/>
              <a:t>Ιστός Παγκόσμιας</a:t>
            </a:r>
          </a:p>
          <a:p>
            <a:pPr algn="ctr"/>
            <a:r>
              <a:rPr lang="el-GR" sz="1000" dirty="0"/>
              <a:t> Εμβέλειας</a:t>
            </a:r>
          </a:p>
        </p:txBody>
      </p:sp>
      <p:sp>
        <p:nvSpPr>
          <p:cNvPr id="8" name="TextBox 7">
            <a:extLst>
              <a:ext uri="{FF2B5EF4-FFF2-40B4-BE49-F238E27FC236}">
                <a16:creationId xmlns:a16="http://schemas.microsoft.com/office/drawing/2014/main" id="{F74E0825-1FCA-407D-873E-2A59D51895AF}"/>
              </a:ext>
            </a:extLst>
          </p:cNvPr>
          <p:cNvSpPr txBox="1"/>
          <p:nvPr/>
        </p:nvSpPr>
        <p:spPr>
          <a:xfrm>
            <a:off x="7216253" y="1490107"/>
            <a:ext cx="936000" cy="253916"/>
          </a:xfrm>
          <a:prstGeom prst="rect">
            <a:avLst/>
          </a:prstGeom>
          <a:solidFill>
            <a:schemeClr val="bg1"/>
          </a:solidFill>
          <a:ln>
            <a:solidFill>
              <a:schemeClr val="bg1"/>
            </a:solidFill>
          </a:ln>
        </p:spPr>
        <p:txBody>
          <a:bodyPr wrap="square" rtlCol="0">
            <a:spAutoFit/>
          </a:bodyPr>
          <a:lstStyle/>
          <a:p>
            <a:pPr algn="ctr"/>
            <a:r>
              <a:rPr lang="el-GR" sz="1050" dirty="0"/>
              <a:t>Ιστοσελίδα</a:t>
            </a:r>
          </a:p>
        </p:txBody>
      </p:sp>
      <p:sp>
        <p:nvSpPr>
          <p:cNvPr id="9" name="TextBox 8">
            <a:extLst>
              <a:ext uri="{FF2B5EF4-FFF2-40B4-BE49-F238E27FC236}">
                <a16:creationId xmlns:a16="http://schemas.microsoft.com/office/drawing/2014/main" id="{806CF767-63BB-40A0-886A-B00E0610AA42}"/>
              </a:ext>
            </a:extLst>
          </p:cNvPr>
          <p:cNvSpPr txBox="1"/>
          <p:nvPr/>
        </p:nvSpPr>
        <p:spPr>
          <a:xfrm>
            <a:off x="7590101" y="3158256"/>
            <a:ext cx="936000" cy="230832"/>
          </a:xfrm>
          <a:prstGeom prst="rect">
            <a:avLst/>
          </a:prstGeom>
          <a:solidFill>
            <a:schemeClr val="bg1"/>
          </a:solidFill>
          <a:ln>
            <a:solidFill>
              <a:schemeClr val="bg1"/>
            </a:solidFill>
          </a:ln>
        </p:spPr>
        <p:txBody>
          <a:bodyPr wrap="square" rtlCol="0">
            <a:spAutoFit/>
          </a:bodyPr>
          <a:lstStyle/>
          <a:p>
            <a:pPr algn="ctr"/>
            <a:r>
              <a:rPr lang="el-GR" sz="900" dirty="0"/>
              <a:t>Αποθήκευση</a:t>
            </a:r>
          </a:p>
        </p:txBody>
      </p:sp>
      <p:sp>
        <p:nvSpPr>
          <p:cNvPr id="3" name="Ορθογώνιο 2">
            <a:extLst>
              <a:ext uri="{FF2B5EF4-FFF2-40B4-BE49-F238E27FC236}">
                <a16:creationId xmlns:a16="http://schemas.microsoft.com/office/drawing/2014/main" id="{ED18CB65-C01B-44F3-A384-063681D44228}"/>
              </a:ext>
            </a:extLst>
          </p:cNvPr>
          <p:cNvSpPr/>
          <p:nvPr/>
        </p:nvSpPr>
        <p:spPr>
          <a:xfrm>
            <a:off x="8597069" y="640556"/>
            <a:ext cx="504000" cy="30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97AB344E-88AE-4EDA-9A5C-4740CF1830E6}"/>
              </a:ext>
            </a:extLst>
          </p:cNvPr>
          <p:cNvSpPr txBox="1"/>
          <p:nvPr/>
        </p:nvSpPr>
        <p:spPr>
          <a:xfrm>
            <a:off x="8058101" y="2307820"/>
            <a:ext cx="936000" cy="369332"/>
          </a:xfrm>
          <a:prstGeom prst="rect">
            <a:avLst/>
          </a:prstGeom>
          <a:solidFill>
            <a:schemeClr val="bg1"/>
          </a:solidFill>
          <a:ln>
            <a:solidFill>
              <a:schemeClr val="bg1"/>
            </a:solidFill>
          </a:ln>
        </p:spPr>
        <p:txBody>
          <a:bodyPr wrap="square" rtlCol="0">
            <a:spAutoFit/>
          </a:bodyPr>
          <a:lstStyle/>
          <a:p>
            <a:pPr algn="ctr"/>
            <a:r>
              <a:rPr lang="el-GR" sz="900" dirty="0"/>
              <a:t>Κείμενο και </a:t>
            </a:r>
            <a:r>
              <a:rPr lang="el-GR" sz="900" dirty="0" err="1"/>
              <a:t>μεταδεδομένα</a:t>
            </a:r>
            <a:endParaRPr lang="el-GR" sz="900" dirty="0"/>
          </a:p>
        </p:txBody>
      </p:sp>
      <p:sp>
        <p:nvSpPr>
          <p:cNvPr id="12" name="TextBox 11">
            <a:extLst>
              <a:ext uri="{FF2B5EF4-FFF2-40B4-BE49-F238E27FC236}">
                <a16:creationId xmlns:a16="http://schemas.microsoft.com/office/drawing/2014/main" id="{01CDACEA-9D59-4A7B-AFA6-5B275E55F6C0}"/>
              </a:ext>
            </a:extLst>
          </p:cNvPr>
          <p:cNvSpPr txBox="1"/>
          <p:nvPr/>
        </p:nvSpPr>
        <p:spPr>
          <a:xfrm>
            <a:off x="4932374" y="2053904"/>
            <a:ext cx="1101714" cy="230832"/>
          </a:xfrm>
          <a:prstGeom prst="rect">
            <a:avLst/>
          </a:prstGeom>
          <a:solidFill>
            <a:schemeClr val="bg1"/>
          </a:solidFill>
          <a:ln>
            <a:solidFill>
              <a:schemeClr val="bg1"/>
            </a:solidFill>
          </a:ln>
        </p:spPr>
        <p:txBody>
          <a:bodyPr wrap="square" rtlCol="0">
            <a:spAutoFit/>
          </a:bodyPr>
          <a:lstStyle/>
          <a:p>
            <a:pPr algn="ctr"/>
            <a:r>
              <a:rPr lang="el-GR" sz="900" dirty="0"/>
              <a:t>Προγραμματιστής</a:t>
            </a:r>
          </a:p>
        </p:txBody>
      </p:sp>
      <p:sp>
        <p:nvSpPr>
          <p:cNvPr id="13" name="TextBox 12">
            <a:extLst>
              <a:ext uri="{FF2B5EF4-FFF2-40B4-BE49-F238E27FC236}">
                <a16:creationId xmlns:a16="http://schemas.microsoft.com/office/drawing/2014/main" id="{7B9A1F0C-34C3-44C4-9B81-6312759FBB49}"/>
              </a:ext>
            </a:extLst>
          </p:cNvPr>
          <p:cNvSpPr txBox="1"/>
          <p:nvPr/>
        </p:nvSpPr>
        <p:spPr>
          <a:xfrm>
            <a:off x="5277916" y="2814352"/>
            <a:ext cx="504000" cy="246221"/>
          </a:xfrm>
          <a:prstGeom prst="rect">
            <a:avLst/>
          </a:prstGeom>
          <a:solidFill>
            <a:schemeClr val="bg1"/>
          </a:solidFill>
          <a:ln>
            <a:solidFill>
              <a:schemeClr val="bg1"/>
            </a:solidFill>
          </a:ln>
        </p:spPr>
        <p:txBody>
          <a:bodyPr wrap="square" rtlCol="0">
            <a:spAutoFit/>
          </a:bodyPr>
          <a:lstStyle/>
          <a:p>
            <a:pPr algn="ctr"/>
            <a:r>
              <a:rPr lang="el-GR" sz="1000" dirty="0"/>
              <a:t>Ουρά</a:t>
            </a:r>
          </a:p>
        </p:txBody>
      </p:sp>
      <p:sp>
        <p:nvSpPr>
          <p:cNvPr id="14" name="TextBox 13">
            <a:extLst>
              <a:ext uri="{FF2B5EF4-FFF2-40B4-BE49-F238E27FC236}">
                <a16:creationId xmlns:a16="http://schemas.microsoft.com/office/drawing/2014/main" id="{A6364A3B-033C-4F81-9F71-870F2BF76653}"/>
              </a:ext>
            </a:extLst>
          </p:cNvPr>
          <p:cNvSpPr txBox="1"/>
          <p:nvPr/>
        </p:nvSpPr>
        <p:spPr>
          <a:xfrm>
            <a:off x="6614408" y="1861658"/>
            <a:ext cx="1101713" cy="707886"/>
          </a:xfrm>
          <a:prstGeom prst="rect">
            <a:avLst/>
          </a:prstGeom>
          <a:solidFill>
            <a:schemeClr val="bg1"/>
          </a:solidFill>
          <a:ln>
            <a:solidFill>
              <a:schemeClr val="bg1"/>
            </a:solidFill>
          </a:ln>
        </p:spPr>
        <p:txBody>
          <a:bodyPr wrap="square" rtlCol="0">
            <a:spAutoFit/>
          </a:bodyPr>
          <a:lstStyle/>
          <a:p>
            <a:pPr algn="ctr"/>
            <a:r>
              <a:rPr lang="el-GR" sz="1000" dirty="0"/>
              <a:t>πρόγραμμα λήψης πολλαπλών νημάτων</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Πολιτική Ανίχνευσης Ιστού</a:t>
            </a:r>
            <a:endParaRPr lang="en" sz="4300" u="none" strike="noStrike" cap="none" dirty="0">
              <a:solidFill>
                <a:srgbClr val="FFD966"/>
              </a:solidFill>
              <a:sym typeface="Cabin"/>
            </a:endParaRP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l-GR" sz="2000" u="none" strike="noStrike" cap="none" dirty="0">
                <a:solidFill>
                  <a:srgbClr val="FFFFFF"/>
                </a:solidFill>
                <a:sym typeface="Cabin"/>
              </a:rPr>
              <a:t>μια </a:t>
            </a:r>
            <a:r>
              <a:rPr lang="el-GR" sz="2000" dirty="0">
                <a:solidFill>
                  <a:srgbClr val="00F900"/>
                </a:solidFill>
                <a:sym typeface="Cabin"/>
              </a:rPr>
              <a:t>πολιτική</a:t>
            </a:r>
            <a:r>
              <a:rPr lang="el-GR" sz="2000" u="none" strike="noStrike" cap="none" dirty="0">
                <a:solidFill>
                  <a:srgbClr val="FFFFFF"/>
                </a:solidFill>
                <a:sym typeface="Cabin"/>
              </a:rPr>
              <a:t> </a:t>
            </a:r>
            <a:r>
              <a:rPr lang="el-GR" sz="2000" dirty="0">
                <a:solidFill>
                  <a:srgbClr val="00F900"/>
                </a:solidFill>
                <a:sym typeface="Cabin"/>
              </a:rPr>
              <a:t>επιλογής</a:t>
            </a:r>
            <a:r>
              <a:rPr lang="el-GR" sz="2000" u="none" strike="noStrike" cap="none" dirty="0">
                <a:solidFill>
                  <a:srgbClr val="FFFFFF"/>
                </a:solidFill>
                <a:sym typeface="Cabin"/>
              </a:rPr>
              <a:t> που δηλώνει ποιες σελίδες θα κατεβάσετε</a:t>
            </a:r>
            <a:r>
              <a:rPr lang="en" sz="2000" u="none" strike="noStrike" cap="none" dirty="0">
                <a:solidFill>
                  <a:srgbClr val="FFFFFF"/>
                </a:solidFill>
                <a:sym typeface="Cabin"/>
              </a:rPr>
              <a:t>,</a:t>
            </a:r>
          </a:p>
          <a:p>
            <a:pPr marL="457200" marR="0" lvl="0" indent="-355600" algn="l" rtl="0">
              <a:spcBef>
                <a:spcPts val="2000"/>
              </a:spcBef>
              <a:buSzPct val="100000"/>
              <a:buFont typeface="Cabin"/>
            </a:pPr>
            <a:r>
              <a:rPr lang="el-GR" sz="2000" u="none" strike="noStrike" cap="none" dirty="0">
                <a:solidFill>
                  <a:srgbClr val="FFFFFF"/>
                </a:solidFill>
                <a:sym typeface="Cabin"/>
              </a:rPr>
              <a:t>μια </a:t>
            </a:r>
            <a:r>
              <a:rPr lang="el-GR" sz="2000" dirty="0">
                <a:solidFill>
                  <a:srgbClr val="00F900"/>
                </a:solidFill>
                <a:sym typeface="Cabin"/>
              </a:rPr>
              <a:t>πολιτική</a:t>
            </a:r>
            <a:r>
              <a:rPr lang="el-GR" sz="2000" u="none" strike="noStrike" cap="none" dirty="0">
                <a:solidFill>
                  <a:srgbClr val="FFFFFF"/>
                </a:solidFill>
                <a:sym typeface="Cabin"/>
              </a:rPr>
              <a:t> </a:t>
            </a:r>
            <a:r>
              <a:rPr lang="el-GR" sz="2000" dirty="0" err="1">
                <a:solidFill>
                  <a:srgbClr val="00F900"/>
                </a:solidFill>
                <a:sym typeface="Cabin"/>
              </a:rPr>
              <a:t>επαν</a:t>
            </a:r>
            <a:r>
              <a:rPr lang="el-GR" sz="2000" dirty="0">
                <a:solidFill>
                  <a:srgbClr val="00F900"/>
                </a:solidFill>
                <a:sym typeface="Cabin"/>
              </a:rPr>
              <a:t>-επίσκεψης</a:t>
            </a:r>
            <a:r>
              <a:rPr lang="el-GR" sz="2000" u="none" strike="noStrike" cap="none" dirty="0">
                <a:solidFill>
                  <a:srgbClr val="FFFFFF"/>
                </a:solidFill>
                <a:sym typeface="Cabin"/>
              </a:rPr>
              <a:t> που δηλώνει πότε πρέπει να ελέγχεται για αλλαγές στις σελίδες</a:t>
            </a:r>
            <a:r>
              <a:rPr lang="en" sz="2000" u="none" strike="noStrike" cap="none" dirty="0">
                <a:solidFill>
                  <a:srgbClr val="FFFFFF"/>
                </a:solidFill>
                <a:sym typeface="Cabin"/>
              </a:rPr>
              <a:t>,</a:t>
            </a:r>
          </a:p>
          <a:p>
            <a:pPr marL="457200" marR="0" lvl="0" indent="-355600" algn="l" rtl="0">
              <a:spcBef>
                <a:spcPts val="2000"/>
              </a:spcBef>
              <a:buSzPct val="100000"/>
              <a:buFont typeface="Cabin"/>
            </a:pPr>
            <a:r>
              <a:rPr lang="el-GR" sz="2000" u="none" strike="noStrike" cap="none" dirty="0">
                <a:solidFill>
                  <a:srgbClr val="FFFFFF"/>
                </a:solidFill>
                <a:sym typeface="Cabin"/>
              </a:rPr>
              <a:t>μια </a:t>
            </a:r>
            <a:r>
              <a:rPr lang="el-GR" sz="2000" dirty="0">
                <a:solidFill>
                  <a:srgbClr val="00F900"/>
                </a:solidFill>
                <a:sym typeface="Cabin"/>
              </a:rPr>
              <a:t>πολιτική</a:t>
            </a:r>
            <a:r>
              <a:rPr lang="el-GR" sz="2000" u="none" strike="noStrike" cap="none" dirty="0">
                <a:solidFill>
                  <a:srgbClr val="FFFFFF"/>
                </a:solidFill>
                <a:sym typeface="Cabin"/>
              </a:rPr>
              <a:t> </a:t>
            </a:r>
            <a:r>
              <a:rPr lang="el-GR" sz="2000" dirty="0">
                <a:solidFill>
                  <a:srgbClr val="00F900"/>
                </a:solidFill>
                <a:sym typeface="Cabin"/>
              </a:rPr>
              <a:t>ευγένειας</a:t>
            </a:r>
            <a:r>
              <a:rPr lang="el-GR" sz="2000" u="none" strike="noStrike" cap="none" dirty="0">
                <a:solidFill>
                  <a:srgbClr val="FFFFFF"/>
                </a:solidFill>
                <a:sym typeface="Cabin"/>
              </a:rPr>
              <a:t> που δηλώνει πώς να αποφύγετε την υπερφόρτωση Ιστοσελίδων και</a:t>
            </a:r>
            <a:endParaRPr lang="en" sz="2000" u="none" strike="noStrike" cap="none" dirty="0">
              <a:solidFill>
                <a:srgbClr val="FFFFFF"/>
              </a:solidFill>
              <a:sym typeface="Cabin"/>
            </a:endParaRPr>
          </a:p>
          <a:p>
            <a:pPr marL="457200" marR="0" lvl="0" indent="-355600" algn="l" rtl="0">
              <a:spcBef>
                <a:spcPts val="2000"/>
              </a:spcBef>
              <a:buSzPct val="100000"/>
              <a:buFont typeface="Cabin"/>
            </a:pPr>
            <a:r>
              <a:rPr lang="el-GR" sz="2000" u="none" strike="noStrike" cap="none" dirty="0">
                <a:solidFill>
                  <a:srgbClr val="FFFFFF"/>
                </a:solidFill>
                <a:sym typeface="Cabin"/>
              </a:rPr>
              <a:t>μια </a:t>
            </a:r>
            <a:r>
              <a:rPr lang="el-GR" sz="2000" dirty="0">
                <a:solidFill>
                  <a:srgbClr val="00F900"/>
                </a:solidFill>
                <a:sym typeface="Cabin"/>
              </a:rPr>
              <a:t>πολιτική</a:t>
            </a:r>
            <a:r>
              <a:rPr lang="el-GR" sz="2000" u="none" strike="noStrike" cap="none" dirty="0">
                <a:solidFill>
                  <a:srgbClr val="FFFFFF"/>
                </a:solidFill>
                <a:sym typeface="Cabin"/>
              </a:rPr>
              <a:t> </a:t>
            </a:r>
            <a:r>
              <a:rPr lang="el-GR" sz="2000" dirty="0">
                <a:solidFill>
                  <a:srgbClr val="00F900"/>
                </a:solidFill>
                <a:sym typeface="Cabin"/>
              </a:rPr>
              <a:t>παραλληλισμού</a:t>
            </a:r>
            <a:r>
              <a:rPr lang="el-GR" sz="2000" u="none" strike="noStrike" cap="none" dirty="0">
                <a:solidFill>
                  <a:srgbClr val="FFFFFF"/>
                </a:solidFill>
                <a:sym typeface="Cabin"/>
              </a:rPr>
              <a:t> που δηλώνει τον τρόπο συντονισμού των κατανεμημένων ανιχνευτών Ιστού</a:t>
            </a:r>
            <a:endParaRPr lang="en" sz="2000" u="none" strike="noStrike" cap="none" dirty="0">
              <a:solidFill>
                <a:srgbClr val="FFFFFF"/>
              </a:solidFill>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464695"/>
            <a:ext cx="7453282"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293554"/>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l-GR" sz="2000" u="none" strike="noStrike" cap="none" dirty="0">
                <a:solidFill>
                  <a:srgbClr val="FFFFFF"/>
                </a:solidFill>
                <a:sym typeface="Cabin"/>
              </a:rPr>
              <a:t>Ένας τρόπος επικοινωνίας ενός </a:t>
            </a:r>
            <a:r>
              <a:rPr lang="el-GR" sz="2000" u="none" strike="noStrike" cap="none" dirty="0" err="1">
                <a:solidFill>
                  <a:srgbClr val="FFFFFF"/>
                </a:solidFill>
                <a:sym typeface="Cabin"/>
              </a:rPr>
              <a:t>ιστότοπου</a:t>
            </a:r>
            <a:r>
              <a:rPr lang="el-GR" sz="2000" u="none" strike="noStrike" cap="none" dirty="0">
                <a:solidFill>
                  <a:srgbClr val="FFFFFF"/>
                </a:solidFill>
                <a:sym typeface="Cabin"/>
              </a:rPr>
              <a:t> με προγράμματα ανίχνευσης ιστού</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Ένα άτυπο και εθελοντικό πρότυπο</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Μερικές φορές οι άνθρωποι κάνουν μια «παγίδα αράχνης» (</a:t>
            </a:r>
            <a:r>
              <a:rPr lang="en-US" sz="2000" u="none" strike="noStrike" cap="none" dirty="0">
                <a:solidFill>
                  <a:srgbClr val="FFFFFF"/>
                </a:solidFill>
                <a:sym typeface="Cabin"/>
              </a:rPr>
              <a:t>Spider Trap</a:t>
            </a:r>
            <a:r>
              <a:rPr lang="el-GR" sz="2000" u="none" strike="noStrike" cap="none" dirty="0">
                <a:solidFill>
                  <a:srgbClr val="FFFFFF"/>
                </a:solidFill>
                <a:sym typeface="Cabin"/>
              </a:rPr>
              <a:t>) για να πιάσουν «κακές» αράχνες</a:t>
            </a:r>
            <a:endParaRPr lang="en" sz="2000" u="none" strike="noStrike" cap="none" dirty="0">
              <a:solidFill>
                <a:srgbClr val="FFFFFF"/>
              </a:solidFill>
              <a:sym typeface="Cabin"/>
            </a:endParaRPr>
          </a:p>
        </p:txBody>
      </p:sp>
      <p:sp>
        <p:nvSpPr>
          <p:cNvPr id="229" name="Shape 229"/>
          <p:cNvSpPr/>
          <p:nvPr/>
        </p:nvSpPr>
        <p:spPr>
          <a:xfrm>
            <a:off x="1381125" y="4179703"/>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Αρχιτεκτονική </a:t>
            </a:r>
            <a:r>
              <a:rPr lang="en" sz="4300" u="none" strike="noStrike" cap="none" dirty="0">
                <a:solidFill>
                  <a:srgbClr val="FFD966"/>
                </a:solidFill>
                <a:sym typeface="Cabin"/>
              </a:rPr>
              <a:t>Google</a:t>
            </a:r>
          </a:p>
        </p:txBody>
      </p:sp>
      <p:sp>
        <p:nvSpPr>
          <p:cNvPr id="236" name="Shape 236"/>
          <p:cNvSpPr txBox="1">
            <a:spLocks noGrp="1"/>
          </p:cNvSpPr>
          <p:nvPr>
            <p:ph type="body" idx="1"/>
          </p:nvPr>
        </p:nvSpPr>
        <p:spPr>
          <a:xfrm>
            <a:off x="650081" y="1464470"/>
            <a:ext cx="7836750" cy="2241244"/>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l-GR" sz="2400" u="none" strike="noStrike" cap="none" dirty="0">
                <a:solidFill>
                  <a:srgbClr val="FFFFFF"/>
                </a:solidFill>
                <a:sym typeface="Cabin"/>
              </a:rPr>
              <a:t>Ανίχνευση Ιστού</a:t>
            </a:r>
            <a:endParaRPr lang="en" sz="2400" u="none" strike="noStrike" cap="none" dirty="0">
              <a:solidFill>
                <a:srgbClr val="FFFFFF"/>
              </a:solidFill>
              <a:sym typeface="Cabin"/>
            </a:endParaRPr>
          </a:p>
          <a:p>
            <a:pPr marL="457200" marR="0" lvl="0" indent="-381000" algn="l" rtl="0">
              <a:spcBef>
                <a:spcPts val="2000"/>
              </a:spcBef>
              <a:buClr>
                <a:srgbClr val="FFFB00"/>
              </a:buClr>
              <a:buSzPct val="100000"/>
              <a:buFont typeface="Cabin"/>
            </a:pPr>
            <a:r>
              <a:rPr lang="el-GR" sz="2400" u="none" strike="noStrike" cap="none" dirty="0">
                <a:solidFill>
                  <a:srgbClr val="FFFB00"/>
                </a:solidFill>
                <a:sym typeface="Cabin"/>
              </a:rPr>
              <a:t>Δημιουργία Ευρετηρίου</a:t>
            </a:r>
            <a:endParaRPr lang="en" sz="2400" u="none" strike="noStrike" cap="none" dirty="0">
              <a:solidFill>
                <a:srgbClr val="FFFB00"/>
              </a:solidFill>
              <a:sym typeface="Cabin"/>
            </a:endParaRPr>
          </a:p>
          <a:p>
            <a:pPr marL="457200" marR="0" lvl="0" indent="-412750" algn="l" rtl="0">
              <a:spcBef>
                <a:spcPts val="2000"/>
              </a:spcBef>
              <a:buClr>
                <a:srgbClr val="FFFFFF"/>
              </a:buClr>
              <a:buSzPct val="100000"/>
              <a:buFont typeface="Cabin"/>
            </a:pPr>
            <a:r>
              <a:rPr lang="el-GR" sz="2400" u="none" strike="noStrike" cap="none" dirty="0">
                <a:solidFill>
                  <a:srgbClr val="FFFFFF"/>
                </a:solidFill>
                <a:sym typeface="Cabin"/>
              </a:rPr>
              <a:t>Αναζήτηση</a:t>
            </a:r>
            <a:endParaRPr lang="en" sz="2400" u="none" strike="noStrike" cap="none" dirty="0">
              <a:solidFill>
                <a:srgbClr val="FFFFFF"/>
              </a:solidFill>
              <a:sym typeface="Cabin"/>
            </a:endParaRP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871731" y="1514475"/>
            <a:ext cx="7400539"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l-GR" sz="2000" u="none" strike="noStrike" cap="none" dirty="0">
                <a:solidFill>
                  <a:srgbClr val="FFFFFF"/>
                </a:solidFill>
                <a:latin typeface="Arial Regular" charset="0"/>
                <a:ea typeface="Arial Regular" charset="0"/>
                <a:cs typeface="Arial Regular" charset="0"/>
                <a:sym typeface="Cabin"/>
              </a:rPr>
              <a:t>Η ευρετηρίαση των μηχανών αναζήτησης συλλέγει, αναλύει και αποθηκεύει δεδομένα για να διευκολύνει τη γρήγορη και ακριβή ανάκτηση πληροφοριών. Ο σκοπός της αποθήκευσης ενός ευρετηρίου είναι η βελτιστοποίηση της ταχύτητας και της απόδοσης στην εύρεση σχετικών εγγράφων για ένα ερώτημα αναζήτησης. Χωρίς ευρετήριο, η μηχανή αναζήτησης θα σαρώνει κάθε έγγραφο στον ιστό, το οποίο θα απαιτούσε σημαντικό χρόνο και υπολογιστική ισχύ</a:t>
            </a:r>
            <a:r>
              <a:rPr lang="en" sz="2000" u="none" strike="noStrike" cap="none" dirty="0">
                <a:solidFill>
                  <a:srgbClr val="FFFFFF"/>
                </a:solidFill>
                <a:latin typeface="Arial Regular" charset="0"/>
                <a:ea typeface="Arial Regular" charset="0"/>
                <a:cs typeface="Arial Regular" charset="0"/>
                <a:sym typeface="Cabin"/>
              </a:rPr>
              <a:t>.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Ευρετηρίαση Αναζήτησης</a:t>
            </a:r>
            <a:endParaRPr lang="en" sz="4300" u="none" strike="noStrike" cap="none" dirty="0">
              <a:solidFill>
                <a:srgbClr val="FFD966"/>
              </a:solidFill>
              <a:sym typeface="Cabin"/>
            </a:endParaRPr>
          </a:p>
        </p:txBody>
      </p:sp>
      <p:sp>
        <p:nvSpPr>
          <p:cNvPr id="245" name="Shape 245"/>
          <p:cNvSpPr/>
          <p:nvPr/>
        </p:nvSpPr>
        <p:spPr>
          <a:xfrm>
            <a:off x="1546431" y="4328705"/>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4 </a:t>
            </a:r>
            <a:r>
              <a:rPr lang="el-GR" sz="1000" b="0" i="0" u="none" strike="noStrike" cap="none" dirty="0">
                <a:solidFill>
                  <a:srgbClr val="FFFFFF"/>
                </a:solidFill>
                <a:latin typeface="Helvetica Neue"/>
                <a:ea typeface="Helvetica Neue"/>
                <a:cs typeface="Helvetica Neue"/>
                <a:sym typeface="Helvetica Neue"/>
              </a:rPr>
              <a:t>γραμμές.</a:t>
            </a:r>
            <a:r>
              <a:rPr lang="en" sz="1000" b="0" i="0" u="none" strike="noStrike" cap="none" dirty="0">
                <a:solidFill>
                  <a:srgbClr val="FFFFFF"/>
                </a:solidFill>
                <a:latin typeface="Helvetica Neue"/>
                <a:ea typeface="Helvetica Neue"/>
                <a:cs typeface="Helvetica Neue"/>
                <a:sym typeface="Helvetica Neue"/>
              </a:rPr>
              <a:t>.</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320482" y="3289573"/>
              <a:ext cx="1141425" cy="1087475"/>
            </a:xfrm>
            <a:prstGeom prst="rect">
              <a:avLst/>
            </a:prstGeom>
            <a:no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Helvetica Neue"/>
                <a:buNone/>
              </a:pPr>
              <a:r>
                <a:rPr lang="el-GR" sz="1800" b="0" i="0" u="none" strike="noStrike" cap="none" dirty="0">
                  <a:solidFill>
                    <a:srgbClr val="660066"/>
                  </a:solidFill>
                  <a:latin typeface="Helvetica Neue"/>
                  <a:ea typeface="Helvetica Neue"/>
                  <a:cs typeface="Helvetica Neue"/>
                  <a:sym typeface="Helvetica Neue"/>
                </a:rPr>
                <a:t>Ο Ιστός</a:t>
              </a:r>
              <a:endParaRPr lang="en" sz="1800" b="0" i="0" u="none" strike="noStrike" cap="none" dirty="0">
                <a:solidFill>
                  <a:srgbClr val="660066"/>
                </a:solidFill>
                <a:latin typeface="Helvetica Neue"/>
                <a:ea typeface="Helvetica Neue"/>
                <a:cs typeface="Helvetica Neue"/>
                <a:sym typeface="Helvetica Neue"/>
              </a:endParaRP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sp>
        <p:nvSpPr>
          <p:cNvPr id="264" name="Shape 264"/>
          <p:cNvSpPr/>
          <p:nvPr/>
        </p:nvSpPr>
        <p:spPr>
          <a:xfrm>
            <a:off x="5142325" y="4585828"/>
            <a:ext cx="40016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cxnSp>
        <p:nvCxnSpPr>
          <p:cNvPr id="251" name="Shape 251"/>
          <p:cNvCxnSpPr>
            <a:stCxn id="252" idx="3"/>
            <a:endCxn id="250" idx="2"/>
          </p:cNvCxnSpPr>
          <p:nvPr/>
        </p:nvCxnSpPr>
        <p:spPr>
          <a:xfrm>
            <a:off x="1971198" y="1761626"/>
            <a:ext cx="1866678" cy="1823"/>
          </a:xfrm>
          <a:prstGeom prst="straightConnector1">
            <a:avLst/>
          </a:prstGeom>
          <a:noFill/>
          <a:ln w="38100" cap="flat" cmpd="sng">
            <a:solidFill>
              <a:srgbClr val="773F9B"/>
            </a:solidFill>
            <a:prstDash val="solid"/>
            <a:miter/>
            <a:headEnd type="none" w="med" len="med"/>
            <a:tailEnd type="triangle" w="lg" len="lg"/>
          </a:ln>
        </p:spPr>
      </p:cxnSp>
      <p:cxnSp>
        <p:nvCxnSpPr>
          <p:cNvPr id="254" name="Shape 254"/>
          <p:cNvCxnSpPr>
            <a:stCxn id="250" idx="3"/>
          </p:cNvCxnSpPr>
          <p:nvPr/>
        </p:nvCxnSpPr>
        <p:spPr>
          <a:xfrm flipH="1">
            <a:off x="2331464" y="1988242"/>
            <a:ext cx="2244600" cy="1711500"/>
          </a:xfrm>
          <a:prstGeom prst="straightConnector1">
            <a:avLst/>
          </a:prstGeom>
          <a:noFill/>
          <a:ln w="38100" cap="flat" cmpd="sng">
            <a:solidFill>
              <a:srgbClr val="773F9B"/>
            </a:solidFill>
            <a:prstDash val="solid"/>
            <a:miter/>
            <a:headEnd type="none" w="med" len="med"/>
            <a:tailEnd type="triangle" w="lg" len="lg"/>
          </a:ln>
        </p:spPr>
      </p:cxnSp>
      <p:cxnSp>
        <p:nvCxnSpPr>
          <p:cNvPr id="261" name="Shape 261"/>
          <p:cNvCxnSpPr>
            <a:stCxn id="250" idx="3"/>
            <a:endCxn id="259" idx="1"/>
          </p:cNvCxnSpPr>
          <p:nvPr/>
        </p:nvCxnSpPr>
        <p:spPr>
          <a:xfrm>
            <a:off x="4576064" y="1988242"/>
            <a:ext cx="1152000" cy="1062600"/>
          </a:xfrm>
          <a:prstGeom prst="straightConnector1">
            <a:avLst/>
          </a:prstGeom>
          <a:noFill/>
          <a:ln w="381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381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38100" cap="flat" cmpd="sng">
            <a:solidFill>
              <a:srgbClr val="773F9B"/>
            </a:solidFill>
            <a:prstDash val="solid"/>
            <a:miter/>
            <a:headEnd type="none" w="med" len="med"/>
            <a:tailEnd type="triangle" w="lg" len="lg"/>
          </a:ln>
        </p:spPr>
      </p:cxnSp>
      <p:cxnSp>
        <p:nvCxnSpPr>
          <p:cNvPr id="267" name="Shape 267"/>
          <p:cNvCxnSpPr>
            <a:stCxn id="265" idx="2"/>
            <a:endCxn id="250" idx="1"/>
          </p:cNvCxnSpPr>
          <p:nvPr/>
        </p:nvCxnSpPr>
        <p:spPr>
          <a:xfrm>
            <a:off x="3411081" y="805568"/>
            <a:ext cx="1164900" cy="733199"/>
          </a:xfrm>
          <a:prstGeom prst="straightConnector1">
            <a:avLst/>
          </a:prstGeom>
          <a:noFill/>
          <a:ln w="381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38100" cap="flat" cmpd="sng">
            <a:solidFill>
              <a:srgbClr val="773F9B"/>
            </a:solidFill>
            <a:prstDash val="solid"/>
            <a:miter/>
            <a:headEnd type="triangle" w="lg" len="lg"/>
            <a:tailEnd type="triangle" w="lg" len="lg"/>
          </a:ln>
        </p:spPr>
      </p:cxnSp>
      <p:sp>
        <p:nvSpPr>
          <p:cNvPr id="253" name="Shape 253"/>
          <p:cNvSpPr txBox="1"/>
          <p:nvPr/>
        </p:nvSpPr>
        <p:spPr>
          <a:xfrm>
            <a:off x="2298226" y="158480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3200" u="none" strike="noStrike" cap="none" dirty="0">
                <a:solidFill>
                  <a:srgbClr val="FFD966"/>
                </a:solidFill>
                <a:sym typeface="Cabin"/>
              </a:rPr>
              <a:t>Λίστες Αλληλογραφίας </a:t>
            </a:r>
            <a:r>
              <a:rPr lang="en" sz="3200" u="none" strike="noStrike" cap="none" dirty="0">
                <a:solidFill>
                  <a:srgbClr val="FFD966"/>
                </a:solidFill>
                <a:sym typeface="Cabin"/>
              </a:rPr>
              <a:t>- Gmane</a:t>
            </a:r>
          </a:p>
        </p:txBody>
      </p:sp>
      <p:sp>
        <p:nvSpPr>
          <p:cNvPr id="276" name="Shape 276"/>
          <p:cNvSpPr txBox="1">
            <a:spLocks noGrp="1"/>
          </p:cNvSpPr>
          <p:nvPr>
            <p:ph type="body" idx="1"/>
          </p:nvPr>
        </p:nvSpPr>
        <p:spPr>
          <a:xfrm>
            <a:off x="650081" y="1636374"/>
            <a:ext cx="4521994" cy="231316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l-GR" sz="2000" u="none" strike="noStrike" cap="none" dirty="0">
                <a:solidFill>
                  <a:srgbClr val="FFFFFF"/>
                </a:solidFill>
                <a:sym typeface="Cabin"/>
              </a:rPr>
              <a:t>Ανιχνεύει το αρχείο μιας λίστας αλληλογραφίας</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Κάνει κάποια ανάλυση / καθαρισμό</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err="1">
                <a:solidFill>
                  <a:srgbClr val="FFFFFF"/>
                </a:solidFill>
                <a:sym typeface="Cabin"/>
              </a:rPr>
              <a:t>Οπτικοποιεί</a:t>
            </a:r>
            <a:r>
              <a:rPr lang="el-GR" sz="2000" u="none" strike="noStrike" cap="none" dirty="0">
                <a:solidFill>
                  <a:srgbClr val="FFFFFF"/>
                </a:solidFill>
                <a:sym typeface="Cabin"/>
              </a:rPr>
              <a:t> τα δεδομένα ως νέφος λέξεων και γραμμές</a:t>
            </a:r>
            <a:endParaRPr lang="en" sz="2000" u="none" strike="noStrike" cap="none" dirty="0">
              <a:solidFill>
                <a:srgbClr val="FFFFFF"/>
              </a:solidFill>
              <a:sym typeface="Cabin"/>
            </a:endParaRP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0000"/>
                </a:solidFill>
                <a:sym typeface="Cabin"/>
              </a:rPr>
              <a:t>Προσοχή: </a:t>
            </a:r>
            <a:r>
              <a:rPr lang="el-GR" sz="4300" dirty="0">
                <a:solidFill>
                  <a:srgbClr val="FFD966"/>
                </a:solidFill>
                <a:sym typeface="Cabin"/>
              </a:rPr>
              <a:t>Αυτό το Σύνολο Δεδομένων είναι </a:t>
            </a:r>
            <a:r>
              <a:rPr lang="en" sz="4300" u="none" strike="noStrike" cap="none" dirty="0">
                <a:solidFill>
                  <a:srgbClr val="FFD966"/>
                </a:solidFill>
                <a:sym typeface="Cabin"/>
              </a:rPr>
              <a:t>&gt; 1GB </a:t>
            </a:r>
          </a:p>
        </p:txBody>
      </p:sp>
      <p:sp>
        <p:nvSpPr>
          <p:cNvPr id="284" name="Shape 284"/>
          <p:cNvSpPr txBox="1">
            <a:spLocks noGrp="1"/>
          </p:cNvSpPr>
          <p:nvPr>
            <p:ph type="body" idx="1"/>
          </p:nvPr>
        </p:nvSpPr>
        <p:spPr>
          <a:xfrm>
            <a:off x="650081" y="1879059"/>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l-GR" sz="2000" u="none" strike="noStrike" cap="none" dirty="0">
                <a:solidFill>
                  <a:srgbClr val="FFFFFF"/>
                </a:solidFill>
                <a:sym typeface="Cabin"/>
              </a:rPr>
              <a:t>Μην κατευθύνετε απλώς αυτήν την εφαρμογή στο </a:t>
            </a:r>
            <a:r>
              <a:rPr lang="el-GR" sz="2000" dirty="0">
                <a:solidFill>
                  <a:srgbClr val="FFFF00"/>
                </a:solidFill>
                <a:sym typeface="Cabin"/>
              </a:rPr>
              <a:t>gmane.org </a:t>
            </a:r>
            <a:r>
              <a:rPr lang="el-GR" sz="2000" u="none" strike="noStrike" cap="none" dirty="0">
                <a:solidFill>
                  <a:srgbClr val="FFFFFF"/>
                </a:solidFill>
                <a:sym typeface="Cabin"/>
              </a:rPr>
              <a:t>και την αφήσετε να εκτελεστεί</a:t>
            </a:r>
            <a:endParaRPr lang="en-US" sz="2000" u="none" strike="noStrike" cap="none" dirty="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l-GR" sz="2000" u="none" strike="noStrike" cap="none" dirty="0">
                <a:solidFill>
                  <a:srgbClr val="FFFFFF"/>
                </a:solidFill>
                <a:sym typeface="Cabin"/>
              </a:rPr>
              <a:t>Δεν υπάρχει όριο τιμών - αυτοί είναι καλοί άνθρωποι</a:t>
            </a:r>
            <a:endParaRPr lang="en" dirty="0"/>
          </a:p>
        </p:txBody>
      </p:sp>
      <p:sp>
        <p:nvSpPr>
          <p:cNvPr id="285" name="Shape 285"/>
          <p:cNvSpPr txBox="1"/>
          <p:nvPr/>
        </p:nvSpPr>
        <p:spPr>
          <a:xfrm>
            <a:off x="650081" y="3555792"/>
            <a:ext cx="7664937" cy="1028418"/>
          </a:xfrm>
          <a:prstGeom prst="rect">
            <a:avLst/>
          </a:prstGeom>
          <a:noFill/>
          <a:ln>
            <a:noFill/>
          </a:ln>
        </p:spPr>
        <p:txBody>
          <a:bodyPr lIns="91425" tIns="91425" rIns="91425" bIns="91425" anchor="t" anchorCtr="0">
            <a:noAutofit/>
          </a:bodyPr>
          <a:lstStyle/>
          <a:p>
            <a:pPr lvl="0" algn="ctr">
              <a:spcBef>
                <a:spcPts val="0"/>
              </a:spcBef>
              <a:buNone/>
            </a:pPr>
            <a:r>
              <a:rPr lang="el-GR" sz="1800" dirty="0">
                <a:solidFill>
                  <a:srgbClr val="FFFF00"/>
                </a:solidFill>
                <a:latin typeface="Courier"/>
                <a:ea typeface="Courier New"/>
                <a:cs typeface="Courier"/>
                <a:sym typeface="Courier New"/>
              </a:rPr>
              <a:t>Χρησιμοποιήστε αυτό για τις δοκιμές σας</a:t>
            </a:r>
            <a:r>
              <a:rPr lang="en-US" sz="1800" dirty="0">
                <a:solidFill>
                  <a:srgbClr val="FFFF00"/>
                </a:solidFill>
                <a:latin typeface="Courier"/>
                <a:ea typeface="Courier New"/>
                <a:cs typeface="Courier"/>
                <a:sym typeface="Courier New"/>
              </a:rPr>
              <a:t>:</a:t>
            </a:r>
          </a:p>
          <a:p>
            <a:pPr lvl="0" algn="ctr">
              <a:spcBef>
                <a:spcPts val="0"/>
              </a:spcBef>
              <a:buNone/>
            </a:pPr>
            <a:endParaRPr lang="en-US" sz="1800" dirty="0">
              <a:solidFill>
                <a:srgbClr val="FFFF00"/>
              </a:solidFill>
              <a:latin typeface="Courier"/>
              <a:ea typeface="Courier New"/>
              <a:cs typeface="Courier"/>
              <a:sym typeface="Courier New"/>
            </a:endParaRPr>
          </a:p>
          <a:p>
            <a:pPr lvl="0" algn="ctr">
              <a:spcBef>
                <a:spcPts val="0"/>
              </a:spcBef>
              <a:buNone/>
            </a:pPr>
            <a:r>
              <a:rPr lang="en" sz="1800" dirty="0">
                <a:solidFill>
                  <a:srgbClr val="FFFF00"/>
                </a:solidFill>
                <a:latin typeface="Courier"/>
                <a:ea typeface="Courier New"/>
                <a:cs typeface="Courier"/>
                <a:sym typeface="Courier New"/>
              </a:rPr>
              <a:t>http://</a:t>
            </a:r>
            <a:r>
              <a:rPr lang="en" sz="1800" dirty="0" err="1">
                <a:solidFill>
                  <a:srgbClr val="FFFF00"/>
                </a:solidFill>
                <a:latin typeface="Courier"/>
                <a:ea typeface="Courier New"/>
                <a:cs typeface="Courier"/>
                <a:sym typeface="Courier New"/>
              </a:rPr>
              <a:t>mbox.dr-chuck.net</a:t>
            </a:r>
            <a:r>
              <a:rPr lang="en" sz="1800" dirty="0">
                <a:solidFill>
                  <a:srgbClr val="FFFF00"/>
                </a:solidFill>
                <a:latin typeface="Courier"/>
                <a:ea typeface="Courier New"/>
                <a:cs typeface="Courier"/>
                <a:sym typeface="Courier New"/>
              </a:rPr>
              <a:t>/</a:t>
            </a:r>
            <a:r>
              <a:rPr lang="en" sz="1800" dirty="0" err="1">
                <a:solidFill>
                  <a:srgbClr val="FFFF00"/>
                </a:solidFill>
                <a:latin typeface="Courier"/>
                <a:ea typeface="Courier New"/>
                <a:cs typeface="Courier"/>
                <a:sym typeface="Courier New"/>
              </a:rPr>
              <a:t>sakai.devel</a:t>
            </a:r>
            <a:r>
              <a:rPr lang="en" sz="1800" dirty="0">
                <a:solidFill>
                  <a:srgbClr val="FFFF00"/>
                </a:solidFill>
                <a:latin typeface="Courier"/>
                <a:ea typeface="Courier New"/>
                <a:cs typeface="Courier"/>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endCxn id="291" idx="2"/>
          </p:cNvCxnSpPr>
          <p:nvPr/>
        </p:nvCxnSpPr>
        <p:spPr>
          <a:xfrm>
            <a:off x="2228834" y="860173"/>
            <a:ext cx="1618200" cy="3600"/>
          </a:xfrm>
          <a:prstGeom prst="straightConnector1">
            <a:avLst/>
          </a:prstGeom>
          <a:noFill/>
          <a:ln w="381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a:endCxn id="306" idx="1"/>
          </p:cNvCxnSpPr>
          <p:nvPr/>
        </p:nvCxnSpPr>
        <p:spPr>
          <a:xfrm>
            <a:off x="4577002" y="1088566"/>
            <a:ext cx="8219" cy="831037"/>
          </a:xfrm>
          <a:prstGeom prst="straightConnector1">
            <a:avLst/>
          </a:prstGeom>
          <a:noFill/>
          <a:ln w="381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38100" cap="flat" cmpd="sng">
            <a:solidFill>
              <a:srgbClr val="773F9B"/>
            </a:solidFill>
            <a:prstDash val="solid"/>
            <a:miter/>
            <a:headEnd type="none" w="med" len="med"/>
            <a:tailEnd type="triangle" w="lg" len="lg"/>
          </a:ln>
        </p:spPr>
      </p:cxnSp>
      <p:cxnSp>
        <p:nvCxnSpPr>
          <p:cNvPr id="301" name="Shape 301"/>
          <p:cNvCxnSpPr>
            <a:endCxn id="298" idx="3"/>
          </p:cNvCxnSpPr>
          <p:nvPr/>
        </p:nvCxnSpPr>
        <p:spPr>
          <a:xfrm flipV="1">
            <a:off x="5255831" y="1506108"/>
            <a:ext cx="1231475" cy="595250"/>
          </a:xfrm>
          <a:prstGeom prst="straightConnector1">
            <a:avLst/>
          </a:prstGeom>
          <a:noFill/>
          <a:ln w="38100" cap="flat" cmpd="sng">
            <a:solidFill>
              <a:srgbClr val="773F9B"/>
            </a:solidFill>
            <a:prstDash val="solid"/>
            <a:miter/>
            <a:headEnd type="none" w="med" len="med"/>
            <a:tailEnd type="triangle" w="lg" len="lg"/>
          </a:ln>
        </p:spPr>
      </p:cxnSp>
      <p:cxnSp>
        <p:nvCxnSpPr>
          <p:cNvPr id="302" name="Shape 302"/>
          <p:cNvCxnSpPr>
            <a:stCxn id="299" idx="3"/>
            <a:endCxn id="290" idx="0"/>
          </p:cNvCxnSpPr>
          <p:nvPr/>
        </p:nvCxnSpPr>
        <p:spPr>
          <a:xfrm flipH="1">
            <a:off x="7973510" y="1096602"/>
            <a:ext cx="1" cy="335400"/>
          </a:xfrm>
          <a:prstGeom prst="straightConnector1">
            <a:avLst/>
          </a:prstGeom>
          <a:noFill/>
          <a:ln w="38100" cap="flat" cmpd="sng">
            <a:solidFill>
              <a:srgbClr val="773F9B"/>
            </a:solidFill>
            <a:prstDash val="solid"/>
            <a:miter/>
            <a:headEnd type="none" w="med" len="med"/>
            <a:tailEnd type="triangle" w="lg" len="lg"/>
          </a:ln>
        </p:spPr>
      </p:cxnSp>
      <p:sp>
        <p:nvSpPr>
          <p:cNvPr id="303" name="Shape 303"/>
          <p:cNvSpPr/>
          <p:nvPr/>
        </p:nvSpPr>
        <p:spPr>
          <a:xfrm>
            <a:off x="2766624" y="4361356"/>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2" y="1718130"/>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endParaRPr lang="en" sz="1800" b="0" i="0" u="none" strike="noStrike" cap="none" dirty="0">
              <a:solidFill>
                <a:srgbClr val="FFFFFF"/>
              </a:solidFill>
              <a:latin typeface="Helvetica Neue"/>
              <a:ea typeface="Helvetica Neue"/>
              <a:cs typeface="Helvetica Neue"/>
              <a:sym typeface="Helvetica Neue"/>
            </a:endParaRP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381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a:endCxn id="309" idx="2"/>
          </p:cNvCxnSpPr>
          <p:nvPr/>
        </p:nvCxnSpPr>
        <p:spPr>
          <a:xfrm flipV="1">
            <a:off x="7973510" y="3800644"/>
            <a:ext cx="1" cy="272897"/>
          </a:xfrm>
          <a:prstGeom prst="straightConnector1">
            <a:avLst/>
          </a:prstGeom>
          <a:noFill/>
          <a:ln w="381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381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381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lvl="0" algn="ctr">
              <a:buClr>
                <a:srgbClr val="660066"/>
              </a:buClr>
              <a:buSzPct val="25000"/>
            </a:pPr>
            <a:r>
              <a:rPr lang="en" sz="1500" dirty="0" err="1">
                <a:solidFill>
                  <a:srgbClr val="660066"/>
                </a:solidFill>
                <a:latin typeface="Arial Regular" charset="0"/>
                <a:ea typeface="Arial Regular" charset="0"/>
                <a:cs typeface="Arial Regular" charset="0"/>
                <a:sym typeface="Cabin"/>
              </a:rPr>
              <a:t>content.sqlite</a:t>
            </a:r>
            <a:endParaRPr lang="en" sz="1500"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a:solidFill>
                  <a:srgbClr val="660066"/>
                </a:solidFill>
                <a:latin typeface="Arial Regular" charset="0"/>
                <a:ea typeface="Arial Regular" charset="0"/>
                <a:cs typeface="Arial Regular" charset="0"/>
                <a:sym typeface="Cabin"/>
              </a:rPr>
              <a:t>mapping</a:t>
            </a:r>
            <a:r>
              <a:rPr lang="en" sz="1500" u="none" strike="noStrike" cap="none" dirty="0">
                <a:solidFill>
                  <a:srgbClr val="660066"/>
                </a:solidFill>
                <a:latin typeface="Arial Regular" charset="0"/>
                <a:ea typeface="Arial Regular" charset="0"/>
                <a:cs typeface="Arial Regular" charset="0"/>
                <a:sym typeface="Cabin"/>
              </a:rPr>
              <a:t>.</a:t>
            </a:r>
            <a:r>
              <a:rPr lang="en" sz="1500" u="none" strike="noStrike" cap="none" dirty="0" err="1">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cxnSpLocks/>
          </p:cNvCxnSpPr>
          <p:nvPr/>
        </p:nvCxnSpPr>
        <p:spPr>
          <a:xfrm flipV="1">
            <a:off x="3426956" y="1336650"/>
            <a:ext cx="499482" cy="243685"/>
          </a:xfrm>
          <a:prstGeom prst="straightConnector1">
            <a:avLst/>
          </a:prstGeom>
          <a:noFill/>
          <a:ln w="38100" cap="flat" cmpd="sng">
            <a:solidFill>
              <a:srgbClr val="773F9B"/>
            </a:solidFill>
            <a:prstDash val="solid"/>
            <a:miter/>
            <a:headEnd type="none" w="med" len="med"/>
            <a:tailEnd type="triangle" w="lg" len="lg"/>
          </a:ln>
        </p:spPr>
      </p:cxnSp>
      <p:cxnSp>
        <p:nvCxnSpPr>
          <p:cNvPr id="30" name="Shape 301">
            <a:extLst>
              <a:ext uri="{FF2B5EF4-FFF2-40B4-BE49-F238E27FC236}">
                <a16:creationId xmlns:a16="http://schemas.microsoft.com/office/drawing/2014/main" id="{C6C9B84F-164A-4F66-80A9-F671FD2909FD}"/>
              </a:ext>
            </a:extLst>
          </p:cNvPr>
          <p:cNvCxnSpPr>
            <a:cxnSpLocks/>
            <a:stCxn id="28" idx="4"/>
            <a:endCxn id="305" idx="1"/>
          </p:cNvCxnSpPr>
          <p:nvPr/>
        </p:nvCxnSpPr>
        <p:spPr>
          <a:xfrm flipV="1">
            <a:off x="3443267" y="1369750"/>
            <a:ext cx="499482" cy="243685"/>
          </a:xfrm>
          <a:prstGeom prst="straightConnector1">
            <a:avLst/>
          </a:prstGeom>
          <a:ln>
            <a:solidFill>
              <a:srgbClr val="773F9B"/>
            </a:solidFill>
            <a:headEnd type="none" w="med" len="med"/>
            <a:tailEnd type="triangle" w="lg" len="lg"/>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51427" tIns="51427" rIns="51427" bIns="51427" anchor="ctr" anchorCtr="0">
            <a:noAutofit/>
          </a:bodyPr>
          <a:lstStyle/>
          <a:p>
            <a:r>
              <a:rPr lang="el-GR" sz="2025" dirty="0"/>
              <a:t>Ευχαριστίες / Συνεισφορές</a:t>
            </a:r>
            <a:endParaRPr lang="en-US" sz="2025" dirty="0"/>
          </a:p>
        </p:txBody>
      </p:sp>
      <p:sp>
        <p:nvSpPr>
          <p:cNvPr id="647" name="Shape 647"/>
          <p:cNvSpPr txBox="1"/>
          <p:nvPr/>
        </p:nvSpPr>
        <p:spPr>
          <a:xfrm>
            <a:off x="678431" y="1236853"/>
            <a:ext cx="3823706" cy="3326636"/>
          </a:xfrm>
          <a:prstGeom prst="rect">
            <a:avLst/>
          </a:prstGeom>
          <a:noFill/>
          <a:ln>
            <a:noFill/>
          </a:ln>
        </p:spPr>
        <p:txBody>
          <a:bodyPr lIns="51427" tIns="51427" rIns="51427" bIns="51427" anchor="t" anchorCtr="0">
            <a:noAutofit/>
          </a:bodyPr>
          <a:lstStyle/>
          <a:p>
            <a:r>
              <a:rPr lang="el-GR" sz="1013" dirty="0">
                <a:solidFill>
                  <a:srgbClr val="FFFFFF"/>
                </a:solidFill>
              </a:rPr>
              <a:t>Αυτές οι διαφάνειες είναι Πνευματική ιδιοκτησία 2010</a:t>
            </a:r>
            <a:r>
              <a:rPr lang="en-US" sz="1013" dirty="0">
                <a:solidFill>
                  <a:srgbClr val="FFFFFF"/>
                </a:solidFill>
              </a:rPr>
              <a:t>-  Charles R. Severance (</a:t>
            </a:r>
            <a:r>
              <a:rPr lang="en-US" sz="1013" u="sng" dirty="0">
                <a:solidFill>
                  <a:srgbClr val="FFFF00"/>
                </a:solidFill>
                <a:hlinkClick r:id="rId3"/>
              </a:rPr>
              <a:t>www.dr-chuck.com</a:t>
            </a:r>
            <a:r>
              <a:rPr lang="en-US" sz="1013" dirty="0">
                <a:solidFill>
                  <a:srgbClr val="FFFFFF"/>
                </a:solidFill>
              </a:rPr>
              <a:t>) </a:t>
            </a:r>
            <a:r>
              <a:rPr lang="el-GR" sz="1013" dirty="0">
                <a:solidFill>
                  <a:srgbClr val="FFFFFF"/>
                </a:solidFill>
              </a:rPr>
              <a:t>του</a:t>
            </a:r>
            <a:r>
              <a:rPr lang="en-US" sz="1013" dirty="0">
                <a:solidFill>
                  <a:srgbClr val="FFFFFF"/>
                </a:solidFill>
              </a:rPr>
              <a:t> University of Michigan School of Information </a:t>
            </a:r>
            <a:r>
              <a:rPr lang="el-GR" sz="1013" dirty="0">
                <a:solidFill>
                  <a:srgbClr val="FFFFFF"/>
                </a:solidFill>
              </a:rPr>
              <a:t>και είναι διαθέσιμες υπό την άδεια</a:t>
            </a:r>
            <a:r>
              <a:rPr lang="en-US" sz="1013" dirty="0">
                <a:solidFill>
                  <a:srgbClr val="FFFFFF"/>
                </a:solidFill>
              </a:rPr>
              <a:t> Creative Commons Attribution 4.0. </a:t>
            </a:r>
            <a:r>
              <a:rPr lang="el-GR" sz="1013"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013" dirty="0">
                <a:solidFill>
                  <a:srgbClr val="FFFFFF"/>
                </a:solidFill>
              </a:rPr>
              <a:t>.</a:t>
            </a:r>
          </a:p>
          <a:p>
            <a:endParaRPr sz="1013" dirty="0">
              <a:solidFill>
                <a:srgbClr val="FFFFFF"/>
              </a:solidFill>
            </a:endParaRPr>
          </a:p>
          <a:p>
            <a:r>
              <a:rPr lang="el-GR" sz="1013" dirty="0">
                <a:solidFill>
                  <a:srgbClr val="FFFFFF"/>
                </a:solidFill>
              </a:rPr>
              <a:t>Αρχική ανάπτυξη </a:t>
            </a:r>
            <a:r>
              <a:rPr lang="en-US" sz="1013" dirty="0">
                <a:solidFill>
                  <a:srgbClr val="FFFFFF"/>
                </a:solidFill>
              </a:rPr>
              <a:t>: Charles Severance, University of Michigan School of Information</a:t>
            </a:r>
            <a:endParaRPr lang="el-GR" sz="1013" dirty="0">
              <a:solidFill>
                <a:srgbClr val="FFFFFF"/>
              </a:solidFill>
            </a:endParaRPr>
          </a:p>
          <a:p>
            <a:endParaRPr lang="el-GR" sz="1013" dirty="0">
              <a:solidFill>
                <a:srgbClr val="FFFFFF"/>
              </a:solidFill>
            </a:endParaRPr>
          </a:p>
          <a:p>
            <a:r>
              <a:rPr lang="el-GR" sz="1013" dirty="0">
                <a:solidFill>
                  <a:srgbClr val="FFFFFF"/>
                </a:solidFill>
              </a:rPr>
              <a:t>Απόδοση στα Ελληνικά: </a:t>
            </a:r>
            <a:r>
              <a:rPr lang="el-GR" sz="1013" dirty="0" err="1">
                <a:solidFill>
                  <a:srgbClr val="FFFFFF"/>
                </a:solidFill>
              </a:rPr>
              <a:t>Κιουρτίδου</a:t>
            </a:r>
            <a:r>
              <a:rPr lang="el-GR" sz="1013" dirty="0">
                <a:solidFill>
                  <a:srgbClr val="FFFFFF"/>
                </a:solidFill>
              </a:rPr>
              <a:t> Δ. Κωνσταντία</a:t>
            </a:r>
            <a:endParaRPr lang="en-US" sz="1013" dirty="0">
              <a:solidFill>
                <a:srgbClr val="FFFFFF"/>
              </a:solidFill>
            </a:endParaRPr>
          </a:p>
          <a:p>
            <a:endParaRPr sz="1013" dirty="0">
              <a:solidFill>
                <a:srgbClr val="FFFFFF"/>
              </a:solidFill>
            </a:endParaRPr>
          </a:p>
          <a:p>
            <a:pPr marL="147340" indent="-147340">
              <a:buClr>
                <a:schemeClr val="dk2"/>
              </a:buClr>
              <a:buSzPct val="61111"/>
            </a:pPr>
            <a:r>
              <a:rPr lang="en-US" sz="1013" dirty="0">
                <a:solidFill>
                  <a:schemeClr val="lt1"/>
                </a:solidFill>
              </a:rPr>
              <a:t>… </a:t>
            </a:r>
            <a:r>
              <a:rPr lang="el-GR" sz="1013" dirty="0">
                <a:solidFill>
                  <a:schemeClr val="lt1"/>
                </a:solidFill>
              </a:rPr>
              <a:t>Εισαγάγετε νέους Μεταφραστές και άτομα που έχουν συνεισφέρει εδώ</a:t>
            </a:r>
            <a:endParaRPr lang="en-US" sz="1013" dirty="0">
              <a:solidFill>
                <a:schemeClr val="lt1"/>
              </a:solidFill>
            </a:endParaRPr>
          </a:p>
          <a:p>
            <a:endParaRPr sz="1013" dirty="0">
              <a:solidFill>
                <a:srgbClr val="FFFFFF"/>
              </a:solidFill>
            </a:endParaRPr>
          </a:p>
        </p:txBody>
      </p:sp>
      <p:pic>
        <p:nvPicPr>
          <p:cNvPr id="649" name="Shape 649"/>
          <p:cNvPicPr preferRelativeResize="0"/>
          <p:nvPr/>
        </p:nvPicPr>
        <p:blipFill rotWithShape="1">
          <a:blip r:embed="rId4">
            <a:alphaModFix/>
          </a:blip>
          <a:srcRect/>
          <a:stretch/>
        </p:blipFill>
        <p:spPr>
          <a:xfrm>
            <a:off x="7817449" y="635610"/>
            <a:ext cx="1107337" cy="375975"/>
          </a:xfrm>
          <a:prstGeom prst="rect">
            <a:avLst/>
          </a:prstGeom>
          <a:noFill/>
          <a:ln>
            <a:noFill/>
          </a:ln>
        </p:spPr>
      </p:pic>
      <p:sp>
        <p:nvSpPr>
          <p:cNvPr id="650" name="Shape 650"/>
          <p:cNvSpPr txBox="1"/>
          <p:nvPr/>
        </p:nvSpPr>
        <p:spPr>
          <a:xfrm>
            <a:off x="4896225" y="1310245"/>
            <a:ext cx="3823706" cy="3253245"/>
          </a:xfrm>
          <a:prstGeom prst="rect">
            <a:avLst/>
          </a:prstGeom>
          <a:noFill/>
          <a:ln>
            <a:noFill/>
          </a:ln>
        </p:spPr>
        <p:txBody>
          <a:bodyPr lIns="51427" tIns="51427" rIns="51427" bIns="51427" anchor="t" anchorCtr="0">
            <a:noAutofit/>
          </a:bodyPr>
          <a:lstStyle/>
          <a:p>
            <a:r>
              <a:rPr lang="el-GR" sz="1013" dirty="0">
                <a:solidFill>
                  <a:srgbClr val="FFFFFF"/>
                </a:solidFill>
              </a:rPr>
              <a:t>Συνέχεια</a:t>
            </a:r>
            <a:r>
              <a:rPr lang="is-IS" sz="1013" dirty="0">
                <a:solidFill>
                  <a:srgbClr val="FFFFFF"/>
                </a:solidFill>
              </a:rPr>
              <a:t>…</a:t>
            </a:r>
            <a:endParaRPr lang="en-US" sz="1013"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361856" y="444211"/>
            <a:ext cx="576450" cy="57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38100" cap="flat" cmpd="sng">
            <a:solidFill>
              <a:srgbClr val="773F9B"/>
            </a:solidFill>
            <a:prstDash val="solid"/>
            <a:miter/>
            <a:headEnd type="none" w="med" len="med"/>
            <a:tailEnd type="triangle" w="lg" len="lg"/>
          </a:ln>
        </p:spPr>
      </p:cxnSp>
      <p:sp>
        <p:nvSpPr>
          <p:cNvPr id="127" name="Shape 127"/>
          <p:cNvSpPr txBox="1">
            <a:spLocks noGrp="1"/>
          </p:cNvSpPr>
          <p:nvPr>
            <p:ph type="title"/>
          </p:nvPr>
        </p:nvSpPr>
        <p:spPr>
          <a:xfrm>
            <a:off x="650081" y="311346"/>
            <a:ext cx="7836750"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Ανάλυση Δεδομένων Πολλαπλών Βημάτων</a:t>
            </a:r>
            <a:endParaRPr lang="en" sz="4300" u="none" strike="noStrike" cap="none" dirty="0">
              <a:solidFill>
                <a:srgbClr val="FFD966"/>
              </a:solidFill>
              <a:sym typeface="Cabin"/>
            </a:endParaRP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38100" cap="flat" cmpd="sng">
            <a:solidFill>
              <a:srgbClr val="773F9B"/>
            </a:solidFill>
            <a:prstDash val="solid"/>
            <a:miter/>
            <a:headEnd type="none" w="med" len="med"/>
            <a:tailEnd type="triangle" w="lg" len="lg"/>
          </a:ln>
        </p:spPr>
      </p:cxnSp>
      <p:sp>
        <p:nvSpPr>
          <p:cNvPr id="133" name="Shape 133"/>
          <p:cNvSpPr txBox="1"/>
          <p:nvPr/>
        </p:nvSpPr>
        <p:spPr>
          <a:xfrm>
            <a:off x="2100812" y="1976435"/>
            <a:ext cx="1058504"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l-GR" sz="2000" b="0" i="0" u="none" strike="noStrike" cap="none" dirty="0">
                <a:solidFill>
                  <a:srgbClr val="FFFFFF"/>
                </a:solidFill>
                <a:latin typeface="Helvetica Neue"/>
                <a:ea typeface="Helvetica Neue"/>
                <a:cs typeface="Helvetica Neue"/>
                <a:sym typeface="Helvetica Neue"/>
              </a:rPr>
              <a:t>Συλλογή</a:t>
            </a:r>
            <a:endParaRPr lang="en" sz="2000" b="0" i="0" u="none" strike="noStrike" cap="none" dirty="0">
              <a:solidFill>
                <a:srgbClr val="FFFFFF"/>
              </a:solidFill>
              <a:latin typeface="Helvetica Neue"/>
              <a:ea typeface="Helvetica Neue"/>
              <a:cs typeface="Helvetica Neue"/>
              <a:sym typeface="Helvetica Neue"/>
            </a:endParaRP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38100" cap="flat" cmpd="sng">
            <a:solidFill>
              <a:srgbClr val="773F9B"/>
            </a:solidFill>
            <a:prstDash val="solid"/>
            <a:miter/>
            <a:headEnd type="none" w="med" len="med"/>
            <a:tailEnd type="triangle" w="lg" len="lg"/>
          </a:ln>
        </p:spPr>
      </p:cxnSp>
      <p:cxnSp>
        <p:nvCxnSpPr>
          <p:cNvPr id="135" name="Shape 135"/>
          <p:cNvCxnSpPr>
            <a:stCxn id="131" idx="4"/>
          </p:cNvCxnSpPr>
          <p:nvPr/>
        </p:nvCxnSpPr>
        <p:spPr>
          <a:xfrm>
            <a:off x="5016590" y="4093337"/>
            <a:ext cx="1856399" cy="0"/>
          </a:xfrm>
          <a:prstGeom prst="straightConnector1">
            <a:avLst/>
          </a:prstGeom>
          <a:noFill/>
          <a:ln w="38100" cap="flat" cmpd="sng">
            <a:solidFill>
              <a:srgbClr val="773F9B"/>
            </a:solidFill>
            <a:prstDash val="solid"/>
            <a:miter/>
            <a:headEnd type="none" w="med" len="med"/>
            <a:tailEnd type="triangle" w="lg" len="lg"/>
          </a:ln>
        </p:spPr>
      </p:cxnSp>
      <p:sp>
        <p:nvSpPr>
          <p:cNvPr id="136" name="Shape 136"/>
          <p:cNvSpPr txBox="1"/>
          <p:nvPr/>
        </p:nvSpPr>
        <p:spPr>
          <a:xfrm>
            <a:off x="5342956" y="3907631"/>
            <a:ext cx="1109117"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l-GR" sz="2000" b="0" i="0" u="none" strike="noStrike" cap="none" dirty="0">
                <a:solidFill>
                  <a:srgbClr val="FFFFFF"/>
                </a:solidFill>
                <a:latin typeface="Helvetica Neue"/>
                <a:ea typeface="Helvetica Neue"/>
                <a:cs typeface="Helvetica Neue"/>
                <a:sym typeface="Helvetica Neue"/>
              </a:rPr>
              <a:t>Ανάλυση</a:t>
            </a:r>
            <a:endParaRPr lang="en" sz="2000" b="0" i="0" u="none" strike="noStrike" cap="none" dirty="0">
              <a:solidFill>
                <a:srgbClr val="FFFFFF"/>
              </a:solidFill>
              <a:latin typeface="Helvetica Neue"/>
              <a:ea typeface="Helvetica Neue"/>
              <a:cs typeface="Helvetica Neue"/>
              <a:sym typeface="Helvetica Neue"/>
            </a:endParaRPr>
          </a:p>
        </p:txBody>
      </p:sp>
      <p:sp>
        <p:nvSpPr>
          <p:cNvPr id="137" name="Shape 137"/>
          <p:cNvSpPr txBox="1"/>
          <p:nvPr/>
        </p:nvSpPr>
        <p:spPr>
          <a:xfrm>
            <a:off x="5397490" y="2811677"/>
            <a:ext cx="1746299"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l-GR" sz="2000" b="0" i="0" u="none" strike="noStrike" cap="none" dirty="0" err="1">
                <a:solidFill>
                  <a:srgbClr val="FFFFFF"/>
                </a:solidFill>
                <a:latin typeface="Helvetica Neue"/>
                <a:ea typeface="Helvetica Neue"/>
                <a:cs typeface="Helvetica Neue"/>
                <a:sym typeface="Helvetica Neue"/>
              </a:rPr>
              <a:t>Οπτικοποίηση</a:t>
            </a:r>
            <a:endParaRPr lang="en" sz="2000" b="0" i="0" u="none" strike="noStrike" cap="none" dirty="0">
              <a:solidFill>
                <a:srgbClr val="FFFFFF"/>
              </a:solidFill>
              <a:latin typeface="Helvetica Neue"/>
              <a:ea typeface="Helvetica Neue"/>
              <a:cs typeface="Helvetica Neue"/>
              <a:sym typeface="Helvetica Neue"/>
            </a:endParaRPr>
          </a:p>
        </p:txBody>
      </p:sp>
      <p:sp>
        <p:nvSpPr>
          <p:cNvPr id="138" name="Shape 138"/>
          <p:cNvSpPr txBox="1"/>
          <p:nvPr/>
        </p:nvSpPr>
        <p:spPr>
          <a:xfrm>
            <a:off x="3405187" y="2812256"/>
            <a:ext cx="1746299" cy="522890"/>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l-GR" sz="2000" b="0" i="0" u="none" strike="noStrike" cap="none" dirty="0">
                <a:solidFill>
                  <a:srgbClr val="FFFFFF"/>
                </a:solidFill>
                <a:latin typeface="Helvetica Neue"/>
                <a:ea typeface="Helvetica Neue"/>
                <a:cs typeface="Helvetica Neue"/>
                <a:sym typeface="Helvetica Neue"/>
              </a:rPr>
              <a:t>Καθαρισμός/</a:t>
            </a:r>
          </a:p>
          <a:p>
            <a:pPr marL="0" marR="0" lvl="0" indent="0" algn="l" rtl="0">
              <a:lnSpc>
                <a:spcPct val="100000"/>
              </a:lnSpc>
              <a:spcBef>
                <a:spcPts val="0"/>
              </a:spcBef>
              <a:spcAft>
                <a:spcPts val="0"/>
              </a:spcAft>
              <a:buClr>
                <a:srgbClr val="FFFFFF"/>
              </a:buClr>
              <a:buSzPct val="25000"/>
              <a:buFont typeface="Helvetica Neue"/>
              <a:buNone/>
            </a:pPr>
            <a:r>
              <a:rPr lang="el-GR" sz="2000" b="0" i="0" u="none" strike="noStrike" cap="none" dirty="0">
                <a:solidFill>
                  <a:srgbClr val="FFFFFF"/>
                </a:solidFill>
                <a:latin typeface="Helvetica Neue"/>
                <a:ea typeface="Helvetica Neue"/>
                <a:cs typeface="Helvetica Neue"/>
                <a:sym typeface="Helvetica Neue"/>
              </a:rPr>
              <a:t>Επεξεργασία</a:t>
            </a:r>
            <a:endParaRPr lang="en" sz="2000" b="0" i="0" u="none" strike="noStrike" cap="none" dirty="0">
              <a:solidFill>
                <a:srgbClr val="FFFFFF"/>
              </a:solidFill>
              <a:latin typeface="Helvetica Neue"/>
              <a:ea typeface="Helvetica Neue"/>
              <a:cs typeface="Helvetica Neue"/>
              <a:sym typeface="Helvetica Neue"/>
            </a:endParaRP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487109" y="1810296"/>
            <a:ext cx="1218493"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l-GR" sz="1800" b="0" i="0" u="none" strike="noStrike" cap="none" dirty="0">
                <a:solidFill>
                  <a:srgbClr val="660066"/>
                </a:solidFill>
                <a:latin typeface="Helvetica Neue"/>
                <a:ea typeface="Helvetica Neue"/>
                <a:cs typeface="Helvetica Neue"/>
                <a:sym typeface="Helvetica Neue"/>
              </a:rPr>
              <a:t>Πηγή Δεδομένων</a:t>
            </a:r>
            <a:endParaRPr lang="en" sz="1800" b="0" i="0" u="none" strike="noStrike" cap="none" dirty="0">
              <a:solidFill>
                <a:srgbClr val="660066"/>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94004" y="464695"/>
            <a:ext cx="8955992"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3600" u="none" strike="noStrike" cap="none" dirty="0">
                <a:solidFill>
                  <a:srgbClr val="FFD966"/>
                </a:solidFill>
                <a:sym typeface="Cabin"/>
              </a:rPr>
              <a:t>Τεχνολογίες Εξόρυξης Πολλών Δεδομένων</a:t>
            </a:r>
            <a:endParaRPr lang="en" sz="3600" u="none" strike="noStrike" cap="none" dirty="0">
              <a:solidFill>
                <a:srgbClr val="FFD966"/>
              </a:solidFill>
              <a:sym typeface="Cabin"/>
            </a:endParaRPr>
          </a:p>
        </p:txBody>
      </p:sp>
      <p:sp>
        <p:nvSpPr>
          <p:cNvPr id="146" name="Shape 146"/>
          <p:cNvSpPr txBox="1">
            <a:spLocks noGrp="1"/>
          </p:cNvSpPr>
          <p:nvPr>
            <p:ph type="body" idx="1"/>
          </p:nvPr>
        </p:nvSpPr>
        <p:spPr>
          <a:xfrm>
            <a:off x="650081" y="1723740"/>
            <a:ext cx="7836750" cy="2948328"/>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53625" y="464695"/>
            <a:ext cx="7836750"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«Εξόρυξη Προσωπικών Δεδομένων»</a:t>
            </a:r>
            <a:endParaRPr lang="en" sz="4300" u="none" strike="noStrike" cap="none" dirty="0">
              <a:solidFill>
                <a:srgbClr val="FFD966"/>
              </a:solidFill>
              <a:sym typeface="Cabin"/>
            </a:endParaRPr>
          </a:p>
        </p:txBody>
      </p:sp>
      <p:sp>
        <p:nvSpPr>
          <p:cNvPr id="152" name="Shape 152"/>
          <p:cNvSpPr txBox="1">
            <a:spLocks noGrp="1"/>
          </p:cNvSpPr>
          <p:nvPr>
            <p:ph type="body" idx="1"/>
          </p:nvPr>
        </p:nvSpPr>
        <p:spPr>
          <a:xfrm>
            <a:off x="653625" y="2101501"/>
            <a:ext cx="7836750" cy="1189481"/>
          </a:xfrm>
          <a:prstGeom prst="rect">
            <a:avLst/>
          </a:prstGeom>
          <a:noFill/>
          <a:ln>
            <a:noFill/>
          </a:ln>
        </p:spPr>
        <p:txBody>
          <a:bodyPr lIns="21425" tIns="21425" rIns="21425" bIns="21425" anchor="t" anchorCtr="0">
            <a:noAutofit/>
          </a:bodyPr>
          <a:lstStyle/>
          <a:p>
            <a:pPr marL="101600" marR="0" lvl="0" indent="0" algn="l" rtl="0">
              <a:spcBef>
                <a:spcPts val="0"/>
              </a:spcBef>
              <a:buClr>
                <a:srgbClr val="FFFFFF"/>
              </a:buClr>
              <a:buSzPct val="100000"/>
              <a:buNone/>
            </a:pPr>
            <a:r>
              <a:rPr lang="el-GR" sz="2000" u="none" strike="noStrike" cap="none" dirty="0">
                <a:solidFill>
                  <a:srgbClr val="FFFFFF"/>
                </a:solidFill>
                <a:sym typeface="Cabin"/>
              </a:rPr>
              <a:t>Ο στόχος μας είναι να σας κάνουμε καλύτερους προγραμματιστές - όχι να σας κάνουμε ειδικούς εξόρυξης δεδομένων</a:t>
            </a:r>
            <a:endParaRPr lang="en" sz="2000" u="none" strike="noStrike" cap="none" dirty="0">
              <a:solidFill>
                <a:srgbClr val="FFFFFF"/>
              </a:solidFill>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50081" y="214545"/>
            <a:ext cx="7836750"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GeoData</a:t>
            </a:r>
          </a:p>
        </p:txBody>
      </p:sp>
      <p:sp>
        <p:nvSpPr>
          <p:cNvPr id="158" name="Shape 158"/>
          <p:cNvSpPr txBox="1">
            <a:spLocks noGrp="1"/>
          </p:cNvSpPr>
          <p:nvPr>
            <p:ph type="body" idx="1"/>
          </p:nvPr>
        </p:nvSpPr>
        <p:spPr>
          <a:xfrm>
            <a:off x="213645" y="1406478"/>
            <a:ext cx="5213007"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l-GR" sz="2000" u="none" strike="noStrike" cap="none" dirty="0">
                <a:solidFill>
                  <a:srgbClr val="FFFFFF"/>
                </a:solidFill>
                <a:sym typeface="Cabin"/>
              </a:rPr>
              <a:t>Δημιουργία </a:t>
            </a:r>
            <a:r>
              <a:rPr lang="el-GR" sz="2000" dirty="0">
                <a:solidFill>
                  <a:srgbClr val="FFFFFF"/>
                </a:solidFill>
                <a:sym typeface="Cabin"/>
              </a:rPr>
              <a:t>ε</a:t>
            </a:r>
            <a:r>
              <a:rPr lang="el-GR" sz="2000" u="none" strike="noStrike" cap="none" dirty="0">
                <a:solidFill>
                  <a:srgbClr val="FFFFFF"/>
                </a:solidFill>
                <a:sym typeface="Cabin"/>
              </a:rPr>
              <a:t>νός Χάρτη </a:t>
            </a:r>
            <a:r>
              <a:rPr lang="el-GR" sz="2000" u="none" strike="noStrike" cap="none" dirty="0" err="1">
                <a:solidFill>
                  <a:srgbClr val="FFFFFF"/>
                </a:solidFill>
                <a:sym typeface="Cabin"/>
              </a:rPr>
              <a:t>Google</a:t>
            </a:r>
            <a:r>
              <a:rPr lang="el-GR" sz="2000" u="none" strike="noStrike" cap="none" dirty="0">
                <a:solidFill>
                  <a:srgbClr val="FFFFFF"/>
                </a:solidFill>
                <a:sym typeface="Cabin"/>
              </a:rPr>
              <a:t> από δεδομένα που έχουν εισαχθεί από τον χρήστη</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Χρήση του </a:t>
            </a:r>
            <a:r>
              <a:rPr lang="en" sz="2000" u="none" strike="noStrike" cap="none" dirty="0">
                <a:solidFill>
                  <a:srgbClr val="FFFFFF"/>
                </a:solidFill>
                <a:sym typeface="Cabin"/>
              </a:rPr>
              <a:t>Google Geodata API</a:t>
            </a:r>
          </a:p>
          <a:p>
            <a:pPr marL="457200" marR="0" lvl="0" indent="-355600" algn="l" rtl="0">
              <a:spcBef>
                <a:spcPts val="2000"/>
              </a:spcBef>
              <a:buClr>
                <a:srgbClr val="FFFFFF"/>
              </a:buClr>
              <a:buSzPct val="100000"/>
              <a:buFont typeface="Cabin"/>
            </a:pPr>
            <a:r>
              <a:rPr lang="el-GR" sz="2000" u="none" strike="noStrike" cap="none" dirty="0">
                <a:solidFill>
                  <a:srgbClr val="FFFFFF"/>
                </a:solidFill>
                <a:sym typeface="Cabin"/>
              </a:rPr>
              <a:t>Αποθηκεύει τα δεδομένα σε μια βάση δεδομένων για να αποφύγει τον περιορισμό πρόσβασης και να επιτρέπει την επανεκκίνηση</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l-GR" sz="2000" u="none" strike="noStrike" cap="none" dirty="0" err="1">
                <a:solidFill>
                  <a:srgbClr val="FFFFFF"/>
                </a:solidFill>
                <a:sym typeface="Cabin"/>
              </a:rPr>
              <a:t>Οπτικοποιημένα</a:t>
            </a:r>
            <a:r>
              <a:rPr lang="el-GR" sz="2000" u="none" strike="noStrike" cap="none" dirty="0">
                <a:solidFill>
                  <a:srgbClr val="FFFFFF"/>
                </a:solidFill>
                <a:sym typeface="Cabin"/>
              </a:rPr>
              <a:t> σε ένα πρόγραμμα περιήγησης χρησιμοποιώντας το </a:t>
            </a:r>
            <a:r>
              <a:rPr lang="en" sz="2000" u="none" strike="noStrike" cap="none" dirty="0">
                <a:solidFill>
                  <a:srgbClr val="FFFFFF"/>
                </a:solidFill>
                <a:sym typeface="Cabin"/>
              </a:rPr>
              <a:t>Google Maps API</a:t>
            </a:r>
          </a:p>
        </p:txBody>
      </p:sp>
      <p:pic>
        <p:nvPicPr>
          <p:cNvPr id="159" name="Shape 159" descr="google-map.png"/>
          <p:cNvPicPr preferRelativeResize="0"/>
          <p:nvPr/>
        </p:nvPicPr>
        <p:blipFill rotWithShape="1">
          <a:blip r:embed="rId3">
            <a:alphaModFix/>
          </a:blip>
          <a:srcRect/>
          <a:stretch/>
        </p:blipFill>
        <p:spPr>
          <a:xfrm>
            <a:off x="5537675" y="1706398"/>
            <a:ext cx="3192935" cy="2335763"/>
          </a:xfrm>
          <a:prstGeom prst="rect">
            <a:avLst/>
          </a:prstGeom>
          <a:noFill/>
          <a:ln>
            <a:noFill/>
          </a:ln>
        </p:spPr>
      </p:pic>
      <p:sp>
        <p:nvSpPr>
          <p:cNvPr id="160" name="Shape 160"/>
          <p:cNvSpPr/>
          <p:nvPr/>
        </p:nvSpPr>
        <p:spPr>
          <a:xfrm>
            <a:off x="5426652" y="4331308"/>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38100" cap="sq" cmpd="sng">
            <a:solidFill>
              <a:srgbClr val="773F9B"/>
            </a:solidFill>
            <a:prstDash val="solid"/>
            <a:miter/>
            <a:headEnd type="none" w="med" len="med"/>
            <a:tailEnd type="triangle"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38100" cap="sq" cmpd="sng">
            <a:solidFill>
              <a:srgbClr val="773F9B"/>
            </a:solidFill>
            <a:prstDash val="solid"/>
            <a:miter/>
            <a:headEnd type="none" w="med" len="med"/>
            <a:tailEnd type="triangle" w="lg" len="lg"/>
          </a:ln>
        </p:spPr>
      </p:cxnSp>
      <p:cxnSp>
        <p:nvCxnSpPr>
          <p:cNvPr id="170" name="Shape 170"/>
          <p:cNvCxnSpPr>
            <a:stCxn id="165" idx="3"/>
          </p:cNvCxnSpPr>
          <p:nvPr/>
        </p:nvCxnSpPr>
        <p:spPr>
          <a:xfrm>
            <a:off x="4278403" y="2346098"/>
            <a:ext cx="0" cy="306300"/>
          </a:xfrm>
          <a:prstGeom prst="straightConnector1">
            <a:avLst/>
          </a:prstGeom>
          <a:noFill/>
          <a:ln w="38100" cap="sq" cmpd="sng">
            <a:solidFill>
              <a:srgbClr val="773F9B"/>
            </a:solidFill>
            <a:prstDash val="solid"/>
            <a:miter/>
            <a:headEnd type="none" w="med" len="med"/>
            <a:tailEnd type="triangle"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12 </a:t>
            </a:r>
            <a:r>
              <a:rPr lang="el-GR" sz="1000" b="0" i="0" u="none" strike="noStrike" cap="none" dirty="0">
                <a:solidFill>
                  <a:srgbClr val="FFFFFF"/>
                </a:solidFill>
                <a:latin typeface="Helvetica Neue"/>
                <a:ea typeface="Helvetica Neue"/>
                <a:cs typeface="Helvetica Neue"/>
                <a:sym typeface="Helvetica Neue"/>
              </a:rPr>
              <a:t>εγγραφές γράφτηκαν στο where.js</a:t>
            </a:r>
            <a:endParaRPr lang="en"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SzPct val="25000"/>
              <a:buNone/>
            </a:pPr>
            <a:r>
              <a:rPr lang="el-GR" sz="1000" b="0" i="0" u="none" strike="noStrike" cap="none" dirty="0">
                <a:solidFill>
                  <a:srgbClr val="FFFFFF"/>
                </a:solidFill>
                <a:latin typeface="Helvetica Neue"/>
                <a:ea typeface="Helvetica Neue"/>
                <a:cs typeface="Helvetica Neue"/>
                <a:sym typeface="Helvetica Neue"/>
              </a:rPr>
              <a:t>Ανοίξτε το where.html για να δείτε τα δεδομένα σε ένα πρόγραμμα περιήγησης</a:t>
            </a:r>
            <a:endParaRPr lang="en" sz="1000" b="0" i="0" u="none" strike="noStrike" cap="none" dirty="0">
              <a:solidFill>
                <a:srgbClr val="FFFFFF"/>
              </a:solidFill>
              <a:latin typeface="Helvetica Neue"/>
              <a:ea typeface="Helvetica Neue"/>
              <a:cs typeface="Helvetica Neue"/>
              <a:sym typeface="Helvetica Neue"/>
            </a:endParaRP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38100" cap="sq" cmpd="sng">
            <a:solidFill>
              <a:srgbClr val="773F9B"/>
            </a:solidFill>
            <a:prstDash val="solid"/>
            <a:miter/>
            <a:headEnd type="none" w="med" len="med"/>
            <a:tailEnd type="triangle"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38100" cap="sq" cmpd="sng">
            <a:solidFill>
              <a:srgbClr val="773F9B"/>
            </a:solidFill>
            <a:prstDash val="solid"/>
            <a:miter/>
            <a:headEnd type="none" w="med" len="med"/>
            <a:tailEnd type="triangle"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38100" cap="sq" cmpd="sng">
            <a:solidFill>
              <a:srgbClr val="773F9B"/>
            </a:solidFill>
            <a:prstDash val="solid"/>
            <a:miter/>
            <a:headEnd type="none" w="med" len="med"/>
            <a:tailEnd type="triangle" w="lg" len="lg"/>
          </a:ln>
        </p:spPr>
      </p:cxnSp>
      <p:cxnSp>
        <p:nvCxnSpPr>
          <p:cNvPr id="182" name="Shape 182"/>
          <p:cNvCxnSpPr>
            <a:stCxn id="179" idx="3"/>
            <a:endCxn id="166" idx="0"/>
          </p:cNvCxnSpPr>
          <p:nvPr/>
        </p:nvCxnSpPr>
        <p:spPr>
          <a:xfrm>
            <a:off x="8048520" y="1012461"/>
            <a:ext cx="0" cy="555000"/>
          </a:xfrm>
          <a:prstGeom prst="straightConnector1">
            <a:avLst/>
          </a:prstGeom>
          <a:noFill/>
          <a:ln w="38100" cap="sq" cmpd="sng">
            <a:solidFill>
              <a:srgbClr val="773F9B"/>
            </a:solidFill>
            <a:prstDash val="solid"/>
            <a:miter/>
            <a:headEnd type="none" w="med" len="med"/>
            <a:tailEnd type="triangle" w="lg" len="lg"/>
          </a:ln>
        </p:spPr>
      </p:cxnSp>
      <p:sp>
        <p:nvSpPr>
          <p:cNvPr id="21" name="Shape 160"/>
          <p:cNvSpPr/>
          <p:nvPr/>
        </p:nvSpPr>
        <p:spPr>
          <a:xfrm>
            <a:off x="5132195"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Page Rank</a:t>
            </a:r>
            <a:r>
              <a:rPr lang="el-GR" sz="4300" u="none" strike="noStrike" cap="none" dirty="0">
                <a:solidFill>
                  <a:srgbClr val="FFD966"/>
                </a:solidFill>
                <a:sym typeface="Cabin"/>
              </a:rPr>
              <a:t> - </a:t>
            </a:r>
            <a:r>
              <a:rPr lang="el-GR" sz="4000" u="none" strike="noStrike" cap="none" dirty="0">
                <a:solidFill>
                  <a:srgbClr val="FFD966"/>
                </a:solidFill>
                <a:sym typeface="Cabin"/>
              </a:rPr>
              <a:t>Κατάταξη Σελίδας</a:t>
            </a:r>
            <a:endParaRPr lang="en" sz="4300" u="none" strike="noStrike" cap="none" dirty="0">
              <a:solidFill>
                <a:srgbClr val="FFD966"/>
              </a:solidFill>
              <a:sym typeface="Cabin"/>
            </a:endParaRPr>
          </a:p>
        </p:txBody>
      </p:sp>
      <p:sp>
        <p:nvSpPr>
          <p:cNvPr id="189" name="Shape 189"/>
          <p:cNvSpPr txBox="1">
            <a:spLocks noGrp="1"/>
          </p:cNvSpPr>
          <p:nvPr>
            <p:ph type="body" idx="1"/>
          </p:nvPr>
        </p:nvSpPr>
        <p:spPr>
          <a:xfrm>
            <a:off x="650080" y="1690916"/>
            <a:ext cx="4093369" cy="2970886"/>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l-GR" sz="2000" u="none" strike="noStrike" cap="none" dirty="0">
                <a:solidFill>
                  <a:srgbClr val="FFFFFF"/>
                </a:solidFill>
                <a:sym typeface="Cabin"/>
              </a:rPr>
              <a:t>Γράψτε ένα απλό πρόγραμμα ανίχνευσης ιστοσελίδων (</a:t>
            </a:r>
            <a:r>
              <a:rPr lang="en" sz="2000" u="none" strike="noStrike" cap="none" dirty="0">
                <a:solidFill>
                  <a:srgbClr val="FFFFFF"/>
                </a:solidFill>
                <a:sym typeface="Cabin"/>
              </a:rPr>
              <a:t>crawler</a:t>
            </a:r>
            <a:r>
              <a:rPr lang="el-GR" sz="2000" u="none" strike="noStrike" cap="none" dirty="0">
                <a:solidFill>
                  <a:srgbClr val="FFFFFF"/>
                </a:solidFill>
                <a:sym typeface="Cabin"/>
              </a:rPr>
              <a:t>)</a:t>
            </a:r>
            <a:endParaRPr lang="en" sz="2000" u="none" strike="noStrike" cap="none" dirty="0">
              <a:solidFill>
                <a:srgbClr val="FFFFFF"/>
              </a:solidFill>
              <a:sym typeface="Cabin"/>
            </a:endParaRPr>
          </a:p>
          <a:p>
            <a:pPr marL="457200" marR="0" lvl="0" indent="-355600" algn="l" rtl="0">
              <a:lnSpc>
                <a:spcPct val="115000"/>
              </a:lnSpc>
              <a:spcBef>
                <a:spcPts val="2000"/>
              </a:spcBef>
              <a:buClr>
                <a:srgbClr val="FFFFFF"/>
              </a:buClr>
              <a:buSzPct val="100000"/>
              <a:buFont typeface="Cabin"/>
            </a:pPr>
            <a:r>
              <a:rPr lang="el-GR" sz="2000" u="none" strike="noStrike" cap="none" dirty="0">
                <a:solidFill>
                  <a:srgbClr val="FFFFFF"/>
                </a:solidFill>
                <a:sym typeface="Cabin"/>
              </a:rPr>
              <a:t>Υπολογίστε μια απλή έκδοση του αλγορίθμου </a:t>
            </a:r>
            <a:r>
              <a:rPr lang="el-GR" sz="2000" u="none" strike="noStrike" cap="none" dirty="0" err="1">
                <a:solidFill>
                  <a:srgbClr val="FFFFFF"/>
                </a:solidFill>
                <a:sym typeface="Cabin"/>
              </a:rPr>
              <a:t>Page</a:t>
            </a:r>
            <a:r>
              <a:rPr lang="el-GR" sz="2000" u="none" strike="noStrike" cap="none" dirty="0">
                <a:solidFill>
                  <a:srgbClr val="FFFFFF"/>
                </a:solidFill>
                <a:sym typeface="Cabin"/>
              </a:rPr>
              <a:t> </a:t>
            </a:r>
            <a:r>
              <a:rPr lang="el-GR" sz="2000" u="none" strike="noStrike" cap="none" dirty="0" err="1">
                <a:solidFill>
                  <a:srgbClr val="FFFFFF"/>
                </a:solidFill>
                <a:sym typeface="Cabin"/>
              </a:rPr>
              <a:t>Rank</a:t>
            </a:r>
            <a:r>
              <a:rPr lang="el-GR" sz="2000" u="none" strike="noStrike" cap="none" dirty="0">
                <a:solidFill>
                  <a:srgbClr val="FFFFFF"/>
                </a:solidFill>
                <a:sym typeface="Cabin"/>
              </a:rPr>
              <a:t> της </a:t>
            </a:r>
            <a:r>
              <a:rPr lang="el-GR" sz="2000" u="none" strike="noStrike" cap="none" dirty="0" err="1">
                <a:solidFill>
                  <a:srgbClr val="FFFFFF"/>
                </a:solidFill>
                <a:sym typeface="Cabin"/>
              </a:rPr>
              <a:t>Google</a:t>
            </a:r>
            <a:endParaRPr lang="en" sz="2000" u="none" strike="noStrike" cap="none" dirty="0">
              <a:solidFill>
                <a:srgbClr val="FFFFFF"/>
              </a:solidFill>
              <a:sym typeface="Cabin"/>
            </a:endParaRPr>
          </a:p>
          <a:p>
            <a:pPr marL="457200" marR="0" lvl="0" indent="-355600" algn="l" rtl="0">
              <a:lnSpc>
                <a:spcPct val="115000"/>
              </a:lnSpc>
              <a:spcBef>
                <a:spcPts val="2000"/>
              </a:spcBef>
              <a:buClr>
                <a:srgbClr val="FFFFFF"/>
              </a:buClr>
              <a:buSzPct val="100000"/>
              <a:buFont typeface="Cabin"/>
            </a:pPr>
            <a:r>
              <a:rPr lang="el-GR" sz="2000" u="none" strike="noStrike" cap="none" dirty="0" err="1">
                <a:solidFill>
                  <a:srgbClr val="FFFFFF"/>
                </a:solidFill>
                <a:sym typeface="Cabin"/>
              </a:rPr>
              <a:t>Οπτικοποιήστε</a:t>
            </a:r>
            <a:r>
              <a:rPr lang="el-GR" sz="2000" u="none" strike="noStrike" cap="none" dirty="0">
                <a:solidFill>
                  <a:srgbClr val="FFFFFF"/>
                </a:solidFill>
                <a:sym typeface="Cabin"/>
              </a:rPr>
              <a:t> το δίκτυο που προκύπτει</a:t>
            </a:r>
            <a:endParaRPr lang="en" sz="2000" u="none" strike="noStrike" cap="none" dirty="0">
              <a:solidFill>
                <a:srgbClr val="FFFFFF"/>
              </a:solidFill>
              <a:sym typeface="Cabin"/>
            </a:endParaRPr>
          </a:p>
        </p:txBody>
      </p:sp>
      <p:sp>
        <p:nvSpPr>
          <p:cNvPr id="190" name="Shape 190"/>
          <p:cNvSpPr/>
          <p:nvPr/>
        </p:nvSpPr>
        <p:spPr>
          <a:xfrm>
            <a:off x="4986453" y="4575338"/>
            <a:ext cx="4111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129846" y="1054725"/>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06823" y="464695"/>
            <a:ext cx="893035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Αρχιτεκτονική Μηχανών Αναζήτησης</a:t>
            </a:r>
            <a:endParaRPr lang="en" sz="4300" u="none" strike="noStrike" cap="none" dirty="0">
              <a:solidFill>
                <a:srgbClr val="FFD966"/>
              </a:solidFill>
              <a:sym typeface="Cabin"/>
            </a:endParaRPr>
          </a:p>
        </p:txBody>
      </p:sp>
      <p:sp>
        <p:nvSpPr>
          <p:cNvPr id="197" name="Shape 197"/>
          <p:cNvSpPr txBox="1">
            <a:spLocks noGrp="1"/>
          </p:cNvSpPr>
          <p:nvPr>
            <p:ph type="body" idx="1"/>
          </p:nvPr>
        </p:nvSpPr>
        <p:spPr>
          <a:xfrm>
            <a:off x="650081" y="1464470"/>
            <a:ext cx="7836750" cy="2532706"/>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l-GR" sz="2900" u="none" strike="noStrike" cap="none" dirty="0">
                <a:solidFill>
                  <a:srgbClr val="FFFB00"/>
                </a:solidFill>
                <a:sym typeface="Cabin"/>
              </a:rPr>
              <a:t>Ανίχνευση Ιστού</a:t>
            </a:r>
            <a:endParaRPr lang="en" sz="2900" u="none" strike="noStrike" cap="none" dirty="0">
              <a:solidFill>
                <a:srgbClr val="FFFB00"/>
              </a:solidFill>
              <a:sym typeface="Cabin"/>
            </a:endParaRPr>
          </a:p>
          <a:p>
            <a:pPr marL="457200" marR="0" lvl="0" indent="-412750" algn="l" rtl="0">
              <a:spcBef>
                <a:spcPts val="2000"/>
              </a:spcBef>
              <a:buClr>
                <a:srgbClr val="FFFFFF"/>
              </a:buClr>
              <a:buSzPct val="100000"/>
              <a:buFont typeface="Cabin"/>
            </a:pPr>
            <a:r>
              <a:rPr lang="el-GR" sz="2900" u="none" strike="noStrike" cap="none" dirty="0">
                <a:solidFill>
                  <a:srgbClr val="FFFFFF"/>
                </a:solidFill>
                <a:sym typeface="Cabin"/>
              </a:rPr>
              <a:t>Δημιουργία Ευρετηρίου</a:t>
            </a:r>
            <a:endParaRPr lang="en" sz="2900" u="none" strike="noStrike" cap="none" dirty="0">
              <a:solidFill>
                <a:srgbClr val="FFFFFF"/>
              </a:solidFill>
              <a:sym typeface="Cabin"/>
            </a:endParaRPr>
          </a:p>
          <a:p>
            <a:pPr marL="457200" marR="0" lvl="0" indent="-412750" algn="l" rtl="0">
              <a:spcBef>
                <a:spcPts val="2000"/>
              </a:spcBef>
              <a:buClr>
                <a:srgbClr val="FFFFFF"/>
              </a:buClr>
              <a:buSzPct val="100000"/>
              <a:buFont typeface="Cabin"/>
            </a:pPr>
            <a:r>
              <a:rPr lang="el-GR" sz="2900" u="none" strike="noStrike" cap="none" dirty="0">
                <a:solidFill>
                  <a:srgbClr val="FFFFFF"/>
                </a:solidFill>
                <a:sym typeface="Cabin"/>
              </a:rPr>
              <a:t>Αναζήτηση</a:t>
            </a:r>
            <a:endParaRPr lang="en" sz="2900" u="none" strike="noStrike" cap="none" dirty="0">
              <a:solidFill>
                <a:srgbClr val="FFFFFF"/>
              </a:solidFill>
              <a:sym typeface="Cabin"/>
            </a:endParaRP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580686" y="2070164"/>
            <a:ext cx="7982628"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l-GR" sz="2000" u="none" strike="noStrike" cap="none" dirty="0">
                <a:solidFill>
                  <a:srgbClr val="FFFFFF"/>
                </a:solidFill>
                <a:latin typeface="Arial Regular" charset="0"/>
                <a:ea typeface="Arial Regular" charset="0"/>
                <a:cs typeface="Arial Regular" charset="0"/>
                <a:sym typeface="Cabin"/>
              </a:rPr>
              <a:t>Το πρόγραμμα ανίχνευσης Ιστού είναι ένα πρόγραμμα υπολογιστή που περιηγείται στον Παγκόσμιο Ιστό με μεθοδικό, αυτοματοποιημένο τρόπο. Τα προγράμματα ανίχνευσης Ιστού χρησιμοποιούνται κυρίως για τη δημιουργία αντιγράφου όλων των σελίδων που επισκέπτεστε για μετέπειτα επεξεργασία από μια μηχανή αναζήτησης που θα ευρετηριάσει τις </a:t>
            </a:r>
            <a:r>
              <a:rPr lang="el-GR" sz="2000" u="none" strike="noStrike" cap="none" dirty="0" err="1">
                <a:solidFill>
                  <a:srgbClr val="FFFFFF"/>
                </a:solidFill>
                <a:latin typeface="Arial Regular" charset="0"/>
                <a:ea typeface="Arial Regular" charset="0"/>
                <a:cs typeface="Arial Regular" charset="0"/>
                <a:sym typeface="Cabin"/>
              </a:rPr>
              <a:t>ληφθείσες</a:t>
            </a:r>
            <a:r>
              <a:rPr lang="el-GR" sz="2000" u="none" strike="noStrike" cap="none" dirty="0">
                <a:solidFill>
                  <a:srgbClr val="FFFFFF"/>
                </a:solidFill>
                <a:latin typeface="Arial Regular" charset="0"/>
                <a:ea typeface="Arial Regular" charset="0"/>
                <a:cs typeface="Arial Regular" charset="0"/>
                <a:sym typeface="Cabin"/>
              </a:rPr>
              <a:t> σελίδες για να παρέχει γρήγορες αναζητήσεις</a:t>
            </a:r>
            <a:r>
              <a:rPr lang="en" sz="2000" u="none" strike="noStrike" cap="none" dirty="0">
                <a:solidFill>
                  <a:srgbClr val="FFFFFF"/>
                </a:solidFill>
                <a:latin typeface="Arial Regular" charset="0"/>
                <a:ea typeface="Arial Regular" charset="0"/>
                <a:cs typeface="Arial Regular" charset="0"/>
                <a:sym typeface="Cabin"/>
              </a:rPr>
              <a:t>.</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l-GR" sz="4300" u="none" strike="noStrike" cap="none" dirty="0">
                <a:solidFill>
                  <a:srgbClr val="FFD966"/>
                </a:solidFill>
                <a:sym typeface="Cabin"/>
              </a:rPr>
              <a:t>Πρόγραμμα Ανίχνευσης Ιστού</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1275</Words>
  <Application>Microsoft Office PowerPoint</Application>
  <PresentationFormat>Προβολή στην οθόνη (16:9)</PresentationFormat>
  <Paragraphs>162</Paragraphs>
  <Slides>19</Slides>
  <Notes>19</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19</vt:i4>
      </vt:variant>
    </vt:vector>
  </HeadingPairs>
  <TitlesOfParts>
    <vt:vector size="27" baseType="lpstr">
      <vt:lpstr>Arial</vt:lpstr>
      <vt:lpstr>Arial Regular</vt:lpstr>
      <vt:lpstr>Cabin</vt:lpstr>
      <vt:lpstr>Courier</vt:lpstr>
      <vt:lpstr>Gill Sans</vt:lpstr>
      <vt:lpstr>Helvetica Neue</vt:lpstr>
      <vt:lpstr>Merriweather Sans</vt:lpstr>
      <vt:lpstr>Title &amp; Subtitle</vt:lpstr>
      <vt:lpstr>Ανάκτηση και Οπτικοποίηση Δεδομένων</vt:lpstr>
      <vt:lpstr>Ανάλυση Δεδομένων Πολλαπλών Βημάτων</vt:lpstr>
      <vt:lpstr>Τεχνολογίες Εξόρυξης Πολλών Δεδομένων</vt:lpstr>
      <vt:lpstr>«Εξόρυξη Προσωπικών Δεδομένων»</vt:lpstr>
      <vt:lpstr>GeoData</vt:lpstr>
      <vt:lpstr>Παρουσίαση του PowerPoint</vt:lpstr>
      <vt:lpstr>Page Rank - Κατάταξη Σελίδας</vt:lpstr>
      <vt:lpstr>Αρχιτεκτονική Μηχανών Αναζήτησης</vt:lpstr>
      <vt:lpstr>Πρόγραμμα Ανίχνευσης Ιστού</vt:lpstr>
      <vt:lpstr>Ανιχνευτής Ιστού</vt:lpstr>
      <vt:lpstr>Πολιτική Ανίχνευσης Ιστού</vt:lpstr>
      <vt:lpstr>robots.txt</vt:lpstr>
      <vt:lpstr>Αρχιτεκτονική Google</vt:lpstr>
      <vt:lpstr>Ευρετηρίαση Αναζήτησης</vt:lpstr>
      <vt:lpstr>Παρουσίαση του PowerPoint</vt:lpstr>
      <vt:lpstr>Λίστες Αλληλογραφίας - Gmane</vt:lpstr>
      <vt:lpstr>Προσοχή: Αυτό το Σύνολο Δεδομένων είναι &gt; 1GB </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Konstantia Kiourtidou</cp:lastModifiedBy>
  <cp:revision>30</cp:revision>
  <dcterms:modified xsi:type="dcterms:W3CDTF">2021-08-31T14:58:59Z</dcterms:modified>
</cp:coreProperties>
</file>