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sldIdLst>
    <p:sldId id="263" r:id="rId2"/>
    <p:sldId id="264" r:id="rId3"/>
    <p:sldId id="265" r:id="rId4"/>
    <p:sldId id="268" r:id="rId5"/>
    <p:sldId id="271" r:id="rId6"/>
    <p:sldId id="272" r:id="rId7"/>
    <p:sldId id="266" r:id="rId8"/>
    <p:sldId id="284" r:id="rId9"/>
    <p:sldId id="274" r:id="rId10"/>
    <p:sldId id="270" r:id="rId11"/>
    <p:sldId id="281" r:id="rId12"/>
    <p:sldId id="282" r:id="rId13"/>
    <p:sldId id="283" r:id="rId14"/>
    <p:sldId id="279" r:id="rId15"/>
    <p:sldId id="277" r:id="rId16"/>
    <p:sldId id="278" r:id="rId17"/>
    <p:sldId id="276" r:id="rId18"/>
  </p:sldIdLst>
  <p:sldSz cx="12192000" cy="6858000"/>
  <p:notesSz cx="6858000" cy="9144000"/>
  <p:embeddedFontLst>
    <p:embeddedFont>
      <p:font typeface="Bahnschrift SemiLight Condensed" panose="020B0502040204020203" pitchFamily="34" charset="0"/>
      <p:regular r:id="rId20"/>
    </p:embeddedFont>
    <p:embeddedFont>
      <p:font typeface="Yu Gothic" panose="020B0400000000000000" pitchFamily="34" charset="-128"/>
      <p:regular r:id="rId21"/>
      <p:bold r:id="rId22"/>
    </p:embeddedFont>
    <p:embeddedFont>
      <p:font typeface="나눔바른고딕" panose="020B0603020101020101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미선" initials="김" lastIdx="1" clrIdx="0">
    <p:extLst>
      <p:ext uri="{19B8F6BF-5375-455C-9EA6-DF929625EA0E}">
        <p15:presenceInfo xmlns:p15="http://schemas.microsoft.com/office/powerpoint/2012/main" userId="김미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166E5-C6C5-4DAE-97BB-797C93A0647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EB91-F9BF-4122-9A7B-C4AE5D29B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5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76C4C-35AD-4DD1-AAE1-FA85D0F9A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0709F-5FBE-4386-9AF7-AE3F813A2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DE0BC-4110-48E7-978C-4B717943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0941-BC13-4218-B5F5-CE56315981A6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3B31B-B7DD-4A7A-8EF9-DBD4E40F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99E6F-EBB5-406B-BF62-BB19C388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1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0D11A-2887-4DA4-A8FE-527B0617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C0223-EF48-4F6F-A32F-FF0FA49FC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C2BF-9BC0-4B6F-920D-BE2D7727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5D87-B191-4134-AA39-E2211821CBFD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AA891-A73F-4CFA-AF2C-35A33ABB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A83BB-57FE-433D-B5E6-F20CC0CE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4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27D45C-21EE-4CE3-8852-F9E61E495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374898-C92F-47DC-A04D-9982D2AAA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1793C-A387-4C90-A354-716200F1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57CD-84E8-4E71-A8DF-D9AA93A70EF9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971CD-10BB-4F7C-82FF-8345919B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4E968-5031-4881-A9C8-466A3BCB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5F0F8-AC44-4446-B8F3-36376BFD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C6975-82F2-43D3-8A4E-064C564A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EB339-F020-4572-86DC-AABB6564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9DB4-32C8-4DF4-B62C-9D2724FB8564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37EDB-BF67-47FE-AF63-6BF520D2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2448D-C416-4318-8C56-6CE59EE7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53F46-E118-465E-A166-AAB609A8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8A04D-3BB1-4654-9F0B-9428639F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39631-0E16-48DF-9E5C-AC05C330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2818-530F-4F38-A12B-A59F2894C0E6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97B06-5FF5-41F6-916E-8AE98F87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A8280-B6EC-4AC3-B445-412120CB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F2876-BAB6-4BB4-8789-01EE3221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41253-9228-4F12-9C7A-D05FC4B1F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9FD5B-35A9-47C5-940B-3BEE5C81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4DD09-F12C-4C0D-81FC-D6F2E4F9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D096-8EF1-4949-A6AC-F5CC4C76A392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C6B38-E29E-4B74-90C7-85646CCA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CE8F4-27E7-4519-875C-BD380F5F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893B9-D821-4297-A243-4DD7416D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9C4E5-6295-474B-9556-F3875878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EB692-99FB-4E59-9A46-44A17F72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357BAA-A973-414D-A08D-33ECA401F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EBBEE9-F6F2-4974-8EC0-E63DA6973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556181-B7CE-442E-AE40-E921803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64C9-9DDA-48BF-AABC-4A473D55E1AE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BED714-AFC9-42E4-860E-046B2C8F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C2D97E-371F-4B52-B9CB-6499F25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B57B7-177F-4883-98AE-0C28BEE0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BEAC84-52E9-4E93-ABF1-150AE465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9BC4-EC6B-45B8-9FCC-D9105BD05EAF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48BBC-0541-400F-AC3F-03C5ECEA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EBA763-39AC-48C2-BA92-07204A0A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6F3BDA-0974-48D5-9431-5DC6E5A9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15EB-92EC-40E3-8389-820F042C3F53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29746-C89C-4254-BBDC-14DF69F6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14724-292A-4CDF-A782-256B420A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8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6338-649A-4496-A4E0-D81A5CD9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62FD1-6B8B-4457-ACCC-7C42A426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D621C8-DC03-4D7B-B3E6-EF2D1324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93E9C-FCEA-4910-8CD2-5C06993E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34D-A7AE-4268-A288-73D42DE80019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C3802-8A45-48B7-A189-35ACFBA0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B25E1E-FF4C-489A-8708-99A8595C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2D87E-AFC0-45CA-983A-CB3247B4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9D59AD-5A3F-445F-B162-9F379F40C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0D289-4BD9-4C89-9691-DC8135722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35B6D-EC31-4B7E-AC0A-FE1F0716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794C-2B6F-400A-BF82-486FEFF1F097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7B485-20C2-482B-8B4C-280D85F7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FA507-F4F0-4D0C-90C7-30DD057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2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4936E-9FB7-4C4E-BAC1-82CE1659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AE55C-C0B3-4A82-A0F4-372585F2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5E1D6-39B9-4DF9-A86B-99491CA1F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635C-5199-4B48-835C-A560D352E2AF}" type="datetime1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14AD7-F491-4A92-A27D-2F4F96D6C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4113E-E045-4EF6-8FB7-4246E2850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B551-69FF-485B-AA8B-6FBDB8050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477E8-BB35-4890-8AE6-75262FC66F6F}"/>
              </a:ext>
            </a:extLst>
          </p:cNvPr>
          <p:cNvSpPr txBox="1"/>
          <p:nvPr/>
        </p:nvSpPr>
        <p:spPr>
          <a:xfrm>
            <a:off x="2678701" y="2188276"/>
            <a:ext cx="68345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연구성과 발표회</a:t>
            </a:r>
            <a:endParaRPr lang="en-US" altLang="ko-KR" sz="4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5456-DB40-4618-B91B-7131CF628BD7}"/>
              </a:ext>
            </a:extLst>
          </p:cNvPr>
          <p:cNvSpPr txBox="1"/>
          <p:nvPr/>
        </p:nvSpPr>
        <p:spPr>
          <a:xfrm>
            <a:off x="9441109" y="4558521"/>
            <a:ext cx="1779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Yu Gothic" panose="020B0400000000000000" pitchFamily="34" charset="-128"/>
              </a:rPr>
              <a:t>26</a:t>
            </a:r>
            <a:r>
              <a:rPr lang="en-US" altLang="ko-KR" sz="1400" baseline="30000" dirty="0">
                <a:latin typeface="Yu Gothic" panose="020B0400000000000000" pitchFamily="34" charset="-128"/>
              </a:rPr>
              <a:t>th</a:t>
            </a:r>
            <a:r>
              <a:rPr lang="en-US" altLang="ko-KR" sz="1400" dirty="0">
                <a:latin typeface="Yu Gothic" panose="020B0400000000000000" pitchFamily="34" charset="-128"/>
              </a:rPr>
              <a:t> February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56A97-8560-49BC-B401-ABA1EBE152C5}"/>
              </a:ext>
            </a:extLst>
          </p:cNvPr>
          <p:cNvSpPr txBox="1"/>
          <p:nvPr/>
        </p:nvSpPr>
        <p:spPr>
          <a:xfrm>
            <a:off x="9189436" y="5174075"/>
            <a:ext cx="2031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Yu Gothic" panose="020B0400000000000000" pitchFamily="34" charset="-128"/>
              </a:rPr>
              <a:t>전기전자공학부 권미경</a:t>
            </a:r>
            <a:endParaRPr lang="en-US" altLang="ko-KR" sz="1400" dirty="0">
              <a:latin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EF4CE-6D24-424C-8BEE-5640CA9667DB}"/>
              </a:ext>
            </a:extLst>
          </p:cNvPr>
          <p:cNvSpPr txBox="1"/>
          <p:nvPr/>
        </p:nvSpPr>
        <p:spPr>
          <a:xfrm>
            <a:off x="8830364" y="5481852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Yu Gothic" panose="020B0400000000000000" pitchFamily="34" charset="-128"/>
              </a:rPr>
              <a:t>스마트운행체공학과 김미선</a:t>
            </a:r>
            <a:endParaRPr lang="en-US" altLang="ko-KR" sz="1400" dirty="0">
              <a:latin typeface="Yu Gothic" panose="020B04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5E640-1D70-4956-8BFB-AB0FE0826363}"/>
              </a:ext>
            </a:extLst>
          </p:cNvPr>
          <p:cNvSpPr/>
          <p:nvPr/>
        </p:nvSpPr>
        <p:spPr>
          <a:xfrm>
            <a:off x="0" y="1412407"/>
            <a:ext cx="3600000" cy="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2D6700-A193-4B75-A0B4-F5182D8802B3}"/>
              </a:ext>
            </a:extLst>
          </p:cNvPr>
          <p:cNvSpPr/>
          <p:nvPr/>
        </p:nvSpPr>
        <p:spPr>
          <a:xfrm>
            <a:off x="8592000" y="3725902"/>
            <a:ext cx="3600000" cy="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8A6D1-357E-44C3-AC3A-6202EF723A75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B553D-8EDD-4B46-A9D5-65EA0B8DFA32}"/>
              </a:ext>
            </a:extLst>
          </p:cNvPr>
          <p:cNvSpPr txBox="1"/>
          <p:nvPr/>
        </p:nvSpPr>
        <p:spPr>
          <a:xfrm>
            <a:off x="8830363" y="5789629"/>
            <a:ext cx="239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Yu Gothic" panose="020B0400000000000000" pitchFamily="34" charset="-128"/>
              </a:rPr>
              <a:t>스마트운행체공학과 손희원</a:t>
            </a:r>
            <a:endParaRPr lang="en-US" altLang="ko-KR" sz="1400" dirty="0">
              <a:latin typeface="Yu Gothic" panose="020B04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6FC51-2F84-4D2E-B2FB-553DB62D4202}"/>
              </a:ext>
            </a:extLst>
          </p:cNvPr>
          <p:cNvSpPr txBox="1"/>
          <p:nvPr/>
        </p:nvSpPr>
        <p:spPr>
          <a:xfrm>
            <a:off x="9189436" y="4875111"/>
            <a:ext cx="2031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Yu Gothic" panose="020B0400000000000000" pitchFamily="34" charset="-128"/>
              </a:rPr>
              <a:t>전기전자공학부 강민지</a:t>
            </a:r>
            <a:endParaRPr lang="en-US" altLang="ko-KR" sz="1400" dirty="0">
              <a:latin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05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2309-5473-488A-87BF-91D8D62868FE}"/>
              </a:ext>
            </a:extLst>
          </p:cNvPr>
          <p:cNvSpPr txBox="1"/>
          <p:nvPr/>
        </p:nvSpPr>
        <p:spPr>
          <a:xfrm>
            <a:off x="159392" y="468248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Ⅳ.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추후 연구 계획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24A6F-4B44-4AB6-929D-F0B618B2B2EF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94E372-1D0B-48D9-B63B-4729DE39BB04}"/>
              </a:ext>
            </a:extLst>
          </p:cNvPr>
          <p:cNvSpPr/>
          <p:nvPr/>
        </p:nvSpPr>
        <p:spPr>
          <a:xfrm>
            <a:off x="0" y="1150622"/>
            <a:ext cx="99936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AB8F-07E6-405A-B4BC-9DB6F6EC6799}"/>
              </a:ext>
            </a:extLst>
          </p:cNvPr>
          <p:cNvSpPr txBox="1"/>
          <p:nvPr/>
        </p:nvSpPr>
        <p:spPr>
          <a:xfrm>
            <a:off x="492399" y="1800861"/>
            <a:ext cx="62691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 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본격적인 프로젝트는 팀을 따로 나누어 진행할 예정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CC14D5EA-9006-439A-B505-9286FEBA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47257"/>
              </p:ext>
            </p:extLst>
          </p:nvPr>
        </p:nvGraphicFramePr>
        <p:xfrm>
          <a:off x="2032000" y="3229007"/>
          <a:ext cx="8128000" cy="1916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19602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7548097"/>
                    </a:ext>
                  </a:extLst>
                </a:gridCol>
              </a:tblGrid>
              <a:tr h="558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Yu Gothic" panose="020B0400000000000000" pitchFamily="34" charset="-128"/>
                        </a:rPr>
                        <a:t>강민지</a:t>
                      </a:r>
                      <a:r>
                        <a:rPr lang="en-US" altLang="ko-KR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, </a:t>
                      </a:r>
                      <a:r>
                        <a:rPr lang="ko-KR" altLang="en-US" dirty="0">
                          <a:latin typeface="Yu Gothic" panose="020B0400000000000000" pitchFamily="34" charset="-128"/>
                        </a:rPr>
                        <a:t>권미경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Yu Gothic" panose="020B0400000000000000" pitchFamily="34" charset="-128"/>
                        </a:rPr>
                        <a:t>김미선</a:t>
                      </a:r>
                      <a:r>
                        <a:rPr lang="en-US" altLang="ko-KR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, </a:t>
                      </a:r>
                      <a:r>
                        <a:rPr lang="ko-KR" altLang="en-US" dirty="0">
                          <a:latin typeface="Yu Gothic" panose="020B0400000000000000" pitchFamily="34" charset="-128"/>
                        </a:rPr>
                        <a:t>손희원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397607"/>
                  </a:ext>
                </a:extLst>
              </a:tr>
              <a:tr h="1357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Yu Gothic" panose="020B0400000000000000" pitchFamily="34" charset="-128"/>
                        </a:rPr>
                        <a:t>건물 위치 안내 로봇 개발</a:t>
                      </a:r>
                      <a:endParaRPr lang="en-US" altLang="ko-KR" dirty="0">
                        <a:latin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</a:rPr>
                        <a:t>(</a:t>
                      </a:r>
                      <a:r>
                        <a:rPr lang="ko-KR" altLang="en-US" sz="1600" dirty="0" err="1">
                          <a:latin typeface="Yu Gothic" panose="020B0400000000000000" pitchFamily="34" charset="-128"/>
                        </a:rPr>
                        <a:t>부기더가이더</a:t>
                      </a:r>
                      <a:r>
                        <a:rPr lang="en-US" altLang="ko-KR" sz="1600" dirty="0">
                          <a:latin typeface="Yu Gothic" panose="020B0400000000000000" pitchFamily="34" charset="-128"/>
                        </a:rPr>
                        <a:t>)</a:t>
                      </a:r>
                      <a:endParaRPr lang="ko-KR" altLang="en-US" sz="1600" dirty="0">
                        <a:latin typeface="Yu Gothic" panose="020B0400000000000000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Yu Gothic" panose="020B0400000000000000" pitchFamily="34" charset="-128"/>
                        </a:rPr>
                        <a:t>개인 맞춤형 자동차 및</a:t>
                      </a:r>
                      <a:endParaRPr lang="en-US" altLang="ko-KR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Yu Gothic" panose="020B0400000000000000" pitchFamily="34" charset="-128"/>
                        </a:rPr>
                        <a:t>스마트 홈 개발</a:t>
                      </a: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02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2309-5473-488A-87BF-91D8D62868FE}"/>
              </a:ext>
            </a:extLst>
          </p:cNvPr>
          <p:cNvSpPr txBox="1"/>
          <p:nvPr/>
        </p:nvSpPr>
        <p:spPr>
          <a:xfrm>
            <a:off x="159392" y="468248"/>
            <a:ext cx="56625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Ⅳ.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추후 연구 계획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강민지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권미경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24A6F-4B44-4AB6-929D-F0B618B2B2EF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94E372-1D0B-48D9-B63B-4729DE39BB04}"/>
              </a:ext>
            </a:extLst>
          </p:cNvPr>
          <p:cNvSpPr/>
          <p:nvPr/>
        </p:nvSpPr>
        <p:spPr>
          <a:xfrm>
            <a:off x="0" y="1150622"/>
            <a:ext cx="99936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AB8F-07E6-405A-B4BC-9DB6F6EC6799}"/>
              </a:ext>
            </a:extLst>
          </p:cNvPr>
          <p:cNvSpPr txBox="1"/>
          <p:nvPr/>
        </p:nvSpPr>
        <p:spPr>
          <a:xfrm>
            <a:off x="492399" y="1800861"/>
            <a:ext cx="62691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 </a:t>
            </a:r>
            <a:r>
              <a:rPr lang="ko-KR" alt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부기더가이더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F1F7556-EE01-42DA-A68D-790CDCB0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2" y="3220489"/>
            <a:ext cx="9483055" cy="1198572"/>
          </a:xfrm>
        </p:spPr>
        <p:txBody>
          <a:bodyPr>
            <a:noAutofit/>
          </a:bodyPr>
          <a:lstStyle/>
          <a:p>
            <a:r>
              <a:rPr lang="ko-KR" altLang="en-US" sz="1700" dirty="0">
                <a:latin typeface="Yu Gothic" panose="020B0400000000000000" pitchFamily="34" charset="-128"/>
              </a:rPr>
              <a:t>건물의 위치를 안내하고자 만들어진 로봇</a:t>
            </a:r>
            <a:endParaRPr lang="en-US" altLang="ko-KR" sz="17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ko-KR" altLang="en-US" sz="1700" dirty="0">
                <a:latin typeface="Yu Gothic" panose="020B0400000000000000" pitchFamily="34" charset="-128"/>
              </a:rPr>
              <a:t>목표 지점을 입력하면 필요 시 카메라로 층수를 인식하여 </a:t>
            </a:r>
            <a:r>
              <a:rPr lang="ko-KR" altLang="en-US" sz="1700" dirty="0" err="1">
                <a:latin typeface="Yu Gothic" panose="020B0400000000000000" pitchFamily="34" charset="-128"/>
              </a:rPr>
              <a:t>엘레베이터로</a:t>
            </a:r>
            <a:r>
              <a:rPr lang="ko-KR" altLang="en-US" sz="1700" dirty="0">
                <a:latin typeface="Yu Gothic" panose="020B0400000000000000" pitchFamily="34" charset="-128"/>
              </a:rPr>
              <a:t> 이동하고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700" dirty="0">
                <a:latin typeface="Yu Gothic" panose="020B0400000000000000" pitchFamily="34" charset="-128"/>
              </a:rPr>
              <a:t>  각 층마다 저장되어 있는 </a:t>
            </a:r>
            <a:r>
              <a:rPr lang="ko-KR" altLang="en-US" sz="1700" dirty="0" err="1">
                <a:latin typeface="Yu Gothic" panose="020B0400000000000000" pitchFamily="34" charset="-128"/>
              </a:rPr>
              <a:t>맵을</a:t>
            </a:r>
            <a:r>
              <a:rPr lang="ko-KR" altLang="en-US" sz="1700" dirty="0">
                <a:latin typeface="Yu Gothic" panose="020B0400000000000000" pitchFamily="34" charset="-128"/>
              </a:rPr>
              <a:t> 통해 최적화 된 루트로 길 안내</a:t>
            </a:r>
            <a:endParaRPr lang="en-US" altLang="ko-KR" sz="17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ko-KR" altLang="en-US" sz="1700" dirty="0">
                <a:latin typeface="Yu Gothic" panose="020B0400000000000000" pitchFamily="34" charset="-128"/>
              </a:rPr>
              <a:t>구성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altLang="ko-KR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Turtlebot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Waffle Pi, </a:t>
            </a:r>
            <a:r>
              <a:rPr lang="en-US" altLang="ko-KR" sz="17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OpenManipulator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, USB camera, Jetson TX2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0E1F5-43FE-44E2-99EE-DE28603B4CED}"/>
              </a:ext>
            </a:extLst>
          </p:cNvPr>
          <p:cNvSpPr txBox="1"/>
          <p:nvPr/>
        </p:nvSpPr>
        <p:spPr>
          <a:xfrm>
            <a:off x="980358" y="2487245"/>
            <a:ext cx="6269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</a:rPr>
              <a:t>- </a:t>
            </a:r>
            <a:r>
              <a:rPr lang="ko-KR" alt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작품 개요</a:t>
            </a:r>
            <a:endParaRPr lang="en-US" altLang="ko-K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798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2309-5473-488A-87BF-91D8D62868FE}"/>
              </a:ext>
            </a:extLst>
          </p:cNvPr>
          <p:cNvSpPr txBox="1"/>
          <p:nvPr/>
        </p:nvSpPr>
        <p:spPr>
          <a:xfrm>
            <a:off x="159392" y="468248"/>
            <a:ext cx="56625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Ⅳ.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추후 연구 계획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강민지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권미경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24A6F-4B44-4AB6-929D-F0B618B2B2EF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94E372-1D0B-48D9-B63B-4729DE39BB04}"/>
              </a:ext>
            </a:extLst>
          </p:cNvPr>
          <p:cNvSpPr/>
          <p:nvPr/>
        </p:nvSpPr>
        <p:spPr>
          <a:xfrm>
            <a:off x="0" y="1150622"/>
            <a:ext cx="99936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AB8F-07E6-405A-B4BC-9DB6F6EC6799}"/>
              </a:ext>
            </a:extLst>
          </p:cNvPr>
          <p:cNvSpPr txBox="1"/>
          <p:nvPr/>
        </p:nvSpPr>
        <p:spPr>
          <a:xfrm>
            <a:off x="492399" y="1800861"/>
            <a:ext cx="62691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 </a:t>
            </a:r>
            <a:r>
              <a:rPr lang="ko-KR" alt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부기더가이더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F1F7556-EE01-42DA-A68D-790CDCB0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2" y="3150357"/>
            <a:ext cx="9483055" cy="11985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r>
              <a:rPr lang="ko-KR" altLang="en-US" sz="1700" dirty="0">
                <a:latin typeface="Yu Gothic" panose="020B0400000000000000" pitchFamily="34" charset="-128"/>
              </a:rPr>
              <a:t>층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: Lidar, </a:t>
            </a:r>
            <a:r>
              <a:rPr lang="ko-KR" altLang="en-US" sz="1700" dirty="0" err="1">
                <a:latin typeface="Yu Gothic" panose="020B0400000000000000" pitchFamily="34" charset="-128"/>
              </a:rPr>
              <a:t>매니퓰레이터</a:t>
            </a:r>
            <a:endParaRPr lang="en-US" altLang="ko-KR" sz="17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r>
              <a:rPr lang="ko-KR" altLang="en-US" sz="1700" dirty="0">
                <a:latin typeface="Yu Gothic" panose="020B0400000000000000" pitchFamily="34" charset="-128"/>
              </a:rPr>
              <a:t>층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ko-KR" altLang="en-US" sz="1700" dirty="0">
                <a:latin typeface="Yu Gothic" panose="020B0400000000000000" pitchFamily="34" charset="-128"/>
              </a:rPr>
              <a:t>에그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ko-KR" altLang="en-US" sz="1700" dirty="0" err="1">
                <a:latin typeface="Yu Gothic" panose="020B0400000000000000" pitchFamily="34" charset="-128"/>
              </a:rPr>
              <a:t>무선라우터</a:t>
            </a:r>
            <a:r>
              <a:rPr lang="ko-KR" altLang="en-US" sz="1700" dirty="0">
                <a:latin typeface="Yu Gothic" panose="020B0400000000000000" pitchFamily="34" charset="-128"/>
              </a:rPr>
              <a:t> 대체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), OpenCR, </a:t>
            </a:r>
            <a:r>
              <a:rPr lang="ko-KR" altLang="en-US" sz="1700" dirty="0">
                <a:latin typeface="Yu Gothic" panose="020B0400000000000000" pitchFamily="34" charset="-128"/>
              </a:rPr>
              <a:t>배터리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(3cell, 3700mah),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  USB camera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r>
              <a:rPr lang="ko-KR" altLang="en-US" sz="1700" dirty="0">
                <a:latin typeface="Yu Gothic" panose="020B0400000000000000" pitchFamily="34" charset="-128"/>
              </a:rPr>
              <a:t>층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ko-KR" altLang="en-US" sz="1700" dirty="0" err="1">
                <a:latin typeface="Yu Gothic" panose="020B0400000000000000" pitchFamily="34" charset="-128"/>
              </a:rPr>
              <a:t>젯슨</a:t>
            </a:r>
            <a:r>
              <a:rPr lang="ko-KR" altLang="en-US" sz="1700" dirty="0">
                <a:latin typeface="Yu Gothic" panose="020B0400000000000000" pitchFamily="34" charset="-128"/>
              </a:rPr>
              <a:t> 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TX2, </a:t>
            </a:r>
            <a:r>
              <a:rPr lang="ko-KR" altLang="en-US" sz="1700" dirty="0">
                <a:latin typeface="Yu Gothic" panose="020B0400000000000000" pitchFamily="34" charset="-128"/>
              </a:rPr>
              <a:t>배터리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(3cell, 6000mah)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r>
              <a:rPr lang="ko-KR" altLang="en-US" sz="1700" dirty="0">
                <a:latin typeface="Yu Gothic" panose="020B0400000000000000" pitchFamily="34" charset="-128"/>
              </a:rPr>
              <a:t>층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: RemotePC</a:t>
            </a:r>
            <a:r>
              <a:rPr lang="ko-KR" altLang="en-US" sz="1700" dirty="0">
                <a:latin typeface="Yu Gothic" panose="020B0400000000000000" pitchFamily="34" charset="-128"/>
              </a:rPr>
              <a:t> 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ko-KR" altLang="en-US" sz="1700" dirty="0">
                <a:latin typeface="Yu Gothic" panose="020B0400000000000000" pitchFamily="34" charset="-128"/>
              </a:rPr>
              <a:t>목표 지점 입력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1700" dirty="0">
                <a:latin typeface="Yu Gothic" panose="020B0400000000000000" pitchFamily="34" charset="-128"/>
              </a:rPr>
              <a:t>코드 실행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r>
              <a:rPr lang="ko-KR" altLang="en-US" sz="1700" dirty="0">
                <a:latin typeface="Yu Gothic" panose="020B0400000000000000" pitchFamily="34" charset="-128"/>
              </a:rPr>
              <a:t>층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altLang="ko-KR" sz="1700" dirty="0">
                <a:latin typeface="Yu Gothic" panose="020B0400000000000000" pitchFamily="34" charset="-128"/>
              </a:rPr>
              <a:t>Actuator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ko-KR" altLang="en-US" sz="1700" dirty="0">
                <a:latin typeface="Yu Gothic" panose="020B0400000000000000" pitchFamily="34" charset="-128"/>
              </a:rPr>
              <a:t>바퀴</a:t>
            </a:r>
            <a:r>
              <a:rPr lang="en-US" altLang="ko-KR" sz="1700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0E1F5-43FE-44E2-99EE-DE28603B4CED}"/>
              </a:ext>
            </a:extLst>
          </p:cNvPr>
          <p:cNvSpPr txBox="1"/>
          <p:nvPr/>
        </p:nvSpPr>
        <p:spPr>
          <a:xfrm>
            <a:off x="980358" y="2487245"/>
            <a:ext cx="6269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</a:rPr>
              <a:t>- </a:t>
            </a:r>
            <a:r>
              <a:rPr lang="ko-KR" alt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구성도</a:t>
            </a:r>
            <a:endParaRPr lang="en-US" altLang="ko-K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358DD9-218E-4BD0-9EB3-ACB4826F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000">
            <a:off x="8132591" y="380260"/>
            <a:ext cx="3722017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2309-5473-488A-87BF-91D8D62868FE}"/>
              </a:ext>
            </a:extLst>
          </p:cNvPr>
          <p:cNvSpPr txBox="1"/>
          <p:nvPr/>
        </p:nvSpPr>
        <p:spPr>
          <a:xfrm>
            <a:off x="159392" y="468248"/>
            <a:ext cx="56625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Ⅳ.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추후 연구 계획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강민지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권미경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24A6F-4B44-4AB6-929D-F0B618B2B2EF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94E372-1D0B-48D9-B63B-4729DE39BB04}"/>
              </a:ext>
            </a:extLst>
          </p:cNvPr>
          <p:cNvSpPr/>
          <p:nvPr/>
        </p:nvSpPr>
        <p:spPr>
          <a:xfrm>
            <a:off x="0" y="1150622"/>
            <a:ext cx="99936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AB8F-07E6-405A-B4BC-9DB6F6EC6799}"/>
              </a:ext>
            </a:extLst>
          </p:cNvPr>
          <p:cNvSpPr txBox="1"/>
          <p:nvPr/>
        </p:nvSpPr>
        <p:spPr>
          <a:xfrm>
            <a:off x="492399" y="1800861"/>
            <a:ext cx="62691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 </a:t>
            </a:r>
            <a:r>
              <a:rPr lang="ko-KR" alt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부기더가이더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F1F7556-EE01-42DA-A68D-790CDCB0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2" y="3220489"/>
            <a:ext cx="9483055" cy="1198572"/>
          </a:xfrm>
        </p:spPr>
        <p:txBody>
          <a:bodyPr>
            <a:noAutofit/>
          </a:bodyPr>
          <a:lstStyle/>
          <a:p>
            <a:r>
              <a:rPr lang="ko-KR" altLang="en-US" sz="1700" dirty="0">
                <a:latin typeface="Yu Gothic" panose="020B0400000000000000" pitchFamily="34" charset="-128"/>
              </a:rPr>
              <a:t>라이다가 </a:t>
            </a:r>
            <a:r>
              <a:rPr lang="ko-KR" altLang="en-US" sz="1700" dirty="0" err="1">
                <a:latin typeface="Yu Gothic" panose="020B0400000000000000" pitchFamily="34" charset="-128"/>
              </a:rPr>
              <a:t>매니퓰레이터를</a:t>
            </a:r>
            <a:r>
              <a:rPr lang="ko-KR" altLang="en-US" sz="1700" dirty="0">
                <a:latin typeface="Yu Gothic" panose="020B0400000000000000" pitchFamily="34" charset="-128"/>
              </a:rPr>
              <a:t> 장애물로 인식하는 문제 해결 예정</a:t>
            </a:r>
            <a:endParaRPr lang="en-US" altLang="ko-KR" sz="17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300000"/>
              </a:lnSpc>
            </a:pPr>
            <a:r>
              <a:rPr lang="ko-KR" altLang="en-US" sz="1700" dirty="0">
                <a:latin typeface="Yu Gothic" panose="020B0400000000000000" pitchFamily="34" charset="-128"/>
              </a:rPr>
              <a:t>실시간으로 장애물을 피하여 목표지점으로 도착해야 함</a:t>
            </a:r>
            <a:endParaRPr lang="en-US" altLang="ko-KR" sz="17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250000"/>
              </a:lnSpc>
            </a:pPr>
            <a:r>
              <a:rPr lang="ko-KR" altLang="en-US" sz="1700" dirty="0">
                <a:latin typeface="Yu Gothic" panose="020B0400000000000000" pitchFamily="34" charset="-128"/>
              </a:rPr>
              <a:t>엘리베이터 이용 시 층수 인지 및 적정 속도로 </a:t>
            </a:r>
            <a:r>
              <a:rPr lang="ko-KR" altLang="en-US" sz="1700" dirty="0" err="1">
                <a:latin typeface="Yu Gothic" panose="020B0400000000000000" pitchFamily="34" charset="-128"/>
              </a:rPr>
              <a:t>승하차</a:t>
            </a:r>
            <a:endParaRPr lang="en-US" altLang="ko-KR" sz="17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0E1F5-43FE-44E2-99EE-DE28603B4CED}"/>
              </a:ext>
            </a:extLst>
          </p:cNvPr>
          <p:cNvSpPr txBox="1"/>
          <p:nvPr/>
        </p:nvSpPr>
        <p:spPr>
          <a:xfrm>
            <a:off x="980358" y="2487245"/>
            <a:ext cx="6269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</a:rPr>
              <a:t>- </a:t>
            </a:r>
            <a:r>
              <a:rPr lang="ko-KR" alt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추후 계획</a:t>
            </a:r>
            <a:endParaRPr lang="en-US" altLang="ko-K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72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42309-5473-488A-87BF-91D8D62868FE}"/>
              </a:ext>
            </a:extLst>
          </p:cNvPr>
          <p:cNvSpPr txBox="1"/>
          <p:nvPr/>
        </p:nvSpPr>
        <p:spPr>
          <a:xfrm>
            <a:off x="159392" y="468248"/>
            <a:ext cx="56793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Ⅳ.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추후 연구 계획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김미선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손희원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24A6F-4B44-4AB6-929D-F0B618B2B2EF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94E372-1D0B-48D9-B63B-4729DE39BB04}"/>
              </a:ext>
            </a:extLst>
          </p:cNvPr>
          <p:cNvSpPr/>
          <p:nvPr/>
        </p:nvSpPr>
        <p:spPr>
          <a:xfrm>
            <a:off x="0" y="1150622"/>
            <a:ext cx="99936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AB8F-07E6-405A-B4BC-9DB6F6EC6799}"/>
              </a:ext>
            </a:extLst>
          </p:cNvPr>
          <p:cNvSpPr txBox="1"/>
          <p:nvPr/>
        </p:nvSpPr>
        <p:spPr>
          <a:xfrm>
            <a:off x="492399" y="1800861"/>
            <a:ext cx="62691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 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개인 맞춤형 자동차 및 스마트 홈 개발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B2B92A8-B37A-40B7-8D24-D5C005E7FE17}"/>
              </a:ext>
            </a:extLst>
          </p:cNvPr>
          <p:cNvGrpSpPr/>
          <p:nvPr/>
        </p:nvGrpSpPr>
        <p:grpSpPr>
          <a:xfrm>
            <a:off x="1916604" y="3080666"/>
            <a:ext cx="8358792" cy="2524725"/>
            <a:chOff x="1660640" y="3135499"/>
            <a:chExt cx="8358792" cy="2524725"/>
          </a:xfrm>
        </p:grpSpPr>
        <p:pic>
          <p:nvPicPr>
            <p:cNvPr id="12" name="그림 11" descr="앉아있는, 검은색, 노트북, 컴퓨터이(가) 표시된 사진&#10;&#10;자동 생성된 설명">
              <a:extLst>
                <a:ext uri="{FF2B5EF4-FFF2-40B4-BE49-F238E27FC236}">
                  <a16:creationId xmlns:a16="http://schemas.microsoft.com/office/drawing/2014/main" id="{25832515-4DC1-407F-A04D-CBF529F72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89"/>
            <a:stretch/>
          </p:blipFill>
          <p:spPr>
            <a:xfrm>
              <a:off x="4772378" y="3168816"/>
              <a:ext cx="1677494" cy="130191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3E059E-01D6-42BD-867D-CDA227388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20"/>
            <a:stretch/>
          </p:blipFill>
          <p:spPr>
            <a:xfrm>
              <a:off x="7841215" y="3135499"/>
              <a:ext cx="1677494" cy="136682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4AB4C6C-81AA-45FA-822A-4CF6B56C3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400"/>
            <a:stretch/>
          </p:blipFill>
          <p:spPr>
            <a:xfrm>
              <a:off x="1823716" y="3168816"/>
              <a:ext cx="1557319" cy="1301918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23AAC7C-C712-446A-AEAB-C38EA2AC612F}"/>
                </a:ext>
              </a:extLst>
            </p:cNvPr>
            <p:cNvCxnSpPr>
              <a:cxnSpLocks/>
              <a:stCxn id="15" idx="3"/>
              <a:endCxn id="12" idx="1"/>
            </p:cNvCxnSpPr>
            <p:nvPr/>
          </p:nvCxnSpPr>
          <p:spPr>
            <a:xfrm>
              <a:off x="3381035" y="3819775"/>
              <a:ext cx="1391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3693BE-6AE5-4FF9-AADC-E1790FD101E4}"/>
                </a:ext>
              </a:extLst>
            </p:cNvPr>
            <p:cNvSpPr txBox="1"/>
            <p:nvPr/>
          </p:nvSpPr>
          <p:spPr>
            <a:xfrm>
              <a:off x="1660640" y="4624839"/>
              <a:ext cx="1896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(</a:t>
              </a:r>
              <a:r>
                <a:rPr lang="ko-KR" altLang="en-US" sz="1600" dirty="0">
                  <a:latin typeface="Yu Gothic" panose="020B0400000000000000" pitchFamily="34" charset="-128"/>
                </a:rPr>
                <a:t>실시간</a:t>
              </a:r>
              <a:r>
                <a:rPr lang="en-US" altLang="ko-KR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) </a:t>
              </a:r>
              <a:r>
                <a:rPr lang="ko-KR" altLang="en-US" sz="1600" dirty="0">
                  <a:latin typeface="Yu Gothic" panose="020B0400000000000000" pitchFamily="34" charset="-128"/>
                </a:rPr>
                <a:t>기분 감지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DA95E0-8439-4786-9269-F3C5F708DC87}"/>
                </a:ext>
              </a:extLst>
            </p:cNvPr>
            <p:cNvSpPr txBox="1"/>
            <p:nvPr/>
          </p:nvSpPr>
          <p:spPr>
            <a:xfrm>
              <a:off x="4242003" y="4624839"/>
              <a:ext cx="2738250" cy="670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기분 별 개인 패턴에 기반한</a:t>
              </a:r>
              <a:endPara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맞춤 노래 선정 및 장소 추천</a:t>
              </a:r>
              <a:endPara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1E8F77C-0BBA-4B41-8607-5364F5E110E0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6449872" y="3818911"/>
              <a:ext cx="1391343" cy="8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233E5C-1548-43A8-B994-B43C26C53EA1}"/>
                </a:ext>
              </a:extLst>
            </p:cNvPr>
            <p:cNvSpPr txBox="1"/>
            <p:nvPr/>
          </p:nvSpPr>
          <p:spPr>
            <a:xfrm>
              <a:off x="7340494" y="4620452"/>
              <a:ext cx="2678938" cy="1039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기분 별 개인 패턴에 기반한</a:t>
              </a:r>
              <a:endPara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맞춤 노래 선정</a:t>
              </a:r>
              <a:r>
                <a:rPr lang="en-US" altLang="ko-KR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ko-KR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및</a:t>
              </a:r>
              <a:endPara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조명 밝기</a:t>
              </a:r>
              <a:r>
                <a:rPr lang="en-US" altLang="ko-KR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/</a:t>
              </a:r>
              <a:r>
                <a:rPr lang="ko-KR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색 조절</a:t>
              </a:r>
              <a:endPara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33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24A6F-4B44-4AB6-929D-F0B618B2B2EF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94E372-1D0B-48D9-B63B-4729DE39BB04}"/>
              </a:ext>
            </a:extLst>
          </p:cNvPr>
          <p:cNvSpPr/>
          <p:nvPr/>
        </p:nvSpPr>
        <p:spPr>
          <a:xfrm>
            <a:off x="0" y="1150622"/>
            <a:ext cx="99936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B31DCEB-A6A1-4053-9CA4-C096095F0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60672"/>
              </p:ext>
            </p:extLst>
          </p:nvPr>
        </p:nvGraphicFramePr>
        <p:xfrm>
          <a:off x="529554" y="2227353"/>
          <a:ext cx="11132892" cy="3600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3223">
                  <a:extLst>
                    <a:ext uri="{9D8B030D-6E8A-4147-A177-3AD203B41FA5}">
                      <a16:colId xmlns:a16="http://schemas.microsoft.com/office/drawing/2014/main" val="1778874279"/>
                    </a:ext>
                  </a:extLst>
                </a:gridCol>
                <a:gridCol w="2783223">
                  <a:extLst>
                    <a:ext uri="{9D8B030D-6E8A-4147-A177-3AD203B41FA5}">
                      <a16:colId xmlns:a16="http://schemas.microsoft.com/office/drawing/2014/main" val="3638619762"/>
                    </a:ext>
                  </a:extLst>
                </a:gridCol>
                <a:gridCol w="2783223">
                  <a:extLst>
                    <a:ext uri="{9D8B030D-6E8A-4147-A177-3AD203B41FA5}">
                      <a16:colId xmlns:a16="http://schemas.microsoft.com/office/drawing/2014/main" val="1677845547"/>
                    </a:ext>
                  </a:extLst>
                </a:gridCol>
                <a:gridCol w="2783223">
                  <a:extLst>
                    <a:ext uri="{9D8B030D-6E8A-4147-A177-3AD203B41FA5}">
                      <a16:colId xmlns:a16="http://schemas.microsoft.com/office/drawing/2014/main" val="2690814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PART 1 ( </a:t>
                      </a:r>
                      <a:r>
                        <a:rPr lang="ko-KR" altLang="en-US" sz="1700" b="1" dirty="0">
                          <a:latin typeface="Yu Gothic" panose="020B0400000000000000" pitchFamily="34" charset="-128"/>
                        </a:rPr>
                        <a:t>영상처리 </a:t>
                      </a:r>
                      <a:r>
                        <a:rPr lang="en-US" altLang="ko-KR" sz="17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)</a:t>
                      </a:r>
                      <a:endParaRPr lang="ko-KR" altLang="en-US" sz="1700" b="1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PART 2 ( </a:t>
                      </a:r>
                      <a:r>
                        <a:rPr lang="ko-KR" altLang="en-US" sz="17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딥러닝</a:t>
                      </a:r>
                      <a:r>
                        <a:rPr lang="ko-KR" altLang="en-US" sz="1700" b="1" dirty="0">
                          <a:latin typeface="Yu Gothic" panose="020B0400000000000000" pitchFamily="34" charset="-128"/>
                        </a:rPr>
                        <a:t> </a:t>
                      </a:r>
                      <a:r>
                        <a:rPr lang="en-US" altLang="ko-KR" sz="17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)</a:t>
                      </a:r>
                      <a:endParaRPr lang="ko-KR" altLang="en-US" sz="1700" b="1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PART 3 ( </a:t>
                      </a:r>
                      <a:r>
                        <a:rPr lang="ko-KR" altLang="en-US" sz="1700" b="1" dirty="0">
                          <a:latin typeface="Yu Gothic" panose="020B0400000000000000" pitchFamily="34" charset="-128"/>
                        </a:rPr>
                        <a:t>통신 </a:t>
                      </a:r>
                      <a:r>
                        <a:rPr lang="en-US" altLang="ko-KR" sz="17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)</a:t>
                      </a:r>
                      <a:endParaRPr lang="ko-KR" altLang="en-US" sz="1700" b="1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Yu Gothic" panose="020B0400000000000000" pitchFamily="34" charset="-128"/>
                        </a:rPr>
                        <a:t>PART 4 ( </a:t>
                      </a:r>
                      <a:r>
                        <a:rPr lang="ko-KR" altLang="en-US" sz="1700" b="1" dirty="0">
                          <a:latin typeface="Yu Gothic" panose="020B0400000000000000" pitchFamily="34" charset="-128"/>
                        </a:rPr>
                        <a:t>제어 </a:t>
                      </a:r>
                      <a:r>
                        <a:rPr lang="en-US" altLang="ko-KR" sz="1700" b="1" dirty="0">
                          <a:latin typeface="Yu Gothic" panose="020B0400000000000000" pitchFamily="34" charset="-128"/>
                        </a:rPr>
                        <a:t>)</a:t>
                      </a:r>
                      <a:endParaRPr lang="ko-KR" altLang="en-US" sz="1700" b="1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2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얼굴 인식하여</a:t>
                      </a:r>
                      <a:endParaRPr lang="en-US" altLang="ko-KR" sz="1550" dirty="0">
                        <a:latin typeface="Yu Gothic" panose="020B0400000000000000" pitchFamily="34" charset="-128"/>
                      </a:endParaRPr>
                    </a:p>
                    <a:p>
                      <a:pPr algn="ctr" latinLnBrk="1"/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차주인지 확인</a:t>
                      </a:r>
                      <a:endParaRPr lang="en-US" altLang="ko-KR" sz="1550" dirty="0">
                        <a:latin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↓</a:t>
                      </a:r>
                      <a:endParaRPr lang="en-US" altLang="ko-KR" sz="155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현재 감정 상태 판별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기분에 따른</a:t>
                      </a:r>
                      <a:endParaRPr lang="en-US" altLang="ko-KR" sz="1550" dirty="0">
                        <a:latin typeface="Yu Gothic" panose="020B0400000000000000" pitchFamily="34" charset="-128"/>
                      </a:endParaRPr>
                    </a:p>
                    <a:p>
                      <a:pPr algn="ctr" latinLnBrk="1"/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개인별 패턴 학습</a:t>
                      </a:r>
                      <a:endParaRPr lang="en-US" altLang="ko-KR" sz="155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↓</a:t>
                      </a:r>
                      <a:endParaRPr lang="en-US" altLang="ko-KR" sz="1550" dirty="0">
                        <a:latin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패턴에 따른</a:t>
                      </a:r>
                      <a:endParaRPr lang="en-US" altLang="ko-KR" sz="1550" dirty="0">
                        <a:latin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음악 및 장소 추천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50" dirty="0">
                          <a:latin typeface="Yu Gothic" panose="020B0400000000000000" pitchFamily="34" charset="-128"/>
                        </a:rPr>
                        <a:t>Web Server</a:t>
                      </a: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 구축으로 </a:t>
                      </a:r>
                      <a:endParaRPr lang="en-US" altLang="ko-KR" sz="1550" dirty="0">
                        <a:latin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차와 스마트 홈 간 통신</a:t>
                      </a:r>
                      <a:endParaRPr lang="en-US" altLang="ko-KR" sz="1550" dirty="0">
                        <a:latin typeface="Yu Gothic" panose="020B0400000000000000" pitchFamily="34" charset="-128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50" dirty="0">
                          <a:latin typeface="Yu Gothic" panose="020B0400000000000000" pitchFamily="34" charset="-128"/>
                          <a:ea typeface="+mn-ea"/>
                        </a:rPr>
                        <a:t>Google Cloud</a:t>
                      </a:r>
                      <a:r>
                        <a:rPr lang="ko-KR" altLang="en-US" sz="1550" dirty="0">
                          <a:latin typeface="Yu Gothic" panose="020B0400000000000000" pitchFamily="34" charset="-128"/>
                          <a:ea typeface="+mn-ea"/>
                        </a:rPr>
                        <a:t>와</a:t>
                      </a:r>
                      <a:r>
                        <a:rPr lang="en-US" altLang="ko-KR" sz="1550" dirty="0">
                          <a:latin typeface="Yu Gothic" panose="020B0400000000000000" pitchFamily="34" charset="-128"/>
                          <a:ea typeface="+mn-ea"/>
                        </a:rPr>
                        <a:t> Web</a:t>
                      </a:r>
                      <a:r>
                        <a:rPr lang="ko-KR" altLang="en-US" sz="1550" dirty="0">
                          <a:latin typeface="Yu Gothic" panose="020B0400000000000000" pitchFamily="34" charset="-128"/>
                          <a:ea typeface="+mn-ea"/>
                        </a:rPr>
                        <a:t> </a:t>
                      </a:r>
                      <a:endParaRPr lang="en-US" altLang="ko-KR" sz="1550" dirty="0">
                        <a:latin typeface="Yu Gothic" panose="020B0400000000000000" pitchFamily="34" charset="-128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550" dirty="0">
                          <a:latin typeface="Yu Gothic" panose="020B0400000000000000" pitchFamily="34" charset="-128"/>
                          <a:ea typeface="+mn-ea"/>
                        </a:rPr>
                        <a:t>Server</a:t>
                      </a:r>
                      <a:r>
                        <a:rPr lang="ko-KR" altLang="en-US" sz="1550" dirty="0">
                          <a:latin typeface="Yu Gothic" panose="020B0400000000000000" pitchFamily="34" charset="-128"/>
                          <a:ea typeface="+mn-ea"/>
                        </a:rPr>
                        <a:t> 간 데이터 송</a:t>
                      </a:r>
                      <a:r>
                        <a:rPr lang="en-US" altLang="ko-KR" sz="1550" dirty="0">
                          <a:latin typeface="Yu Gothic" panose="020B0400000000000000" pitchFamily="34" charset="-128"/>
                          <a:ea typeface="+mn-ea"/>
                        </a:rPr>
                        <a:t>/</a:t>
                      </a:r>
                      <a:r>
                        <a:rPr lang="ko-KR" altLang="en-US" sz="1550" dirty="0">
                          <a:latin typeface="Yu Gothic" panose="020B0400000000000000" pitchFamily="34" charset="-128"/>
                          <a:ea typeface="+mn-ea"/>
                        </a:rPr>
                        <a:t>수신</a:t>
                      </a:r>
                      <a:endParaRPr lang="en-US" altLang="ko-KR" sz="155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5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↓</a:t>
                      </a:r>
                      <a:endParaRPr lang="en-US" altLang="ko-KR" sz="1550" dirty="0">
                        <a:latin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현재 위치 및 도착 시간 파악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50" dirty="0">
                          <a:latin typeface="Yu Gothic" panose="020B0400000000000000" pitchFamily="34" charset="-128"/>
                        </a:rPr>
                        <a:t>PART 2, PART 3 </a:t>
                      </a: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결과에</a:t>
                      </a:r>
                      <a:endParaRPr lang="en-US" altLang="ko-KR" sz="1550" dirty="0">
                        <a:latin typeface="Yu Gothic" panose="020B0400000000000000" pitchFamily="34" charset="-128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맞추어</a:t>
                      </a:r>
                      <a:r>
                        <a:rPr lang="en-US" altLang="ko-KR" sz="1550" dirty="0">
                          <a:latin typeface="Yu Gothic" panose="020B0400000000000000" pitchFamily="34" charset="-128"/>
                        </a:rPr>
                        <a:t> </a:t>
                      </a: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하드웨어 제어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924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Yu Gothic" panose="020B0400000000000000" pitchFamily="34" charset="-128"/>
                        </a:rPr>
                        <a:t>OpenCV</a:t>
                      </a:r>
                      <a:endParaRPr lang="ko-KR" altLang="en-US" sz="1550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 err="1">
                          <a:latin typeface="Yu Gothic" panose="020B0400000000000000" pitchFamily="34" charset="-128"/>
                        </a:rPr>
                        <a:t>TensorRT</a:t>
                      </a:r>
                      <a:endParaRPr lang="ko-KR" altLang="en-US" sz="1550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Yu Gothic" panose="020B0400000000000000" pitchFamily="34" charset="-128"/>
                        </a:rPr>
                        <a:t>GPS, http </a:t>
                      </a:r>
                      <a:r>
                        <a:rPr lang="ko-KR" altLang="en-US" sz="1550" dirty="0">
                          <a:latin typeface="Yu Gothic" panose="020B0400000000000000" pitchFamily="34" charset="-128"/>
                        </a:rPr>
                        <a:t>통신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50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04418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50" dirty="0">
                          <a:latin typeface="Yu Gothic" panose="020B0400000000000000" pitchFamily="34" charset="-128"/>
                        </a:rPr>
                        <a:t>ROS</a:t>
                      </a:r>
                      <a:endParaRPr lang="ko-KR" altLang="en-US" sz="1550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569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AC5258-0647-4337-978F-3A329D8F1089}"/>
              </a:ext>
            </a:extLst>
          </p:cNvPr>
          <p:cNvSpPr txBox="1"/>
          <p:nvPr/>
        </p:nvSpPr>
        <p:spPr>
          <a:xfrm>
            <a:off x="159392" y="468248"/>
            <a:ext cx="56793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Ⅳ.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추후 연구 계획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김미선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손희원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86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24A6F-4B44-4AB6-929D-F0B618B2B2EF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94E372-1D0B-48D9-B63B-4729DE39BB04}"/>
              </a:ext>
            </a:extLst>
          </p:cNvPr>
          <p:cNvSpPr/>
          <p:nvPr/>
        </p:nvSpPr>
        <p:spPr>
          <a:xfrm>
            <a:off x="0" y="1150622"/>
            <a:ext cx="99936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DCCC62FF-79C0-413A-A706-770D8B7B2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75510"/>
              </p:ext>
            </p:extLst>
          </p:nvPr>
        </p:nvGraphicFramePr>
        <p:xfrm>
          <a:off x="1489978" y="2387203"/>
          <a:ext cx="9212044" cy="3209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514">
                  <a:extLst>
                    <a:ext uri="{9D8B030D-6E8A-4147-A177-3AD203B41FA5}">
                      <a16:colId xmlns:a16="http://schemas.microsoft.com/office/drawing/2014/main" val="1020208425"/>
                    </a:ext>
                  </a:extLst>
                </a:gridCol>
                <a:gridCol w="3135985">
                  <a:extLst>
                    <a:ext uri="{9D8B030D-6E8A-4147-A177-3AD203B41FA5}">
                      <a16:colId xmlns:a16="http://schemas.microsoft.com/office/drawing/2014/main" val="265258003"/>
                    </a:ext>
                  </a:extLst>
                </a:gridCol>
                <a:gridCol w="3699545">
                  <a:extLst>
                    <a:ext uri="{9D8B030D-6E8A-4147-A177-3AD203B41FA5}">
                      <a16:colId xmlns:a16="http://schemas.microsoft.com/office/drawing/2014/main" val="994196995"/>
                    </a:ext>
                  </a:extLst>
                </a:gridCol>
              </a:tblGrid>
              <a:tr h="146987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Development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Environment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Hardware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Jetson TX2 1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대</a:t>
                      </a:r>
                      <a:endParaRPr lang="en-US" altLang="ko-KR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Jetson nano 1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대</a:t>
                      </a:r>
                      <a:endParaRPr lang="en-US" altLang="ko-KR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TX2 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내장 카메라</a:t>
                      </a:r>
                      <a:endParaRPr lang="en-US" altLang="ko-KR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GPS 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모듈</a:t>
                      </a:r>
                      <a:endParaRPr lang="en-US" altLang="ko-KR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LED, LCD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스피커</a:t>
                      </a:r>
                      <a:endParaRPr lang="en-US" altLang="ko-KR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LiPo 3cell battery 2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개</a:t>
                      </a:r>
                      <a:endParaRPr lang="en-US" altLang="ko-KR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marL="252000" marR="252000" marT="137160" marB="13716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OS (remotePC, raspberrypi3)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Ubuntu 16.04 LTS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ROS kinetic</a:t>
                      </a: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b="1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Software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OpenCV 3.3.1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</a:t>
                      </a:r>
                      <a:r>
                        <a:rPr lang="en-US" altLang="ko-KR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TensorRT</a:t>
                      </a: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4.0</a:t>
                      </a:r>
                    </a:p>
                  </a:txBody>
                  <a:tcPr marL="252000" marR="137160" marT="137160" marB="137160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13252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D1182E-8174-4D10-A390-B0F0B6A97982}"/>
              </a:ext>
            </a:extLst>
          </p:cNvPr>
          <p:cNvSpPr txBox="1"/>
          <p:nvPr/>
        </p:nvSpPr>
        <p:spPr>
          <a:xfrm>
            <a:off x="159392" y="468248"/>
            <a:ext cx="56793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Ⅳ.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추후 연구 계획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김미선</a:t>
            </a:r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손희원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234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F7264F-B282-4A76-820E-7D258876A6C3}"/>
              </a:ext>
            </a:extLst>
          </p:cNvPr>
          <p:cNvSpPr/>
          <p:nvPr/>
        </p:nvSpPr>
        <p:spPr>
          <a:xfrm>
            <a:off x="0" y="1319746"/>
            <a:ext cx="3240000" cy="9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4224428-4A0F-416B-BB00-7F52D3C07BAD}"/>
              </a:ext>
            </a:extLst>
          </p:cNvPr>
          <p:cNvSpPr/>
          <p:nvPr/>
        </p:nvSpPr>
        <p:spPr>
          <a:xfrm>
            <a:off x="11622286" y="6514652"/>
            <a:ext cx="483720" cy="211281"/>
          </a:xfrm>
          <a:custGeom>
            <a:avLst/>
            <a:gdLst>
              <a:gd name="connsiteX0" fmla="*/ 1814216 w 3467704"/>
              <a:gd name="connsiteY0" fmla="*/ 1096350 h 1429790"/>
              <a:gd name="connsiteX1" fmla="*/ 2676696 w 3467704"/>
              <a:gd name="connsiteY1" fmla="*/ 1096350 h 1429790"/>
              <a:gd name="connsiteX2" fmla="*/ 2450209 w 3467704"/>
              <a:gd name="connsiteY2" fmla="*/ 1414052 h 1429790"/>
              <a:gd name="connsiteX3" fmla="*/ 1587729 w 3467704"/>
              <a:gd name="connsiteY3" fmla="*/ 1414052 h 1429790"/>
              <a:gd name="connsiteX4" fmla="*/ 2213597 w 3467704"/>
              <a:gd name="connsiteY4" fmla="*/ 556043 h 1429790"/>
              <a:gd name="connsiteX5" fmla="*/ 3076077 w 3467704"/>
              <a:gd name="connsiteY5" fmla="*/ 556043 h 1429790"/>
              <a:gd name="connsiteX6" fmla="*/ 2849590 w 3467704"/>
              <a:gd name="connsiteY6" fmla="*/ 873745 h 1429790"/>
              <a:gd name="connsiteX7" fmla="*/ 1987110 w 3467704"/>
              <a:gd name="connsiteY7" fmla="*/ 873745 h 1429790"/>
              <a:gd name="connsiteX8" fmla="*/ 2605224 w 3467704"/>
              <a:gd name="connsiteY8" fmla="*/ 34612 h 1429790"/>
              <a:gd name="connsiteX9" fmla="*/ 3467704 w 3467704"/>
              <a:gd name="connsiteY9" fmla="*/ 34612 h 1429790"/>
              <a:gd name="connsiteX10" fmla="*/ 3241217 w 3467704"/>
              <a:gd name="connsiteY10" fmla="*/ 352314 h 1429790"/>
              <a:gd name="connsiteX11" fmla="*/ 2378737 w 3467704"/>
              <a:gd name="connsiteY11" fmla="*/ 352314 h 1429790"/>
              <a:gd name="connsiteX12" fmla="*/ 338314 w 3467704"/>
              <a:gd name="connsiteY12" fmla="*/ 1 h 1429790"/>
              <a:gd name="connsiteX13" fmla="*/ 1122215 w 3467704"/>
              <a:gd name="connsiteY13" fmla="*/ 1 h 1429790"/>
              <a:gd name="connsiteX14" fmla="*/ 1122215 w 3467704"/>
              <a:gd name="connsiteY14" fmla="*/ 340823 h 1429790"/>
              <a:gd name="connsiteX15" fmla="*/ 315882 w 3467704"/>
              <a:gd name="connsiteY15" fmla="*/ 340823 h 1429790"/>
              <a:gd name="connsiteX16" fmla="*/ 315882 w 3467704"/>
              <a:gd name="connsiteY16" fmla="*/ 556954 h 1429790"/>
              <a:gd name="connsiteX17" fmla="*/ 1122215 w 3467704"/>
              <a:gd name="connsiteY17" fmla="*/ 556954 h 1429790"/>
              <a:gd name="connsiteX18" fmla="*/ 1122215 w 3467704"/>
              <a:gd name="connsiteY18" fmla="*/ 872836 h 1429790"/>
              <a:gd name="connsiteX19" fmla="*/ 1122215 w 3467704"/>
              <a:gd name="connsiteY19" fmla="*/ 872837 h 1429790"/>
              <a:gd name="connsiteX20" fmla="*/ 1122215 w 3467704"/>
              <a:gd name="connsiteY20" fmla="*/ 1429789 h 1429790"/>
              <a:gd name="connsiteX21" fmla="*/ 806333 w 3467704"/>
              <a:gd name="connsiteY21" fmla="*/ 1429789 h 1429790"/>
              <a:gd name="connsiteX22" fmla="*/ 806333 w 3467704"/>
              <a:gd name="connsiteY22" fmla="*/ 1429790 h 1429790"/>
              <a:gd name="connsiteX23" fmla="*/ 0 w 3467704"/>
              <a:gd name="connsiteY23" fmla="*/ 1429790 h 1429790"/>
              <a:gd name="connsiteX24" fmla="*/ 0 w 3467704"/>
              <a:gd name="connsiteY24" fmla="*/ 1088968 h 1429790"/>
              <a:gd name="connsiteX25" fmla="*/ 806333 w 3467704"/>
              <a:gd name="connsiteY25" fmla="*/ 1088968 h 1429790"/>
              <a:gd name="connsiteX26" fmla="*/ 806333 w 3467704"/>
              <a:gd name="connsiteY26" fmla="*/ 872837 h 1429790"/>
              <a:gd name="connsiteX27" fmla="*/ 315882 w 3467704"/>
              <a:gd name="connsiteY27" fmla="*/ 872837 h 1429790"/>
              <a:gd name="connsiteX28" fmla="*/ 0 w 3467704"/>
              <a:gd name="connsiteY28" fmla="*/ 872837 h 1429790"/>
              <a:gd name="connsiteX29" fmla="*/ 0 w 3467704"/>
              <a:gd name="connsiteY29" fmla="*/ 340823 h 1429790"/>
              <a:gd name="connsiteX30" fmla="*/ 1203587 w 3467704"/>
              <a:gd name="connsiteY30" fmla="*/ 0 h 1429790"/>
              <a:gd name="connsiteX31" fmla="*/ 1521227 w 3467704"/>
              <a:gd name="connsiteY31" fmla="*/ 0 h 1429790"/>
              <a:gd name="connsiteX32" fmla="*/ 1521227 w 3467704"/>
              <a:gd name="connsiteY32" fmla="*/ 789710 h 1429790"/>
              <a:gd name="connsiteX33" fmla="*/ 2119743 w 3467704"/>
              <a:gd name="connsiteY33" fmla="*/ 16626 h 1429790"/>
              <a:gd name="connsiteX34" fmla="*/ 2460565 w 3467704"/>
              <a:gd name="connsiteY34" fmla="*/ 24939 h 1429790"/>
              <a:gd name="connsiteX35" fmla="*/ 1521227 w 3467704"/>
              <a:gd name="connsiteY35" fmla="*/ 1351548 h 1429790"/>
              <a:gd name="connsiteX36" fmla="*/ 1521227 w 3467704"/>
              <a:gd name="connsiteY36" fmla="*/ 1360685 h 1429790"/>
              <a:gd name="connsiteX37" fmla="*/ 1467769 w 3467704"/>
              <a:gd name="connsiteY37" fmla="*/ 1429789 h 1429790"/>
              <a:gd name="connsiteX38" fmla="*/ 1203587 w 3467704"/>
              <a:gd name="connsiteY38" fmla="*/ 1429789 h 142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467704" h="1429790">
                <a:moveTo>
                  <a:pt x="1814216" y="1096350"/>
                </a:moveTo>
                <a:lnTo>
                  <a:pt x="2676696" y="1096350"/>
                </a:lnTo>
                <a:lnTo>
                  <a:pt x="2450209" y="1414052"/>
                </a:lnTo>
                <a:lnTo>
                  <a:pt x="1587729" y="1414052"/>
                </a:lnTo>
                <a:close/>
                <a:moveTo>
                  <a:pt x="2213597" y="556043"/>
                </a:moveTo>
                <a:lnTo>
                  <a:pt x="3076077" y="556043"/>
                </a:lnTo>
                <a:lnTo>
                  <a:pt x="2849590" y="873745"/>
                </a:lnTo>
                <a:lnTo>
                  <a:pt x="1987110" y="873745"/>
                </a:lnTo>
                <a:close/>
                <a:moveTo>
                  <a:pt x="2605224" y="34612"/>
                </a:moveTo>
                <a:lnTo>
                  <a:pt x="3467704" y="34612"/>
                </a:lnTo>
                <a:lnTo>
                  <a:pt x="3241217" y="352314"/>
                </a:lnTo>
                <a:lnTo>
                  <a:pt x="2378737" y="352314"/>
                </a:lnTo>
                <a:close/>
                <a:moveTo>
                  <a:pt x="338314" y="1"/>
                </a:moveTo>
                <a:lnTo>
                  <a:pt x="1122215" y="1"/>
                </a:lnTo>
                <a:lnTo>
                  <a:pt x="1122215" y="340823"/>
                </a:lnTo>
                <a:lnTo>
                  <a:pt x="315882" y="340823"/>
                </a:lnTo>
                <a:lnTo>
                  <a:pt x="315882" y="556954"/>
                </a:lnTo>
                <a:lnTo>
                  <a:pt x="1122215" y="556954"/>
                </a:lnTo>
                <a:lnTo>
                  <a:pt x="1122215" y="872836"/>
                </a:lnTo>
                <a:lnTo>
                  <a:pt x="1122215" y="872837"/>
                </a:lnTo>
                <a:lnTo>
                  <a:pt x="1122215" y="1429789"/>
                </a:lnTo>
                <a:lnTo>
                  <a:pt x="806333" y="1429789"/>
                </a:lnTo>
                <a:lnTo>
                  <a:pt x="806333" y="1429790"/>
                </a:lnTo>
                <a:lnTo>
                  <a:pt x="0" y="1429790"/>
                </a:lnTo>
                <a:lnTo>
                  <a:pt x="0" y="1088968"/>
                </a:lnTo>
                <a:lnTo>
                  <a:pt x="806333" y="1088968"/>
                </a:lnTo>
                <a:lnTo>
                  <a:pt x="806333" y="872837"/>
                </a:lnTo>
                <a:lnTo>
                  <a:pt x="315882" y="872837"/>
                </a:lnTo>
                <a:lnTo>
                  <a:pt x="0" y="872837"/>
                </a:lnTo>
                <a:lnTo>
                  <a:pt x="0" y="340823"/>
                </a:lnTo>
                <a:close/>
                <a:moveTo>
                  <a:pt x="1203587" y="0"/>
                </a:moveTo>
                <a:lnTo>
                  <a:pt x="1521227" y="0"/>
                </a:lnTo>
                <a:lnTo>
                  <a:pt x="1521227" y="789710"/>
                </a:lnTo>
                <a:lnTo>
                  <a:pt x="2119743" y="16626"/>
                </a:lnTo>
                <a:lnTo>
                  <a:pt x="2460565" y="24939"/>
                </a:lnTo>
                <a:lnTo>
                  <a:pt x="1521227" y="1351548"/>
                </a:lnTo>
                <a:lnTo>
                  <a:pt x="1521227" y="1360685"/>
                </a:lnTo>
                <a:lnTo>
                  <a:pt x="1467769" y="1429789"/>
                </a:lnTo>
                <a:lnTo>
                  <a:pt x="1203587" y="14297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907F58-CA37-4715-84F0-ED09F8438233}"/>
              </a:ext>
            </a:extLst>
          </p:cNvPr>
          <p:cNvGrpSpPr/>
          <p:nvPr/>
        </p:nvGrpSpPr>
        <p:grpSpPr>
          <a:xfrm>
            <a:off x="4116131" y="2144586"/>
            <a:ext cx="3959738" cy="2838132"/>
            <a:chOff x="4116130" y="1997839"/>
            <a:chExt cx="3959738" cy="28381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973FAC-D29A-4584-BF00-D8E7E8531055}"/>
                </a:ext>
              </a:extLst>
            </p:cNvPr>
            <p:cNvSpPr txBox="1"/>
            <p:nvPr/>
          </p:nvSpPr>
          <p:spPr>
            <a:xfrm>
              <a:off x="4116130" y="1997839"/>
              <a:ext cx="39597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감사합니다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80C62BE-E15C-4A32-AB22-C815B1BADEF0}"/>
                </a:ext>
              </a:extLst>
            </p:cNvPr>
            <p:cNvSpPr txBox="1"/>
            <p:nvPr/>
          </p:nvSpPr>
          <p:spPr>
            <a:xfrm>
              <a:off x="4694815" y="3733746"/>
              <a:ext cx="2802370" cy="1102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wbclair7@konkuk.ac.kr (</a:t>
              </a:r>
              <a:r>
                <a:rPr lang="ko-KR" altLang="en-US" sz="1400" dirty="0">
                  <a:latin typeface="Yu Gothic" panose="020B0400000000000000" pitchFamily="34" charset="-128"/>
                  <a:ea typeface="나눔바른고딕" panose="020B0603020101020101" pitchFamily="50" charset="-127"/>
                </a:rPr>
                <a:t>강민지</a:t>
              </a:r>
              <a:r>
                <a:rPr lang="en-US" altLang="ko-KR" sz="14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)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ko-KR" sz="14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kmk3942@konkuk.ac.kr(</a:t>
              </a:r>
              <a:r>
                <a:rPr lang="ko-KR" altLang="en-US" sz="14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권미경</a:t>
              </a:r>
              <a:r>
                <a:rPr lang="en-US" altLang="ko-KR" sz="14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)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ko-KR" sz="14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altjs4510@konkuk.ac.kr (</a:t>
              </a:r>
              <a:r>
                <a:rPr lang="ko-KR" altLang="en-US" sz="1400" dirty="0">
                  <a:latin typeface="Yu Gothic" panose="020B0400000000000000" pitchFamily="34" charset="-128"/>
                  <a:ea typeface="나눔바른고딕" panose="020B0603020101020101" pitchFamily="50" charset="-127"/>
                </a:rPr>
                <a:t>김미선</a:t>
              </a:r>
              <a:r>
                <a:rPr lang="en-US" altLang="ko-KR" sz="14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)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ko-KR" sz="14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dnjs99@konkuk.ac.kr (</a:t>
              </a:r>
              <a:r>
                <a:rPr lang="ko-KR" altLang="en-US" sz="1400" dirty="0">
                  <a:latin typeface="Yu Gothic" panose="020B0400000000000000" pitchFamily="34" charset="-128"/>
                  <a:ea typeface="나눔바른고딕" panose="020B0603020101020101" pitchFamily="50" charset="-127"/>
                </a:rPr>
                <a:t>손희원</a:t>
              </a:r>
              <a:r>
                <a:rPr lang="en-US" altLang="ko-KR" sz="14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)</a:t>
              </a:r>
              <a:endParaRPr lang="ko-KR" altLang="en-US" sz="1400" dirty="0">
                <a:latin typeface="Yu Gothic" panose="020B0400000000000000" pitchFamily="34" charset="-128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7EBD86-0035-4602-BCE3-C27FA79DF769}"/>
              </a:ext>
            </a:extLst>
          </p:cNvPr>
          <p:cNvSpPr/>
          <p:nvPr/>
        </p:nvSpPr>
        <p:spPr>
          <a:xfrm flipV="1">
            <a:off x="8952000" y="5412254"/>
            <a:ext cx="3240000" cy="9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D44257-FCDF-4487-B731-56EA3ED405BF}"/>
              </a:ext>
            </a:extLst>
          </p:cNvPr>
          <p:cNvSpPr/>
          <p:nvPr/>
        </p:nvSpPr>
        <p:spPr>
          <a:xfrm flipV="1">
            <a:off x="10572000" y="5220224"/>
            <a:ext cx="162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50A9-30B1-4E43-9436-045651579E13}"/>
              </a:ext>
            </a:extLst>
          </p:cNvPr>
          <p:cNvSpPr/>
          <p:nvPr/>
        </p:nvSpPr>
        <p:spPr>
          <a:xfrm>
            <a:off x="0" y="1537859"/>
            <a:ext cx="1620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7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3E5B217-1CDE-446C-B672-970D5C71DADE}"/>
              </a:ext>
            </a:extLst>
          </p:cNvPr>
          <p:cNvSpPr/>
          <p:nvPr/>
        </p:nvSpPr>
        <p:spPr>
          <a:xfrm>
            <a:off x="0" y="1412407"/>
            <a:ext cx="2880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02787-A939-472D-945D-2CEDCEB54AE0}"/>
              </a:ext>
            </a:extLst>
          </p:cNvPr>
          <p:cNvSpPr txBox="1"/>
          <p:nvPr/>
        </p:nvSpPr>
        <p:spPr>
          <a:xfrm>
            <a:off x="1728132" y="581410"/>
            <a:ext cx="18709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E9F20-50CD-40F3-9194-4C171AEF324C}"/>
              </a:ext>
            </a:extLst>
          </p:cNvPr>
          <p:cNvSpPr txBox="1"/>
          <p:nvPr/>
        </p:nvSpPr>
        <p:spPr>
          <a:xfrm>
            <a:off x="3229761" y="2601876"/>
            <a:ext cx="55031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Ⅰ.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동계 방학 연구 목표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1823B-23B4-480D-9B25-823482874128}"/>
              </a:ext>
            </a:extLst>
          </p:cNvPr>
          <p:cNvSpPr txBox="1"/>
          <p:nvPr/>
        </p:nvSpPr>
        <p:spPr>
          <a:xfrm>
            <a:off x="3229761" y="3539452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Ⅱ.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개발 환경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D760-6D2B-4758-BE42-E46B51D42CB3}"/>
              </a:ext>
            </a:extLst>
          </p:cNvPr>
          <p:cNvSpPr txBox="1"/>
          <p:nvPr/>
        </p:nvSpPr>
        <p:spPr>
          <a:xfrm>
            <a:off x="3229761" y="5419466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Ⅳ.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추후 연구 계획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F76AB-98C1-47C8-A90F-3967752EB4DA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FD1BE-9B98-4172-A8D1-4E41FE3B3054}"/>
              </a:ext>
            </a:extLst>
          </p:cNvPr>
          <p:cNvSpPr txBox="1"/>
          <p:nvPr/>
        </p:nvSpPr>
        <p:spPr>
          <a:xfrm>
            <a:off x="3229761" y="4479459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Ⅲ.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연구 결과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18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9E43E-54E1-4363-8779-DBC1F4D36EDA}"/>
              </a:ext>
            </a:extLst>
          </p:cNvPr>
          <p:cNvSpPr/>
          <p:nvPr/>
        </p:nvSpPr>
        <p:spPr>
          <a:xfrm>
            <a:off x="0" y="1150622"/>
            <a:ext cx="249936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20742-18C7-4827-BB65-AF87F77F7539}"/>
              </a:ext>
            </a:extLst>
          </p:cNvPr>
          <p:cNvSpPr txBox="1"/>
          <p:nvPr/>
        </p:nvSpPr>
        <p:spPr>
          <a:xfrm>
            <a:off x="159392" y="468248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Ⅰ.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동계 방학 연구 목표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FFD6A-F205-4EF4-A99E-FB0A8ECFB070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8288A6-436A-4AF2-B573-6894AAAA6EF8}"/>
              </a:ext>
            </a:extLst>
          </p:cNvPr>
          <p:cNvSpPr txBox="1"/>
          <p:nvPr/>
        </p:nvSpPr>
        <p:spPr>
          <a:xfrm>
            <a:off x="3275900" y="1967475"/>
            <a:ext cx="56401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AI</a:t>
            </a:r>
            <a:r>
              <a:rPr lang="ko-KR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를 이용한 차선 및 표지판 인식</a:t>
            </a:r>
            <a:endParaRPr lang="en-US" altLang="ko-KR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F695B8-C8C9-4A72-B638-97CA273C6728}"/>
              </a:ext>
            </a:extLst>
          </p:cNvPr>
          <p:cNvSpPr txBox="1"/>
          <p:nvPr/>
        </p:nvSpPr>
        <p:spPr>
          <a:xfrm>
            <a:off x="2320087" y="3317174"/>
            <a:ext cx="4899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- YOLO 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라이브러리 활용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A8275D-8B3A-4ECB-92F9-CF761BF8B8A4}"/>
              </a:ext>
            </a:extLst>
          </p:cNvPr>
          <p:cNvSpPr txBox="1"/>
          <p:nvPr/>
        </p:nvSpPr>
        <p:spPr>
          <a:xfrm>
            <a:off x="2320087" y="4233015"/>
            <a:ext cx="68293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- ROS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를 통한 </a:t>
            </a:r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RaspberryPi3, OpenCR, RemotePC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간 통신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E6BBA8-4104-458C-B720-306FCD79D8D0}"/>
              </a:ext>
            </a:extLst>
          </p:cNvPr>
          <p:cNvSpPr txBox="1"/>
          <p:nvPr/>
        </p:nvSpPr>
        <p:spPr>
          <a:xfrm>
            <a:off x="2320088" y="5148856"/>
            <a:ext cx="68293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- 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받은 정보를 사용하여 차선 및 표지판 인식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539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9E43E-54E1-4363-8779-DBC1F4D36EDA}"/>
              </a:ext>
            </a:extLst>
          </p:cNvPr>
          <p:cNvSpPr/>
          <p:nvPr/>
        </p:nvSpPr>
        <p:spPr>
          <a:xfrm>
            <a:off x="0" y="1150622"/>
            <a:ext cx="249936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20742-18C7-4827-BB65-AF87F77F7539}"/>
              </a:ext>
            </a:extLst>
          </p:cNvPr>
          <p:cNvSpPr txBox="1"/>
          <p:nvPr/>
        </p:nvSpPr>
        <p:spPr>
          <a:xfrm>
            <a:off x="159392" y="468248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Ⅱ.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개발 환경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FFD6A-F205-4EF4-A99E-FB0A8ECFB070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DD1F4-DDB6-438F-BDFB-E7D0D6EBFDD5}"/>
              </a:ext>
            </a:extLst>
          </p:cNvPr>
          <p:cNvSpPr txBox="1"/>
          <p:nvPr/>
        </p:nvSpPr>
        <p:spPr>
          <a:xfrm>
            <a:off x="401520" y="1685249"/>
            <a:ext cx="4899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기존 개발 환경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CD0699A1-F35B-4C22-9B9E-55336C2DD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39181"/>
              </p:ext>
            </p:extLst>
          </p:nvPr>
        </p:nvGraphicFramePr>
        <p:xfrm>
          <a:off x="1176323" y="2624182"/>
          <a:ext cx="9839354" cy="2937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3824">
                  <a:extLst>
                    <a:ext uri="{9D8B030D-6E8A-4147-A177-3AD203B41FA5}">
                      <a16:colId xmlns:a16="http://schemas.microsoft.com/office/drawing/2014/main" val="1020208425"/>
                    </a:ext>
                  </a:extLst>
                </a:gridCol>
                <a:gridCol w="3135985">
                  <a:extLst>
                    <a:ext uri="{9D8B030D-6E8A-4147-A177-3AD203B41FA5}">
                      <a16:colId xmlns:a16="http://schemas.microsoft.com/office/drawing/2014/main" val="265258003"/>
                    </a:ext>
                  </a:extLst>
                </a:gridCol>
                <a:gridCol w="3699545">
                  <a:extLst>
                    <a:ext uri="{9D8B030D-6E8A-4147-A177-3AD203B41FA5}">
                      <a16:colId xmlns:a16="http://schemas.microsoft.com/office/drawing/2014/main" val="994196995"/>
                    </a:ext>
                  </a:extLst>
                </a:gridCol>
              </a:tblGrid>
              <a:tr h="1469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Initial Development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Environment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Hardware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turtlebot3 burger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Raspberrypi 3 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OpenCR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</a:t>
                      </a:r>
                      <a:r>
                        <a:rPr lang="en-US" altLang="ko-KR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PiCam</a:t>
                      </a:r>
                      <a:endParaRPr lang="en-US" altLang="ko-KR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LiPo 3cell battery</a:t>
                      </a:r>
                    </a:p>
                  </a:txBody>
                  <a:tcPr marL="252000" marR="252000" marT="137160" marB="13716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OS (remotePC, raspberrypi3)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Ubuntu 18.04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ROS melodic</a:t>
                      </a: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b="1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Software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OpenCV 3.4.0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YOLO v3</a:t>
                      </a:r>
                    </a:p>
                  </a:txBody>
                  <a:tcPr marL="252000" marR="137160" marT="137160" marB="137160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132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9E43E-54E1-4363-8779-DBC1F4D36EDA}"/>
              </a:ext>
            </a:extLst>
          </p:cNvPr>
          <p:cNvSpPr/>
          <p:nvPr/>
        </p:nvSpPr>
        <p:spPr>
          <a:xfrm>
            <a:off x="0" y="1150622"/>
            <a:ext cx="249936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20742-18C7-4827-BB65-AF87F77F7539}"/>
              </a:ext>
            </a:extLst>
          </p:cNvPr>
          <p:cNvSpPr txBox="1"/>
          <p:nvPr/>
        </p:nvSpPr>
        <p:spPr>
          <a:xfrm>
            <a:off x="159392" y="468248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Ⅱ.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개발 환경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FFD6A-F205-4EF4-A99E-FB0A8ECFB070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DD1F4-DDB6-438F-BDFB-E7D0D6EBFDD5}"/>
              </a:ext>
            </a:extLst>
          </p:cNvPr>
          <p:cNvSpPr txBox="1"/>
          <p:nvPr/>
        </p:nvSpPr>
        <p:spPr>
          <a:xfrm>
            <a:off x="401520" y="1685249"/>
            <a:ext cx="4899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연구 진행하며 변경된 개발 환경 및 사유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A372EF-4F54-48FE-8B7E-2B053DC6E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81815"/>
              </p:ext>
            </p:extLst>
          </p:nvPr>
        </p:nvGraphicFramePr>
        <p:xfrm>
          <a:off x="2032000" y="2779140"/>
          <a:ext cx="8128000" cy="280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911812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6199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Hardware</a:t>
                      </a:r>
                      <a:r>
                        <a:rPr lang="ko-KR" alt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altLang="ko-KR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Environment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Yu Gothic" panose="020B0400000000000000" pitchFamily="34" charset="-128"/>
                        </a:rPr>
                        <a:t>변경 사유</a:t>
                      </a:r>
                    </a:p>
                  </a:txBody>
                  <a:tcPr marL="137160" marR="137160" marT="137160" marB="13716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718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turtlebot3 Waffle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Jetson TX2 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OpenCR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</a:t>
                      </a:r>
                      <a:r>
                        <a:rPr lang="en-US" altLang="ko-KR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PiCam</a:t>
                      </a:r>
                      <a:endParaRPr lang="en-US" altLang="ko-KR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LiPo 3cell battery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Yu Gothic" panose="020B0400000000000000" pitchFamily="34" charset="-128"/>
                        </a:rPr>
                        <a:t>  </a:t>
                      </a:r>
                      <a:r>
                        <a:rPr lang="en-US" altLang="ko-KR" sz="1600" dirty="0">
                          <a:latin typeface="Yu Gothic" panose="020B0400000000000000" pitchFamily="34" charset="-128"/>
                        </a:rPr>
                        <a:t>: Jetson TX2 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</a:rPr>
                        <a:t>보드 탑재 위함</a:t>
                      </a:r>
                      <a:endParaRPr lang="en-US" altLang="ko-KR" sz="1600" dirty="0">
                        <a:latin typeface="Yu Gothic" panose="020B0400000000000000" pitchFamily="34" charset="-128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</a:rPr>
                        <a:t>  : YOLO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</a:rPr>
                        <a:t>의 원활한 작동을 위함</a:t>
                      </a:r>
                      <a:endParaRPr lang="en-US" altLang="ko-KR" sz="1600" dirty="0">
                        <a:latin typeface="Yu Gothic" panose="020B0400000000000000" pitchFamily="34" charset="-128"/>
                      </a:endParaRPr>
                    </a:p>
                    <a:p>
                      <a:pPr lvl="1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Yu Gothic" panose="020B0400000000000000" pitchFamily="34" charset="-128"/>
                        </a:rPr>
                        <a:t>- Jetson nano</a:t>
                      </a:r>
                      <a:r>
                        <a:rPr lang="ko-KR" altLang="en-US" sz="1400" dirty="0">
                          <a:latin typeface="Yu Gothic" panose="020B0400000000000000" pitchFamily="34" charset="-128"/>
                        </a:rPr>
                        <a:t>가 아닌 </a:t>
                      </a:r>
                      <a:r>
                        <a:rPr lang="en-US" altLang="ko-KR" sz="1400" dirty="0">
                          <a:latin typeface="Yu Gothic" panose="020B0400000000000000" pitchFamily="34" charset="-128"/>
                        </a:rPr>
                        <a:t>TX2 </a:t>
                      </a:r>
                      <a:r>
                        <a:rPr lang="ko-KR" altLang="en-US" sz="1400" dirty="0">
                          <a:latin typeface="Yu Gothic" panose="020B0400000000000000" pitchFamily="34" charset="-128"/>
                        </a:rPr>
                        <a:t>사용 이유</a:t>
                      </a:r>
                      <a:endParaRPr lang="en-US" altLang="ko-KR" sz="1400" dirty="0">
                        <a:latin typeface="Yu Gothic" panose="020B0400000000000000" pitchFamily="34" charset="-128"/>
                      </a:endParaRPr>
                    </a:p>
                    <a:p>
                      <a:pPr lvl="1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Yu Gothic" panose="020B0400000000000000" pitchFamily="34" charset="-128"/>
                        </a:rPr>
                        <a:t>  : yolo</a:t>
                      </a:r>
                      <a:r>
                        <a:rPr lang="ko-KR" altLang="en-US" sz="1400" dirty="0">
                          <a:latin typeface="Yu Gothic" panose="020B0400000000000000" pitchFamily="34" charset="-128"/>
                        </a:rPr>
                        <a:t>중 가장 용량이 작은 </a:t>
                      </a:r>
                      <a:r>
                        <a:rPr lang="en-US" altLang="ko-KR" sz="1400" dirty="0">
                          <a:latin typeface="Yu Gothic" panose="020B0400000000000000" pitchFamily="34" charset="-128"/>
                        </a:rPr>
                        <a:t>yolo tiny</a:t>
                      </a:r>
                      <a:r>
                        <a:rPr lang="ko-KR" altLang="en-US" sz="1400" dirty="0">
                          <a:latin typeface="Yu Gothic" panose="020B0400000000000000" pitchFamily="34" charset="-128"/>
                        </a:rPr>
                        <a:t>를 설치하여 작동시켰을 때</a:t>
                      </a:r>
                      <a:r>
                        <a:rPr lang="en-US" altLang="ko-KR" sz="1400" dirty="0">
                          <a:latin typeface="Yu Gothic" panose="020B0400000000000000" pitchFamily="34" charset="-128"/>
                        </a:rPr>
                        <a:t>, </a:t>
                      </a:r>
                      <a:r>
                        <a:rPr lang="ko-KR" altLang="en-US" sz="1400" dirty="0">
                          <a:latin typeface="Yu Gothic" panose="020B0400000000000000" pitchFamily="34" charset="-128"/>
                        </a:rPr>
                        <a:t>메모리 </a:t>
                      </a:r>
                      <a:r>
                        <a:rPr lang="en-US" altLang="ko-KR" sz="1400" dirty="0">
                          <a:latin typeface="Yu Gothic" panose="020B0400000000000000" pitchFamily="34" charset="-128"/>
                        </a:rPr>
                        <a:t>64GB</a:t>
                      </a:r>
                      <a:r>
                        <a:rPr lang="ko-KR" altLang="en-US" sz="1400" dirty="0">
                          <a:latin typeface="Yu Gothic" panose="020B0400000000000000" pitchFamily="34" charset="-128"/>
                        </a:rPr>
                        <a:t>로도 부족하였고</a:t>
                      </a:r>
                      <a:r>
                        <a:rPr lang="en-US" altLang="ko-KR" sz="1400" dirty="0">
                          <a:latin typeface="Yu Gothic" panose="020B0400000000000000" pitchFamily="34" charset="-128"/>
                        </a:rPr>
                        <a:t>, CPU </a:t>
                      </a:r>
                      <a:r>
                        <a:rPr lang="ko-KR" altLang="en-US" sz="1400" dirty="0">
                          <a:latin typeface="Yu Gothic" panose="020B0400000000000000" pitchFamily="34" charset="-128"/>
                        </a:rPr>
                        <a:t>학습과정에 문제 발생</a:t>
                      </a:r>
                    </a:p>
                  </a:txBody>
                  <a:tcPr marL="137160" marR="137160" marT="137160" marB="13716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8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9E43E-54E1-4363-8779-DBC1F4D36EDA}"/>
              </a:ext>
            </a:extLst>
          </p:cNvPr>
          <p:cNvSpPr/>
          <p:nvPr/>
        </p:nvSpPr>
        <p:spPr>
          <a:xfrm>
            <a:off x="0" y="1150622"/>
            <a:ext cx="249936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20742-18C7-4827-BB65-AF87F77F7539}"/>
              </a:ext>
            </a:extLst>
          </p:cNvPr>
          <p:cNvSpPr txBox="1"/>
          <p:nvPr/>
        </p:nvSpPr>
        <p:spPr>
          <a:xfrm>
            <a:off x="159392" y="468248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Ⅱ.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개발 환경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FFD6A-F205-4EF4-A99E-FB0A8ECFB070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DD1F4-DDB6-438F-BDFB-E7D0D6EBFDD5}"/>
              </a:ext>
            </a:extLst>
          </p:cNvPr>
          <p:cNvSpPr txBox="1"/>
          <p:nvPr/>
        </p:nvSpPr>
        <p:spPr>
          <a:xfrm>
            <a:off x="401520" y="1685249"/>
            <a:ext cx="4899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연구 진행하며 변경된 개발 환경 및 사유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A372EF-4F54-48FE-8B7E-2B053DC6E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11056"/>
              </p:ext>
            </p:extLst>
          </p:nvPr>
        </p:nvGraphicFramePr>
        <p:xfrm>
          <a:off x="1814352" y="3095511"/>
          <a:ext cx="8563295" cy="2248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9726">
                  <a:extLst>
                    <a:ext uri="{9D8B030D-6E8A-4147-A177-3AD203B41FA5}">
                      <a16:colId xmlns:a16="http://schemas.microsoft.com/office/drawing/2014/main" val="2191181266"/>
                    </a:ext>
                  </a:extLst>
                </a:gridCol>
                <a:gridCol w="3053592">
                  <a:extLst>
                    <a:ext uri="{9D8B030D-6E8A-4147-A177-3AD203B41FA5}">
                      <a16:colId xmlns:a16="http://schemas.microsoft.com/office/drawing/2014/main" val="1834587277"/>
                    </a:ext>
                  </a:extLst>
                </a:gridCol>
                <a:gridCol w="2759977">
                  <a:extLst>
                    <a:ext uri="{9D8B030D-6E8A-4147-A177-3AD203B41FA5}">
                      <a16:colId xmlns:a16="http://schemas.microsoft.com/office/drawing/2014/main" val="4261993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OS Environment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Software</a:t>
                      </a:r>
                      <a:r>
                        <a:rPr lang="ko-KR" altLang="en-US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altLang="ko-KR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Environment</a:t>
                      </a:r>
                      <a:endParaRPr lang="ko-KR" altLang="en-US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Yu Gothic" panose="020B0400000000000000" pitchFamily="34" charset="-128"/>
                        </a:rPr>
                        <a:t>변경 사유</a:t>
                      </a:r>
                    </a:p>
                  </a:txBody>
                  <a:tcPr marL="137160" marR="137160" marT="137160" marB="137160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718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Ubuntu 16.04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ROS kinetic</a:t>
                      </a: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OpenCV 3.3.1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YOLO v3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</a:t>
                      </a:r>
                      <a:r>
                        <a:rPr lang="en-US" altLang="ko-KR" sz="1600" b="1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TensorRT</a:t>
                      </a:r>
                      <a:r>
                        <a:rPr lang="en-US" altLang="ko-KR" sz="16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4.0</a:t>
                      </a:r>
                    </a:p>
                    <a:p>
                      <a:pPr marL="457200" lvl="1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</a:t>
                      </a:r>
                      <a:r>
                        <a:rPr lang="en-US" altLang="ko-KR" sz="1600" b="1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cuDNN</a:t>
                      </a:r>
                      <a:r>
                        <a:rPr lang="en-US" altLang="ko-KR" sz="16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v7.1.5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Yu Gothic" panose="020B0400000000000000" pitchFamily="34" charset="-128"/>
                        </a:rPr>
                        <a:t>  </a:t>
                      </a:r>
                      <a:r>
                        <a:rPr lang="en-US" altLang="ko-KR" sz="1600" dirty="0">
                          <a:latin typeface="Yu Gothic" panose="020B0400000000000000" pitchFamily="34" charset="-128"/>
                        </a:rPr>
                        <a:t>: TX2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</a:rPr>
                        <a:t>에 적합하면서도 </a:t>
                      </a:r>
                      <a:r>
                        <a:rPr lang="en-US" altLang="ko-KR" sz="1600" dirty="0">
                          <a:latin typeface="Yu Gothic" panose="020B0400000000000000" pitchFamily="34" charset="-128"/>
                        </a:rPr>
                        <a:t>stable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</a:rPr>
                        <a:t>하고 </a:t>
                      </a:r>
                      <a:r>
                        <a:rPr lang="en-US" altLang="ko-KR" sz="1600" dirty="0">
                          <a:latin typeface="Yu Gothic" panose="020B0400000000000000" pitchFamily="34" charset="-128"/>
                        </a:rPr>
                        <a:t>open source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</a:rPr>
                        <a:t>가 많은 </a:t>
                      </a:r>
                      <a:r>
                        <a:rPr lang="en-US" altLang="ko-KR" sz="1600" dirty="0">
                          <a:latin typeface="Yu Gothic" panose="020B0400000000000000" pitchFamily="34" charset="-128"/>
                        </a:rPr>
                        <a:t>OS 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</a:rPr>
                        <a:t>및 </a:t>
                      </a:r>
                      <a:r>
                        <a:rPr lang="en-US" altLang="ko-KR" sz="1600" dirty="0">
                          <a:latin typeface="Yu Gothic" panose="020B0400000000000000" pitchFamily="34" charset="-128"/>
                        </a:rPr>
                        <a:t>software</a:t>
                      </a:r>
                      <a:r>
                        <a:rPr lang="ko-KR" altLang="en-US" sz="1600" dirty="0">
                          <a:latin typeface="Yu Gothic" panose="020B0400000000000000" pitchFamily="34" charset="-128"/>
                        </a:rPr>
                        <a:t>를 설치하였음</a:t>
                      </a:r>
                      <a:endParaRPr lang="ko-KR" altLang="en-US" sz="1400" dirty="0">
                        <a:latin typeface="Yu Gothic" panose="020B0400000000000000" pitchFamily="34" charset="-128"/>
                      </a:endParaRPr>
                    </a:p>
                  </a:txBody>
                  <a:tcPr marL="137160" marR="137160" marT="137160" marB="137160"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8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42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9E43E-54E1-4363-8779-DBC1F4D36EDA}"/>
              </a:ext>
            </a:extLst>
          </p:cNvPr>
          <p:cNvSpPr/>
          <p:nvPr/>
        </p:nvSpPr>
        <p:spPr>
          <a:xfrm>
            <a:off x="0" y="1150622"/>
            <a:ext cx="49968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6DCD6-AAEB-4619-90E7-83DBBD591ED1}"/>
              </a:ext>
            </a:extLst>
          </p:cNvPr>
          <p:cNvSpPr txBox="1"/>
          <p:nvPr/>
        </p:nvSpPr>
        <p:spPr>
          <a:xfrm>
            <a:off x="159392" y="468248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Ⅲ.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연구 결과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995EB-1B69-464F-9545-2110A5DF6EA1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908F64-D24B-4FCD-B394-042C287E73E4}"/>
              </a:ext>
            </a:extLst>
          </p:cNvPr>
          <p:cNvGrpSpPr/>
          <p:nvPr/>
        </p:nvGrpSpPr>
        <p:grpSpPr>
          <a:xfrm>
            <a:off x="1503511" y="2793326"/>
            <a:ext cx="9184978" cy="2394285"/>
            <a:chOff x="1150146" y="2482933"/>
            <a:chExt cx="9184978" cy="239428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5FB03DE-15A9-4BF4-BF90-BCBDA99C2E79}"/>
                </a:ext>
              </a:extLst>
            </p:cNvPr>
            <p:cNvCxnSpPr/>
            <p:nvPr/>
          </p:nvCxnSpPr>
          <p:spPr>
            <a:xfrm>
              <a:off x="1856875" y="3238101"/>
              <a:ext cx="0" cy="25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8933EF-3B83-4CCB-A77D-4495B848C1F9}"/>
                </a:ext>
              </a:extLst>
            </p:cNvPr>
            <p:cNvSpPr txBox="1"/>
            <p:nvPr/>
          </p:nvSpPr>
          <p:spPr>
            <a:xfrm>
              <a:off x="1150146" y="2482933"/>
              <a:ext cx="141346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및 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YOLO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개념 공부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645CC4B-BB66-42BB-9641-8A5741E02749}"/>
                </a:ext>
              </a:extLst>
            </p:cNvPr>
            <p:cNvGrpSpPr/>
            <p:nvPr/>
          </p:nvGrpSpPr>
          <p:grpSpPr>
            <a:xfrm>
              <a:off x="1856875" y="3385326"/>
              <a:ext cx="8478249" cy="584775"/>
              <a:chOff x="1784281" y="3259326"/>
              <a:chExt cx="8478249" cy="584775"/>
            </a:xfrm>
          </p:grpSpPr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108ACE8D-A9B6-4C2E-A34C-A1CEE7DC0326}"/>
                  </a:ext>
                </a:extLst>
              </p:cNvPr>
              <p:cNvSpPr/>
              <p:nvPr/>
            </p:nvSpPr>
            <p:spPr>
              <a:xfrm>
                <a:off x="8201032" y="3259326"/>
                <a:ext cx="2061498" cy="58477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08A8C47-6B55-4EC6-BFE0-978662524C7D}"/>
                  </a:ext>
                </a:extLst>
              </p:cNvPr>
              <p:cNvSpPr/>
              <p:nvPr/>
            </p:nvSpPr>
            <p:spPr>
              <a:xfrm>
                <a:off x="1784281" y="3408838"/>
                <a:ext cx="2088000" cy="295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B704E2B-3B56-4406-902B-42185994D569}"/>
                  </a:ext>
                </a:extLst>
              </p:cNvPr>
              <p:cNvSpPr/>
              <p:nvPr/>
            </p:nvSpPr>
            <p:spPr>
              <a:xfrm>
                <a:off x="6062115" y="3404113"/>
                <a:ext cx="2088000" cy="295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C6AD3BA-A172-4595-AD11-170590B8EA6D}"/>
                  </a:ext>
                </a:extLst>
              </p:cNvPr>
              <p:cNvSpPr/>
              <p:nvPr/>
            </p:nvSpPr>
            <p:spPr>
              <a:xfrm>
                <a:off x="3923198" y="3404113"/>
                <a:ext cx="2088000" cy="295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0C4774-308A-40FD-A04C-CAA862C749A1}"/>
                </a:ext>
              </a:extLst>
            </p:cNvPr>
            <p:cNvCxnSpPr/>
            <p:nvPr/>
          </p:nvCxnSpPr>
          <p:spPr>
            <a:xfrm>
              <a:off x="3972950" y="3874851"/>
              <a:ext cx="0" cy="25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3DD9E1-29CF-4740-AE52-A55BE3C93D6C}"/>
                </a:ext>
              </a:extLst>
            </p:cNvPr>
            <p:cNvSpPr txBox="1"/>
            <p:nvPr/>
          </p:nvSpPr>
          <p:spPr>
            <a:xfrm>
              <a:off x="3194533" y="4200110"/>
              <a:ext cx="155683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 실험을 통한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보드 선정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C674483-2AF5-4071-AD18-C90C3DE82342}"/>
                </a:ext>
              </a:extLst>
            </p:cNvPr>
            <p:cNvCxnSpPr/>
            <p:nvPr/>
          </p:nvCxnSpPr>
          <p:spPr>
            <a:xfrm>
              <a:off x="8251283" y="3874851"/>
              <a:ext cx="0" cy="25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C6DE9D-DEC6-4D20-8945-815466CB382F}"/>
                </a:ext>
              </a:extLst>
            </p:cNvPr>
            <p:cNvSpPr txBox="1"/>
            <p:nvPr/>
          </p:nvSpPr>
          <p:spPr>
            <a:xfrm>
              <a:off x="7260474" y="4200110"/>
              <a:ext cx="1981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Yolo_mark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예제 실행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CB03EF4-61F7-4E7E-8381-CD59BD37F6EF}"/>
                </a:ext>
              </a:extLst>
            </p:cNvPr>
            <p:cNvCxnSpPr/>
            <p:nvPr/>
          </p:nvCxnSpPr>
          <p:spPr>
            <a:xfrm>
              <a:off x="6115659" y="3233376"/>
              <a:ext cx="0" cy="25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26CF74-B18D-4253-B82A-CF950D17B289}"/>
                </a:ext>
              </a:extLst>
            </p:cNvPr>
            <p:cNvSpPr txBox="1"/>
            <p:nvPr/>
          </p:nvSpPr>
          <p:spPr>
            <a:xfrm>
              <a:off x="5293703" y="2556268"/>
              <a:ext cx="1643912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TX2, RemotePC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환경 구축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7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9E43E-54E1-4363-8779-DBC1F4D36EDA}"/>
              </a:ext>
            </a:extLst>
          </p:cNvPr>
          <p:cNvSpPr/>
          <p:nvPr/>
        </p:nvSpPr>
        <p:spPr>
          <a:xfrm>
            <a:off x="0" y="1150622"/>
            <a:ext cx="49968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6DCD6-AAEB-4619-90E7-83DBBD591ED1}"/>
              </a:ext>
            </a:extLst>
          </p:cNvPr>
          <p:cNvSpPr txBox="1"/>
          <p:nvPr/>
        </p:nvSpPr>
        <p:spPr>
          <a:xfrm>
            <a:off x="159392" y="468248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Ⅲ.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연구 결과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995EB-1B69-464F-9545-2110A5DF6EA1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FF4A10-42AF-4BD3-AB96-DC7D16F40C48}"/>
              </a:ext>
            </a:extLst>
          </p:cNvPr>
          <p:cNvSpPr txBox="1"/>
          <p:nvPr/>
        </p:nvSpPr>
        <p:spPr>
          <a:xfrm>
            <a:off x="401520" y="1685249"/>
            <a:ext cx="4899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TX2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에서 </a:t>
            </a:r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YOLO 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실행 결과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049040-244D-455E-87F9-6028B08C2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0" t="2106" r="70847" b="49208"/>
          <a:stretch/>
        </p:blipFill>
        <p:spPr>
          <a:xfrm>
            <a:off x="2275682" y="2267067"/>
            <a:ext cx="3930580" cy="4199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693D5-E0C0-415F-83A6-E76FF58AFE79}"/>
              </a:ext>
            </a:extLst>
          </p:cNvPr>
          <p:cNvSpPr txBox="1"/>
          <p:nvPr/>
        </p:nvSpPr>
        <p:spPr>
          <a:xfrm>
            <a:off x="6677637" y="4001090"/>
            <a:ext cx="4806124" cy="731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엘리베이터 사진을 </a:t>
            </a:r>
            <a:r>
              <a:rPr lang="en-US" altLang="ko-KR" dirty="0"/>
              <a:t>YOLO</a:t>
            </a:r>
            <a:r>
              <a:rPr lang="ko-KR" altLang="en-US" dirty="0"/>
              <a:t>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r>
              <a:rPr lang="ko-KR" altLang="en-US" dirty="0"/>
              <a:t>을 하여 화살표 인식에 성공함</a:t>
            </a:r>
          </a:p>
        </p:txBody>
      </p:sp>
    </p:spTree>
    <p:extLst>
      <p:ext uri="{BB962C8B-B14F-4D97-AF65-F5344CB8AC3E}">
        <p14:creationId xmlns:p14="http://schemas.microsoft.com/office/powerpoint/2010/main" val="4735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B887F-3012-4E10-9290-E3B3B44B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B551-69FF-485B-AA8B-6FBDB805045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9E43E-54E1-4363-8779-DBC1F4D36EDA}"/>
              </a:ext>
            </a:extLst>
          </p:cNvPr>
          <p:cNvSpPr/>
          <p:nvPr/>
        </p:nvSpPr>
        <p:spPr>
          <a:xfrm>
            <a:off x="0" y="1150622"/>
            <a:ext cx="4996800" cy="132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6DCD6-AAEB-4619-90E7-83DBBD591ED1}"/>
              </a:ext>
            </a:extLst>
          </p:cNvPr>
          <p:cNvSpPr txBox="1"/>
          <p:nvPr/>
        </p:nvSpPr>
        <p:spPr>
          <a:xfrm>
            <a:off x="159392" y="468248"/>
            <a:ext cx="4899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Ⅲ. </a:t>
            </a:r>
            <a:r>
              <a:rPr lang="ko-KR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연구 결과</a:t>
            </a:r>
            <a:endParaRPr lang="en-US" altLang="ko-KR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995EB-1B69-464F-9545-2110A5DF6EA1}"/>
              </a:ext>
            </a:extLst>
          </p:cNvPr>
          <p:cNvSpPr txBox="1"/>
          <p:nvPr/>
        </p:nvSpPr>
        <p:spPr>
          <a:xfrm>
            <a:off x="85994" y="6466403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Bahnschrift SemiLight Condensed" panose="020B0502040204020203" pitchFamily="34" charset="0"/>
              </a:rPr>
              <a:t>SW </a:t>
            </a:r>
            <a:r>
              <a:rPr lang="ko-KR" altLang="en-US" sz="1400" i="1" dirty="0">
                <a:latin typeface="Bahnschrift SemiLight Condensed" panose="020B0502040204020203" pitchFamily="34" charset="0"/>
              </a:rPr>
              <a:t>활동장학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CDD72B-E637-4D27-ACB7-1E10F805DD14}"/>
              </a:ext>
            </a:extLst>
          </p:cNvPr>
          <p:cNvSpPr txBox="1"/>
          <p:nvPr/>
        </p:nvSpPr>
        <p:spPr>
          <a:xfrm>
            <a:off x="401520" y="1685249"/>
            <a:ext cx="4899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• </a:t>
            </a:r>
            <a:r>
              <a:rPr lang="ko-KR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성과 분석</a:t>
            </a:r>
            <a:endParaRPr lang="en-US" altLang="ko-K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7302D-5CD8-45A9-A979-E844A4B8EDC4}"/>
              </a:ext>
            </a:extLst>
          </p:cNvPr>
          <p:cNvSpPr txBox="1"/>
          <p:nvPr/>
        </p:nvSpPr>
        <p:spPr>
          <a:xfrm>
            <a:off x="931424" y="2437035"/>
            <a:ext cx="48991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Yu Gothic" panose="020B0400000000000000" pitchFamily="34" charset="-128"/>
                <a:ea typeface="Yu Gothic" panose="020B0400000000000000" pitchFamily="34" charset="-128"/>
              </a:rPr>
              <a:t>- </a:t>
            </a:r>
            <a:r>
              <a:rPr lang="ko-KR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계획 대비 </a:t>
            </a:r>
            <a:r>
              <a:rPr lang="en-US" altLang="ko-KR" dirty="0">
                <a:latin typeface="Yu Gothic" panose="020B0400000000000000" pitchFamily="34" charset="-128"/>
                <a:ea typeface="Yu Gothic" panose="020B0400000000000000" pitchFamily="34" charset="-128"/>
              </a:rPr>
              <a:t>50% </a:t>
            </a:r>
            <a:r>
              <a:rPr lang="ko-KR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성공</a:t>
            </a:r>
            <a:r>
              <a:rPr lang="en-US" altLang="ko-KR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4D4B8-C334-4FD9-AA47-BB6C9BC9BCAC}"/>
              </a:ext>
            </a:extLst>
          </p:cNvPr>
          <p:cNvSpPr txBox="1"/>
          <p:nvPr/>
        </p:nvSpPr>
        <p:spPr>
          <a:xfrm>
            <a:off x="1279108" y="3065630"/>
            <a:ext cx="84605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ko-KR" alt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보드를 재선정하고 다시 개발환경을 구축하는 과정에서 많은 시간이 소비됨</a:t>
            </a:r>
            <a:endParaRPr lang="en-US" altLang="ko-KR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4409-BEA2-41F7-AB6D-CA107883203E}"/>
              </a:ext>
            </a:extLst>
          </p:cNvPr>
          <p:cNvSpPr txBox="1"/>
          <p:nvPr/>
        </p:nvSpPr>
        <p:spPr>
          <a:xfrm>
            <a:off x="1279108" y="3671415"/>
            <a:ext cx="84605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ko-KR" alt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영상 하나를 처리하는데 평균 </a:t>
            </a:r>
            <a:r>
              <a: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r>
              <a:rPr lang="ko-KR" alt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일이 걸리는 등 처리 속도가 매우 더딤</a:t>
            </a:r>
            <a:endParaRPr lang="en-US" altLang="ko-KR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FDD4F-9750-43AC-A78C-FC1C5D3E9495}"/>
              </a:ext>
            </a:extLst>
          </p:cNvPr>
          <p:cNvSpPr txBox="1"/>
          <p:nvPr/>
        </p:nvSpPr>
        <p:spPr>
          <a:xfrm>
            <a:off x="1665002" y="4722489"/>
            <a:ext cx="9400077" cy="921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- 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제공된 노트북의 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GPU :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intel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사의 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UHD Graphics 620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Intel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에서 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Ubuntu 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환경을 위한 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graphic driver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를 제공하지 않고</a:t>
            </a:r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개발자를 위한 </a:t>
            </a:r>
            <a:r>
              <a:rPr lang="ko-KR" altLang="en-US" sz="1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소스코드만을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 제공하여 설치에 어려움을 겪었음</a:t>
            </a:r>
            <a:endParaRPr lang="en-US" altLang="ko-KR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529E1-56A6-48BD-AAAB-69E2A664D11F}"/>
              </a:ext>
            </a:extLst>
          </p:cNvPr>
          <p:cNvSpPr txBox="1"/>
          <p:nvPr/>
        </p:nvSpPr>
        <p:spPr>
          <a:xfrm>
            <a:off x="1279108" y="4297831"/>
            <a:ext cx="84605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-</a:t>
            </a:r>
            <a:r>
              <a:rPr lang="ko-KR" alt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 처리 속도 향상을 위해 노트북에서 처리하고자 환경 구축하는 과정에서 여러 문제가 발생</a:t>
            </a:r>
            <a:endParaRPr lang="en-US" altLang="ko-KR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721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851</Words>
  <Application>Microsoft Office PowerPoint</Application>
  <PresentationFormat>와이드스크린</PresentationFormat>
  <Paragraphs>196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Yu Gothic</vt:lpstr>
      <vt:lpstr>Arial</vt:lpstr>
      <vt:lpstr>맑은 고딕</vt:lpstr>
      <vt:lpstr>Bahnschrift SemiLight Condensed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미선</dc:creator>
  <cp:lastModifiedBy>김미선</cp:lastModifiedBy>
  <cp:revision>57</cp:revision>
  <dcterms:created xsi:type="dcterms:W3CDTF">2018-11-05T15:46:11Z</dcterms:created>
  <dcterms:modified xsi:type="dcterms:W3CDTF">2020-02-26T06:09:19Z</dcterms:modified>
</cp:coreProperties>
</file>