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8" r:id="rId4"/>
    <p:sldId id="296" r:id="rId5"/>
    <p:sldId id="259" r:id="rId6"/>
    <p:sldId id="297" r:id="rId7"/>
    <p:sldId id="298" r:id="rId8"/>
    <p:sldId id="299" r:id="rId9"/>
    <p:sldId id="300" r:id="rId10"/>
    <p:sldId id="301" r:id="rId11"/>
    <p:sldId id="328" r:id="rId12"/>
    <p:sldId id="302" r:id="rId13"/>
    <p:sldId id="310" r:id="rId14"/>
    <p:sldId id="304" r:id="rId15"/>
    <p:sldId id="311" r:id="rId16"/>
    <p:sldId id="312" r:id="rId17"/>
    <p:sldId id="313" r:id="rId18"/>
    <p:sldId id="314" r:id="rId19"/>
    <p:sldId id="315" r:id="rId20"/>
    <p:sldId id="329" r:id="rId21"/>
    <p:sldId id="317" r:id="rId22"/>
    <p:sldId id="318" r:id="rId23"/>
    <p:sldId id="316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7" r:id="rId32"/>
    <p:sldId id="262" r:id="rId33"/>
    <p:sldId id="33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548" autoAdjust="0"/>
    <p:restoredTop sz="95026" autoAdjust="0"/>
  </p:normalViewPr>
  <p:slideViewPr>
    <p:cSldViewPr snapToGrid="0">
      <p:cViewPr varScale="1">
        <p:scale>
          <a:sx n="100" d="100"/>
          <a:sy n="100" d="100"/>
        </p:scale>
        <p:origin x="88" y="20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053E509-6690-462B-8785-207C8F48F0AF}" type="datetime1">
              <a:rPr lang="ko-KR" altLang="en-US"/>
              <a:pPr lvl="0">
                <a:defRPr/>
              </a:pPr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4EC1CC5-57BA-4CAA-82F8-D9E257D4046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4EC1CC5-57BA-4CAA-82F8-D9E257D4046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4EC1CC5-57BA-4CAA-82F8-D9E257D40463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0A8BF-FB1D-A4AF-BDB5-9EA43FABD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58FD1D-B847-20F7-C1F8-80DC37DD7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CB7FB-2645-EAF9-053B-1B65DAC7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9870E-549D-FD45-3E9F-98828256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1D0D8-CA12-CB43-9C84-80483ADB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1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CEA6C-CAE0-964F-F756-078C2DEF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05746A-DB6B-9B85-3A43-00BE99799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5D909-4BD9-E67F-1E2A-9E47B421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19B1A-0FB2-A19D-D642-A014FC77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2C64-1B59-C840-C93B-AD534311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1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F1F93E-441F-F25D-59AF-3B17EADB3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3614D-C3DC-2ED3-8380-FC9B762B0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12AC9-DF3D-D007-69FA-6CF5F31A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1E7DA-81EC-9110-97C4-3C6076AF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C8F4A-D5B4-1466-3331-0E0B35DA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CDD5-7DA1-4C43-3442-901CBC93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FFC63-97EA-DF71-AF79-0C243779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D2A8A-4518-9432-346E-7685A555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B0565-E1B6-5C6D-2481-52BA21F7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DB0CF-CEB9-F33C-DA19-8A4D1986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617D-0510-3176-A463-56FED890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689F0-7AB4-E9DC-6940-95580108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5909A-6AC2-B4DA-CB26-477C82D4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A27D2-B2D3-8CFE-DC7A-D410D3C9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9002-C18B-1194-59CB-D9F2BCF0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9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415A3-EA43-894E-9B41-9DBBCDFB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99005-7277-0D1D-4F3E-B193B0D0E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5C91E-DF76-7D50-264B-F8359A5C3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BA8B2-E3AE-19C4-30C3-431AB75E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86377-2836-7151-B62E-11908B4A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2E3D0-4B90-3BB3-2B5C-77A39BC3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3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F93FD-D947-C067-A168-8E1C87C8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DD378-911E-8D08-44B2-E66A8026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73520-B820-FC09-ED86-A04F272D6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41CD58-B8F8-6400-8CCD-009567127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01DF1D-667E-B86E-7473-07EF82A8E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5B565F-3E10-5311-9D5E-6A2DF4F0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B3819-C50D-580E-DEA7-E8922AD8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F991FC-09B0-B285-9288-C6625B13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4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5429E-0E2D-D120-7F03-50AF3738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DC0D02-0D3A-42C6-46AF-C0774CBA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0AA8F3-DDEF-3AA9-FA9E-0C08B06A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29282B-5128-7C0C-B72C-0CAD145A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7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6BA28F-6B94-8A4D-AC1E-244F54D2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0437B6-3EB6-4C63-AE8F-66A465B8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26E12-32A8-CF1C-AB64-F73E059B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4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5B94D-C7D2-6036-6CDF-5506C617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65681-83DE-C679-77CE-94C172F52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5A89D-FC60-3F1C-E146-3EF566829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97B26-708C-E8AD-210A-91701B4A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D05C2-743C-71B4-6CE8-016E819F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B7B65-C898-7819-17A3-771E9761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4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9379E-54F8-CFDA-1CFC-C8D99FB0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32CDF5-A19E-B566-332D-C795BE963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A8718-A51C-517C-0659-85B7F53FB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9290D-CCC2-11CE-6B61-168B4F7B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2A6B6-D17D-5BF4-BF6C-449B6D58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4E9929-8586-9B05-E7FE-BC1C9920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9628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74B710-BC2A-AFFE-F505-60281CE3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40D01-7AEF-FA8A-4335-4BE562CA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A6EF8-351A-C72C-C8E8-DE95F51FC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32DA-21DD-476F-A247-722DD66C2255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A6E76-F090-B715-C5D8-08C512662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69C4-8D7B-E1C7-45DB-2A3E5329B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hyperlink" Target="https://poloclub.github.io/cnn-explainer/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2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hyperlink" Target="https://velog.io/@hajieun02/Image-Segmentation2-%EA%B8%B0%EC%88%A0%EA%B3%BC-%EB%94%A5%EB%9F%AC%EB%8B%9D-%EA%B8%B0%EB%B0%98-%EB%AA%A8%EB%8D%B8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26.jpeg"  /><Relationship Id="rId4" Type="http://schemas.openxmlformats.org/officeDocument/2006/relationships/image" Target="../media/image27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28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2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3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hyperlink" Target="https://velog.io/@hajieun02/Image-Segmentation2-%EA%B8%B0%EC%88%A0%EA%B3%BC-%EB%94%A5%EB%9F%AC%EB%8B%9D-%EA%B8%B0%EB%B0%98-%EB%AA%A8%EB%8D%B8" TargetMode="External" /><Relationship Id="rId4" Type="http://schemas.openxmlformats.org/officeDocument/2006/relationships/hyperlink" Target="https://bkshin.tistory.com/entry/%EB%85%BC%EB%AC%B8-%EB%A6%AC%EB%B7%B0-YOLOYou-Only-Look-Once" TargetMode="External" /><Relationship Id="rId5" Type="http://schemas.openxmlformats.org/officeDocument/2006/relationships/hyperlink" Target="https://github.com/talmolab/sleap" TargetMode="External" /><Relationship Id="rId6" Type="http://schemas.openxmlformats.org/officeDocument/2006/relationships/hyperlink" Target="https:\\www.mackenziemathislab.org\deeplabcut#:~:text=DeepLabCut%E2%84%A2%20is%20an%20efficient,typically%2050%2D200%20frames" TargetMode="External"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3896" y="205377"/>
            <a:ext cx="5832338" cy="58323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5462" y="5658128"/>
            <a:ext cx="4852950" cy="7901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쿠글 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9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기 김선진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 안지현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12" name="직사각형 2"/>
          <p:cNvSpPr/>
          <p:nvPr/>
        </p:nvSpPr>
        <p:spPr>
          <a:xfrm>
            <a:off x="419100" y="5239026"/>
            <a:ext cx="5028476" cy="790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700" b="1">
                <a:solidFill>
                  <a:schemeClr val="tx1"/>
                </a:solidFill>
                <a:effectLst/>
                <a:latin typeface="HY강B"/>
                <a:ea typeface="HY강B"/>
              </a:rPr>
              <a:t>11</a:t>
            </a:r>
            <a:r>
              <a:rPr lang="ko-KR" altLang="en-US" sz="2700" b="1">
                <a:solidFill>
                  <a:schemeClr val="tx1"/>
                </a:solidFill>
                <a:effectLst/>
                <a:latin typeface="HY강B"/>
                <a:ea typeface="HY강B"/>
              </a:rPr>
              <a:t>주차 이미지 분석</a:t>
            </a:r>
            <a:endParaRPr lang="ko-KR" altLang="en-US" sz="2700" b="1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908576" y="468582"/>
            <a:ext cx="3095577" cy="3696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다층 퍼셉트론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(MLP)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050973" y="1411557"/>
            <a:ext cx="2635201" cy="4754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-MLP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의 원리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5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174750" y="2955925"/>
            <a:ext cx="9033511" cy="2404746"/>
          </a:xfrm>
          <a:prstGeom prst="rect">
            <a:avLst/>
          </a:prstGeom>
        </p:spPr>
      </p:pic>
      <p:sp>
        <p:nvSpPr>
          <p:cNvPr id="28" name="직사각형 4"/>
          <p:cNvSpPr/>
          <p:nvPr/>
        </p:nvSpPr>
        <p:spPr>
          <a:xfrm>
            <a:off x="2076498" y="5408882"/>
            <a:ext cx="7671896" cy="8882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이미지의 픽셀에 대한 정보를 평탄화하여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784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개의 열을 갖는 벡터 형성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-&gt;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 인공신경망 거쳐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output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 도출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908576" y="468582"/>
            <a:ext cx="3095577" cy="3696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다층 퍼셉트론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(MLP)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050973" y="1411557"/>
            <a:ext cx="2635201" cy="4754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-MLP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의 단점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5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174750" y="2955925"/>
            <a:ext cx="9033511" cy="2404746"/>
          </a:xfrm>
          <a:prstGeom prst="rect">
            <a:avLst/>
          </a:prstGeom>
        </p:spPr>
      </p:pic>
      <p:sp>
        <p:nvSpPr>
          <p:cNvPr id="26" name="직사각형 4"/>
          <p:cNvSpPr/>
          <p:nvPr/>
        </p:nvSpPr>
        <p:spPr>
          <a:xfrm>
            <a:off x="1190673" y="5427932"/>
            <a:ext cx="7000827" cy="8882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>
                <a:solidFill>
                  <a:schemeClr val="tx1"/>
                </a:solidFill>
                <a:latin typeface="HY강B"/>
                <a:ea typeface="HY강B"/>
              </a:rPr>
              <a:t>&gt;&gt;&gt;</a:t>
            </a:r>
            <a:r>
              <a:rPr lang="ko-KR" altLang="en-US" sz="1700">
                <a:solidFill>
                  <a:schemeClr val="tx1"/>
                </a:solidFill>
                <a:latin typeface="HY강B"/>
                <a:ea typeface="HY강B"/>
              </a:rPr>
              <a:t>  대안으로 </a:t>
            </a:r>
            <a:r>
              <a:rPr lang="en-US" altLang="ko-KR" sz="1700">
                <a:solidFill>
                  <a:schemeClr val="tx1"/>
                </a:solidFill>
                <a:latin typeface="HY강B"/>
                <a:ea typeface="HY강B"/>
              </a:rPr>
              <a:t>CNN(Convolution Neural Network) </a:t>
            </a:r>
            <a:r>
              <a:rPr lang="ko-KR" altLang="en-US" sz="1700">
                <a:solidFill>
                  <a:schemeClr val="tx1"/>
                </a:solidFill>
                <a:latin typeface="HY강B"/>
                <a:ea typeface="HY강B"/>
              </a:rPr>
              <a:t>탄생</a:t>
            </a:r>
            <a:endParaRPr lang="ko-KR" altLang="en-US" sz="17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7" name=""/>
          <p:cNvSpPr/>
          <p:nvPr/>
        </p:nvSpPr>
        <p:spPr>
          <a:xfrm>
            <a:off x="4709583" y="1842923"/>
            <a:ext cx="5473095" cy="1459074"/>
          </a:xfrm>
          <a:prstGeom prst="wedgeEllipseCallout">
            <a:avLst>
              <a:gd name="adj1" fmla="val -13919"/>
              <a:gd name="adj2" fmla="val 57634"/>
            </a:avLst>
          </a:prstGeom>
          <a:solidFill>
            <a:srgbClr val="c0cdef"/>
          </a:solidFill>
          <a:ln>
            <a:solidFill>
              <a:srgbClr val="d3d3e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Y강B"/>
              </a:rPr>
              <a:t>✓</a:t>
            </a:r>
            <a:r>
              <a:rPr lang="ko-KR" altLang="en-US">
                <a:solidFill>
                  <a:schemeClr val="dk1"/>
                </a:solidFill>
                <a:latin typeface="HY강B"/>
                <a:ea typeface="HY강B"/>
              </a:rPr>
              <a:t> 정보의 손실</a:t>
            </a:r>
            <a:r>
              <a:rPr lang="en-US" altLang="ko-KR">
                <a:solidFill>
                  <a:schemeClr val="dk1"/>
                </a:solidFill>
                <a:latin typeface="HY강B"/>
                <a:ea typeface="HY강B"/>
              </a:rPr>
              <a:t>(2</a:t>
            </a:r>
            <a:r>
              <a:rPr lang="ko-KR" altLang="en-US">
                <a:solidFill>
                  <a:schemeClr val="dk1"/>
                </a:solidFill>
                <a:latin typeface="HY강B"/>
                <a:ea typeface="HY강B"/>
              </a:rPr>
              <a:t>차원</a:t>
            </a:r>
            <a:r>
              <a:rPr lang="en-US" altLang="ko-KR">
                <a:solidFill>
                  <a:schemeClr val="dk1"/>
                </a:solidFill>
                <a:latin typeface="HY강B"/>
                <a:ea typeface="HY강B"/>
              </a:rPr>
              <a:t>-&gt;1</a:t>
            </a:r>
            <a:r>
              <a:rPr lang="ko-KR" altLang="en-US">
                <a:solidFill>
                  <a:schemeClr val="dk1"/>
                </a:solidFill>
                <a:latin typeface="HY강B"/>
                <a:ea typeface="HY강B"/>
              </a:rPr>
              <a:t>차원</a:t>
            </a:r>
            <a:r>
              <a:rPr lang="en-US" altLang="ko-KR">
                <a:solidFill>
                  <a:schemeClr val="dk1"/>
                </a:solidFill>
                <a:latin typeface="HY강B"/>
                <a:ea typeface="HY강B"/>
              </a:rPr>
              <a:t>)</a:t>
            </a:r>
            <a:endParaRPr lang="en-US" altLang="ko-KR">
              <a:solidFill>
                <a:schemeClr val="dk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Y강B"/>
              </a:rPr>
              <a:t>✓</a:t>
            </a:r>
            <a:r>
              <a:rPr lang="ko-KR" altLang="en-US">
                <a:solidFill>
                  <a:schemeClr val="dk1"/>
                </a:solidFill>
                <a:latin typeface="HY강B"/>
                <a:ea typeface="HY강B"/>
              </a:rPr>
              <a:t> 연산의 복잡성</a:t>
            </a:r>
            <a:endParaRPr lang="en-US" altLang="ko-KR">
              <a:solidFill>
                <a:schemeClr val="dk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강B"/>
                <a:ea typeface="HY강B"/>
              </a:rPr>
              <a:t>(ex 784x1280 -&gt;1003520</a:t>
            </a:r>
            <a:r>
              <a:rPr lang="ko-KR" altLang="en-US">
                <a:solidFill>
                  <a:schemeClr val="dk1"/>
                </a:solidFill>
                <a:latin typeface="HY강B"/>
                <a:ea typeface="HY강B"/>
              </a:rPr>
              <a:t>개의 입력층</a:t>
            </a:r>
            <a:r>
              <a:rPr lang="en-US" altLang="ko-KR">
                <a:solidFill>
                  <a:schemeClr val="dk1"/>
                </a:solidFill>
                <a:latin typeface="HY강B"/>
                <a:ea typeface="HY강B"/>
              </a:rPr>
              <a:t>)</a:t>
            </a:r>
            <a:endParaRPr lang="en-US" altLang="ko-KR">
              <a:solidFill>
                <a:schemeClr val="dk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9020"/>
          <a:stretch>
            <a:fillRect/>
          </a:stretch>
        </p:blipFill>
        <p:spPr>
          <a:xfrm>
            <a:off x="173114" y="447868"/>
            <a:ext cx="7376238" cy="5973291"/>
          </a:xfrm>
          <a:prstGeom prst="rect">
            <a:avLst/>
          </a:prstGeom>
        </p:spPr>
      </p:pic>
      <p:sp>
        <p:nvSpPr>
          <p:cNvPr id="5" name="사각형: 둥근 모서리 4"/>
          <p:cNvSpPr/>
          <p:nvPr/>
        </p:nvSpPr>
        <p:spPr>
          <a:xfrm>
            <a:off x="442016" y="5109423"/>
            <a:ext cx="6770519" cy="1069734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 b="1">
                <a:solidFill>
                  <a:schemeClr val="tx1"/>
                </a:solidFill>
                <a:latin typeface="HY강B"/>
                <a:ea typeface="HY강B"/>
              </a:rPr>
              <a:t> 2. CNN(Convolution Neural</a:t>
            </a:r>
            <a:r>
              <a:rPr lang="ko-KR" altLang="en-US" sz="3200" b="1">
                <a:solidFill>
                  <a:schemeClr val="tx1"/>
                </a:solidFill>
                <a:latin typeface="HY강B"/>
                <a:ea typeface="HY강B"/>
              </a:rPr>
              <a:t> </a:t>
            </a:r>
            <a:r>
              <a:rPr lang="en-US" altLang="ko-KR" sz="3200" b="1">
                <a:solidFill>
                  <a:schemeClr val="tx1"/>
                </a:solidFill>
                <a:latin typeface="HY강B"/>
                <a:ea typeface="HY강B"/>
              </a:rPr>
              <a:t>Network)</a:t>
            </a:r>
            <a:endParaRPr lang="en-US" altLang="ko-KR" sz="3200" b="1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39969" y="3193926"/>
            <a:ext cx="2985231" cy="2985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718076" y="486899"/>
            <a:ext cx="1721778" cy="406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2. CNN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3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515941" y="1743808"/>
            <a:ext cx="8259298" cy="3317387"/>
          </a:xfrm>
          <a:prstGeom prst="rect">
            <a:avLst/>
          </a:prstGeom>
        </p:spPr>
      </p:pic>
      <p:sp>
        <p:nvSpPr>
          <p:cNvPr id="24" name=""/>
          <p:cNvSpPr/>
          <p:nvPr/>
        </p:nvSpPr>
        <p:spPr>
          <a:xfrm>
            <a:off x="2437661" y="4372341"/>
            <a:ext cx="1565568" cy="691945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HY강B"/>
              <a:ea typeface="HY강B"/>
            </a:endParaRPr>
          </a:p>
        </p:txBody>
      </p:sp>
      <p:sp>
        <p:nvSpPr>
          <p:cNvPr id="25" name="직사각형 4"/>
          <p:cNvSpPr/>
          <p:nvPr/>
        </p:nvSpPr>
        <p:spPr>
          <a:xfrm>
            <a:off x="1765347" y="5412057"/>
            <a:ext cx="6793230" cy="5853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MLP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와 달리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convolution layer 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추가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ㄴ이미지에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 convolution filter 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적용해 시각적 특징 추출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6" name="직사각형 4"/>
          <p:cNvSpPr/>
          <p:nvPr/>
        </p:nvSpPr>
        <p:spPr>
          <a:xfrm>
            <a:off x="1583789" y="1174014"/>
            <a:ext cx="883842" cy="507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>
                <a:solidFill>
                  <a:schemeClr val="tx1"/>
                </a:solidFill>
                <a:latin typeface="HY강B"/>
                <a:ea typeface="HY강B"/>
              </a:rPr>
              <a:t>-CNN</a:t>
            </a:r>
            <a:endParaRPr lang="ko-KR" altLang="en-US" sz="1700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718076" y="486899"/>
            <a:ext cx="1721778" cy="406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2. CNN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3" name=""/>
          <p:cNvPicPr/>
          <p:nvPr/>
        </p:nvPicPr>
        <p:blipFill rotWithShape="1">
          <a:blip r:embed="rId3"/>
          <a:srcRect l="21510" r="56110" b="-2210"/>
          <a:stretch>
            <a:fillRect/>
          </a:stretch>
        </p:blipFill>
        <p:spPr>
          <a:xfrm>
            <a:off x="1197952" y="2672862"/>
            <a:ext cx="2104682" cy="3518877"/>
          </a:xfrm>
          <a:prstGeom prst="rect">
            <a:avLst/>
          </a:prstGeom>
        </p:spPr>
      </p:pic>
      <p:sp>
        <p:nvSpPr>
          <p:cNvPr id="25" name="직사각형 4"/>
          <p:cNvSpPr/>
          <p:nvPr/>
        </p:nvSpPr>
        <p:spPr>
          <a:xfrm>
            <a:off x="4252839" y="5694891"/>
            <a:ext cx="6908834" cy="7616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이미지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: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RGB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 색상에 따라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0~255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 사이의 숫자를 갖는 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픽셀 값으로 표현</a:t>
            </a:r>
            <a:endParaRPr lang="en-US" altLang="ko-KR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rcRect r="24340" b="38100"/>
          <a:stretch>
            <a:fillRect/>
          </a:stretch>
        </p:blipFill>
        <p:spPr>
          <a:xfrm>
            <a:off x="5618768" y="2286723"/>
            <a:ext cx="3647106" cy="3125971"/>
          </a:xfrm>
          <a:prstGeom prst="rect">
            <a:avLst/>
          </a:prstGeom>
        </p:spPr>
      </p:pic>
      <p:sp>
        <p:nvSpPr>
          <p:cNvPr id="29" name=""/>
          <p:cNvSpPr txBox="1"/>
          <p:nvPr/>
        </p:nvSpPr>
        <p:spPr>
          <a:xfrm>
            <a:off x="1833033" y="1913043"/>
            <a:ext cx="4307417" cy="6377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3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겹인 이유는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RGB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 색상에 따라서 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채널이 추가되기 때문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!</a:t>
            </a:r>
            <a:endParaRPr lang="ko-KR" altLang="en-US">
              <a:latin typeface="HY강B"/>
              <a:ea typeface="HY강B"/>
            </a:endParaRPr>
          </a:p>
        </p:txBody>
      </p:sp>
      <p:cxnSp>
        <p:nvCxnSpPr>
          <p:cNvPr id="30" name=""/>
          <p:cNvCxnSpPr/>
          <p:nvPr/>
        </p:nvCxnSpPr>
        <p:spPr>
          <a:xfrm rot="5400000" flipH="1" flipV="1">
            <a:off x="2333621" y="2381247"/>
            <a:ext cx="444500" cy="42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4"/>
          <p:cNvSpPr/>
          <p:nvPr/>
        </p:nvSpPr>
        <p:spPr>
          <a:xfrm>
            <a:off x="1583789" y="1174014"/>
            <a:ext cx="1680832" cy="5075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>
                <a:solidFill>
                  <a:schemeClr val="tx1"/>
                </a:solidFill>
                <a:latin typeface="HY강B"/>
                <a:ea typeface="HY강B"/>
              </a:rPr>
              <a:t>-</a:t>
            </a:r>
            <a:r>
              <a:rPr lang="ko-KR" altLang="en-US" sz="1700">
                <a:solidFill>
                  <a:schemeClr val="tx1"/>
                </a:solidFill>
                <a:latin typeface="HY강B"/>
                <a:ea typeface="HY강B"/>
              </a:rPr>
              <a:t>이미지 표현</a:t>
            </a:r>
            <a:endParaRPr lang="ko-KR" altLang="en-US" sz="1700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718076" y="486899"/>
            <a:ext cx="1721778" cy="406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2. CNN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081013" y="1373457"/>
            <a:ext cx="2928278" cy="5853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-convolution layer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4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282211" y="2337752"/>
            <a:ext cx="2863117" cy="3739466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1474710" y="2503976"/>
            <a:ext cx="293077" cy="256442"/>
          </a:xfrm>
          <a:prstGeom prst="flowChartConnector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HY강B"/>
              <a:ea typeface="HY강B"/>
            </a:endParaRPr>
          </a:p>
        </p:txBody>
      </p:sp>
      <p:sp>
        <p:nvSpPr>
          <p:cNvPr id="26" name=""/>
          <p:cNvSpPr/>
          <p:nvPr/>
        </p:nvSpPr>
        <p:spPr>
          <a:xfrm>
            <a:off x="1484235" y="3856526"/>
            <a:ext cx="293077" cy="256442"/>
          </a:xfrm>
          <a:prstGeom prst="flowChartConnector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HY강B"/>
              <a:ea typeface="HY강B"/>
            </a:endParaRPr>
          </a:p>
        </p:txBody>
      </p:sp>
      <p:sp>
        <p:nvSpPr>
          <p:cNvPr id="27" name=""/>
          <p:cNvSpPr/>
          <p:nvPr/>
        </p:nvSpPr>
        <p:spPr>
          <a:xfrm>
            <a:off x="2027159" y="2484926"/>
            <a:ext cx="293077" cy="256442"/>
          </a:xfrm>
          <a:prstGeom prst="flowChartConnector">
            <a:avLst/>
          </a:prstGeom>
          <a:noFill/>
          <a:ln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HY강B"/>
              <a:ea typeface="HY강B"/>
            </a:endParaRPr>
          </a:p>
        </p:txBody>
      </p:sp>
      <p:sp>
        <p:nvSpPr>
          <p:cNvPr id="29" name=""/>
          <p:cNvSpPr/>
          <p:nvPr/>
        </p:nvSpPr>
        <p:spPr>
          <a:xfrm>
            <a:off x="2008110" y="3837476"/>
            <a:ext cx="293077" cy="256442"/>
          </a:xfrm>
          <a:prstGeom prst="flowChartConnector">
            <a:avLst/>
          </a:prstGeom>
          <a:noFill/>
          <a:ln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HY강B"/>
              <a:ea typeface="HY강B"/>
            </a:endParaRPr>
          </a:p>
        </p:txBody>
      </p:sp>
      <p:sp>
        <p:nvSpPr>
          <p:cNvPr id="30" name=""/>
          <p:cNvSpPr/>
          <p:nvPr/>
        </p:nvSpPr>
        <p:spPr>
          <a:xfrm>
            <a:off x="1484235" y="2942126"/>
            <a:ext cx="293077" cy="256442"/>
          </a:xfrm>
          <a:prstGeom prst="flowChartConnector">
            <a:avLst/>
          </a:prstGeom>
          <a:noFill/>
          <a:ln>
            <a:solidFill>
              <a:srgbClr val="b2b2b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HY강B"/>
              <a:ea typeface="HY강B"/>
            </a:endParaRPr>
          </a:p>
        </p:txBody>
      </p:sp>
      <p:sp>
        <p:nvSpPr>
          <p:cNvPr id="31" name=""/>
          <p:cNvSpPr/>
          <p:nvPr/>
        </p:nvSpPr>
        <p:spPr>
          <a:xfrm>
            <a:off x="1484235" y="4342301"/>
            <a:ext cx="293077" cy="256442"/>
          </a:xfrm>
          <a:prstGeom prst="flowChartConnector">
            <a:avLst/>
          </a:prstGeom>
          <a:noFill/>
          <a:ln>
            <a:solidFill>
              <a:srgbClr val="b2b2b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HY강B"/>
              <a:ea typeface="HY강B"/>
            </a:endParaRPr>
          </a:p>
        </p:txBody>
      </p:sp>
      <p:sp>
        <p:nvSpPr>
          <p:cNvPr id="32" name=""/>
          <p:cNvSpPr/>
          <p:nvPr/>
        </p:nvSpPr>
        <p:spPr>
          <a:xfrm>
            <a:off x="2017634" y="2951651"/>
            <a:ext cx="293077" cy="256442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HY강B"/>
              <a:ea typeface="HY강B"/>
            </a:endParaRPr>
          </a:p>
        </p:txBody>
      </p:sp>
      <p:sp>
        <p:nvSpPr>
          <p:cNvPr id="33" name=""/>
          <p:cNvSpPr/>
          <p:nvPr/>
        </p:nvSpPr>
        <p:spPr>
          <a:xfrm>
            <a:off x="2017635" y="4323251"/>
            <a:ext cx="293077" cy="256442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HY강B"/>
              <a:ea typeface="HY강B"/>
            </a:endParaRPr>
          </a:p>
        </p:txBody>
      </p:sp>
      <p:pic>
        <p:nvPicPr>
          <p:cNvPr id="34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724156" y="2874107"/>
            <a:ext cx="2973021" cy="1001102"/>
          </a:xfrm>
          <a:prstGeom prst="rect">
            <a:avLst/>
          </a:prstGeom>
        </p:spPr>
      </p:pic>
      <p:sp>
        <p:nvSpPr>
          <p:cNvPr id="36" name="직사각형 4"/>
          <p:cNvSpPr/>
          <p:nvPr/>
        </p:nvSpPr>
        <p:spPr>
          <a:xfrm>
            <a:off x="4431836" y="2097358"/>
            <a:ext cx="3447269" cy="8234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&lt;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합성곱 연산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&gt;</a:t>
            </a:r>
            <a:endParaRPr lang="en-US" altLang="ko-KR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같은 위치 숫자들의 곱의 합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37" name=""/>
          <p:cNvSpPr/>
          <p:nvPr/>
        </p:nvSpPr>
        <p:spPr>
          <a:xfrm>
            <a:off x="5138904" y="4830274"/>
            <a:ext cx="1831730" cy="4945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de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pic>
        <p:nvPicPr>
          <p:cNvPr id="38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8627452" y="3648809"/>
            <a:ext cx="2798738" cy="2405965"/>
          </a:xfrm>
          <a:prstGeom prst="rect">
            <a:avLst/>
          </a:prstGeom>
        </p:spPr>
      </p:pic>
      <p:sp>
        <p:nvSpPr>
          <p:cNvPr id="39" name="직사각형 4"/>
          <p:cNvSpPr/>
          <p:nvPr/>
        </p:nvSpPr>
        <p:spPr>
          <a:xfrm>
            <a:off x="1660573" y="6277775"/>
            <a:ext cx="1499528" cy="47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5x5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40" name="직사각형 4"/>
          <p:cNvSpPr/>
          <p:nvPr/>
        </p:nvSpPr>
        <p:spPr>
          <a:xfrm>
            <a:off x="9227086" y="6249200"/>
            <a:ext cx="1499528" cy="47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4x4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41" name="직사각형 4"/>
          <p:cNvSpPr/>
          <p:nvPr/>
        </p:nvSpPr>
        <p:spPr>
          <a:xfrm>
            <a:off x="2566912" y="2478357"/>
            <a:ext cx="1352989" cy="603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>
                <a:solidFill>
                  <a:schemeClr val="tx1"/>
                </a:solidFill>
                <a:latin typeface="HY강B"/>
                <a:ea typeface="HY강B"/>
              </a:rPr>
              <a:t>filter</a:t>
            </a:r>
            <a:endParaRPr lang="en-US" altLang="ko-KR" sz="17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en-US" altLang="ko-KR" sz="1700">
                <a:solidFill>
                  <a:schemeClr val="tx1"/>
                </a:solidFill>
                <a:latin typeface="HY강B"/>
                <a:ea typeface="HY강B"/>
              </a:rPr>
              <a:t>(kernel)</a:t>
            </a:r>
            <a:endParaRPr lang="en-US" altLang="ko-KR" sz="1700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718076" y="486899"/>
            <a:ext cx="1721778" cy="406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2. CNN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223887" y="1344882"/>
            <a:ext cx="1352989" cy="6036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-filter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4" name="직사각형 4"/>
          <p:cNvSpPr/>
          <p:nvPr/>
        </p:nvSpPr>
        <p:spPr>
          <a:xfrm>
            <a:off x="3957562" y="2221182"/>
            <a:ext cx="6651553" cy="2934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신경망의 궁극적인 목표는 가중치를 학습하는 것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따라서 이 관점에서 보면 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filter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는 가중치라고 할 수 있다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.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filter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의 값이 무작위로 초기화되다가 회로를 반복할수록 적절한 가중치를 학습하게 된다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.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5" name=""/>
          <p:cNvPicPr/>
          <p:nvPr/>
        </p:nvPicPr>
        <p:blipFill rotWithShape="1">
          <a:blip r:embed="rId3"/>
          <a:srcRect r="52620" b="70820"/>
          <a:stretch>
            <a:fillRect/>
          </a:stretch>
        </p:blipFill>
        <p:spPr>
          <a:xfrm>
            <a:off x="1110761" y="2499677"/>
            <a:ext cx="2095285" cy="1616095"/>
          </a:xfrm>
          <a:prstGeom prst="rect">
            <a:avLst/>
          </a:prstGeom>
        </p:spPr>
      </p:pic>
      <p:sp>
        <p:nvSpPr>
          <p:cNvPr id="34" name="직사각형 4"/>
          <p:cNvSpPr/>
          <p:nvPr/>
        </p:nvSpPr>
        <p:spPr>
          <a:xfrm>
            <a:off x="1500112" y="4640532"/>
            <a:ext cx="1352989" cy="6036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>
                <a:solidFill>
                  <a:schemeClr val="tx1"/>
                </a:solidFill>
                <a:latin typeface="HY강B"/>
                <a:ea typeface="HY강B"/>
              </a:rPr>
              <a:t>filter</a:t>
            </a:r>
            <a:endParaRPr lang="en-US" altLang="ko-KR" sz="17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en-US" altLang="ko-KR" sz="1700">
                <a:solidFill>
                  <a:schemeClr val="tx1"/>
                </a:solidFill>
                <a:latin typeface="HY강B"/>
                <a:ea typeface="HY강B"/>
              </a:rPr>
              <a:t>(kernel)</a:t>
            </a:r>
            <a:endParaRPr lang="en-US" altLang="ko-KR" sz="1700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718076" y="486899"/>
            <a:ext cx="1721778" cy="406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2. CNN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34" name=""/>
          <p:cNvSpPr/>
          <p:nvPr/>
        </p:nvSpPr>
        <p:spPr>
          <a:xfrm>
            <a:off x="4976979" y="3163399"/>
            <a:ext cx="1831730" cy="4945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de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9" name=""/>
          <p:cNvGraphicFramePr>
            <a:graphicFrameLocks noGrp="1"/>
          </p:cNvGraphicFramePr>
          <p:nvPr/>
        </p:nvGraphicFramePr>
        <p:xfrm>
          <a:off x="2250440" y="2257425"/>
          <a:ext cx="2501458" cy="2286000"/>
        </p:xfrm>
        <a:graphic>
          <a:graphicData uri="http://schemas.openxmlformats.org/drawingml/2006/table">
            <a:tbl>
              <a:tblPr firstRow="1" bandRow="1"/>
              <a:tblGrid>
                <a:gridCol w="496283"/>
                <a:gridCol w="500999"/>
                <a:gridCol w="500999"/>
                <a:gridCol w="500999"/>
                <a:gridCol w="502178"/>
              </a:tblGrid>
              <a:tr h="457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"/>
          <p:cNvGraphicFramePr>
            <a:graphicFrameLocks noGrp="1"/>
          </p:cNvGraphicFramePr>
          <p:nvPr/>
        </p:nvGraphicFramePr>
        <p:xfrm>
          <a:off x="7329903" y="2524125"/>
          <a:ext cx="1809652" cy="1828800"/>
        </p:xfrm>
        <a:graphic>
          <a:graphicData uri="http://schemas.openxmlformats.org/drawingml/2006/table">
            <a:tbl>
              <a:tblPr firstRow="1" bandRow="1"/>
              <a:tblGrid>
                <a:gridCol w="449212"/>
                <a:gridCol w="453480"/>
                <a:gridCol w="453480"/>
                <a:gridCol w="453480"/>
              </a:tblGrid>
              <a:tr h="457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3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4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3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1" name="직사각형 4"/>
          <p:cNvSpPr/>
          <p:nvPr/>
        </p:nvSpPr>
        <p:spPr>
          <a:xfrm>
            <a:off x="1081013" y="1373457"/>
            <a:ext cx="2928278" cy="5853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-convolution layer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42" name="직사각형 4"/>
          <p:cNvSpPr/>
          <p:nvPr/>
        </p:nvSpPr>
        <p:spPr>
          <a:xfrm>
            <a:off x="2714917" y="4923351"/>
            <a:ext cx="7031354" cy="17942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5x5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인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input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이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 4x4 pooled feature map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으로 변환된다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 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이를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MLP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에서처럼 평탄화시켜서 벡터화 시키면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fully connected layer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에 넣을 수 있고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output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을 뽑아낼 수 있다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.</a:t>
            </a:r>
            <a:endParaRPr lang="en-US" altLang="ko-KR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718076" y="486899"/>
            <a:ext cx="1721778" cy="406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</a:rPr>
              <a:t>2. CNN</a:t>
            </a: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24" name="직사각형 4"/>
          <p:cNvSpPr/>
          <p:nvPr/>
        </p:nvSpPr>
        <p:spPr>
          <a:xfrm>
            <a:off x="1147688" y="2144982"/>
            <a:ext cx="9523257" cy="33329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CNN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은 기존의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MLP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가 가진 일방적인 차원 축소에 대한 정보 손실의 문제를 해결할 수 있다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.</a:t>
            </a:r>
            <a:endParaRPr lang="en-US" altLang="ko-KR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BUT! 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한번 학습된 가중치를 저장하고 다음 학습과 예측에서도 사용할 수 있다면 좋을 것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-&gt;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 전이학습 등장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5" name="직사각형 4"/>
          <p:cNvSpPr/>
          <p:nvPr/>
        </p:nvSpPr>
        <p:spPr>
          <a:xfrm>
            <a:off x="1081013" y="1373457"/>
            <a:ext cx="2928278" cy="5853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전이학습의 등장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0951" y="486899"/>
            <a:ext cx="1205528" cy="3512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2.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CNN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223887" y="1411557"/>
            <a:ext cx="1352989" cy="6036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참고자료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269741" y="3659040"/>
            <a:ext cx="5687008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>
                <a:latin typeface="HY강B"/>
                <a:ea typeface="HY강B"/>
                <a:hlinkClick r:id="rId3"/>
              </a:rPr>
              <a:t>https://poloclub.github.io/cnn-explainer/</a:t>
            </a:r>
            <a:endParaRPr lang="en-US" altLang="en-US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9330"/>
          <a:stretch>
            <a:fillRect/>
          </a:stretch>
        </p:blipFill>
        <p:spPr>
          <a:xfrm>
            <a:off x="3983090" y="167951"/>
            <a:ext cx="4225820" cy="189688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555" y="1342680"/>
            <a:ext cx="1092483" cy="1093905"/>
          </a:xfrm>
          <a:prstGeom prst="rect">
            <a:avLst/>
          </a:prstGeom>
        </p:spPr>
      </p:pic>
      <p:sp>
        <p:nvSpPr>
          <p:cNvPr id="2" name="사각형: 둥근 모서리 1"/>
          <p:cNvSpPr/>
          <p:nvPr/>
        </p:nvSpPr>
        <p:spPr>
          <a:xfrm>
            <a:off x="1598686" y="2488864"/>
            <a:ext cx="8332546" cy="57528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HY강B"/>
                <a:ea typeface="HY강B"/>
              </a:rPr>
              <a:t>다층 퍼셉트론</a:t>
            </a:r>
            <a:r>
              <a:rPr lang="en-US" altLang="ko-KR">
                <a:solidFill>
                  <a:schemeClr val="dk1"/>
                </a:solidFill>
                <a:latin typeface="HY강B"/>
                <a:ea typeface="HY강B"/>
              </a:rPr>
              <a:t>(MLP)</a:t>
            </a:r>
            <a:endParaRPr lang="en-US" altLang="ko-KR">
              <a:solidFill>
                <a:schemeClr val="dk1"/>
              </a:solidFill>
              <a:latin typeface="HY강B"/>
              <a:ea typeface="HY강B"/>
            </a:endParaRPr>
          </a:p>
        </p:txBody>
      </p:sp>
      <p:sp>
        <p:nvSpPr>
          <p:cNvPr id="4" name="사각형: 둥근 모서리 3"/>
          <p:cNvSpPr/>
          <p:nvPr/>
        </p:nvSpPr>
        <p:spPr>
          <a:xfrm>
            <a:off x="1598686" y="5554021"/>
            <a:ext cx="8332546" cy="57528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강B"/>
                <a:ea typeface="HY강B"/>
              </a:rPr>
              <a:t>Transfer Learning</a:t>
            </a:r>
            <a:r>
              <a:rPr lang="ko-KR" altLang="en-US">
                <a:solidFill>
                  <a:schemeClr val="dk1"/>
                </a:solidFill>
                <a:latin typeface="HY강B"/>
                <a:ea typeface="HY강B"/>
              </a:rPr>
              <a:t>의 응용</a:t>
            </a:r>
            <a:endParaRPr lang="ko-KR" altLang="en-US">
              <a:solidFill>
                <a:schemeClr val="dk1"/>
              </a:solidFill>
              <a:latin typeface="HY강B"/>
              <a:ea typeface="HY강B"/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1598686" y="3537496"/>
            <a:ext cx="8332546" cy="57528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강B"/>
                <a:ea typeface="HY강B"/>
              </a:rPr>
              <a:t>CNN(Convolution Neural Network)</a:t>
            </a:r>
            <a:endParaRPr lang="en-US" altLang="ko-KR">
              <a:solidFill>
                <a:schemeClr val="dk1"/>
              </a:solidFill>
              <a:latin typeface="HY강B"/>
              <a:ea typeface="HY강B"/>
            </a:endParaRPr>
          </a:p>
        </p:txBody>
      </p:sp>
      <p:sp>
        <p:nvSpPr>
          <p:cNvPr id="15" name="사각형: 둥근 모서리 3"/>
          <p:cNvSpPr/>
          <p:nvPr/>
        </p:nvSpPr>
        <p:spPr>
          <a:xfrm>
            <a:off x="1598686" y="4639621"/>
            <a:ext cx="8332546" cy="57528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  <a:latin typeface="HY강B"/>
                <a:ea typeface="HY강B"/>
              </a:rPr>
              <a:t>Transfer Learning(</a:t>
            </a:r>
            <a:r>
              <a:rPr lang="ko-KR" altLang="en-US">
                <a:solidFill>
                  <a:schemeClr val="dk1"/>
                </a:solidFill>
                <a:latin typeface="HY강B"/>
                <a:ea typeface="HY강B"/>
              </a:rPr>
              <a:t>전이 학습</a:t>
            </a:r>
            <a:r>
              <a:rPr lang="en-US" altLang="ko-KR">
                <a:solidFill>
                  <a:schemeClr val="dk1"/>
                </a:solidFill>
                <a:latin typeface="HY강B"/>
                <a:ea typeface="HY강B"/>
              </a:rPr>
              <a:t>)</a:t>
            </a:r>
            <a:endParaRPr lang="en-US" altLang="ko-KR">
              <a:solidFill>
                <a:schemeClr val="dk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9020"/>
          <a:stretch>
            <a:fillRect/>
          </a:stretch>
        </p:blipFill>
        <p:spPr>
          <a:xfrm>
            <a:off x="173114" y="447868"/>
            <a:ext cx="7376238" cy="5973291"/>
          </a:xfrm>
          <a:prstGeom prst="rect">
            <a:avLst/>
          </a:prstGeom>
        </p:spPr>
      </p:pic>
      <p:sp>
        <p:nvSpPr>
          <p:cNvPr id="5" name="사각형: 둥근 모서리 4"/>
          <p:cNvSpPr/>
          <p:nvPr/>
        </p:nvSpPr>
        <p:spPr>
          <a:xfrm>
            <a:off x="1193432" y="5109423"/>
            <a:ext cx="4156004" cy="100169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 b="1">
                <a:solidFill>
                  <a:schemeClr val="tx1"/>
                </a:solidFill>
                <a:latin typeface="HY강B"/>
                <a:ea typeface="HY강B"/>
              </a:rPr>
              <a:t> 3.</a:t>
            </a:r>
            <a:r>
              <a:rPr lang="ko-KR" altLang="en-US" sz="3200" b="1">
                <a:solidFill>
                  <a:schemeClr val="tx1"/>
                </a:solidFill>
                <a:latin typeface="HY강B"/>
                <a:ea typeface="HY강B"/>
              </a:rPr>
              <a:t> </a:t>
            </a:r>
            <a:r>
              <a:rPr lang="en-US" altLang="ko-KR" sz="3200" b="1">
                <a:solidFill>
                  <a:schemeClr val="tx1"/>
                </a:solidFill>
                <a:latin typeface="HY강B"/>
                <a:ea typeface="HY강B"/>
              </a:rPr>
              <a:t>Transfer Learning</a:t>
            </a:r>
            <a:endParaRPr lang="en-US" altLang="ko-KR" sz="3200" b="1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39969" y="3193926"/>
            <a:ext cx="2985231" cy="2985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0951" y="486899"/>
            <a:ext cx="2692595" cy="3512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3. Transfer Learning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130550"/>
            <a:ext cx="4568660" cy="3567717"/>
          </a:xfrm>
          <a:prstGeom prst="rect">
            <a:avLst/>
          </a:prstGeom>
        </p:spPr>
      </p:pic>
      <p:sp>
        <p:nvSpPr>
          <p:cNvPr id="24" name="직사각형 4"/>
          <p:cNvSpPr/>
          <p:nvPr/>
        </p:nvSpPr>
        <p:spPr>
          <a:xfrm>
            <a:off x="1223887" y="1344882"/>
            <a:ext cx="1352989" cy="6036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개념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5" name="직사각형 4"/>
          <p:cNvSpPr/>
          <p:nvPr/>
        </p:nvSpPr>
        <p:spPr>
          <a:xfrm>
            <a:off x="643595" y="2630757"/>
            <a:ext cx="5144672" cy="2801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기존에 학습되어 있던 모델과 가중치를 가져와서 새로운 학습데이터를 학습하는 방식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성능이 검증된 모델 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-&gt;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 학습 시간과 성능 면에서 훨씬 우수한 성과를 낼 수 있다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.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0951" y="486899"/>
            <a:ext cx="2692595" cy="3512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3. Transfer Learning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223887" y="1344882"/>
            <a:ext cx="1352989" cy="603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-model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890270" y="2088172"/>
          <a:ext cx="7117273" cy="3123222"/>
        </p:xfrm>
        <a:graphic>
          <a:graphicData uri="http://schemas.openxmlformats.org/drawingml/2006/table">
            <a:tbl>
              <a:tblPr firstRow="1" bandRow="1"/>
              <a:tblGrid>
                <a:gridCol w="1383898"/>
                <a:gridCol w="1423268"/>
                <a:gridCol w="1521695"/>
                <a:gridCol w="1383899"/>
                <a:gridCol w="1404513"/>
              </a:tblGrid>
              <a:tr h="5104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sz="1200" b="1" i="0" u="none" strike="noStrike" mc:Ignorable="hp" hp:hslEmbossed="0">
                          <a:latin typeface="HY강B"/>
                          <a:ea typeface="HY강B"/>
                        </a:rPr>
                        <a:t>모델명</a:t>
                      </a:r>
                      <a:endParaRPr xmlns:mc="http://schemas.openxmlformats.org/markup-compatibility/2006" xmlns:hp="http://schemas.haansoft.com/office/presentation/8.0" sz="1200" b="1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sz="1200" b="1" i="0" u="none" strike="noStrike" mc:Ignorable="hp" hp:hslEmbossed="0">
                          <a:latin typeface="HY강B"/>
                          <a:ea typeface="HY강B"/>
                        </a:rPr>
                        <a:t>유형</a:t>
                      </a:r>
                      <a:endParaRPr xmlns:mc="http://schemas.openxmlformats.org/markup-compatibility/2006" xmlns:hp="http://schemas.haansoft.com/office/presentation/8.0" sz="1200" b="1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sz="1200" b="1" i="0" u="none" strike="noStrike" mc:Ignorable="hp" hp:hslEmbossed="0">
                          <a:latin typeface="HY강B"/>
                          <a:ea typeface="HY강B"/>
                        </a:rPr>
                        <a:t>학습데이터</a:t>
                      </a:r>
                      <a:endParaRPr xmlns:mc="http://schemas.openxmlformats.org/markup-compatibility/2006" xmlns:hp="http://schemas.haansoft.com/office/presentation/8.0" sz="1200" b="1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sz="1200" b="1" i="0" u="none" strike="noStrike" mc:Ignorable="hp" hp:hslEmbossed="0">
                          <a:latin typeface="HY강B"/>
                          <a:ea typeface="HY강B"/>
                        </a:rPr>
                        <a:t>입력 크기</a:t>
                      </a:r>
                      <a:endParaRPr xmlns:mc="http://schemas.openxmlformats.org/markup-compatibility/2006" xmlns:hp="http://schemas.haansoft.com/office/presentation/8.0" sz="1200" b="1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sz="1200" b="1" i="0" u="none" strike="noStrike" mc:Ignorable="hp" hp:hslEmbossed="0">
                          <a:latin typeface="HY강B"/>
                          <a:ea typeface="HY강B"/>
                        </a:rPr>
                        <a:t>최상층</a:t>
                      </a:r>
                      <a:endParaRPr xmlns:mc="http://schemas.openxmlformats.org/markup-compatibility/2006" xmlns:hp="http://schemas.haansoft.com/office/presentation/8.0" sz="1200" b="1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372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1" i="0" u="none" strike="noStrike" mc:Ignorable="hp" hp:hslEmbossed="0">
                          <a:latin typeface="HY강B"/>
                          <a:ea typeface="HY강B"/>
                        </a:rPr>
                        <a:t>VGG16</a:t>
                      </a:r>
                      <a:endParaRPr xmlns:mc="http://schemas.openxmlformats.org/markup-compatibility/2006" xmlns:hp="http://schemas.haansoft.com/office/presentation/8.0" lang="EN-US" sz="1200" b="1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sz="1200" b="0" i="0" u="none" strike="noStrike" mc:Ignorable="hp" hp:hslEmbossed="0">
                          <a:latin typeface="HY강B"/>
                          <a:ea typeface="HY강B"/>
                        </a:rPr>
                        <a:t>이미지 분류</a:t>
                      </a:r>
                      <a:endParaRPr xmlns:mc="http://schemas.openxmlformats.org/markup-compatibility/2006" xmlns:hp="http://schemas.haansoft.com/office/presentation/8.0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HY강B"/>
                          <a:ea typeface="HY강B"/>
                        </a:rPr>
                        <a:t>imageNet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HY강B"/>
                          <a:ea typeface="HY강B"/>
                        </a:rPr>
                        <a:t>224x224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HY강B"/>
                          <a:ea typeface="HY강B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sz="1200" b="0" i="0" u="none" strike="noStrike" mc:Ignorable="hp" hp:hslEmbossed="0">
                          <a:latin typeface="HY강B"/>
                          <a:ea typeface="HY강B"/>
                        </a:rPr>
                        <a:t>개의 </a:t>
                      </a: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HY강B"/>
                          <a:ea typeface="HY강B"/>
                        </a:rPr>
                        <a:t>FCN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104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1" i="0" u="none" strike="noStrike" mc:Ignorable="hp" hp:hslEmbossed="0">
                          <a:latin typeface="HY강B"/>
                          <a:ea typeface="HY강B"/>
                        </a:rPr>
                        <a:t>ResNet50</a:t>
                      </a:r>
                      <a:endParaRPr xmlns:mc="http://schemas.openxmlformats.org/markup-compatibility/2006" xmlns:hp="http://schemas.haansoft.com/office/presentation/8.0" lang="EN-US" sz="1200" b="1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sz="1200" b="0" i="0" u="none" strike="noStrike" mc:Ignorable="hp" hp:hslEmbossed="0">
                          <a:latin typeface="HY강B"/>
                          <a:ea typeface="HY강B"/>
                        </a:rPr>
                        <a:t>이미지 분류</a:t>
                      </a:r>
                      <a:endParaRPr xmlns:mc="http://schemas.openxmlformats.org/markup-compatibility/2006" xmlns:hp="http://schemas.haansoft.com/office/presentation/8.0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HY강B"/>
                          <a:ea typeface="HY강B"/>
                        </a:rPr>
                        <a:t>imageNet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HY강B"/>
                          <a:ea typeface="HY강B"/>
                        </a:rPr>
                        <a:t>224x224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HY강B"/>
                          <a:ea typeface="HY강B"/>
                        </a:rPr>
                        <a:t>FCN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325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1" i="0" u="none" strike="noStrike" mc:Ignorable="hp" hp:hslEmbossed="0">
                          <a:latin typeface="HY강B"/>
                          <a:ea typeface="HY강B"/>
                        </a:rPr>
                        <a:t>InceptionV3</a:t>
                      </a:r>
                      <a:endParaRPr xmlns:mc="http://schemas.openxmlformats.org/markup-compatibility/2006" xmlns:hp="http://schemas.haansoft.com/office/presentation/8.0" lang="EN-US" sz="1200" b="1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sz="1200" b="0" i="0" u="none" strike="noStrike" mc:Ignorable="hp" hp:hslEmbossed="0">
                          <a:latin typeface="HY강B"/>
                          <a:ea typeface="HY강B"/>
                        </a:rPr>
                        <a:t>이미지 분류</a:t>
                      </a:r>
                      <a:endParaRPr xmlns:mc="http://schemas.openxmlformats.org/markup-compatibility/2006" xmlns:hp="http://schemas.haansoft.com/office/presentation/8.0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HY강B"/>
                          <a:ea typeface="HY강B"/>
                        </a:rPr>
                        <a:t>imageNet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HY강B"/>
                          <a:ea typeface="HY강B"/>
                        </a:rPr>
                        <a:t>299x299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HY강B"/>
                          <a:ea typeface="HY강B"/>
                        </a:rPr>
                        <a:t>FCN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662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1" i="0" u="none" strike="noStrike" mc:Ignorable="hp" hp:hslEmbossed="0">
                          <a:latin typeface="HY강B"/>
                          <a:ea typeface="HY강B"/>
                        </a:rPr>
                        <a:t>MobileNet</a:t>
                      </a:r>
                      <a:endParaRPr xmlns:mc="http://schemas.openxmlformats.org/markup-compatibility/2006" xmlns:hp="http://schemas.haansoft.com/office/presentation/8.0" lang="EN-US" sz="1200" b="1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sz="1200" b="0" i="0" u="none" strike="noStrike" mc:Ignorable="hp" hp:hslEmbossed="0">
                          <a:latin typeface="HY강B"/>
                          <a:ea typeface="HY강B"/>
                        </a:rPr>
                        <a:t>이미지 분류</a:t>
                      </a:r>
                      <a:endParaRPr xmlns:mc="http://schemas.openxmlformats.org/markup-compatibility/2006" xmlns:hp="http://schemas.haansoft.com/office/presentation/8.0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HY강B"/>
                          <a:ea typeface="HY강B"/>
                        </a:rPr>
                        <a:t>imageNet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HY강B"/>
                          <a:ea typeface="HY강B"/>
                        </a:rPr>
                        <a:t>224x224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HY강B"/>
                          <a:ea typeface="HY강B"/>
                        </a:rPr>
                        <a:t>FCN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662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1" i="0" u="none" strike="noStrike" mc:Ignorable="hp" hp:hslEmbossed="0">
                          <a:latin typeface="HY강B"/>
                          <a:ea typeface="HY강B"/>
                        </a:rPr>
                        <a:t>DenseNet</a:t>
                      </a:r>
                      <a:endParaRPr xmlns:mc="http://schemas.openxmlformats.org/markup-compatibility/2006" xmlns:hp="http://schemas.haansoft.com/office/presentation/8.0" lang="EN-US" sz="1200" b="1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sz="1200" b="0" i="0" u="none" strike="noStrike" mc:Ignorable="hp" hp:hslEmbossed="0">
                          <a:latin typeface="HY강B"/>
                          <a:ea typeface="HY강B"/>
                        </a:rPr>
                        <a:t>이미지 분류</a:t>
                      </a:r>
                      <a:endParaRPr xmlns:mc="http://schemas.openxmlformats.org/markup-compatibility/2006" xmlns:hp="http://schemas.haansoft.com/office/presentation/8.0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HY강B"/>
                          <a:ea typeface="HY강B"/>
                        </a:rPr>
                        <a:t>imageNet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HY강B"/>
                          <a:ea typeface="HY강B"/>
                        </a:rPr>
                        <a:t>224x224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0" i="0" u="none" strike="noStrike" mc:Ignorable="hp" hp:hslEmbossed="0">
                          <a:latin typeface="HY강B"/>
                          <a:ea typeface="HY강B"/>
                        </a:rPr>
                        <a:t>FCN</a:t>
                      </a:r>
                      <a:endParaRPr xmlns:mc="http://schemas.openxmlformats.org/markup-compatibility/2006" xmlns:hp="http://schemas.haansoft.com/office/presentation/8.0" lang="EN-US" sz="1200" b="0" i="0" u="none" strike="noStrike" mc:Ignorable="hp" hp:hslEmbossed="0">
                        <a:latin typeface="HY강B"/>
                        <a:ea typeface="HY강B"/>
                      </a:endParaRPr>
                    </a:p>
                  </a:txBody>
                  <a:tcPr marL="91440" marR="91440">
                    <a:lnL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dbdbdb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직사각형 4"/>
          <p:cNvSpPr/>
          <p:nvPr/>
        </p:nvSpPr>
        <p:spPr>
          <a:xfrm>
            <a:off x="526618" y="5231082"/>
            <a:ext cx="4593656" cy="5939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HY강B"/>
                <a:ea typeface="HY강B"/>
              </a:rPr>
              <a:t>*FCN: fully connected layer(</a:t>
            </a:r>
            <a:r>
              <a:rPr lang="ko-KR" altLang="en-US" sz="1500">
                <a:solidFill>
                  <a:schemeClr val="tx1"/>
                </a:solidFill>
                <a:latin typeface="HY강B"/>
                <a:ea typeface="HY강B"/>
              </a:rPr>
              <a:t>완전연결 레이어</a:t>
            </a:r>
            <a:r>
              <a:rPr lang="en-US" altLang="ko-KR" sz="1500">
                <a:solidFill>
                  <a:schemeClr val="tx1"/>
                </a:solidFill>
                <a:latin typeface="HY강B"/>
                <a:ea typeface="HY강B"/>
              </a:rPr>
              <a:t>)</a:t>
            </a:r>
            <a:endParaRPr lang="en-US" altLang="ko-KR" sz="1500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0951" y="486899"/>
            <a:ext cx="2692595" cy="3512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3. Transfer Learning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223887" y="1411557"/>
            <a:ext cx="1352989" cy="6036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참고자료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352550" y="3011328"/>
            <a:ext cx="7085134" cy="901542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latin typeface="HY강B"/>
                <a:ea typeface="HY강B"/>
                <a:hlinkClick r:id="rId3"/>
              </a:rPr>
              <a:t>https://velog.io/@hajieun02/Image-Segmentation2-%EA%B8%B0%EC%88%A0%EA%B3%BC-%EB%94%A5%EB%9F%AC%EB%8B%9D-%EA%B8%B0%EB%B0%98-%EB%AA%A8%EB%8D%B8</a:t>
            </a:r>
            <a:endParaRPr lang="ko-KR" altLang="en-US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9020"/>
          <a:stretch>
            <a:fillRect/>
          </a:stretch>
        </p:blipFill>
        <p:spPr>
          <a:xfrm>
            <a:off x="173114" y="447868"/>
            <a:ext cx="7376238" cy="5973291"/>
          </a:xfrm>
          <a:prstGeom prst="rect">
            <a:avLst/>
          </a:prstGeom>
        </p:spPr>
      </p:pic>
      <p:sp>
        <p:nvSpPr>
          <p:cNvPr id="5" name="사각형: 둥근 모서리 4"/>
          <p:cNvSpPr/>
          <p:nvPr/>
        </p:nvSpPr>
        <p:spPr>
          <a:xfrm>
            <a:off x="1193431" y="5109423"/>
            <a:ext cx="5380647" cy="96282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 b="1">
                <a:solidFill>
                  <a:schemeClr val="tx1"/>
                </a:solidFill>
                <a:latin typeface="HY강B"/>
                <a:ea typeface="HY강B"/>
              </a:rPr>
              <a:t> 4.</a:t>
            </a:r>
            <a:r>
              <a:rPr lang="ko-KR" altLang="en-US" sz="3200" b="1">
                <a:solidFill>
                  <a:schemeClr val="tx1"/>
                </a:solidFill>
                <a:latin typeface="HY강B"/>
                <a:ea typeface="HY강B"/>
              </a:rPr>
              <a:t> </a:t>
            </a:r>
            <a:r>
              <a:rPr lang="en-US" altLang="ko-KR" sz="3200" b="1">
                <a:solidFill>
                  <a:schemeClr val="tx1"/>
                </a:solidFill>
                <a:latin typeface="HY강B"/>
                <a:ea typeface="HY강B"/>
              </a:rPr>
              <a:t>Transfer Learning</a:t>
            </a:r>
            <a:r>
              <a:rPr lang="ko-KR" altLang="en-US" sz="3200" b="1">
                <a:solidFill>
                  <a:schemeClr val="tx1"/>
                </a:solidFill>
                <a:latin typeface="HY강B"/>
                <a:ea typeface="HY강B"/>
              </a:rPr>
              <a:t>의 응용</a:t>
            </a:r>
            <a:endParaRPr lang="ko-KR" altLang="en-US" sz="3200" b="1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39969" y="3193926"/>
            <a:ext cx="2985231" cy="2985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0950" y="486899"/>
            <a:ext cx="3297066" cy="3512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3. Transfer Learning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의 응용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223887" y="1344882"/>
            <a:ext cx="3752556" cy="6036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-YOLO(You Only Look Once)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4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468315" y="2715357"/>
            <a:ext cx="3439502" cy="3360420"/>
          </a:xfrm>
          <a:prstGeom prst="rect">
            <a:avLst/>
          </a:prstGeom>
        </p:spPr>
      </p:pic>
      <p:pic>
        <p:nvPicPr>
          <p:cNvPr id="25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894971" y="2724151"/>
            <a:ext cx="4349555" cy="3323786"/>
          </a:xfrm>
          <a:prstGeom prst="rect">
            <a:avLst/>
          </a:prstGeom>
        </p:spPr>
      </p:pic>
      <p:sp>
        <p:nvSpPr>
          <p:cNvPr id="26" name="직사각형 4"/>
          <p:cNvSpPr/>
          <p:nvPr/>
        </p:nvSpPr>
        <p:spPr>
          <a:xfrm>
            <a:off x="1081013" y="1983057"/>
            <a:ext cx="4320393" cy="6036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실시간 객체 탐지에 사용되는 모델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0950" y="486899"/>
            <a:ext cx="3297066" cy="3512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3. Transfer Learning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의 응용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223887" y="1344882"/>
            <a:ext cx="3752556" cy="6036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-YOLO(You Only Look Once)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6" name="직사각형 4"/>
          <p:cNvSpPr/>
          <p:nvPr/>
        </p:nvSpPr>
        <p:spPr>
          <a:xfrm>
            <a:off x="6356397" y="2155970"/>
            <a:ext cx="4760008" cy="31611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탐지하고자 하는 객체에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bounding box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와 클래스 이름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confidence score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를 띄워서 탐지한 객체가 무엇인지 알게 해준다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 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&gt;&gt;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 군사기술이나 해저 탐사기술 등에서 각광받는 모델이며 특히 의료 인공지능에서 매우 핫한 분야이다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.</a:t>
            </a:r>
            <a:endParaRPr lang="en-US" altLang="ko-KR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7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09599" y="2270931"/>
            <a:ext cx="5486400" cy="3085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0951" y="486899"/>
            <a:ext cx="2692595" cy="3512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3. Transfer Learning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462012" y="1344882"/>
            <a:ext cx="950007" cy="6036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구조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4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879231" y="2273544"/>
            <a:ext cx="8497424" cy="3454692"/>
          </a:xfrm>
          <a:prstGeom prst="rect">
            <a:avLst/>
          </a:prstGeom>
        </p:spPr>
      </p:pic>
      <p:sp>
        <p:nvSpPr>
          <p:cNvPr id="25" name="직사각형 4"/>
          <p:cNvSpPr/>
          <p:nvPr/>
        </p:nvSpPr>
        <p:spPr>
          <a:xfrm>
            <a:off x="1614413" y="5821632"/>
            <a:ext cx="6719959" cy="420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‘CSPDarkNet53’ 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이라는 전이학습 모델로 구성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6" name=""/>
          <p:cNvSpPr/>
          <p:nvPr/>
        </p:nvSpPr>
        <p:spPr>
          <a:xfrm>
            <a:off x="1219000" y="2781666"/>
            <a:ext cx="1520336" cy="485408"/>
          </a:xfrm>
          <a:prstGeom prst="flowChartConnector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27" name=""/>
          <p:cNvCxnSpPr>
            <a:stCxn id="26" idx="7"/>
          </p:cNvCxnSpPr>
          <p:nvPr/>
        </p:nvCxnSpPr>
        <p:spPr>
          <a:xfrm flipV="1">
            <a:off x="2516688" y="1386620"/>
            <a:ext cx="5131687" cy="146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4"/>
          <p:cNvSpPr/>
          <p:nvPr/>
        </p:nvSpPr>
        <p:spPr>
          <a:xfrm>
            <a:off x="7182141" y="974872"/>
            <a:ext cx="3660970" cy="10982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이미지 입력 받으면 이미지의 특징에 대해 추출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9" name=""/>
          <p:cNvSpPr/>
          <p:nvPr/>
        </p:nvSpPr>
        <p:spPr>
          <a:xfrm>
            <a:off x="7562651" y="2524491"/>
            <a:ext cx="1520336" cy="485408"/>
          </a:xfrm>
          <a:prstGeom prst="flowChartConnector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cxnSp>
        <p:nvCxnSpPr>
          <p:cNvPr id="30" name=""/>
          <p:cNvCxnSpPr/>
          <p:nvPr/>
        </p:nvCxnSpPr>
        <p:spPr>
          <a:xfrm rot="16200000" flipV="1">
            <a:off x="8277024" y="3091594"/>
            <a:ext cx="1614854" cy="138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4"/>
          <p:cNvSpPr/>
          <p:nvPr/>
        </p:nvSpPr>
        <p:spPr>
          <a:xfrm>
            <a:off x="7801266" y="4251473"/>
            <a:ext cx="3660970" cy="10982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추출된 특징의 정보를 가지고 객체 탐지 수행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0951" y="486899"/>
            <a:ext cx="2692595" cy="3512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3. Transfer Learning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462012" y="1344882"/>
            <a:ext cx="2763421" cy="6036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-Deep Lab Cut(DLC)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4" name=""/>
          <p:cNvPicPr/>
          <p:nvPr/>
        </p:nvPicPr>
        <p:blipFill rotWithShape="1">
          <a:blip r:embed="rId3"/>
          <a:srcRect l="10110" t="20290"/>
          <a:stretch>
            <a:fillRect/>
          </a:stretch>
        </p:blipFill>
        <p:spPr>
          <a:xfrm>
            <a:off x="490659" y="2933700"/>
            <a:ext cx="3281204" cy="2641290"/>
          </a:xfrm>
          <a:prstGeom prst="rect">
            <a:avLst/>
          </a:prstGeom>
        </p:spPr>
      </p:pic>
      <p:pic>
        <p:nvPicPr>
          <p:cNvPr id="26" name=""/>
          <p:cNvPicPr/>
          <p:nvPr/>
        </p:nvPicPr>
        <p:blipFill rotWithShape="1">
          <a:blip r:embed="rId4"/>
          <a:srcRect t="20870" r="20400"/>
          <a:stretch>
            <a:fillRect/>
          </a:stretch>
        </p:blipFill>
        <p:spPr>
          <a:xfrm>
            <a:off x="3316542" y="2908580"/>
            <a:ext cx="3017338" cy="2689382"/>
          </a:xfrm>
          <a:prstGeom prst="rect">
            <a:avLst/>
          </a:prstGeom>
        </p:spPr>
      </p:pic>
      <p:sp>
        <p:nvSpPr>
          <p:cNvPr id="27" name="직사각형 4"/>
          <p:cNvSpPr/>
          <p:nvPr/>
        </p:nvSpPr>
        <p:spPr>
          <a:xfrm>
            <a:off x="274691" y="5658347"/>
            <a:ext cx="5313465" cy="4151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HY강B"/>
                <a:ea typeface="HY강B"/>
              </a:rPr>
              <a:t>ㄴ</a:t>
            </a:r>
            <a:r>
              <a:rPr lang="en-US" altLang="ko-KR" sz="1500">
                <a:solidFill>
                  <a:schemeClr val="tx1"/>
                </a:solidFill>
                <a:latin typeface="HY강B"/>
                <a:ea typeface="HY강B"/>
              </a:rPr>
              <a:t>DLC</a:t>
            </a:r>
            <a:r>
              <a:rPr lang="ko-KR" altLang="en-US" sz="1500">
                <a:solidFill>
                  <a:schemeClr val="tx1"/>
                </a:solidFill>
                <a:latin typeface="HY강B"/>
                <a:ea typeface="HY강B"/>
              </a:rPr>
              <a:t>을 통해 동물들의 행동적인 특징을 관찰하는 과정</a:t>
            </a:r>
            <a:endParaRPr lang="ko-KR" altLang="en-US" sz="15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endParaRPr lang="ko-KR" altLang="en-US" sz="15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8" name="직사각형 4"/>
          <p:cNvSpPr/>
          <p:nvPr/>
        </p:nvSpPr>
        <p:spPr>
          <a:xfrm>
            <a:off x="690488" y="2129107"/>
            <a:ext cx="9129295" cy="5242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MobileNetV2s, EfficientNets, DLCRNet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등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backbone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을 추가하여 구현한 모델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683371" y="3429000"/>
            <a:ext cx="4289169" cy="9029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동물의 머리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 가슴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 꼬리 등에 레이블링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-&gt;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 위치를 트래킹 하면서 행동 패턴과 자세에 대한 분석 제공</a:t>
            </a:r>
            <a:endParaRPr lang="ko-KR" altLang="en-US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0951" y="486899"/>
            <a:ext cx="2692595" cy="3512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3. Transfer Learning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462012" y="1344882"/>
            <a:ext cx="1350546" cy="6036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-SLEAP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4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174750" y="2312352"/>
            <a:ext cx="7573009" cy="2915919"/>
          </a:xfrm>
          <a:prstGeom prst="rect">
            <a:avLst/>
          </a:prstGeom>
        </p:spPr>
      </p:pic>
      <p:sp>
        <p:nvSpPr>
          <p:cNvPr id="25" name="직사각형 4"/>
          <p:cNvSpPr/>
          <p:nvPr/>
        </p:nvSpPr>
        <p:spPr>
          <a:xfrm>
            <a:off x="919087" y="5397078"/>
            <a:ext cx="7843421" cy="8417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DLC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처럼 동물들의 행동 패턴과 자세에 대한 분석을 제공하는 툴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9020"/>
          <a:stretch>
            <a:fillRect/>
          </a:stretch>
        </p:blipFill>
        <p:spPr>
          <a:xfrm>
            <a:off x="173114" y="447868"/>
            <a:ext cx="7376238" cy="5973291"/>
          </a:xfrm>
          <a:prstGeom prst="rect">
            <a:avLst/>
          </a:prstGeom>
        </p:spPr>
      </p:pic>
      <p:sp>
        <p:nvSpPr>
          <p:cNvPr id="5" name="사각형: 둥근 모서리 4"/>
          <p:cNvSpPr/>
          <p:nvPr/>
        </p:nvSpPr>
        <p:spPr>
          <a:xfrm>
            <a:off x="1193432" y="5109423"/>
            <a:ext cx="6148479" cy="1069734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 b="1">
                <a:solidFill>
                  <a:schemeClr val="tx1"/>
                </a:solidFill>
                <a:latin typeface="HY강B"/>
                <a:ea typeface="HY강B"/>
              </a:rPr>
              <a:t> 1. </a:t>
            </a:r>
            <a:r>
              <a:rPr lang="ko-KR" altLang="en-US" sz="3200" b="1">
                <a:solidFill>
                  <a:schemeClr val="tx1"/>
                </a:solidFill>
                <a:latin typeface="HY강B"/>
                <a:ea typeface="HY강B"/>
              </a:rPr>
              <a:t>다층 퍼셉트론</a:t>
            </a:r>
            <a:r>
              <a:rPr lang="en-US" altLang="ko-KR" sz="3200" b="1">
                <a:solidFill>
                  <a:schemeClr val="tx1"/>
                </a:solidFill>
                <a:latin typeface="HY강B"/>
                <a:ea typeface="HY강B"/>
              </a:rPr>
              <a:t>(MLP)</a:t>
            </a:r>
            <a:endParaRPr lang="en-US" altLang="ko-KR" sz="3200" b="1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39969" y="3193926"/>
            <a:ext cx="2985231" cy="2985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HY강B"/>
              <a:ea typeface="HY강B"/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0951" y="486899"/>
            <a:ext cx="2692595" cy="3512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3. Transfer Learning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223887" y="1344882"/>
            <a:ext cx="1352989" cy="6036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참고자료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108075" y="2125503"/>
            <a:ext cx="8731249" cy="4473417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latin typeface="HY강B"/>
                <a:ea typeface="HY강B"/>
              </a:rPr>
              <a:t>*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latin typeface="HY강B"/>
                <a:ea typeface="HY강B"/>
              </a:rPr>
              <a:t>전이학습 관련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latin typeface="HY강B"/>
              <a:ea typeface="HY강B"/>
            </a:endParaRPr>
          </a:p>
          <a:p>
            <a:pPr algn="just"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latin typeface="HY강B"/>
                <a:ea typeface="HY강B"/>
                <a:hlinkClick r:id="rId3"/>
              </a:rPr>
              <a:t>https://velog.io/@hajieun02/Image-Segmentation2-%EA%B8%B0%EC%88%A0%EA%B3%BC-%EB%94%A5%EB%9F%AC%EB%8B%9D-%EA%B8%B0%EB%B0%98-%EB%AA%A8%EB%8D%B8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latin typeface="HY강B"/>
              <a:ea typeface="HY강B"/>
            </a:endParaRPr>
          </a:p>
          <a:p>
            <a:pPr algn="just"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latin typeface="HY강B"/>
              <a:ea typeface="HY강B"/>
            </a:endParaRPr>
          </a:p>
          <a:p>
            <a:pPr algn="just"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latin typeface="HY강B"/>
                <a:ea typeface="HY강B"/>
              </a:rPr>
              <a:t>*YOLOV8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latin typeface="HY강B"/>
                <a:ea typeface="HY강B"/>
              </a:rPr>
              <a:t>논문 리뷰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latin typeface="HY강B"/>
              <a:ea typeface="HY강B"/>
            </a:endParaRPr>
          </a:p>
          <a:p>
            <a:pPr algn="just"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latin typeface="HY강B"/>
                <a:ea typeface="HY강B"/>
                <a:hlinkClick r:id="rId4"/>
              </a:rPr>
              <a:t>https://bkshin.tistory.com/entry/%EB%85%BC%EB%AC%B8-%EB%A6%AC%EB%B7%B0-YOLOYou-Only-Look-Once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latin typeface="HY강B"/>
              <a:ea typeface="HY강B"/>
            </a:endParaRPr>
          </a:p>
          <a:p>
            <a:pPr algn="just"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latin typeface="HY강B"/>
              <a:ea typeface="HY강B"/>
            </a:endParaRPr>
          </a:p>
          <a:p>
            <a:pPr algn="just"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latin typeface="HY강B"/>
                <a:ea typeface="HY강B"/>
              </a:rPr>
              <a:t>*SLEAP github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latin typeface="HY강B"/>
              <a:ea typeface="HY강B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latin typeface="HY강B"/>
                <a:ea typeface="HY강B"/>
                <a:hlinkClick r:id="rId5"/>
              </a:rPr>
              <a:t>https://github.com/talmolab/sleap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latin typeface="HY강B"/>
              <a:ea typeface="HY강B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latin typeface="HY강B"/>
              <a:ea typeface="HY강B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latin typeface="HY강B"/>
                <a:ea typeface="HY강B"/>
              </a:rPr>
              <a:t>*Deep Lab Cut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latin typeface="HY강B"/>
                <a:ea typeface="HY강B"/>
              </a:rPr>
              <a:t>홈페이지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latin typeface="HY강B"/>
              <a:ea typeface="HY강B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latin typeface="HY강B"/>
                <a:ea typeface="HY강B"/>
                <a:hlinkClick r:id="rId6"/>
              </a:rPr>
              <a:t>https://www.mackenziemathislab.org/deeplabcut#:~:text=DeepLabCut%E2%84%A2%20is%20an%20efficient,typically%2050%2D200%20frames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latin typeface="HY강B"/>
              <a:ea typeface="HY강B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1851611" y="919233"/>
            <a:ext cx="2076573" cy="37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수행의 시작/종료 10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908576" y="299249"/>
            <a:ext cx="1677410" cy="5389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과제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364407" y="2729981"/>
            <a:ext cx="7318699" cy="11828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HY강B"/>
                <a:ea typeface="HY강B"/>
              </a:rPr>
              <a:t>1.</a:t>
            </a:r>
            <a:r>
              <a:rPr lang="ko-KR" altLang="en-US">
                <a:latin typeface="HY강B"/>
                <a:ea typeface="HY강B"/>
              </a:rPr>
              <a:t> 설명한 코드 직접 돌려보기</a:t>
            </a:r>
            <a:endParaRPr lang="ko-KR" altLang="en-US">
              <a:latin typeface="HY강B"/>
              <a:ea typeface="HY강B"/>
            </a:endParaRPr>
          </a:p>
          <a:p>
            <a:pPr>
              <a:defRPr/>
            </a:pPr>
            <a:endParaRPr lang="ko-KR" altLang="en-US">
              <a:latin typeface="HY강B"/>
              <a:ea typeface="HY강B"/>
            </a:endParaRPr>
          </a:p>
          <a:p>
            <a:pPr>
              <a:defRPr/>
            </a:pPr>
            <a:endParaRPr lang="ko-KR" altLang="en-US">
              <a:latin typeface="HY강B"/>
              <a:ea typeface="HY강B"/>
            </a:endParaRPr>
          </a:p>
          <a:p>
            <a:pPr>
              <a:defRPr/>
            </a:pPr>
            <a:r>
              <a:rPr lang="en-US" altLang="ko-KR">
                <a:latin typeface="HY강B"/>
                <a:ea typeface="HY강B"/>
              </a:rPr>
              <a:t>2.</a:t>
            </a:r>
            <a:r>
              <a:rPr lang="ko-KR" altLang="en-US">
                <a:latin typeface="HY강B"/>
                <a:ea typeface="HY강B"/>
              </a:rPr>
              <a:t> 전이학습 참고자료와</a:t>
            </a:r>
            <a:r>
              <a:rPr lang="en-US" altLang="ko-KR">
                <a:latin typeface="HY강B"/>
                <a:ea typeface="HY강B"/>
              </a:rPr>
              <a:t> YOLO </a:t>
            </a:r>
            <a:r>
              <a:rPr lang="ko-KR" altLang="en-US">
                <a:latin typeface="HY강B"/>
                <a:ea typeface="HY강B"/>
              </a:rPr>
              <a:t>논문 읽고 요약</a:t>
            </a:r>
            <a:r>
              <a:rPr lang="en-US" altLang="ko-KR">
                <a:latin typeface="HY강B"/>
                <a:ea typeface="HY강B"/>
              </a:rPr>
              <a:t>(</a:t>
            </a:r>
            <a:r>
              <a:rPr lang="ko-KR" altLang="en-US">
                <a:latin typeface="HY강B"/>
                <a:ea typeface="HY강B"/>
              </a:rPr>
              <a:t>자료 </a:t>
            </a:r>
            <a:r>
              <a:rPr lang="en-US" altLang="ko-KR">
                <a:latin typeface="HY강B"/>
                <a:ea typeface="HY강B"/>
              </a:rPr>
              <a:t>31p 1,2</a:t>
            </a:r>
            <a:r>
              <a:rPr lang="ko-KR" altLang="en-US">
                <a:latin typeface="HY강B"/>
                <a:ea typeface="HY강B"/>
              </a:rPr>
              <a:t>번째 링크</a:t>
            </a:r>
            <a:r>
              <a:rPr lang="en-US" altLang="ko-KR">
                <a:latin typeface="HY강B"/>
                <a:ea typeface="HY강B"/>
              </a:rPr>
              <a:t>)</a:t>
            </a:r>
            <a:endParaRPr lang="en-US" altLang="ko-KR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506" y="104917"/>
            <a:ext cx="1391919" cy="1391919"/>
          </a:xfrm>
          <a:prstGeom prst="rect">
            <a:avLst/>
          </a:prstGeom>
        </p:spPr>
      </p:pic>
      <p:sp>
        <p:nvSpPr>
          <p:cNvPr id="11" name="순서도: 수행의 시작/종료 10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11367491" y="152402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9673967" y="149178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2393106" y="2377556"/>
            <a:ext cx="7396457" cy="557391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9000">
                <a:latin typeface="HY강B"/>
                <a:ea typeface="HY강B"/>
              </a:rPr>
              <a:t>감사합니다</a:t>
            </a:r>
            <a:r>
              <a:rPr lang="en-US" altLang="ko-KR" sz="9000">
                <a:latin typeface="HY강B"/>
                <a:ea typeface="HY강B"/>
              </a:rPr>
              <a:t>.</a:t>
            </a:r>
            <a:endParaRPr lang="en-US" altLang="ko-KR" sz="9000">
              <a:latin typeface="HY강B"/>
              <a:ea typeface="HY강B"/>
            </a:endParaRPr>
          </a:p>
          <a:p>
            <a:pPr algn="ctr">
              <a:defRPr/>
            </a:pPr>
            <a:endParaRPr lang="ko-KR" altLang="en-US" sz="9000">
              <a:latin typeface="HY강B"/>
              <a:ea typeface="HY강B"/>
            </a:endParaRPr>
          </a:p>
          <a:p>
            <a:pPr algn="ctr">
              <a:defRPr/>
            </a:pPr>
            <a:endParaRPr lang="ko-KR" altLang="en-US" sz="9000">
              <a:latin typeface="HY강B"/>
              <a:ea typeface="HY강B"/>
            </a:endParaRPr>
          </a:p>
          <a:p>
            <a:pPr algn="ctr">
              <a:defRPr/>
            </a:pPr>
            <a:endParaRPr lang="en-US" altLang="ko-KR" sz="9000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908576" y="468582"/>
            <a:ext cx="3095577" cy="3696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다층 퍼셉트론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(MLP)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3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572733" y="1824447"/>
            <a:ext cx="8534617" cy="3778486"/>
          </a:xfrm>
          <a:prstGeom prst="rect">
            <a:avLst/>
          </a:prstGeom>
        </p:spPr>
      </p:pic>
      <p:sp>
        <p:nvSpPr>
          <p:cNvPr id="24" name="직사각형 4"/>
          <p:cNvSpPr/>
          <p:nvPr/>
        </p:nvSpPr>
        <p:spPr>
          <a:xfrm>
            <a:off x="1461253" y="5702392"/>
            <a:ext cx="8598911" cy="5812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x1w1+x2w2+...+b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를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activation function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에 적용해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output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인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y hat 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도출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5" name="직사각형 4"/>
          <p:cNvSpPr/>
          <p:nvPr/>
        </p:nvSpPr>
        <p:spPr>
          <a:xfrm>
            <a:off x="1524048" y="1411557"/>
            <a:ext cx="2337105" cy="3696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단일 신경망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908576" y="468582"/>
            <a:ext cx="3095577" cy="3696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다층 퍼셉트론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(MLP)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3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42571" y="2240808"/>
            <a:ext cx="7812898" cy="3863693"/>
          </a:xfrm>
          <a:prstGeom prst="rect">
            <a:avLst/>
          </a:prstGeom>
        </p:spPr>
      </p:pic>
      <p:sp>
        <p:nvSpPr>
          <p:cNvPr id="24" name="직사각형 4"/>
          <p:cNvSpPr/>
          <p:nvPr/>
        </p:nvSpPr>
        <p:spPr>
          <a:xfrm>
            <a:off x="1524048" y="1373457"/>
            <a:ext cx="2337105" cy="3696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다층 퍼셉트론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5" name="직사각형 4"/>
          <p:cNvSpPr/>
          <p:nvPr/>
        </p:nvSpPr>
        <p:spPr>
          <a:xfrm>
            <a:off x="8315325" y="2886520"/>
            <a:ext cx="3490683" cy="25035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단일 퍼셉트론을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k</a:t>
            </a: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개의 층을 쌓아서 만든 인공 신경망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B"/>
                <a:ea typeface="HY강B"/>
              </a:rPr>
              <a:t>단일 퍼셉트론이 해결하지 못하는 비선형 문제 풀기에 최적화됨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6" name=""/>
          <p:cNvSpPr/>
          <p:nvPr/>
        </p:nvSpPr>
        <p:spPr>
          <a:xfrm>
            <a:off x="2168623" y="2452864"/>
            <a:ext cx="3933472" cy="3492500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4"/>
          <p:cNvSpPr/>
          <p:nvPr/>
        </p:nvSpPr>
        <p:spPr>
          <a:xfrm>
            <a:off x="3324273" y="2030682"/>
            <a:ext cx="2760438" cy="3343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tx1"/>
                </a:solidFill>
                <a:latin typeface="HY강B"/>
                <a:ea typeface="HY강B"/>
              </a:rPr>
              <a:t>은닉층</a:t>
            </a:r>
            <a:r>
              <a:rPr lang="en-US" altLang="ko-KR" sz="1700">
                <a:solidFill>
                  <a:schemeClr val="tx1"/>
                </a:solidFill>
                <a:latin typeface="HY강B"/>
                <a:ea typeface="HY강B"/>
              </a:rPr>
              <a:t>(hidden layer)</a:t>
            </a:r>
            <a:endParaRPr lang="en-US" altLang="ko-KR" sz="1700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908576" y="468582"/>
            <a:ext cx="3095577" cy="3696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다층 퍼셉트론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(MLP)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238298" y="1411557"/>
            <a:ext cx="4571951" cy="4754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-Activation function(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활성화 함수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)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4" name=""/>
          <p:cNvPicPr/>
          <p:nvPr/>
        </p:nvPicPr>
        <p:blipFill rotWithShape="1">
          <a:blip r:embed="rId3"/>
          <a:srcRect t="3570"/>
          <a:stretch>
            <a:fillRect/>
          </a:stretch>
        </p:blipFill>
        <p:spPr>
          <a:xfrm>
            <a:off x="837142" y="2307165"/>
            <a:ext cx="4578703" cy="2860674"/>
          </a:xfrm>
          <a:prstGeom prst="rect">
            <a:avLst/>
          </a:prstGeom>
        </p:spPr>
      </p:pic>
      <p:sp>
        <p:nvSpPr>
          <p:cNvPr id="25" name="직사각형 4"/>
          <p:cNvSpPr/>
          <p:nvPr/>
        </p:nvSpPr>
        <p:spPr>
          <a:xfrm>
            <a:off x="800148" y="5307282"/>
            <a:ext cx="4571951" cy="4754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Identity function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Y=x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7" name=""/>
          <p:cNvPicPr/>
          <p:nvPr/>
        </p:nvPicPr>
        <p:blipFill rotWithShape="1">
          <a:blip r:embed="rId4"/>
          <a:srcRect t="3610"/>
          <a:stretch>
            <a:fillRect/>
          </a:stretch>
        </p:blipFill>
        <p:spPr>
          <a:xfrm>
            <a:off x="6217358" y="2385483"/>
            <a:ext cx="4925834" cy="2825326"/>
          </a:xfrm>
          <a:prstGeom prst="rect">
            <a:avLst/>
          </a:prstGeom>
        </p:spPr>
      </p:pic>
      <p:sp>
        <p:nvSpPr>
          <p:cNvPr id="28" name="직사각형 4"/>
          <p:cNvSpPr/>
          <p:nvPr/>
        </p:nvSpPr>
        <p:spPr>
          <a:xfrm>
            <a:off x="6321474" y="5256482"/>
            <a:ext cx="4571951" cy="4754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Binary step function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Y=Indicator function(x&gt;0)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908576" y="468582"/>
            <a:ext cx="3095577" cy="3696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다층 퍼셉트론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(MLP)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238298" y="1411557"/>
            <a:ext cx="4571951" cy="475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-Activation function(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활성화 함수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)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5" name="직사각형 4"/>
          <p:cNvSpPr/>
          <p:nvPr/>
        </p:nvSpPr>
        <p:spPr>
          <a:xfrm>
            <a:off x="923973" y="5307282"/>
            <a:ext cx="4571951" cy="4754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dk1"/>
                </a:solidFill>
                <a:latin typeface="HY강B"/>
                <a:ea typeface="HY강B"/>
              </a:rPr>
              <a:t> Logistic function</a:t>
            </a:r>
            <a:endParaRPr lang="en-US" altLang="ko-KR" sz="2000">
              <a:solidFill>
                <a:schemeClr val="dk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solidFill>
                  <a:schemeClr val="dk1"/>
                </a:solidFill>
                <a:latin typeface="HY강B"/>
                <a:ea typeface="HY강B"/>
              </a:rPr>
              <a:t>Y= 1/1+e</a:t>
            </a:r>
            <a:r>
              <a:rPr xmlns:mc="http://schemas.openxmlformats.org/markup-compatibility/2006" xmlns:hp="http://schemas.haansoft.com/office/presentation/8.0" lang="EN-US" sz="2000" b="0" i="0" u="none" strike="noStrike" baseline="30000" mc:Ignorable="hp" hp:hslEmbossed="0">
                <a:solidFill>
                  <a:schemeClr val="dk1"/>
                </a:solidFill>
                <a:latin typeface="HY강B"/>
                <a:ea typeface="HY강B"/>
              </a:rPr>
              <a:t>-</a:t>
            </a:r>
            <a:r>
              <a:rPr xmlns:mc="http://schemas.openxmlformats.org/markup-compatibility/2006" xmlns:hp="http://schemas.haansoft.com/office/presentation/8.0" lang="en-US" altLang="ko-KR" sz="2000" b="0" i="0" u="none" strike="noStrike" baseline="30000" mc:Ignorable="hp" hp:hslEmbossed="0">
                <a:solidFill>
                  <a:schemeClr val="dk1"/>
                </a:solidFill>
                <a:latin typeface="HY강B"/>
                <a:ea typeface="HY강B"/>
              </a:rPr>
              <a:t>x</a:t>
            </a:r>
            <a:endParaRPr xmlns:mc="http://schemas.openxmlformats.org/markup-compatibility/2006" xmlns:hp="http://schemas.haansoft.com/office/presentation/8.0" lang="en-US" altLang="ko-KR" sz="2000" b="0" i="0" u="none" strike="noStrike" baseline="30000" mc:Ignorable="hp" hp:hslEmbossed="0">
              <a:solidFill>
                <a:schemeClr val="dk1"/>
              </a:solidFill>
              <a:latin typeface="HY강B"/>
              <a:ea typeface="HY강B"/>
            </a:endParaRPr>
          </a:p>
        </p:txBody>
      </p:sp>
      <p:pic>
        <p:nvPicPr>
          <p:cNvPr id="27" name=""/>
          <p:cNvPicPr/>
          <p:nvPr/>
        </p:nvPicPr>
        <p:blipFill rotWithShape="1">
          <a:blip r:embed="rId3"/>
          <a:srcRect l="530" t="3550"/>
          <a:stretch>
            <a:fillRect/>
          </a:stretch>
        </p:blipFill>
        <p:spPr>
          <a:xfrm>
            <a:off x="861483" y="2271924"/>
            <a:ext cx="4617931" cy="2877185"/>
          </a:xfrm>
          <a:prstGeom prst="rect">
            <a:avLst/>
          </a:prstGeom>
        </p:spPr>
      </p:pic>
      <p:pic>
        <p:nvPicPr>
          <p:cNvPr id="28" name=""/>
          <p:cNvPicPr/>
          <p:nvPr/>
        </p:nvPicPr>
        <p:blipFill rotWithShape="1">
          <a:blip r:embed="rId4"/>
          <a:srcRect l="520" t="3340"/>
          <a:stretch>
            <a:fillRect/>
          </a:stretch>
        </p:blipFill>
        <p:spPr>
          <a:xfrm>
            <a:off x="6316131" y="2288116"/>
            <a:ext cx="4513792" cy="2893483"/>
          </a:xfrm>
          <a:prstGeom prst="rect">
            <a:avLst/>
          </a:prstGeom>
        </p:spPr>
      </p:pic>
      <p:sp>
        <p:nvSpPr>
          <p:cNvPr id="29" name="직사각형 4"/>
          <p:cNvSpPr/>
          <p:nvPr/>
        </p:nvSpPr>
        <p:spPr>
          <a:xfrm>
            <a:off x="6330998" y="5307283"/>
            <a:ext cx="4571951" cy="4754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dk1"/>
                </a:solidFill>
                <a:latin typeface="HY강B"/>
                <a:ea typeface="HY강B"/>
              </a:rPr>
              <a:t> Hyperbolic tangent function</a:t>
            </a:r>
            <a:endParaRPr lang="en-US" altLang="ko-KR" sz="2000">
              <a:solidFill>
                <a:schemeClr val="dk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solidFill>
                  <a:schemeClr val="dk1"/>
                </a:solidFill>
                <a:latin typeface="HY강B"/>
                <a:ea typeface="HY강B"/>
              </a:rPr>
              <a:t>Y= tan</a:t>
            </a:r>
            <a:r>
              <a:rPr xmlns:mc="http://schemas.openxmlformats.org/markup-compatibility/2006" xmlns:hp="http://schemas.haansoft.com/office/presentation/8.0" lang="EN-US" sz="2000" b="0" i="0" u="none" strike="noStrike" baseline="30000" mc:Ignorable="hp" hp:hslEmbossed="0">
                <a:solidFill>
                  <a:schemeClr val="dk1"/>
                </a:solidFill>
                <a:latin typeface="HY강B"/>
                <a:ea typeface="HY강B"/>
              </a:rPr>
              <a:t>-1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solidFill>
                  <a:schemeClr val="dk1"/>
                </a:solidFill>
                <a:latin typeface="HY강B"/>
                <a:ea typeface="HY강B"/>
              </a:rPr>
              <a:t>(x)</a:t>
            </a:r>
            <a:endParaRPr xmlns:mc="http://schemas.openxmlformats.org/markup-compatibility/2006" xmlns:hp="http://schemas.haansoft.com/office/presentation/8.0" lang="en-US" altLang="ko-KR" sz="2000" b="0" i="0" u="none" strike="noStrike" baseline="30000" mc:Ignorable="hp" hp:hslEmbossed="0">
              <a:solidFill>
                <a:schemeClr val="dk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908576" y="468582"/>
            <a:ext cx="3095577" cy="3696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다층 퍼셉트론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(MLP)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238298" y="1411557"/>
            <a:ext cx="4571951" cy="475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-Activation function(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활성화 함수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)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5" name="직사각형 4"/>
          <p:cNvSpPr/>
          <p:nvPr/>
        </p:nvSpPr>
        <p:spPr>
          <a:xfrm>
            <a:off x="714423" y="5459682"/>
            <a:ext cx="4571951" cy="4754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ReLU function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Y=max(0,x)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7" name=""/>
          <p:cNvPicPr/>
          <p:nvPr/>
        </p:nvPicPr>
        <p:blipFill rotWithShape="1">
          <a:blip r:embed="rId3"/>
          <a:srcRect l="300" t="3230"/>
          <a:stretch>
            <a:fillRect/>
          </a:stretch>
        </p:blipFill>
        <p:spPr>
          <a:xfrm>
            <a:off x="1041400" y="2239433"/>
            <a:ext cx="4099982" cy="2951902"/>
          </a:xfrm>
          <a:prstGeom prst="rect">
            <a:avLst/>
          </a:prstGeom>
        </p:spPr>
      </p:pic>
      <p:pic>
        <p:nvPicPr>
          <p:cNvPr id="28" name=""/>
          <p:cNvPicPr/>
          <p:nvPr/>
        </p:nvPicPr>
        <p:blipFill rotWithShape="1">
          <a:blip r:embed="rId4"/>
          <a:srcRect l="490" t="3090"/>
          <a:stretch>
            <a:fillRect/>
          </a:stretch>
        </p:blipFill>
        <p:spPr>
          <a:xfrm>
            <a:off x="6096001" y="2260917"/>
            <a:ext cx="4533897" cy="2961641"/>
          </a:xfrm>
          <a:prstGeom prst="rect">
            <a:avLst/>
          </a:prstGeom>
        </p:spPr>
      </p:pic>
      <p:sp>
        <p:nvSpPr>
          <p:cNvPr id="29" name="직사각형 4"/>
          <p:cNvSpPr/>
          <p:nvPr/>
        </p:nvSpPr>
        <p:spPr>
          <a:xfrm>
            <a:off x="5819775" y="5402532"/>
            <a:ext cx="4968874" cy="4754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Leaky ReLU function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Y=x*Indicator(x&gt;0)+0.1x*Indicator(x&lt;0)</a:t>
            </a:r>
            <a:endParaRPr lang="en-US" altLang="ko-KR" sz="2000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0238475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673967" y="152401"/>
            <a:ext cx="487680" cy="81280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sp>
        <p:nvSpPr>
          <p:cNvPr id="19" name="순서도: 수행의 시작/종료 18"/>
          <p:cNvSpPr/>
          <p:nvPr/>
        </p:nvSpPr>
        <p:spPr>
          <a:xfrm>
            <a:off x="10802983" y="15240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367491" y="142241"/>
            <a:ext cx="487680" cy="81280"/>
          </a:xfrm>
          <a:prstGeom prst="flowChartTerminator">
            <a:avLst/>
          </a:prstGeom>
          <a:solidFill>
            <a:srgbClr val="f2dc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3582" y="935110"/>
            <a:ext cx="3578802" cy="65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908576" y="468582"/>
            <a:ext cx="3095577" cy="3696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다층 퍼셉트론</a:t>
            </a: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(MLP)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1050973" y="1411557"/>
            <a:ext cx="2635201" cy="4754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-MLP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의 원리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25" name="직사각형 4"/>
          <p:cNvSpPr/>
          <p:nvPr/>
        </p:nvSpPr>
        <p:spPr>
          <a:xfrm>
            <a:off x="4778399" y="6088333"/>
            <a:ext cx="2635201" cy="4754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강B"/>
                <a:ea typeface="HY강B"/>
              </a:rPr>
              <a:t>28x28</a:t>
            </a:r>
            <a:r>
              <a:rPr lang="ko-KR" altLang="en-US" sz="2000">
                <a:solidFill>
                  <a:schemeClr val="tx1"/>
                </a:solidFill>
                <a:latin typeface="HY강B"/>
                <a:ea typeface="HY강B"/>
              </a:rPr>
              <a:t> 픽셀의 이미지</a:t>
            </a:r>
            <a:endParaRPr lang="ko-KR" altLang="en-US" sz="2000">
              <a:solidFill>
                <a:schemeClr val="tx1"/>
              </a:solidFill>
              <a:latin typeface="HY강B"/>
              <a:ea typeface="HY강B"/>
            </a:endParaRPr>
          </a:p>
        </p:txBody>
      </p:sp>
      <p:pic>
        <p:nvPicPr>
          <p:cNvPr id="2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78000" y="2051051"/>
            <a:ext cx="7762875" cy="3806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592</ep:Words>
  <ep:PresentationFormat>와이드스크린</ep:PresentationFormat>
  <ep:Paragraphs>139</ep:Paragraphs>
  <ep:Slides>32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2023-08-25T10:28:17.000</dcterms:created>
  <dc:creator>동환 노</dc:creator>
  <cp:lastModifiedBy>raina</cp:lastModifiedBy>
  <dcterms:modified xsi:type="dcterms:W3CDTF">2024-05-13T06:16:31.078</dcterms:modified>
  <cp:revision>157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