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60" r:id="rId3"/>
    <p:sldId id="29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56" r:id="rId12"/>
    <p:sldId id="283" r:id="rId13"/>
    <p:sldId id="259" r:id="rId14"/>
    <p:sldId id="261" r:id="rId15"/>
    <p:sldId id="279" r:id="rId16"/>
    <p:sldId id="280" r:id="rId17"/>
    <p:sldId id="281" r:id="rId18"/>
    <p:sldId id="282" r:id="rId19"/>
    <p:sldId id="29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7042" autoAdjust="0"/>
  </p:normalViewPr>
  <p:slideViewPr>
    <p:cSldViewPr snapToGrid="0">
      <p:cViewPr varScale="1">
        <p:scale>
          <a:sx n="71" d="100"/>
          <a:sy n="71" d="100"/>
        </p:scale>
        <p:origin x="2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FA369-FA2C-4106-BE93-EB71A3A993F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708FD0-D53E-4CD7-B408-C2F5B6CAAF71}">
      <dgm:prSet/>
      <dgm:spPr/>
      <dgm:t>
        <a:bodyPr/>
        <a:lstStyle/>
        <a:p>
          <a:r>
            <a:rPr lang="en-US"/>
            <a:t>DNN</a:t>
          </a:r>
          <a:r>
            <a:rPr lang="ko-KR"/>
            <a:t> </a:t>
          </a:r>
          <a:endParaRPr lang="en-US"/>
        </a:p>
      </dgm:t>
    </dgm:pt>
    <dgm:pt modelId="{92768AE2-F8A7-4AC3-AF43-D4ECD4B2EB2C}" type="parTrans" cxnId="{E9964B89-18F7-479C-8504-3BD99C953BD4}">
      <dgm:prSet/>
      <dgm:spPr/>
      <dgm:t>
        <a:bodyPr/>
        <a:lstStyle/>
        <a:p>
          <a:endParaRPr lang="en-US"/>
        </a:p>
      </dgm:t>
    </dgm:pt>
    <dgm:pt modelId="{AD6C1F45-5458-4A0E-9A9E-E7C6BDBC1A9C}" type="sibTrans" cxnId="{E9964B89-18F7-479C-8504-3BD99C953BD4}">
      <dgm:prSet/>
      <dgm:spPr/>
      <dgm:t>
        <a:bodyPr/>
        <a:lstStyle/>
        <a:p>
          <a:endParaRPr lang="en-US"/>
        </a:p>
      </dgm:t>
    </dgm:pt>
    <dgm:pt modelId="{F953C3CF-EF69-41AD-B839-56852E8A7C63}">
      <dgm:prSet/>
      <dgm:spPr/>
      <dgm:t>
        <a:bodyPr/>
        <a:lstStyle/>
        <a:p>
          <a:r>
            <a:rPr lang="en-US"/>
            <a:t>RNN</a:t>
          </a:r>
        </a:p>
      </dgm:t>
    </dgm:pt>
    <dgm:pt modelId="{39186496-6123-4202-813E-F9C32B5596D3}" type="parTrans" cxnId="{F2EC5D73-264F-4336-807A-7D32ACF02B32}">
      <dgm:prSet/>
      <dgm:spPr/>
      <dgm:t>
        <a:bodyPr/>
        <a:lstStyle/>
        <a:p>
          <a:endParaRPr lang="en-US"/>
        </a:p>
      </dgm:t>
    </dgm:pt>
    <dgm:pt modelId="{34096A8B-6929-4C44-A382-2966B04A68EB}" type="sibTrans" cxnId="{F2EC5D73-264F-4336-807A-7D32ACF02B32}">
      <dgm:prSet/>
      <dgm:spPr/>
      <dgm:t>
        <a:bodyPr/>
        <a:lstStyle/>
        <a:p>
          <a:endParaRPr lang="en-US"/>
        </a:p>
      </dgm:t>
    </dgm:pt>
    <dgm:pt modelId="{0AD867AE-C365-4E7A-ADB1-C6FA6585F6AE}">
      <dgm:prSet/>
      <dgm:spPr/>
      <dgm:t>
        <a:bodyPr/>
        <a:lstStyle/>
        <a:p>
          <a:r>
            <a:rPr lang="en-US"/>
            <a:t>CNN</a:t>
          </a:r>
        </a:p>
      </dgm:t>
    </dgm:pt>
    <dgm:pt modelId="{A6D416CF-1EE0-437C-A3FB-6D2F4CABFB86}" type="parTrans" cxnId="{9A0CF9E9-0132-404C-BC8E-91BC1CE630B0}">
      <dgm:prSet/>
      <dgm:spPr/>
      <dgm:t>
        <a:bodyPr/>
        <a:lstStyle/>
        <a:p>
          <a:endParaRPr lang="en-US"/>
        </a:p>
      </dgm:t>
    </dgm:pt>
    <dgm:pt modelId="{57DCF44B-9EC9-4D85-AE57-E8A99EA510ED}" type="sibTrans" cxnId="{9A0CF9E9-0132-404C-BC8E-91BC1CE630B0}">
      <dgm:prSet/>
      <dgm:spPr/>
      <dgm:t>
        <a:bodyPr/>
        <a:lstStyle/>
        <a:p>
          <a:endParaRPr lang="en-US"/>
        </a:p>
      </dgm:t>
    </dgm:pt>
    <dgm:pt modelId="{6C7CD731-61BF-4E33-8F0E-5F4DAD4BBA6A}" type="pres">
      <dgm:prSet presAssocID="{936FA369-FA2C-4106-BE93-EB71A3A993FA}" presName="Name0" presStyleCnt="0">
        <dgm:presLayoutVars>
          <dgm:dir/>
          <dgm:resizeHandles val="exact"/>
        </dgm:presLayoutVars>
      </dgm:prSet>
      <dgm:spPr/>
    </dgm:pt>
    <dgm:pt modelId="{D2AE5BDF-3733-405D-875C-36A4F0BCC819}" type="pres">
      <dgm:prSet presAssocID="{65708FD0-D53E-4CD7-B408-C2F5B6CAAF71}" presName="node" presStyleLbl="node1" presStyleIdx="0" presStyleCnt="3">
        <dgm:presLayoutVars>
          <dgm:bulletEnabled val="1"/>
        </dgm:presLayoutVars>
      </dgm:prSet>
      <dgm:spPr/>
    </dgm:pt>
    <dgm:pt modelId="{E9936078-6E16-4358-8E6E-6F0729CDBD69}" type="pres">
      <dgm:prSet presAssocID="{AD6C1F45-5458-4A0E-9A9E-E7C6BDBC1A9C}" presName="sibTrans" presStyleLbl="sibTrans2D1" presStyleIdx="0" presStyleCnt="2"/>
      <dgm:spPr/>
    </dgm:pt>
    <dgm:pt modelId="{5A8F7649-8FB2-4400-AD98-1258A3687862}" type="pres">
      <dgm:prSet presAssocID="{AD6C1F45-5458-4A0E-9A9E-E7C6BDBC1A9C}" presName="connectorText" presStyleLbl="sibTrans2D1" presStyleIdx="0" presStyleCnt="2"/>
      <dgm:spPr/>
    </dgm:pt>
    <dgm:pt modelId="{E4265D2A-1A59-4C1D-8D84-6CE02DA5F7FE}" type="pres">
      <dgm:prSet presAssocID="{F953C3CF-EF69-41AD-B839-56852E8A7C63}" presName="node" presStyleLbl="node1" presStyleIdx="1" presStyleCnt="3">
        <dgm:presLayoutVars>
          <dgm:bulletEnabled val="1"/>
        </dgm:presLayoutVars>
      </dgm:prSet>
      <dgm:spPr/>
    </dgm:pt>
    <dgm:pt modelId="{236203FE-068B-4D3B-8610-33934FDB3B45}" type="pres">
      <dgm:prSet presAssocID="{34096A8B-6929-4C44-A382-2966B04A68EB}" presName="sibTrans" presStyleLbl="sibTrans2D1" presStyleIdx="1" presStyleCnt="2"/>
      <dgm:spPr/>
    </dgm:pt>
    <dgm:pt modelId="{3D5DB147-75E5-4A6F-8295-8C02B630A17B}" type="pres">
      <dgm:prSet presAssocID="{34096A8B-6929-4C44-A382-2966B04A68EB}" presName="connectorText" presStyleLbl="sibTrans2D1" presStyleIdx="1" presStyleCnt="2"/>
      <dgm:spPr/>
    </dgm:pt>
    <dgm:pt modelId="{461461EB-3CDD-47E2-920D-572815B11A52}" type="pres">
      <dgm:prSet presAssocID="{0AD867AE-C365-4E7A-ADB1-C6FA6585F6AE}" presName="node" presStyleLbl="node1" presStyleIdx="2" presStyleCnt="3">
        <dgm:presLayoutVars>
          <dgm:bulletEnabled val="1"/>
        </dgm:presLayoutVars>
      </dgm:prSet>
      <dgm:spPr/>
    </dgm:pt>
  </dgm:ptLst>
  <dgm:cxnLst>
    <dgm:cxn modelId="{EA0C830C-61A9-43A5-BE9E-30CAC003DD15}" type="presOf" srcId="{AD6C1F45-5458-4A0E-9A9E-E7C6BDBC1A9C}" destId="{E9936078-6E16-4358-8E6E-6F0729CDBD69}" srcOrd="0" destOrd="0" presId="urn:microsoft.com/office/officeart/2005/8/layout/process1"/>
    <dgm:cxn modelId="{850EF032-A786-43CD-99B5-82A94568D665}" type="presOf" srcId="{34096A8B-6929-4C44-A382-2966B04A68EB}" destId="{3D5DB147-75E5-4A6F-8295-8C02B630A17B}" srcOrd="1" destOrd="0" presId="urn:microsoft.com/office/officeart/2005/8/layout/process1"/>
    <dgm:cxn modelId="{F2EC5D73-264F-4336-807A-7D32ACF02B32}" srcId="{936FA369-FA2C-4106-BE93-EB71A3A993FA}" destId="{F953C3CF-EF69-41AD-B839-56852E8A7C63}" srcOrd="1" destOrd="0" parTransId="{39186496-6123-4202-813E-F9C32B5596D3}" sibTransId="{34096A8B-6929-4C44-A382-2966B04A68EB}"/>
    <dgm:cxn modelId="{AF41A575-9ED3-4630-A5CD-33BAA29788B7}" type="presOf" srcId="{936FA369-FA2C-4106-BE93-EB71A3A993FA}" destId="{6C7CD731-61BF-4E33-8F0E-5F4DAD4BBA6A}" srcOrd="0" destOrd="0" presId="urn:microsoft.com/office/officeart/2005/8/layout/process1"/>
    <dgm:cxn modelId="{E7C92585-8706-4946-872F-4B87535EFE33}" type="presOf" srcId="{F953C3CF-EF69-41AD-B839-56852E8A7C63}" destId="{E4265D2A-1A59-4C1D-8D84-6CE02DA5F7FE}" srcOrd="0" destOrd="0" presId="urn:microsoft.com/office/officeart/2005/8/layout/process1"/>
    <dgm:cxn modelId="{D40A3F85-F911-4F07-8E9F-FBB1552A98A7}" type="presOf" srcId="{34096A8B-6929-4C44-A382-2966B04A68EB}" destId="{236203FE-068B-4D3B-8610-33934FDB3B45}" srcOrd="0" destOrd="0" presId="urn:microsoft.com/office/officeart/2005/8/layout/process1"/>
    <dgm:cxn modelId="{E9964B89-18F7-479C-8504-3BD99C953BD4}" srcId="{936FA369-FA2C-4106-BE93-EB71A3A993FA}" destId="{65708FD0-D53E-4CD7-B408-C2F5B6CAAF71}" srcOrd="0" destOrd="0" parTransId="{92768AE2-F8A7-4AC3-AF43-D4ECD4B2EB2C}" sibTransId="{AD6C1F45-5458-4A0E-9A9E-E7C6BDBC1A9C}"/>
    <dgm:cxn modelId="{AE478CB5-3A7C-468A-89F5-FD30B7C2D357}" type="presOf" srcId="{65708FD0-D53E-4CD7-B408-C2F5B6CAAF71}" destId="{D2AE5BDF-3733-405D-875C-36A4F0BCC819}" srcOrd="0" destOrd="0" presId="urn:microsoft.com/office/officeart/2005/8/layout/process1"/>
    <dgm:cxn modelId="{3BD9B7BF-7D94-4C50-B9AB-3F9FBA723C1D}" type="presOf" srcId="{AD6C1F45-5458-4A0E-9A9E-E7C6BDBC1A9C}" destId="{5A8F7649-8FB2-4400-AD98-1258A3687862}" srcOrd="1" destOrd="0" presId="urn:microsoft.com/office/officeart/2005/8/layout/process1"/>
    <dgm:cxn modelId="{C8DE0DE8-3169-463C-93FB-319A3E7D34F5}" type="presOf" srcId="{0AD867AE-C365-4E7A-ADB1-C6FA6585F6AE}" destId="{461461EB-3CDD-47E2-920D-572815B11A52}" srcOrd="0" destOrd="0" presId="urn:microsoft.com/office/officeart/2005/8/layout/process1"/>
    <dgm:cxn modelId="{9A0CF9E9-0132-404C-BC8E-91BC1CE630B0}" srcId="{936FA369-FA2C-4106-BE93-EB71A3A993FA}" destId="{0AD867AE-C365-4E7A-ADB1-C6FA6585F6AE}" srcOrd="2" destOrd="0" parTransId="{A6D416CF-1EE0-437C-A3FB-6D2F4CABFB86}" sibTransId="{57DCF44B-9EC9-4D85-AE57-E8A99EA510ED}"/>
    <dgm:cxn modelId="{35315202-F02A-43C4-AE48-74A732DCE697}" type="presParOf" srcId="{6C7CD731-61BF-4E33-8F0E-5F4DAD4BBA6A}" destId="{D2AE5BDF-3733-405D-875C-36A4F0BCC819}" srcOrd="0" destOrd="0" presId="urn:microsoft.com/office/officeart/2005/8/layout/process1"/>
    <dgm:cxn modelId="{B9E071FC-23FA-457A-9724-659E1A1034E0}" type="presParOf" srcId="{6C7CD731-61BF-4E33-8F0E-5F4DAD4BBA6A}" destId="{E9936078-6E16-4358-8E6E-6F0729CDBD69}" srcOrd="1" destOrd="0" presId="urn:microsoft.com/office/officeart/2005/8/layout/process1"/>
    <dgm:cxn modelId="{5A6B9DE9-95C1-441F-BBCB-24FA333C4A17}" type="presParOf" srcId="{E9936078-6E16-4358-8E6E-6F0729CDBD69}" destId="{5A8F7649-8FB2-4400-AD98-1258A3687862}" srcOrd="0" destOrd="0" presId="urn:microsoft.com/office/officeart/2005/8/layout/process1"/>
    <dgm:cxn modelId="{F8E8EB28-E2FD-46AA-84D6-C2AA482AE76F}" type="presParOf" srcId="{6C7CD731-61BF-4E33-8F0E-5F4DAD4BBA6A}" destId="{E4265D2A-1A59-4C1D-8D84-6CE02DA5F7FE}" srcOrd="2" destOrd="0" presId="urn:microsoft.com/office/officeart/2005/8/layout/process1"/>
    <dgm:cxn modelId="{2C1D13DB-2FF8-4EE0-B0F7-4B843E7D9566}" type="presParOf" srcId="{6C7CD731-61BF-4E33-8F0E-5F4DAD4BBA6A}" destId="{236203FE-068B-4D3B-8610-33934FDB3B45}" srcOrd="3" destOrd="0" presId="urn:microsoft.com/office/officeart/2005/8/layout/process1"/>
    <dgm:cxn modelId="{92478D9F-1D3E-4E96-9DB3-C361BF1BE0F6}" type="presParOf" srcId="{236203FE-068B-4D3B-8610-33934FDB3B45}" destId="{3D5DB147-75E5-4A6F-8295-8C02B630A17B}" srcOrd="0" destOrd="0" presId="urn:microsoft.com/office/officeart/2005/8/layout/process1"/>
    <dgm:cxn modelId="{3E4F4BC9-F298-4BC7-8293-FDCD582DEF10}" type="presParOf" srcId="{6C7CD731-61BF-4E33-8F0E-5F4DAD4BBA6A}" destId="{461461EB-3CDD-47E2-920D-572815B11A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E5BDF-3733-405D-875C-36A4F0BCC819}">
      <dsp:nvSpPr>
        <dsp:cNvPr id="0" name=""/>
        <dsp:cNvSpPr/>
      </dsp:nvSpPr>
      <dsp:spPr>
        <a:xfrm>
          <a:off x="9242" y="1145718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DNN</a:t>
          </a:r>
          <a:r>
            <a:rPr lang="ko-KR" sz="5500" kern="1200"/>
            <a:t> </a:t>
          </a:r>
          <a:endParaRPr lang="en-US" sz="5500" kern="1200"/>
        </a:p>
      </dsp:txBody>
      <dsp:txXfrm>
        <a:off x="57787" y="1194263"/>
        <a:ext cx="2665308" cy="1560349"/>
      </dsp:txXfrm>
    </dsp:sp>
    <dsp:sp modelId="{E9936078-6E16-4358-8E6E-6F0729CDBD69}">
      <dsp:nvSpPr>
        <dsp:cNvPr id="0" name=""/>
        <dsp:cNvSpPr/>
      </dsp:nvSpPr>
      <dsp:spPr>
        <a:xfrm>
          <a:off x="3047880" y="1631900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47880" y="1768915"/>
        <a:ext cx="409940" cy="411044"/>
      </dsp:txXfrm>
    </dsp:sp>
    <dsp:sp modelId="{E4265D2A-1A59-4C1D-8D84-6CE02DA5F7FE}">
      <dsp:nvSpPr>
        <dsp:cNvPr id="0" name=""/>
        <dsp:cNvSpPr/>
      </dsp:nvSpPr>
      <dsp:spPr>
        <a:xfrm>
          <a:off x="3876600" y="1145718"/>
          <a:ext cx="2762398" cy="1657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RNN</a:t>
          </a:r>
        </a:p>
      </dsp:txBody>
      <dsp:txXfrm>
        <a:off x="3925145" y="1194263"/>
        <a:ext cx="2665308" cy="1560349"/>
      </dsp:txXfrm>
    </dsp:sp>
    <dsp:sp modelId="{236203FE-068B-4D3B-8610-33934FDB3B45}">
      <dsp:nvSpPr>
        <dsp:cNvPr id="0" name=""/>
        <dsp:cNvSpPr/>
      </dsp:nvSpPr>
      <dsp:spPr>
        <a:xfrm>
          <a:off x="6915239" y="1631900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15239" y="1768915"/>
        <a:ext cx="409940" cy="411044"/>
      </dsp:txXfrm>
    </dsp:sp>
    <dsp:sp modelId="{461461EB-3CDD-47E2-920D-572815B11A52}">
      <dsp:nvSpPr>
        <dsp:cNvPr id="0" name=""/>
        <dsp:cNvSpPr/>
      </dsp:nvSpPr>
      <dsp:spPr>
        <a:xfrm>
          <a:off x="7743958" y="1145718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CNN</a:t>
          </a:r>
        </a:p>
      </dsp:txBody>
      <dsp:txXfrm>
        <a:off x="7792503" y="1194263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0D924-8675-4995-B4B9-323FEBDC280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A737-8275-40ED-97E4-68A6F74AC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9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4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highlight>
                  <a:srgbClr val="FFFFFF"/>
                </a:highlight>
                <a:latin typeface="+mj-lt"/>
              </a:rPr>
              <a:t>추상화과정의 예시로는 얕은 은닉층은 점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+mj-lt"/>
              </a:rPr>
              <a:t>선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+mj-lt"/>
              </a:rPr>
              <a:t>면 같은 추상화 단계가 낮은 특징을 학습하고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+mj-lt"/>
              </a:rPr>
              <a:t>깊은 은닉층은 얼굴의 눈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+mj-lt"/>
              </a:rPr>
              <a:t>코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+mj-lt"/>
              </a:rPr>
              <a:t>입 추상화 단계가 높은 특징을 학습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하는 것을 추상화 과정이라 한다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9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4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5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A Convolutional Layer = convolution + activation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선형함수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(linear function)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인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convolution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에 비선형성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(nonlinearity)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를 추가하기 위해 사용하는 것</a:t>
            </a:r>
            <a:endParaRPr lang="en-US" altLang="ko-KR" b="0" i="0" dirty="0">
              <a:solidFill>
                <a:srgbClr val="242424"/>
              </a:solidFill>
              <a:effectLst/>
              <a:highlight>
                <a:srgbClr val="F2F2F2"/>
              </a:highlight>
              <a:latin typeface="source-code-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2. 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이 전 단계에서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convolution 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과정을 통해 많은 수의 결과값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(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이미지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)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들을 생성했습니다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 </a:t>
            </a:r>
            <a:r>
              <a:rPr lang="en-US" altLang="ko-KR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Pooling</a:t>
            </a:r>
            <a:r>
              <a:rPr lang="ko-KR" alt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은 각 결과값</a:t>
            </a:r>
            <a:r>
              <a:rPr lang="en-US" altLang="ko-KR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(feature map)</a:t>
            </a:r>
            <a:r>
              <a:rPr lang="ko-KR" alt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의 </a:t>
            </a:r>
            <a:r>
              <a:rPr lang="en-US" altLang="ko-KR" b="0" i="1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dimentionality</a:t>
            </a:r>
            <a:r>
              <a:rPr lang="ko-KR" alt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를 축소해 주는 것을 목적으로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둡니다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 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즉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correlation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이 낮은 부분을 제거하여 각 결과값을 크기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(dimension)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을 줄이는 과정입니다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Convolutional layer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에서는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텐서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convolution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을 적용</a:t>
            </a:r>
            <a:endParaRPr lang="en-US" altLang="ko-KR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4.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텐서를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일자 형태의 데이터로 쭉 펼쳐준다고 생각해 봅시다</a:t>
            </a:r>
            <a:r>
              <a:rPr lang="en-US" altLang="ko-K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 </a:t>
            </a:r>
            <a:r>
              <a:rPr lang="ko-KR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이 과정을 </a:t>
            </a:r>
            <a:r>
              <a:rPr lang="en-US" altLang="ko-KR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Flatten</a:t>
            </a:r>
            <a:r>
              <a:rPr lang="ko-KR" alt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이라고 한다</a:t>
            </a:r>
            <a:r>
              <a:rPr lang="en-US" altLang="ko-KR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pPr marL="0" indent="0">
              <a:buNone/>
            </a:pPr>
            <a:r>
              <a:rPr lang="en-US" altLang="ko-KR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5.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2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A737-8275-40ED-97E4-68A6F74ACC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1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5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0B6B-DBB5-6FDD-BE2C-B2B80A735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5E525-B54D-1058-C99F-257AFD96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AA0B-F658-9849-481F-6D566C37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A524B-97A2-DBD0-0729-75EE802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499D4-4894-1CC9-BBFE-3E6C416B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4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6F9C3-A4AE-A902-2B2F-5CD4CC35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B676E-36DB-EAED-5886-FCEEAB31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FFCC1-B5B1-036A-5E4C-F7E65632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C76F1-5B01-AB2F-5C4C-97C829C6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371C-00D3-B0BA-F63E-2DA087B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4E03A-279D-455F-4EF5-D2C80330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20AFC-B417-2A0F-79CC-CDF525B6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68FD1-ED0D-2F20-52C0-D38D04BE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2C715-B9D2-E2FE-2AD4-4E44EC12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D2A55-67EA-948E-7825-85E5E35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9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F56BA-B95B-FF6C-129E-84F8E309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A9977-1E5A-07F9-3881-E6F3CF521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067C8-C6BC-BAFA-38D9-E4386304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28520-AE27-0EB5-8363-08279FF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D2E33-22EE-1565-0858-B6F74C1C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DF9C1-CA48-9ADC-D05E-BEE4156A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6143-A573-01D9-3527-B6DEC799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46A0-3941-AA7C-C984-E807E03C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EA414-9D24-EDE8-D842-DA1B68CD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4E8FA8-D282-3EAA-BB14-71F33F53C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63ACD-94A4-DE3C-68CB-91E0E07D5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D50C3F-6C6A-BA6A-73EA-713E3E6D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5B654F-92C3-71CF-76F3-2426E7E6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00B2B9-3E69-666C-D417-D825925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2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7A7C-816F-7273-F395-8BD77B9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0164EB-84CA-A6EC-BFA2-2B12DE01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20A71-61C2-F8F0-739B-1BF20B11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7D9F8-6C6B-5F30-8ECB-9B1BB715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29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58913-313A-0CD7-2517-E84075D8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E1F269-136B-AA41-0178-E3D86F00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83571-5A41-6B39-4D7C-C7EB0214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84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8873-BCCB-06EF-1E12-5D612C43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4CB75-C5F0-BEBA-4CD0-8459A075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77247-F861-E56B-9E6E-FB7F6F1A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1F5E9-E34C-2346-B911-E417955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347C1-6192-4E6A-CD59-5A063105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9F56-3C4D-7D97-4C3E-F8D018D2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13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87026-6CCB-E553-B190-74322332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828E1-4995-C5B0-02A2-D2F3C433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B591F-0FD5-6BE2-C908-0B07533A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84B89-343E-D071-645D-0C952E89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560B0-D8E2-7303-8B02-748EEAE6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9EEE9-8533-E952-D4F1-9E94E54E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67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376DA-598C-0B85-BC6B-9B215CBF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26721-2205-B8FA-89A4-821F4E0D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C2C3F-2FB8-D741-0B28-5B4E72AC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E2A0-15D9-30B4-E61F-9D662917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14C13-CADA-E5D1-A066-C264DA9B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07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B8153-12DF-738B-1244-B6B9FBEE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C162D-05EF-D2EA-3FD0-BE318833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F49CD-2918-EBCF-1C5D-43B46482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4DD11-C92F-2B8E-99BC-2787232A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FEF78-EEFF-1D76-4ACD-9C41EA95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1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4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2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E214-69C1-4BA2-A142-475BAD593D1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69E7-9D0D-4DC4-9396-827B630A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2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97BB1-E492-3948-9400-44131B0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7DDF1-853C-A062-CC24-523C13C5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CF6A4-76FC-1092-4252-157BD73E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1AD06-80EC-45A8-B1F6-8B5CBAE722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D2434-8FC9-BF3E-EBA8-5835BC85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2184-5C2B-851C-16FF-0987A436B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6E4A3-77CB-41F9-A844-7B2873E5B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apysql/9th_KUGGLE_Seminar/blob/free-project2/CNN_%EC%96%BC%EA%B5%B4%EC%9D%B8%EC%8B%9D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0079" y="325369"/>
            <a:ext cx="4867835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200" dirty="0"/>
              <a:t>DNN-CNN-RNN</a:t>
            </a:r>
            <a:r>
              <a:rPr lang="ko-KR" altLang="en-US" sz="4200" dirty="0"/>
              <a:t>의 개념과</a:t>
            </a:r>
            <a:r>
              <a:rPr lang="en-US" altLang="ko-KR" sz="4200" dirty="0"/>
              <a:t> </a:t>
            </a:r>
            <a:r>
              <a:rPr lang="ko-KR" altLang="en-US" sz="4200" dirty="0"/>
              <a:t>그 활용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679A1-B53A-908E-F0CF-DC2B4C0CD737}"/>
              </a:ext>
            </a:extLst>
          </p:cNvPr>
          <p:cNvSpPr txBox="1"/>
          <p:nvPr/>
        </p:nvSpPr>
        <p:spPr>
          <a:xfrm>
            <a:off x="255645" y="5659130"/>
            <a:ext cx="4243589" cy="94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kuggle</a:t>
            </a:r>
            <a:r>
              <a:rPr kumimoji="0" lang="en-US" altLang="ko-KR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10</a:t>
            </a:r>
            <a:r>
              <a:rPr kumimoji="0" lang="ko-KR" alt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기 </a:t>
            </a:r>
            <a:r>
              <a:rPr kumimoji="0" lang="en-US" altLang="ko-KR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3</a:t>
            </a:r>
            <a:r>
              <a:rPr kumimoji="0" lang="ko-KR" alt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조</a:t>
            </a:r>
            <a:endParaRPr kumimoji="0" lang="en-US" altLang="ko-KR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김태현 정명훈 </a:t>
            </a:r>
            <a:r>
              <a:rPr kumimoji="0" lang="ko-KR" altLang="en-US" sz="22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최종렬</a:t>
            </a:r>
            <a:endParaRPr kumimoji="0" lang="en-US" altLang="ko-KR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E292D-BED0-1C16-1C65-C371282E5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47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/>
              <a:t>RNN</a:t>
            </a:r>
            <a:endParaRPr lang="ko-KR" altLang="en-US" sz="6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Recurrent Neural Network(</a:t>
            </a:r>
            <a:r>
              <a:rPr lang="ko-KR" altLang="en-US"/>
              <a:t>순환 신경망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      I work at google</a:t>
            </a:r>
            <a:r>
              <a:rPr lang="ko-KR" altLang="en-US" sz="2000"/>
              <a:t> </a:t>
            </a:r>
            <a:r>
              <a:rPr lang="en-US" altLang="ko-KR" sz="2000">
                <a:sym typeface="Wingdings" panose="05000000000000000000" pitchFamily="2" charset="2"/>
              </a:rPr>
              <a:t>   </a:t>
            </a:r>
            <a:r>
              <a:rPr lang="en-US" altLang="ko-KR" sz="2000"/>
              <a:t>work</a:t>
            </a:r>
            <a:r>
              <a:rPr lang="ko-KR" altLang="en-US" sz="2000"/>
              <a:t>는 동사 </a:t>
            </a:r>
            <a:r>
              <a:rPr lang="en-US" altLang="ko-KR" sz="2000"/>
              <a:t>google</a:t>
            </a:r>
            <a:r>
              <a:rPr lang="ko-KR" altLang="en-US" sz="2000"/>
              <a:t>은 명사이다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첫 문장에서 </a:t>
            </a:r>
            <a:r>
              <a:rPr lang="en-US" altLang="ko-KR" sz="2000"/>
              <a:t>Work</a:t>
            </a:r>
            <a:r>
              <a:rPr lang="ko-KR" altLang="en-US" sz="2000"/>
              <a:t>는 </a:t>
            </a:r>
            <a:r>
              <a:rPr lang="en-US" altLang="ko-KR" sz="2000"/>
              <a:t>I </a:t>
            </a:r>
            <a:r>
              <a:rPr lang="ko-KR" altLang="en-US" sz="2000"/>
              <a:t>다음에 있으니까 그리고 대명사 다음에 있으니까 동사라고 추론 할 수 있다</a:t>
            </a:r>
            <a:r>
              <a:rPr lang="en-US" altLang="ko-KR" sz="2000"/>
              <a:t>. </a:t>
            </a:r>
            <a:r>
              <a:rPr lang="ko-KR" altLang="en-US" sz="2000"/>
              <a:t>그리고 </a:t>
            </a:r>
            <a:r>
              <a:rPr lang="en-US" altLang="ko-KR" sz="2000"/>
              <a:t>google</a:t>
            </a:r>
            <a:r>
              <a:rPr lang="ko-KR" altLang="en-US" sz="2000"/>
              <a:t>은 </a:t>
            </a:r>
            <a:r>
              <a:rPr lang="en-US" altLang="ko-KR" sz="2000"/>
              <a:t>at </a:t>
            </a:r>
            <a:r>
              <a:rPr lang="ko-KR" altLang="en-US" sz="2000"/>
              <a:t>다음에 왔으니까 대명사 동사 전치사 구절 바로 뒤에 온 것은 명사일 확률이 높다</a:t>
            </a:r>
            <a:r>
              <a:rPr lang="en-US" altLang="ko-KR" sz="2000"/>
              <a:t>. </a:t>
            </a:r>
            <a:r>
              <a:rPr lang="ko-KR" altLang="en-US" sz="2000"/>
              <a:t>따라서 구글이 명사라고 추론할 수 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I</a:t>
            </a:r>
            <a:r>
              <a:rPr lang="ko-KR" altLang="en-US" sz="2000"/>
              <a:t>가 들어 왔을 때 대명사라고 예측이 되었다고 가정을 하고 </a:t>
            </a:r>
            <a:r>
              <a:rPr lang="en-US" altLang="ko-KR" sz="2000"/>
              <a:t>WORK</a:t>
            </a:r>
            <a:r>
              <a:rPr lang="ko-KR" altLang="en-US" sz="2000"/>
              <a:t>가 들어왔을 때 </a:t>
            </a:r>
            <a:r>
              <a:rPr lang="en-US" altLang="ko-KR" sz="2000"/>
              <a:t>I</a:t>
            </a:r>
            <a:r>
              <a:rPr lang="ko-KR" altLang="en-US" sz="2000"/>
              <a:t>라는 값이 영향을 준다</a:t>
            </a:r>
            <a:r>
              <a:rPr lang="en-US" altLang="ko-KR" sz="2000"/>
              <a:t>. </a:t>
            </a:r>
            <a:r>
              <a:rPr lang="ko-KR" altLang="en-US" sz="2000"/>
              <a:t>그래서 </a:t>
            </a:r>
            <a:r>
              <a:rPr lang="en-US" altLang="ko-KR" sz="2000"/>
              <a:t>WORK</a:t>
            </a:r>
            <a:r>
              <a:rPr lang="ko-KR" altLang="en-US" sz="2000"/>
              <a:t>가 동사라고 판단이 되어진다</a:t>
            </a:r>
            <a:r>
              <a:rPr lang="en-US" altLang="ko-KR" sz="2000"/>
              <a:t>. GOOGLE</a:t>
            </a:r>
            <a:r>
              <a:rPr lang="ko-KR" altLang="en-US" sz="2000"/>
              <a:t>이 들어왔을 때 </a:t>
            </a:r>
            <a:r>
              <a:rPr lang="en-US" altLang="ko-KR" sz="2000"/>
              <a:t>GOOGLE</a:t>
            </a:r>
            <a:r>
              <a:rPr lang="ko-KR" altLang="en-US" sz="2000"/>
              <a:t>이라는 </a:t>
            </a:r>
            <a:r>
              <a:rPr lang="en-US" altLang="ko-KR" sz="2000"/>
              <a:t>INPUT</a:t>
            </a:r>
            <a:r>
              <a:rPr lang="ko-KR" altLang="en-US" sz="2000"/>
              <a:t>값에 </a:t>
            </a:r>
            <a:r>
              <a:rPr lang="en-US" altLang="ko-KR" sz="2000"/>
              <a:t>I WORK AT </a:t>
            </a:r>
            <a:r>
              <a:rPr lang="ko-KR" altLang="en-US" sz="2000"/>
              <a:t>이라는 값이 들어와서 </a:t>
            </a:r>
            <a:r>
              <a:rPr lang="en-US" altLang="ko-KR" sz="2000"/>
              <a:t>GOOGLE</a:t>
            </a:r>
            <a:r>
              <a:rPr lang="ko-KR" altLang="en-US" sz="2000"/>
              <a:t>은 여기서 명사일 확률이 높다는 것이다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 b="1"/>
              <a:t>이러한 추론의 과정을 모델링 한 것이 </a:t>
            </a:r>
            <a:r>
              <a:rPr lang="en-US" altLang="ko-KR" sz="2000" b="1"/>
              <a:t>RNN</a:t>
            </a:r>
            <a:r>
              <a:rPr lang="ko-KR" altLang="en-US" sz="2000" b="1"/>
              <a:t>이다</a:t>
            </a:r>
            <a:r>
              <a:rPr lang="en-US" altLang="ko-KR" sz="2000" b="1"/>
              <a:t>. 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59742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- I </a:t>
            </a:r>
            <a:r>
              <a:rPr lang="ko-KR" altLang="en-US" sz="2200"/>
              <a:t>가 모델에 </a:t>
            </a:r>
            <a:r>
              <a:rPr lang="en-US" altLang="ko-KR" sz="2200"/>
              <a:t>INPUT</a:t>
            </a:r>
            <a:r>
              <a:rPr lang="ko-KR" altLang="en-US" sz="2200"/>
              <a:t>이 되면 </a:t>
            </a:r>
            <a:r>
              <a:rPr lang="en-US" altLang="ko-KR" sz="2200"/>
              <a:t>outpu</a:t>
            </a:r>
            <a:r>
              <a:rPr lang="ko-KR" altLang="en-US" sz="2200"/>
              <a:t>과 </a:t>
            </a:r>
            <a:r>
              <a:rPr lang="en-US" altLang="ko-KR" sz="2200"/>
              <a:t>state</a:t>
            </a:r>
            <a:r>
              <a:rPr lang="ko-KR" altLang="en-US" sz="2200"/>
              <a:t>가 동   일한 값으로 나가게 된다</a:t>
            </a:r>
            <a:r>
              <a:rPr lang="en-US" altLang="ko-KR" sz="22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- </a:t>
            </a:r>
            <a:r>
              <a:rPr lang="ko-KR" altLang="en-US" sz="2200"/>
              <a:t>셀에는 두가지 </a:t>
            </a:r>
            <a:r>
              <a:rPr lang="en-US" altLang="ko-KR" sz="2200"/>
              <a:t>weigh</a:t>
            </a:r>
            <a:r>
              <a:rPr lang="ko-KR" altLang="en-US" sz="2200"/>
              <a:t>인 </a:t>
            </a:r>
            <a:r>
              <a:rPr lang="en-US" altLang="ko-KR" sz="2200"/>
              <a:t>whh</a:t>
            </a:r>
            <a:r>
              <a:rPr lang="ko-KR" altLang="en-US" sz="2200"/>
              <a:t>와 </a:t>
            </a:r>
            <a:r>
              <a:rPr lang="en-US" altLang="ko-KR" sz="2200"/>
              <a:t>wxh</a:t>
            </a:r>
            <a:r>
              <a:rPr lang="ko-KR" altLang="en-US" sz="2200"/>
              <a:t>가 존재하는데 </a:t>
            </a:r>
            <a:r>
              <a:rPr lang="en-US" altLang="ko-KR" sz="2200"/>
              <a:t>input</a:t>
            </a:r>
            <a:r>
              <a:rPr lang="ko-KR" altLang="en-US" sz="2200"/>
              <a:t>이</a:t>
            </a:r>
            <a:r>
              <a:rPr lang="en-US" altLang="ko-KR" sz="2200"/>
              <a:t> </a:t>
            </a:r>
            <a:r>
              <a:rPr lang="ko-KR" altLang="en-US" sz="2200"/>
              <a:t>들어올 때 </a:t>
            </a:r>
            <a:r>
              <a:rPr lang="en-US" altLang="ko-KR" sz="2200"/>
              <a:t>wxh</a:t>
            </a:r>
            <a:r>
              <a:rPr lang="ko-KR" altLang="en-US" sz="2200"/>
              <a:t>와 곱해진 것과 과거의</a:t>
            </a:r>
            <a:r>
              <a:rPr lang="en-US" altLang="ko-KR" sz="2200"/>
              <a:t> </a:t>
            </a:r>
            <a:r>
              <a:rPr lang="ko-KR" altLang="en-US" sz="2200"/>
              <a:t>값이 </a:t>
            </a:r>
            <a:r>
              <a:rPr lang="en-US" altLang="ko-KR" sz="2200"/>
              <a:t>whh</a:t>
            </a:r>
            <a:r>
              <a:rPr lang="ko-KR" altLang="en-US" sz="2200"/>
              <a:t>와 곱해진 것이 더해지고 편향값을 더해주면서 다음 은닉층의 값이 정해진다</a:t>
            </a:r>
            <a:r>
              <a:rPr lang="en-US" altLang="ko-KR" sz="22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- </a:t>
            </a:r>
            <a:r>
              <a:rPr lang="ko-KR" altLang="en-US" sz="2200"/>
              <a:t>마지막으로 </a:t>
            </a:r>
            <a:r>
              <a:rPr lang="en-US" altLang="ko-KR" sz="2200"/>
              <a:t>tanh</a:t>
            </a:r>
            <a:r>
              <a:rPr lang="ko-KR" altLang="en-US" sz="2200"/>
              <a:t>의 출력 값이 </a:t>
            </a:r>
            <a:r>
              <a:rPr lang="en-US" altLang="ko-KR" sz="2200"/>
              <a:t>output</a:t>
            </a:r>
            <a:r>
              <a:rPr lang="ko-KR" altLang="en-US" sz="2200"/>
              <a:t>이 되고   </a:t>
            </a:r>
            <a:r>
              <a:rPr lang="en-US" altLang="ko-KR" sz="2200"/>
              <a:t>state</a:t>
            </a:r>
            <a:r>
              <a:rPr lang="ko-KR" altLang="en-US" sz="2200"/>
              <a:t>의 값으로 나가게 된다</a:t>
            </a:r>
            <a:r>
              <a:rPr lang="en-US" altLang="ko-KR" sz="2200"/>
              <a:t>. 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32" r="1193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4" y="321733"/>
            <a:ext cx="6242050" cy="6011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4800" y="2260936"/>
            <a:ext cx="5350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학습은 </a:t>
            </a:r>
            <a:r>
              <a:rPr lang="en-US" altLang="ko-KR" dirty="0"/>
              <a:t>prediction </a:t>
            </a:r>
            <a:r>
              <a:rPr lang="ko-KR" altLang="en-US" dirty="0"/>
              <a:t>값과 실제 정답인 </a:t>
            </a:r>
            <a:r>
              <a:rPr lang="en-US" altLang="ko-KR" dirty="0"/>
              <a:t>target</a:t>
            </a:r>
            <a:r>
              <a:rPr lang="ko-KR" altLang="en-US" dirty="0"/>
              <a:t>을 비교해보면서 둘의 차이를 줄여나가는 과정이 학습과정이다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줄여나가는 과정을 통해 </a:t>
            </a:r>
            <a:r>
              <a:rPr lang="en-US" altLang="ko-KR" dirty="0" err="1"/>
              <a:t>wxh,whh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편향 값</a:t>
            </a:r>
            <a:r>
              <a:rPr lang="en-US" altLang="ko-KR" dirty="0"/>
              <a:t>)</a:t>
            </a:r>
            <a:r>
              <a:rPr lang="ko-KR" altLang="en-US" dirty="0"/>
              <a:t>을 최적화 시켜주는 것이다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조금씩 변형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41733" y="778934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학습과정</a:t>
            </a:r>
          </a:p>
        </p:txBody>
      </p:sp>
    </p:spTree>
    <p:extLst>
      <p:ext uri="{BB962C8B-B14F-4D97-AF65-F5344CB8AC3E}">
        <p14:creationId xmlns:p14="http://schemas.microsoft.com/office/powerpoint/2010/main" val="34092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import numpy as np import tensorflow as tf from tensorflow.keras.models import Sequential from tensorflow.keras.layers import SimpleRNN, Dense, Embedding 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# </a:t>
            </a:r>
            <a:r>
              <a:rPr lang="ko-KR" altLang="en-US" sz="2200"/>
              <a:t>문장 데이터 </a:t>
            </a: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words = ["I", "work", "at", "google"] word_index = {word: i for i, word in enumerate(words)} index_word = {i: word for i, word in enumerate(words)}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58853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시퀀스 데이터 생성</a:t>
            </a:r>
          </a:p>
          <a:p>
            <a:pPr marL="0" indent="0">
              <a:buNone/>
            </a:pPr>
            <a:r>
              <a:rPr lang="en-US" altLang="ko-KR"/>
              <a:t>def create_sequences(words, word_index, seq_length):</a:t>
            </a:r>
          </a:p>
          <a:p>
            <a:pPr marL="0" indent="0">
              <a:buNone/>
            </a:pPr>
            <a:r>
              <a:rPr lang="en-US" altLang="ko-KR"/>
              <a:t>    X = []</a:t>
            </a:r>
          </a:p>
          <a:p>
            <a:pPr marL="0" indent="0">
              <a:buNone/>
            </a:pPr>
            <a:r>
              <a:rPr lang="en-US" altLang="ko-KR"/>
              <a:t>    y = []</a:t>
            </a:r>
          </a:p>
          <a:p>
            <a:pPr marL="0" indent="0">
              <a:buNone/>
            </a:pPr>
            <a:r>
              <a:rPr lang="en-US" altLang="ko-KR"/>
              <a:t>    for i in range(len(words) - seq_length):</a:t>
            </a:r>
          </a:p>
          <a:p>
            <a:pPr marL="0" indent="0">
              <a:buNone/>
            </a:pPr>
            <a:r>
              <a:rPr lang="en-US" altLang="ko-KR"/>
              <a:t>        X.append([word_index[word] for word in words[i:i+seq_length]])</a:t>
            </a:r>
          </a:p>
          <a:p>
            <a:pPr marL="0" indent="0">
              <a:buNone/>
            </a:pPr>
            <a:r>
              <a:rPr lang="en-US" altLang="ko-KR"/>
              <a:t>        y.append(word_index[words[i+seq_length]])</a:t>
            </a:r>
          </a:p>
          <a:p>
            <a:pPr marL="0" indent="0">
              <a:buNone/>
            </a:pPr>
            <a:r>
              <a:rPr lang="en-US" altLang="ko-KR"/>
              <a:t>    return np.array(X), np.array(y)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seq_length = 3</a:t>
            </a:r>
          </a:p>
          <a:p>
            <a:pPr marL="0" indent="0">
              <a:buNone/>
            </a:pPr>
            <a:r>
              <a:rPr lang="en-US" altLang="ko-KR"/>
              <a:t>X, y = create_sequences(words, word_index, seq_length)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모델 입력을 위한 형태 변환 </a:t>
            </a:r>
            <a:r>
              <a:rPr lang="en-US" altLang="ko-KR"/>
              <a:t>(samples, time steps)</a:t>
            </a:r>
          </a:p>
          <a:p>
            <a:pPr marL="0" indent="0">
              <a:buNone/>
            </a:pPr>
            <a:r>
              <a:rPr lang="en-US" altLang="ko-KR"/>
              <a:t>X = X.reshape((X.shape[0], seq_length))</a:t>
            </a:r>
          </a:p>
          <a:p>
            <a:pPr marL="0" indent="0">
              <a:buNone/>
            </a:pPr>
            <a:r>
              <a:rPr lang="en-US" altLang="ko-KR"/>
              <a:t>y = y.reshape((y.shape[0],))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45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0267"/>
            <a:ext cx="10515600" cy="5736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모델 입력을 위한 형태 변환 </a:t>
            </a:r>
            <a:r>
              <a:rPr lang="en-US" altLang="ko-KR"/>
              <a:t>(samples, time steps) </a:t>
            </a:r>
          </a:p>
          <a:p>
            <a:pPr marL="0" indent="0">
              <a:buNone/>
            </a:pPr>
            <a:r>
              <a:rPr lang="en-US" altLang="ko-KR"/>
              <a:t>X = X.reshape((X.shape[0], seq_length)) </a:t>
            </a:r>
          </a:p>
          <a:p>
            <a:pPr marL="0" indent="0">
              <a:buNone/>
            </a:pPr>
            <a:r>
              <a:rPr lang="en-US" altLang="ko-KR"/>
              <a:t>y = y.reshape((y.shape[0],))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vocab_size = len(words)</a:t>
            </a:r>
          </a:p>
          <a:p>
            <a:pPr marL="0" indent="0">
              <a:buNone/>
            </a:pPr>
            <a:r>
              <a:rPr lang="en-US" altLang="ko-KR"/>
              <a:t>embed_dim = 10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vocab_size = len(words)</a:t>
            </a:r>
          </a:p>
          <a:p>
            <a:pPr marL="0" indent="0">
              <a:buNone/>
            </a:pPr>
            <a:r>
              <a:rPr lang="en-US" altLang="ko-KR"/>
              <a:t>embed_dim = 10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모델 구성</a:t>
            </a:r>
          </a:p>
          <a:p>
            <a:pPr marL="0" indent="0">
              <a:buNone/>
            </a:pPr>
            <a:r>
              <a:rPr lang="en-US" altLang="ko-KR"/>
              <a:t>model = Sequential([</a:t>
            </a:r>
          </a:p>
          <a:p>
            <a:pPr marL="0" indent="0">
              <a:buNone/>
            </a:pPr>
            <a:r>
              <a:rPr lang="en-US" altLang="ko-KR"/>
              <a:t>    Embedding(input_dim=vocab_size, output_dim=embed_dim, input_length=seq_length),</a:t>
            </a:r>
          </a:p>
          <a:p>
            <a:pPr marL="0" indent="0">
              <a:buNone/>
            </a:pPr>
            <a:r>
              <a:rPr lang="en-US" altLang="ko-KR"/>
              <a:t>    SimpleRNN(50, activation='relu'),</a:t>
            </a:r>
          </a:p>
          <a:p>
            <a:pPr marL="0" indent="0">
              <a:buNone/>
            </a:pPr>
            <a:r>
              <a:rPr lang="en-US" altLang="ko-KR"/>
              <a:t>    Dense(vocab_size, activation='softmax')</a:t>
            </a:r>
          </a:p>
          <a:p>
            <a:pPr marL="0" indent="0">
              <a:buNone/>
            </a:pPr>
            <a:r>
              <a:rPr lang="en-US" altLang="ko-KR"/>
              <a:t>])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모델 컴파일</a:t>
            </a:r>
          </a:p>
          <a:p>
            <a:pPr marL="0" indent="0">
              <a:buNone/>
            </a:pPr>
            <a:r>
              <a:rPr lang="en-US" altLang="ko-KR"/>
              <a:t>model.compile(optimizer='adam', loss='sparse_categorical_crossentropy', metrics=['accuracy'])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5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372532"/>
            <a:ext cx="11082867" cy="45042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모델 훈련</a:t>
            </a:r>
          </a:p>
          <a:p>
            <a:pPr marL="0" indent="0">
              <a:buNone/>
            </a:pPr>
            <a:r>
              <a:rPr lang="en-US" altLang="ko-KR"/>
              <a:t>model.fit(X, y, epochs=200, verbose=1)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예측 수행</a:t>
            </a:r>
          </a:p>
          <a:p>
            <a:r>
              <a:rPr lang="en-US" altLang="ko-KR"/>
              <a:t>def predict_next_word(model, sequence, word_index, index_word):</a:t>
            </a:r>
          </a:p>
          <a:p>
            <a:r>
              <a:rPr lang="en-US" altLang="ko-KR"/>
              <a:t>    seq = np.array([word_index[word] for word in sequence])</a:t>
            </a:r>
          </a:p>
          <a:p>
            <a:r>
              <a:rPr lang="en-US" altLang="ko-KR"/>
              <a:t>    seq = seq.reshape((1, seq_length))</a:t>
            </a:r>
          </a:p>
          <a:p>
            <a:r>
              <a:rPr lang="en-US" altLang="ko-KR"/>
              <a:t>    prediction = model.predict(seq, verbose=0)</a:t>
            </a:r>
          </a:p>
          <a:p>
            <a:r>
              <a:rPr lang="en-US" altLang="ko-KR"/>
              <a:t>    predicted_index = np.argmax(prediction)</a:t>
            </a:r>
          </a:p>
          <a:p>
            <a:r>
              <a:rPr lang="en-US" altLang="ko-KR"/>
              <a:t>    return index_word[predicted_index]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예측 테스트</a:t>
            </a:r>
          </a:p>
          <a:p>
            <a:r>
              <a:rPr lang="en-US" altLang="ko-KR"/>
              <a:t>sequence = ["I", "work", "at"]</a:t>
            </a:r>
          </a:p>
          <a:p>
            <a:r>
              <a:rPr lang="en-US" altLang="ko-KR"/>
              <a:t>predicted_word = predict_next_word(model, sequence, word_index, index_word)</a:t>
            </a:r>
          </a:p>
          <a:p>
            <a:r>
              <a:rPr lang="en-US" altLang="ko-KR"/>
              <a:t>print(f'Next word after "{sequence}" is "{predicted_word}"')</a:t>
            </a:r>
          </a:p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" y="4741333"/>
            <a:ext cx="7222068" cy="19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B085061-503D-2B73-0E8F-885B9E88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/>
              <a:t>CNN</a:t>
            </a:r>
            <a:endParaRPr lang="ko-KR" altLang="en-US" sz="66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164B69A-3EA6-A963-6C70-23403231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Convolution Neural Network(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EA97-E2D1-0FF8-B03B-909C5D40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CNN</a:t>
            </a:r>
            <a:r>
              <a:rPr lang="ko-KR" altLang="en-US" sz="5400"/>
              <a:t>이란</a:t>
            </a:r>
            <a:r>
              <a:rPr lang="en-US" altLang="ko-KR" sz="5400"/>
              <a:t>?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956FA-5F52-6568-B04D-CD0B7D01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2200" b="0" i="0">
                <a:effectLst/>
                <a:highlight>
                  <a:srgbClr val="FFFFFF"/>
                </a:highlight>
                <a:latin typeface="source-serif-pro"/>
              </a:rPr>
              <a:t>딥러닝에서 주로 이미지나 영상 데이터를 처리할 때 쓰인다</a:t>
            </a:r>
            <a:r>
              <a:rPr lang="en-US" altLang="ko-KR" sz="2200" b="0" i="0"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r>
              <a:rPr lang="ko-KR" altLang="en-US" sz="2200" b="0" i="0">
                <a:effectLst/>
                <a:highlight>
                  <a:srgbClr val="FFFFFF"/>
                </a:highlight>
                <a:latin typeface="source-serif-pro"/>
              </a:rPr>
              <a:t>이름에서 알 수 있듯 </a:t>
            </a:r>
            <a:r>
              <a:rPr lang="en-US" altLang="ko-KR" sz="2200" b="0" i="0">
                <a:effectLst/>
                <a:highlight>
                  <a:srgbClr val="FFFFFF"/>
                </a:highlight>
                <a:latin typeface="source-serif-pro"/>
              </a:rPr>
              <a:t>input </a:t>
            </a:r>
            <a:r>
              <a:rPr lang="ko-KR" altLang="en-US" sz="2200" b="0" i="0">
                <a:effectLst/>
                <a:highlight>
                  <a:srgbClr val="FFFFFF"/>
                </a:highlight>
                <a:latin typeface="source-serif-pro"/>
              </a:rPr>
              <a:t>데이터에 </a:t>
            </a:r>
            <a:r>
              <a:rPr lang="en-US" altLang="ko-KR" sz="2200" b="0" i="0">
                <a:effectLst/>
                <a:highlight>
                  <a:srgbClr val="FFFFFF"/>
                </a:highlight>
                <a:latin typeface="source-serif-pro"/>
              </a:rPr>
              <a:t>Convolution(</a:t>
            </a:r>
            <a:r>
              <a:rPr lang="ko-KR" altLang="en-US" sz="2200" b="0" i="0">
                <a:effectLst/>
                <a:highlight>
                  <a:srgbClr val="FFFFFF"/>
                </a:highlight>
                <a:latin typeface="source-serif-pro"/>
              </a:rPr>
              <a:t>합성곱</a:t>
            </a:r>
            <a:r>
              <a:rPr lang="en-US" altLang="ko-KR" sz="2200" b="0" i="0">
                <a:effectLst/>
                <a:highlight>
                  <a:srgbClr val="FFFFFF"/>
                </a:highlight>
                <a:latin typeface="source-serif-pro"/>
              </a:rPr>
              <a:t>)</a:t>
            </a:r>
            <a:r>
              <a:rPr lang="ko-KR" altLang="en-US" sz="2200" b="0" i="0">
                <a:effectLst/>
                <a:highlight>
                  <a:srgbClr val="FFFFFF"/>
                </a:highlight>
                <a:latin typeface="source-serif-pro"/>
              </a:rPr>
              <a:t>이라는  전처리 작업이 들어가는 </a:t>
            </a:r>
            <a:r>
              <a:rPr lang="en-US" altLang="ko-KR" sz="2200" b="0" i="0">
                <a:effectLst/>
                <a:highlight>
                  <a:srgbClr val="FFFFFF"/>
                </a:highlight>
                <a:latin typeface="source-serif-pro"/>
              </a:rPr>
              <a:t>Neural Network </a:t>
            </a:r>
            <a:r>
              <a:rPr lang="ko-KR" altLang="en-US" sz="2200" b="0" i="0">
                <a:effectLst/>
                <a:highlight>
                  <a:srgbClr val="FFFFFF"/>
                </a:highlight>
                <a:latin typeface="source-serif-pro"/>
              </a:rPr>
              <a:t>모</a:t>
            </a:r>
            <a:r>
              <a:rPr lang="ko-KR" altLang="en-US" sz="2200">
                <a:highlight>
                  <a:srgbClr val="FFFFFF"/>
                </a:highlight>
                <a:latin typeface="source-serif-pro"/>
              </a:rPr>
              <a:t>델이다</a:t>
            </a:r>
            <a:r>
              <a:rPr lang="en-US" altLang="ko-KR" sz="2200" b="0" i="0"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ko-KR" altLang="en-US" sz="2200"/>
          </a:p>
        </p:txBody>
      </p:sp>
      <p:pic>
        <p:nvPicPr>
          <p:cNvPr id="5" name="Picture 4" descr="그물망과 교점으로 이루어진 구형">
            <a:extLst>
              <a:ext uri="{FF2B5EF4-FFF2-40B4-BE49-F238E27FC236}">
                <a16:creationId xmlns:a16="http://schemas.microsoft.com/office/drawing/2014/main" id="{A50211AB-872E-A820-ECF7-8544043A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501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E5F8D-5D0E-8B97-6476-EF170ECC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92962C37-6707-3E1B-1EEA-806F1F1E4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41803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17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CD6CA-0BA1-03D5-D14B-A3430D0C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CNNvsDNN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19FF0-B384-FA2C-AE0E-EDCBDC7A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일반 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DNN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은 기본적으로 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1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차원 형태의 데이터를 사용</a:t>
            </a:r>
            <a:r>
              <a:rPr lang="ko-KR" altLang="en-US" sz="1200">
                <a:highlight>
                  <a:srgbClr val="FFFFFF"/>
                </a:highlight>
                <a:latin typeface="source-serif-pro"/>
              </a:rPr>
              <a:t>한다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endParaRPr lang="en-US" altLang="ko-KR" sz="1200" b="0" i="0">
              <a:effectLst/>
              <a:highlight>
                <a:srgbClr val="FFFFFF"/>
              </a:highlight>
              <a:latin typeface="source-serif-pro"/>
            </a:endParaRPr>
          </a:p>
          <a:p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이미지가 입력 값이 되는 경우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이것을 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1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차원 벡터로 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flatten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시켜서 한 줄짜리 데이터로 만들어야 하는데 이 과정에서 이미지의 공간적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/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지역적 정보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(spatial/topological information)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가 손실된다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. </a:t>
            </a:r>
          </a:p>
          <a:p>
            <a:endParaRPr lang="en-US" altLang="ko-KR" sz="1200" b="0" i="0">
              <a:effectLst/>
              <a:highlight>
                <a:srgbClr val="FFFFFF"/>
              </a:highlight>
              <a:latin typeface="source-serif-pro"/>
            </a:endParaRPr>
          </a:p>
          <a:p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또한 추상화과정 없이 바로 연산과정으로 넘어가 버리기 때문에 학습시간과 능률의 효율성이 저하된다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endParaRPr lang="en-US" altLang="ko-KR" sz="1200" b="0" i="0">
              <a:effectLst/>
              <a:highlight>
                <a:srgbClr val="FFFFFF"/>
              </a:highlight>
              <a:latin typeface="source-serif-pro"/>
            </a:endParaRPr>
          </a:p>
          <a:p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CNN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은 이미지를 날것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(raw input) 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그대로 받음으로써 공간적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/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지역적 정보를 유지한 채 특성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(feature)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들의 계층을 </a:t>
            </a:r>
            <a:r>
              <a:rPr lang="ko-KR" altLang="en-US" sz="1200">
                <a:highlight>
                  <a:srgbClr val="FFFFFF"/>
                </a:highlight>
                <a:latin typeface="source-serif-pro"/>
              </a:rPr>
              <a:t>만든</a:t>
            </a:r>
            <a:r>
              <a:rPr lang="ko-KR" altLang="en-US" sz="1200" b="0" i="0">
                <a:effectLst/>
                <a:highlight>
                  <a:srgbClr val="FFFFFF"/>
                </a:highlight>
                <a:latin typeface="source-serif-pro"/>
              </a:rPr>
              <a:t>다</a:t>
            </a:r>
            <a:r>
              <a:rPr lang="en-US" altLang="ko-KR" sz="1200" b="0" i="0">
                <a:effectLst/>
                <a:highlight>
                  <a:srgbClr val="FFFFFF"/>
                </a:highlight>
                <a:latin typeface="source-serif-pro"/>
              </a:rPr>
              <a:t>. </a:t>
            </a:r>
          </a:p>
        </p:txBody>
      </p:sp>
      <p:pic>
        <p:nvPicPr>
          <p:cNvPr id="5" name="Picture 4" descr="검은색 배경의 여러 물음표">
            <a:extLst>
              <a:ext uri="{FF2B5EF4-FFF2-40B4-BE49-F238E27FC236}">
                <a16:creationId xmlns:a16="http://schemas.microsoft.com/office/drawing/2014/main" id="{CD76A0AB-CEB4-A080-02C1-97CCAAFE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943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9DD1-340F-05D7-1E5B-9AB13652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CNN</a:t>
            </a:r>
            <a:r>
              <a:rPr lang="ko-KR" altLang="en-US" sz="5400"/>
              <a:t>의 주요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CEC44-4AFE-43BA-877A-F263635D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2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source-serif-pro"/>
              </a:rPr>
              <a:t>차원 이미지는 픽셀 단위로 구성되어 있다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endParaRPr lang="en-US" altLang="ko-KR" sz="1500" b="0" i="0">
              <a:effectLst/>
              <a:highlight>
                <a:srgbClr val="FFFFFF"/>
              </a:highlight>
              <a:latin typeface="source-serif-pro"/>
            </a:endParaRPr>
          </a:p>
          <a:p>
            <a:r>
              <a:rPr lang="ko-KR" altLang="en-US" sz="1500" b="0" i="0">
                <a:effectLst/>
                <a:highlight>
                  <a:srgbClr val="FFFFFF"/>
                </a:highlight>
                <a:latin typeface="source-serif-pro"/>
              </a:rPr>
              <a:t>자세히 보면 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28x28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source-serif-pro"/>
              </a:rPr>
              <a:t>단위의 픽셀로 구성되어 있습니다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. 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source-serif-pro"/>
              </a:rPr>
              <a:t>우리는 이 데이터 입력 값을 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28x28 matrix(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source-serif-pro"/>
              </a:rPr>
              <a:t>행렬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)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source-serif-pro"/>
              </a:rPr>
              <a:t>로 표현할 수 있다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endParaRPr lang="en-US" altLang="ko-KR" sz="1500">
              <a:highlight>
                <a:srgbClr val="FFFFFF"/>
              </a:highlight>
              <a:latin typeface="source-serif-pro"/>
            </a:endParaRPr>
          </a:p>
          <a:p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CNN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에는 필터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(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커널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)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가 있는데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. 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이 필터를 이미지 입력 값에 전체적으로 연산처리를 해주는 것이다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. </a:t>
            </a:r>
          </a:p>
          <a:p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 이 연산처리는 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matrix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와 </a:t>
            </a:r>
            <a:r>
              <a:rPr lang="en-US" altLang="ko-KR" sz="1500" b="0" i="0">
                <a:effectLst/>
                <a:highlight>
                  <a:srgbClr val="FFFFFF"/>
                </a:highlight>
                <a:latin typeface="+mj-lt"/>
              </a:rPr>
              <a:t>matrix</a:t>
            </a:r>
            <a:r>
              <a:rPr lang="ko-KR" altLang="en-US" sz="1500" b="0" i="0">
                <a:effectLst/>
                <a:highlight>
                  <a:srgbClr val="FFFFFF"/>
                </a:highlight>
                <a:latin typeface="+mj-lt"/>
              </a:rPr>
              <a:t>간의 </a:t>
            </a:r>
            <a:r>
              <a:rPr lang="ko-KR" altLang="en-US" sz="1500" b="0" i="1">
                <a:effectLst/>
                <a:highlight>
                  <a:srgbClr val="FFFFFF"/>
                </a:highlight>
                <a:latin typeface="+mj-lt"/>
              </a:rPr>
              <a:t>내적을 사용한다</a:t>
            </a:r>
            <a:r>
              <a:rPr lang="en-US" altLang="ko-KR" sz="1500" b="0" i="1">
                <a:effectLst/>
                <a:highlight>
                  <a:srgbClr val="FFFFFF"/>
                </a:highlight>
                <a:latin typeface="+mj-lt"/>
              </a:rPr>
              <a:t>.</a:t>
            </a:r>
            <a:endParaRPr lang="en-US" altLang="ko-KR" sz="1500" b="0" i="0">
              <a:effectLst/>
              <a:highlight>
                <a:srgbClr val="FFFFFF"/>
              </a:highlight>
              <a:latin typeface="+mj-lt"/>
            </a:endParaRPr>
          </a:p>
          <a:p>
            <a:endParaRPr lang="en-US" altLang="ko-KR" sz="1500" b="0" i="0">
              <a:effectLst/>
              <a:highlight>
                <a:srgbClr val="FFFFFF"/>
              </a:highlight>
              <a:latin typeface="source-serif-pro"/>
            </a:endParaRPr>
          </a:p>
          <a:p>
            <a:pPr lvl="4"/>
            <a:endParaRPr lang="ko-KR" altLang="en-US" sz="150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44FD74F-31EE-BE84-BB09-8F1CB4B2D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1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493CE-0B40-4D4C-63C9-3015BD86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1B5C1-1D66-E0D9-05B1-E3AE11D9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740317-725A-DABE-E1C9-5EFDED05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01"/>
            <a:ext cx="12192000" cy="63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6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D0CA2-4DD3-4B31-1719-ADD3941E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전체적인 구조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832E55-36E9-29C1-CAF1-1EE07596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88210" cy="378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AE64-EB3C-6D7B-A12C-A3582222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사용예시</a:t>
            </a:r>
            <a:r>
              <a:rPr lang="en-US" altLang="ko-KR" sz="5400"/>
              <a:t>-</a:t>
            </a:r>
            <a:r>
              <a:rPr lang="ko-KR" altLang="en-US" sz="5400"/>
              <a:t>이미지 인식 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551E5-CD2C-49F5-83D0-B9CEC2E3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>
                <a:hlinkClick r:id="rId2"/>
              </a:rPr>
              <a:t>https://github.com/Cjapysql/9th_KUGGLE_Seminar/blob/free-project2/CNN_%EC%96%BC%EA%B5%B4%EC%9D%B8%EC%8B%9D.ipynb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61607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D71B54-E2F4-6A93-2E48-626444F51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ko-KR" altLang="en-US" sz="6600">
                <a:solidFill>
                  <a:srgbClr val="FFFFFF"/>
                </a:solidFill>
              </a:rPr>
              <a:t>감사합니다</a:t>
            </a:r>
            <a:r>
              <a:rPr lang="en-US" altLang="ko-KR" sz="6600">
                <a:solidFill>
                  <a:srgbClr val="FFFFFF"/>
                </a:solidFill>
              </a:rPr>
              <a:t>!</a:t>
            </a:r>
            <a:endParaRPr lang="ko-KR" altLang="en-US" sz="6600">
              <a:solidFill>
                <a:srgbClr val="FFFFFF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5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/>
              <a:t>DNN</a:t>
            </a:r>
            <a:br>
              <a:rPr lang="en-US" altLang="ko-KR" sz="6600"/>
            </a:br>
            <a:r>
              <a:rPr lang="en-US" altLang="ko-KR" sz="6600"/>
              <a:t> Deep Neural Network</a:t>
            </a:r>
            <a:endParaRPr lang="ko-KR" altLang="en-US" sz="66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1236" y="360370"/>
            <a:ext cx="4661827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퍼셉트론</a:t>
            </a: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이론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퍼셉트론</a:t>
            </a:r>
            <a:r>
              <a:rPr lang="en-US" altLang="ko-KR" sz="1700"/>
              <a:t>: </a:t>
            </a:r>
            <a:r>
              <a:rPr lang="ko-KR" altLang="en-US" sz="1700"/>
              <a:t>인간의 뉴런을 본떠 만든 알고리즘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/>
              <a:t>ex) </a:t>
            </a:r>
            <a:r>
              <a:rPr lang="ko-KR" altLang="en-US" sz="1700"/>
              <a:t>차가운 얼음을 만졌을 때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/>
              <a:t> </a:t>
            </a:r>
            <a:r>
              <a:rPr lang="ko-KR" altLang="en-US" sz="1700"/>
              <a:t>가지돌기</a:t>
            </a:r>
            <a:r>
              <a:rPr lang="en-US" altLang="ko-KR" sz="1700"/>
              <a:t> -&gt; </a:t>
            </a:r>
            <a:r>
              <a:rPr lang="ko-KR" altLang="en-US" sz="1700"/>
              <a:t>신경 세포 </a:t>
            </a:r>
            <a:r>
              <a:rPr lang="en-US" altLang="ko-KR" sz="1700"/>
              <a:t>= ‘</a:t>
            </a:r>
            <a:r>
              <a:rPr lang="ko-KR" altLang="en-US" sz="1700"/>
              <a:t>차갑다</a:t>
            </a:r>
            <a:r>
              <a:rPr lang="en-US" altLang="ko-KR" sz="1700"/>
              <a:t>’(</a:t>
            </a:r>
            <a:r>
              <a:rPr lang="ko-KR" altLang="en-US" sz="1700"/>
              <a:t>전기적 자극 신호</a:t>
            </a:r>
            <a:r>
              <a:rPr lang="en-US" altLang="ko-KR" sz="1700"/>
              <a:t>) -&gt; </a:t>
            </a:r>
            <a:r>
              <a:rPr lang="ko-KR" altLang="en-US" sz="1700"/>
              <a:t>핵</a:t>
            </a:r>
            <a:r>
              <a:rPr lang="en-US" altLang="ko-KR" sz="1700"/>
              <a:t>=‘</a:t>
            </a:r>
            <a:r>
              <a:rPr lang="ko-KR" altLang="en-US" sz="1700"/>
              <a:t>차갑다</a:t>
            </a:r>
            <a:r>
              <a:rPr lang="en-US" altLang="ko-KR" sz="1700"/>
              <a:t>‘ or ‘</a:t>
            </a:r>
            <a:r>
              <a:rPr lang="ko-KR" altLang="en-US" sz="1700"/>
              <a:t>뜨겁다</a:t>
            </a:r>
            <a:r>
              <a:rPr lang="en-US" altLang="ko-KR" sz="1700"/>
              <a:t>‘ </a:t>
            </a:r>
            <a:r>
              <a:rPr lang="ko-KR" altLang="en-US" sz="1700"/>
              <a:t>신호값으로</a:t>
            </a:r>
            <a:r>
              <a:rPr lang="en-US" altLang="ko-KR" sz="1700"/>
              <a:t> </a:t>
            </a:r>
            <a:r>
              <a:rPr lang="ko-KR" altLang="en-US" sz="1700"/>
              <a:t>변경 </a:t>
            </a:r>
            <a:r>
              <a:rPr lang="en-US" altLang="ko-KR" sz="1700"/>
              <a:t>-&gt; </a:t>
            </a:r>
            <a:r>
              <a:rPr lang="ko-KR" altLang="en-US" sz="1700"/>
              <a:t>뇌로 전달 </a:t>
            </a:r>
            <a:r>
              <a:rPr lang="en-US" altLang="ko-KR" sz="1700"/>
              <a:t>or </a:t>
            </a:r>
            <a:r>
              <a:rPr lang="ko-KR" altLang="en-US" sz="1700"/>
              <a:t>다음 뉴런에게</a:t>
            </a:r>
            <a:r>
              <a:rPr lang="en-US" altLang="ko-KR" sz="1700"/>
              <a:t> </a:t>
            </a:r>
            <a:r>
              <a:rPr lang="ko-KR" altLang="en-US" sz="1700"/>
              <a:t>전달 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ym typeface="Wingdings" panose="05000000000000000000" pitchFamily="2" charset="2"/>
              </a:rPr>
              <a:t>’</a:t>
            </a:r>
            <a:r>
              <a:rPr lang="ko-KR" altLang="en-US" sz="1700">
                <a:sym typeface="Wingdings" panose="05000000000000000000" pitchFamily="2" charset="2"/>
              </a:rPr>
              <a:t>내가 차가운 것을 만졌구나＇</a:t>
            </a:r>
            <a:endParaRPr lang="en-US" altLang="ko-KR" sz="17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056886"/>
            <a:ext cx="6903720" cy="27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26" y="0"/>
            <a:ext cx="4956313" cy="99536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이론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57" y="4715556"/>
            <a:ext cx="3135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어떠한 </a:t>
            </a:r>
            <a:r>
              <a:rPr lang="en-US" altLang="ko-KR" dirty="0"/>
              <a:t>Input </a:t>
            </a:r>
            <a:r>
              <a:rPr lang="ko-KR" altLang="en-US" dirty="0"/>
              <a:t>값이 들어오면 </a:t>
            </a:r>
            <a:r>
              <a:rPr lang="en-US" altLang="ko-KR" dirty="0"/>
              <a:t>-&gt;</a:t>
            </a:r>
            <a:r>
              <a:rPr lang="ko-KR" altLang="en-US" dirty="0"/>
              <a:t> 가중치</a:t>
            </a:r>
            <a:r>
              <a:rPr lang="en-US" altLang="ko-KR" dirty="0"/>
              <a:t>(Weights)</a:t>
            </a:r>
            <a:r>
              <a:rPr lang="ko-KR" altLang="en-US" dirty="0"/>
              <a:t>에 의해 전달</a:t>
            </a:r>
            <a:r>
              <a:rPr lang="en-US" altLang="ko-KR" dirty="0"/>
              <a:t>-&gt;</a:t>
            </a:r>
            <a:r>
              <a:rPr lang="ko-KR" altLang="en-US" dirty="0"/>
              <a:t>전달받은 값을 </a:t>
            </a:r>
            <a:r>
              <a:rPr lang="en-US" altLang="ko-KR" dirty="0"/>
              <a:t>Sigmoid Function</a:t>
            </a:r>
            <a:r>
              <a:rPr lang="ko-KR" altLang="en-US" dirty="0"/>
              <a:t>을 통해 이것이 </a:t>
            </a:r>
            <a:r>
              <a:rPr lang="en-US" altLang="ko-KR" dirty="0"/>
              <a:t>＇</a:t>
            </a:r>
            <a:r>
              <a:rPr lang="ko-KR" altLang="en-US" dirty="0"/>
              <a:t>차갑다</a:t>
            </a:r>
            <a:r>
              <a:rPr lang="en-US" altLang="ko-KR" dirty="0"/>
              <a:t>＇ </a:t>
            </a:r>
            <a:r>
              <a:rPr lang="ko-KR" altLang="en-US" dirty="0"/>
              <a:t>혹은 </a:t>
            </a:r>
            <a:r>
              <a:rPr lang="en-US" altLang="ko-KR" dirty="0"/>
              <a:t>＇</a:t>
            </a:r>
            <a:r>
              <a:rPr lang="ko-KR" altLang="en-US" dirty="0"/>
              <a:t>뜨겁다</a:t>
            </a:r>
            <a:r>
              <a:rPr lang="en-US" altLang="ko-KR" dirty="0"/>
              <a:t>＇ </a:t>
            </a:r>
            <a:r>
              <a:rPr lang="ko-KR" altLang="en-US" dirty="0"/>
              <a:t>라는 </a:t>
            </a:r>
            <a:r>
              <a:rPr lang="ko-KR" altLang="en-US" dirty="0" err="1"/>
              <a:t>신호값으로</a:t>
            </a:r>
            <a:r>
              <a:rPr lang="ko-KR" altLang="en-US" dirty="0"/>
              <a:t> 변경해주는 과정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327739"/>
            <a:ext cx="5012872" cy="31599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38" y="4820110"/>
            <a:ext cx="7148179" cy="1196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25343" y="1208314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전달하는 과정은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W</a:t>
            </a:r>
            <a:r>
              <a:rPr lang="ko-KR" altLang="en-US" dirty="0"/>
              <a:t>값을 곱하고 </a:t>
            </a:r>
            <a:r>
              <a:rPr lang="en-US" altLang="ko-KR" dirty="0"/>
              <a:t>b(bias)</a:t>
            </a:r>
            <a:r>
              <a:rPr lang="ko-KR" altLang="en-US" dirty="0"/>
              <a:t>값을 더하여 </a:t>
            </a:r>
            <a:r>
              <a:rPr lang="en-US" altLang="ko-KR" dirty="0"/>
              <a:t>Sigmoid </a:t>
            </a:r>
            <a:r>
              <a:rPr lang="ko-KR" altLang="en-US" dirty="0"/>
              <a:t>함수에서 처리합니다</a:t>
            </a:r>
            <a:r>
              <a:rPr lang="en-US" altLang="ko-KR" dirty="0"/>
              <a:t>. Weights </a:t>
            </a:r>
            <a:r>
              <a:rPr lang="ko-KR" altLang="en-US" dirty="0"/>
              <a:t>값과 </a:t>
            </a:r>
            <a:r>
              <a:rPr lang="en-US" altLang="ko-KR" dirty="0"/>
              <a:t>bias</a:t>
            </a:r>
            <a:r>
              <a:rPr lang="ko-KR" altLang="en-US" dirty="0"/>
              <a:t>값은 학습을 통해 최적의 값을 찾습니다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ko-KR" altLang="en-US" dirty="0" err="1"/>
              <a:t>퍼셉트론은</a:t>
            </a:r>
            <a:r>
              <a:rPr lang="ko-KR" altLang="en-US" dirty="0"/>
              <a:t> 최적의 선을 찾는 과정입니다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9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26" y="0"/>
            <a:ext cx="4956313" cy="995363"/>
          </a:xfrm>
        </p:spPr>
        <p:txBody>
          <a:bodyPr>
            <a:normAutofit/>
          </a:bodyPr>
          <a:lstStyle/>
          <a:p>
            <a:r>
              <a:rPr lang="ko-KR" altLang="en-US" dirty="0"/>
              <a:t>의의와 한계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6" y="2184138"/>
            <a:ext cx="5368485" cy="2735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4" y="1934538"/>
            <a:ext cx="2923976" cy="337680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43700" y="718457"/>
            <a:ext cx="97971" cy="5551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4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altLang="ko-KR" sz="6600"/>
              <a:t>MLP(Multi-Layer Perceptron)</a:t>
            </a:r>
            <a:endParaRPr lang="ko-KR" altLang="en-US" sz="6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레이어 한 개로 해결할 수 없음 </a:t>
            </a:r>
            <a:r>
              <a:rPr lang="en-US" altLang="ko-KR" sz="2000"/>
              <a:t>-&gt; </a:t>
            </a:r>
            <a:r>
              <a:rPr lang="ko-KR" altLang="en-US" sz="2000"/>
              <a:t>여러 개의 레이어를 쌓자</a:t>
            </a:r>
            <a:r>
              <a:rPr lang="en-US" altLang="ko-KR" sz="2000"/>
              <a:t>=</a:t>
            </a:r>
            <a:r>
              <a:rPr lang="ko-KR" altLang="en-US" sz="2000"/>
              <a:t>즉</a:t>
            </a:r>
            <a:r>
              <a:rPr lang="en-US" altLang="ko-KR" sz="2000"/>
              <a:t>, </a:t>
            </a:r>
            <a:r>
              <a:rPr lang="ko-KR" altLang="en-US" sz="2000" err="1"/>
              <a:t>퍼셉트론을</a:t>
            </a:r>
            <a:r>
              <a:rPr lang="ko-KR" altLang="en-US" sz="2000"/>
              <a:t> 여러 개 쌓아 해결하자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48152"/>
            <a:ext cx="11548872" cy="1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742" y="238353"/>
            <a:ext cx="9154887" cy="165576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Hypothesis &amp; Cost Function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57" y="2012749"/>
            <a:ext cx="4900891" cy="3312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7" y="2496095"/>
            <a:ext cx="5722070" cy="2345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53429" y="5927369"/>
            <a:ext cx="6252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err="1">
                <a:solidFill>
                  <a:srgbClr val="333333"/>
                </a:solidFill>
                <a:effectLst/>
                <a:latin typeface="Montserrat"/>
              </a:rPr>
              <a:t>딥러닝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ontserrat"/>
              </a:rPr>
              <a:t> 최종 목표</a:t>
            </a:r>
            <a:r>
              <a:rPr lang="en-US" altLang="ko-KR" b="1" dirty="0">
                <a:solidFill>
                  <a:srgbClr val="333333"/>
                </a:solidFill>
                <a:latin typeface="Montserrat"/>
              </a:rPr>
              <a:t>: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ontserrat"/>
              </a:rPr>
              <a:t>이 손실 값을 최소한으로 줄여나가는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30" y="703385"/>
            <a:ext cx="2318305" cy="496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846" y="1317819"/>
            <a:ext cx="2773353" cy="784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120" y="2220216"/>
            <a:ext cx="3127201" cy="3135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615" y="5472948"/>
            <a:ext cx="2339931" cy="1236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8361" y="492279"/>
            <a:ext cx="506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1, </a:t>
            </a:r>
            <a:r>
              <a:rPr lang="ko-KR" altLang="en-US" sz="1000" dirty="0"/>
              <a:t>라이브러리 </a:t>
            </a:r>
            <a:r>
              <a:rPr lang="ko-KR" altLang="en-US" sz="1000" dirty="0" err="1"/>
              <a:t>임포트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1)</a:t>
            </a:r>
            <a:r>
              <a:rPr lang="en-US" altLang="ko-KR" sz="1000" dirty="0" err="1"/>
              <a:t>TensorFlow</a:t>
            </a:r>
            <a:r>
              <a:rPr lang="en-US" altLang="ko-KR" sz="1000" dirty="0"/>
              <a:t> </a:t>
            </a:r>
            <a:r>
              <a:rPr lang="ko-KR" altLang="en-US" sz="1000" dirty="0"/>
              <a:t>라이브러리에서 </a:t>
            </a:r>
            <a:r>
              <a:rPr lang="en-US" altLang="ko-KR" sz="1000" dirty="0" err="1"/>
              <a:t>Keras</a:t>
            </a:r>
            <a:r>
              <a:rPr lang="en-US" altLang="ko-KR" sz="1000" dirty="0"/>
              <a:t> </a:t>
            </a:r>
            <a:r>
              <a:rPr lang="ko-KR" altLang="en-US" sz="1000" dirty="0"/>
              <a:t>모듈 </a:t>
            </a:r>
            <a:r>
              <a:rPr lang="ko-KR" altLang="en-US" sz="1000" dirty="0" err="1"/>
              <a:t>임퐅트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 err="1"/>
              <a:t>ㄴ</a:t>
            </a:r>
            <a:r>
              <a:rPr lang="en-US" altLang="ko-KR" sz="1000" dirty="0" err="1"/>
              <a:t>Keras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딥러닝</a:t>
            </a:r>
            <a:r>
              <a:rPr lang="ko-KR" altLang="en-US" sz="1000" dirty="0"/>
              <a:t> 모델을 쉽게 만들고 훈련할 수 있는 고수준의 </a:t>
            </a:r>
            <a:r>
              <a:rPr lang="en-US" altLang="ko-KR" sz="1000" dirty="0"/>
              <a:t>API</a:t>
            </a:r>
          </a:p>
          <a:p>
            <a:r>
              <a:rPr lang="en-US" altLang="ko-KR" sz="1000" dirty="0"/>
              <a:t>2)</a:t>
            </a:r>
            <a:r>
              <a:rPr lang="en-US" altLang="ko-KR" sz="1000" dirty="0" err="1"/>
              <a:t>Numpy</a:t>
            </a:r>
            <a:r>
              <a:rPr lang="en-US" altLang="ko-KR" sz="1000" dirty="0"/>
              <a:t> </a:t>
            </a:r>
            <a:r>
              <a:rPr lang="ko-KR" altLang="en-US" sz="1000" dirty="0"/>
              <a:t>라이브러리 </a:t>
            </a:r>
            <a:r>
              <a:rPr lang="ko-KR" altLang="en-US" sz="1000" dirty="0" err="1"/>
              <a:t>임포트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578361" y="1330392"/>
            <a:ext cx="4522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2, </a:t>
            </a:r>
            <a:r>
              <a:rPr lang="ko-KR" altLang="en-US" sz="1000" dirty="0"/>
              <a:t>데이터 생성</a:t>
            </a:r>
            <a:endParaRPr lang="en-US" altLang="ko-KR" sz="1000" dirty="0"/>
          </a:p>
          <a:p>
            <a:r>
              <a:rPr lang="en-US" altLang="ko-KR" sz="1000" dirty="0"/>
              <a:t>1)</a:t>
            </a:r>
            <a:r>
              <a:rPr lang="en-US" altLang="ko-KR" sz="1000" dirty="0" err="1"/>
              <a:t>Numpy</a:t>
            </a:r>
            <a:r>
              <a:rPr lang="ko-KR" altLang="en-US" sz="1000" dirty="0"/>
              <a:t>를 사용해 </a:t>
            </a:r>
            <a:r>
              <a:rPr lang="en-US" altLang="ko-KR" sz="1000" dirty="0"/>
              <a:t>‘x’</a:t>
            </a:r>
            <a:r>
              <a:rPr lang="ko-KR" altLang="en-US" sz="1000" dirty="0"/>
              <a:t>라는 </a:t>
            </a:r>
            <a:r>
              <a:rPr lang="en-US" altLang="ko-KR" sz="1000" dirty="0"/>
              <a:t>1</a:t>
            </a:r>
            <a:r>
              <a:rPr lang="ko-KR" altLang="en-US" sz="1000" dirty="0"/>
              <a:t>차원 배열 생성</a:t>
            </a:r>
            <a:r>
              <a:rPr lang="en-US" altLang="ko-KR" sz="1000" dirty="0"/>
              <a:t>, </a:t>
            </a:r>
            <a:r>
              <a:rPr lang="ko-KR" altLang="en-US" sz="1000" dirty="0"/>
              <a:t>값</a:t>
            </a:r>
            <a:r>
              <a:rPr lang="en-US" altLang="ko-KR" sz="1000" dirty="0"/>
              <a:t>=0~4 &amp; </a:t>
            </a:r>
            <a:r>
              <a:rPr lang="ko-KR" altLang="en-US" sz="1000" dirty="0" err="1"/>
              <a:t>데이터타입</a:t>
            </a:r>
            <a:r>
              <a:rPr lang="en-US" altLang="ko-KR" sz="1000" dirty="0"/>
              <a:t>=‘float64’</a:t>
            </a:r>
          </a:p>
          <a:p>
            <a:r>
              <a:rPr lang="en-US" altLang="ko-KR" sz="1000" dirty="0"/>
              <a:t>2) ‘y=2x+1’ </a:t>
            </a:r>
            <a:r>
              <a:rPr lang="ko-KR" altLang="en-US" sz="1000" dirty="0" err="1"/>
              <a:t>선형방정식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103866" y="2555284"/>
            <a:ext cx="4244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3, </a:t>
            </a:r>
            <a:r>
              <a:rPr lang="ko-KR" altLang="en-US" sz="1000" dirty="0"/>
              <a:t>모델 생성 </a:t>
            </a:r>
            <a:r>
              <a:rPr lang="en-US" altLang="ko-KR" sz="1000" dirty="0"/>
              <a:t>-&gt; </a:t>
            </a:r>
            <a:r>
              <a:rPr lang="ko-KR" altLang="en-US" sz="1000" dirty="0"/>
              <a:t>컴파일 </a:t>
            </a:r>
            <a:r>
              <a:rPr lang="en-US" altLang="ko-KR" sz="1000" dirty="0"/>
              <a:t>-&gt; </a:t>
            </a:r>
            <a:r>
              <a:rPr lang="ko-KR" altLang="en-US" sz="1000" dirty="0"/>
              <a:t>훈련</a:t>
            </a:r>
            <a:endParaRPr lang="en-US" altLang="ko-KR" sz="1000" dirty="0"/>
          </a:p>
          <a:p>
            <a:r>
              <a:rPr lang="en-US" altLang="ko-KR" sz="1000" dirty="0"/>
              <a:t>1)</a:t>
            </a:r>
            <a:r>
              <a:rPr lang="en-US" altLang="ko-KR" sz="1000" dirty="0" err="1"/>
              <a:t>Keras</a:t>
            </a:r>
            <a:r>
              <a:rPr lang="ko-KR" altLang="en-US" sz="1000" dirty="0"/>
              <a:t>의 </a:t>
            </a:r>
            <a:r>
              <a:rPr lang="en-US" altLang="ko-KR" sz="1000" dirty="0"/>
              <a:t>‘Sequential’ </a:t>
            </a:r>
            <a:r>
              <a:rPr lang="ko-KR" altLang="en-US" sz="1000" dirty="0"/>
              <a:t>모델 생성</a:t>
            </a:r>
            <a:endParaRPr lang="en-US" altLang="ko-KR" sz="1000" dirty="0"/>
          </a:p>
          <a:p>
            <a:r>
              <a:rPr lang="ko-KR" altLang="en-US" sz="1000" dirty="0" err="1"/>
              <a:t>ㄴ</a:t>
            </a:r>
            <a:r>
              <a:rPr lang="en-US" altLang="ko-KR" sz="1000" dirty="0"/>
              <a:t>‘Sequential’ </a:t>
            </a:r>
            <a:r>
              <a:rPr lang="ko-KR" altLang="en-US" sz="1000" dirty="0"/>
              <a:t>모델</a:t>
            </a:r>
            <a:r>
              <a:rPr lang="en-US" altLang="ko-KR" sz="1000" dirty="0"/>
              <a:t>: </a:t>
            </a:r>
            <a:r>
              <a:rPr lang="ko-KR" altLang="en-US" sz="1000" dirty="0"/>
              <a:t>층을 순차적으로 쌓을 수 있는 가장 단순한 형태의 모델</a:t>
            </a:r>
            <a:endParaRPr lang="en-US" altLang="ko-KR" sz="1000" dirty="0"/>
          </a:p>
          <a:p>
            <a:r>
              <a:rPr lang="en-US" altLang="ko-KR" sz="1000" dirty="0"/>
              <a:t>2)</a:t>
            </a:r>
            <a:r>
              <a:rPr lang="ko-KR" altLang="en-US" sz="1000" dirty="0"/>
              <a:t>모델에 층</a:t>
            </a:r>
            <a:r>
              <a:rPr lang="en-US" altLang="ko-KR" sz="1000" dirty="0"/>
              <a:t>(‘Dense’)</a:t>
            </a:r>
            <a:r>
              <a:rPr lang="ko-KR" altLang="en-US" sz="1000" dirty="0"/>
              <a:t>추가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 err="1"/>
              <a:t>ㄴ</a:t>
            </a:r>
            <a:r>
              <a:rPr lang="ko-KR" altLang="en-US" sz="1000" dirty="0"/>
              <a:t> 이 층은 하나의 뉴런을 가짐</a:t>
            </a:r>
            <a:r>
              <a:rPr lang="en-US" altLang="ko-KR" sz="1000" dirty="0"/>
              <a:t>, </a:t>
            </a:r>
            <a:r>
              <a:rPr lang="ko-KR" altLang="en-US" sz="1000" dirty="0"/>
              <a:t>입력 데이터의 형태</a:t>
            </a:r>
            <a:r>
              <a:rPr lang="en-US" altLang="ko-KR" sz="1000" dirty="0"/>
              <a:t>=‘(1,)’=</a:t>
            </a:r>
            <a:r>
              <a:rPr lang="ko-KR" altLang="en-US" sz="1000" dirty="0"/>
              <a:t>하나의 입력 값을 받음</a:t>
            </a:r>
            <a:endParaRPr lang="en-US" altLang="ko-KR" sz="1000" dirty="0"/>
          </a:p>
          <a:p>
            <a:r>
              <a:rPr lang="en-US" altLang="ko-KR" sz="1000" dirty="0"/>
              <a:t>3)</a:t>
            </a:r>
            <a:r>
              <a:rPr lang="ko-KR" altLang="en-US" sz="1000" dirty="0"/>
              <a:t>모델의 학습 방법 설정</a:t>
            </a:r>
            <a:endParaRPr lang="en-US" altLang="ko-KR" sz="1000" dirty="0"/>
          </a:p>
          <a:p>
            <a:r>
              <a:rPr lang="ko-KR" altLang="en-US" sz="1000" dirty="0" err="1"/>
              <a:t>ㄴ</a:t>
            </a:r>
            <a:r>
              <a:rPr lang="en-US" altLang="ko-KR" sz="1000" dirty="0"/>
              <a:t>‘SGD’: </a:t>
            </a:r>
            <a:r>
              <a:rPr lang="ko-KR" altLang="en-US" sz="1000" dirty="0" err="1"/>
              <a:t>경사하강법</a:t>
            </a:r>
            <a:endParaRPr lang="en-US" altLang="ko-KR" sz="1000" dirty="0"/>
          </a:p>
          <a:p>
            <a:r>
              <a:rPr lang="ko-KR" altLang="en-US" sz="1000" dirty="0" err="1"/>
              <a:t>ㄴ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mse</a:t>
            </a:r>
            <a:r>
              <a:rPr lang="en-US" altLang="ko-KR" sz="1000" dirty="0"/>
              <a:t>’ : </a:t>
            </a:r>
            <a:r>
              <a:rPr lang="ko-KR" altLang="en-US" sz="1000" dirty="0"/>
              <a:t>손실 함수로 평균 제곱 오차</a:t>
            </a:r>
            <a:endParaRPr lang="en-US" altLang="ko-KR" sz="1000" dirty="0"/>
          </a:p>
          <a:p>
            <a:r>
              <a:rPr lang="en-US" altLang="ko-KR" sz="1000" dirty="0"/>
              <a:t>4)</a:t>
            </a:r>
            <a:r>
              <a:rPr lang="ko-KR" altLang="en-US" sz="1000" dirty="0"/>
              <a:t>모델 훈련</a:t>
            </a:r>
            <a:endParaRPr lang="en-US" altLang="ko-KR" sz="1000" dirty="0"/>
          </a:p>
          <a:p>
            <a:r>
              <a:rPr lang="ko-KR" altLang="en-US" sz="1000" dirty="0" err="1"/>
              <a:t>ㄴ</a:t>
            </a:r>
            <a:r>
              <a:rPr lang="en-US" altLang="ko-KR" sz="1000" dirty="0"/>
              <a:t>‘x’, ‘y’: </a:t>
            </a:r>
            <a:r>
              <a:rPr lang="ko-KR" altLang="en-US" sz="1000" dirty="0"/>
              <a:t>훈련 데이터와 해당 라벨 제공</a:t>
            </a:r>
            <a:endParaRPr lang="en-US" altLang="ko-KR" sz="1000" dirty="0"/>
          </a:p>
          <a:p>
            <a:r>
              <a:rPr lang="ko-KR" altLang="en-US" sz="1000" dirty="0" err="1"/>
              <a:t>ㄴ</a:t>
            </a:r>
            <a:r>
              <a:rPr lang="en-US" altLang="ko-KR" sz="1000" dirty="0"/>
              <a:t>‘epochs=200’: </a:t>
            </a:r>
            <a:r>
              <a:rPr lang="ko-KR" altLang="en-US" sz="1000" dirty="0"/>
              <a:t>훈련을 </a:t>
            </a:r>
            <a:r>
              <a:rPr lang="en-US" altLang="ko-KR" sz="1000" dirty="0"/>
              <a:t>200</a:t>
            </a:r>
            <a:r>
              <a:rPr lang="ko-KR" altLang="en-US" sz="1000" dirty="0"/>
              <a:t>번 반복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Cf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에포크</a:t>
            </a:r>
            <a:r>
              <a:rPr lang="en-US" altLang="ko-KR" sz="1000" dirty="0"/>
              <a:t>=</a:t>
            </a:r>
            <a:r>
              <a:rPr lang="ko-KR" altLang="en-US" sz="1000" dirty="0"/>
              <a:t>전체 </a:t>
            </a:r>
            <a:r>
              <a:rPr lang="ko-KR" altLang="en-US" sz="1000" dirty="0" err="1"/>
              <a:t>데이터셋을</a:t>
            </a:r>
            <a:r>
              <a:rPr lang="ko-KR" altLang="en-US" sz="1000" dirty="0"/>
              <a:t> 한 번 학습하는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54143" y="5600700"/>
            <a:ext cx="303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4, </a:t>
            </a:r>
            <a:r>
              <a:rPr lang="ko-KR" altLang="en-US" sz="1000" dirty="0"/>
              <a:t>모델 예측</a:t>
            </a:r>
            <a:endParaRPr lang="en-US" altLang="ko-KR" sz="1000" dirty="0"/>
          </a:p>
          <a:p>
            <a:r>
              <a:rPr lang="ko-KR" altLang="en-US" sz="1000" dirty="0" err="1"/>
              <a:t>ㄴ실제값과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예측값이</a:t>
            </a:r>
            <a:r>
              <a:rPr lang="ko-KR" altLang="en-US" sz="1000" dirty="0"/>
              <a:t> 거의 비슷하지만 오차는 존재</a:t>
            </a:r>
          </a:p>
        </p:txBody>
      </p:sp>
    </p:spTree>
    <p:extLst>
      <p:ext uri="{BB962C8B-B14F-4D97-AF65-F5344CB8AC3E}">
        <p14:creationId xmlns:p14="http://schemas.microsoft.com/office/powerpoint/2010/main" val="374315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1519</Words>
  <Application>Microsoft Office PowerPoint</Application>
  <PresentationFormat>와이드스크린</PresentationFormat>
  <Paragraphs>152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source-code-pro</vt:lpstr>
      <vt:lpstr>source-serif-pro</vt:lpstr>
      <vt:lpstr>맑은 고딕</vt:lpstr>
      <vt:lpstr>Arial</vt:lpstr>
      <vt:lpstr>Montserrat</vt:lpstr>
      <vt:lpstr>Wingdings</vt:lpstr>
      <vt:lpstr>Office 테마</vt:lpstr>
      <vt:lpstr>1_Office 테마</vt:lpstr>
      <vt:lpstr>DNN-CNN-RNN의 개념과 그 활용</vt:lpstr>
      <vt:lpstr>목차</vt:lpstr>
      <vt:lpstr>DNN  Deep Neural Network</vt:lpstr>
      <vt:lpstr>퍼셉트론 이론</vt:lpstr>
      <vt:lpstr>퍼셉트론 이론</vt:lpstr>
      <vt:lpstr>의의와 한계</vt:lpstr>
      <vt:lpstr>MLP(Multi-Layer Perceptron)</vt:lpstr>
      <vt:lpstr>PowerPoint 프레젠테이션</vt:lpstr>
      <vt:lpstr>PowerPoint 프레젠테이션</vt:lpstr>
      <vt:lpstr>RNN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CNN</vt:lpstr>
      <vt:lpstr>CNN이란?</vt:lpstr>
      <vt:lpstr>CNNvsDNN</vt:lpstr>
      <vt:lpstr>CNN의 주요 원리</vt:lpstr>
      <vt:lpstr>PowerPoint 프레젠테이션</vt:lpstr>
      <vt:lpstr>CNN의 전체적인 구조</vt:lpstr>
      <vt:lpstr>사용예시-이미지 인식 후 분류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 Deep Neural Network</dc:title>
  <dc:creator>admin</dc:creator>
  <cp:lastModifiedBy>정명훈</cp:lastModifiedBy>
  <cp:revision>15</cp:revision>
  <dcterms:created xsi:type="dcterms:W3CDTF">2024-06-02T06:22:37Z</dcterms:created>
  <dcterms:modified xsi:type="dcterms:W3CDTF">2024-06-03T06:17:56Z</dcterms:modified>
</cp:coreProperties>
</file>