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2" r:id="rId25"/>
    <p:sldId id="283" r:id="rId26"/>
    <p:sldId id="287" r:id="rId27"/>
    <p:sldId id="288" r:id="rId28"/>
    <p:sldId id="29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7" autoAdjust="0"/>
    <p:restoredTop sz="90621" autoAdjust="0"/>
  </p:normalViewPr>
  <p:slideViewPr>
    <p:cSldViewPr>
      <p:cViewPr varScale="1">
        <p:scale>
          <a:sx n="61" d="100"/>
          <a:sy n="61" d="100"/>
        </p:scale>
        <p:origin x="-442" y="-8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9AB-1D43-462E-BC3D-EC578603248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7936-57E2-4B80-87E9-50228306C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分布式系统中需要有证明它有</a:t>
            </a:r>
            <a:r>
              <a:rPr lang="en-US" altLang="zh-CN" dirty="0" smtClean="0"/>
              <a:t>safety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liveness</a:t>
            </a:r>
            <a:r>
              <a:rPr lang="en-US" altLang="zh-CN" baseline="0" dirty="0" smtClean="0"/>
              <a:t> property: </a:t>
            </a:r>
            <a:r>
              <a:rPr lang="en-US" altLang="zh-CN" baseline="0" dirty="0" err="1" smtClean="0"/>
              <a:t>safefy</a:t>
            </a:r>
            <a:r>
              <a:rPr lang="zh-CN" altLang="en-US" baseline="0" dirty="0" smtClean="0"/>
              <a:t>指的是“坏事情不发生”；</a:t>
            </a:r>
            <a:r>
              <a:rPr lang="en-US" altLang="zh-CN" baseline="0" dirty="0" err="1" smtClean="0"/>
              <a:t>liveness</a:t>
            </a:r>
            <a:r>
              <a:rPr lang="zh-CN" altLang="en-US" baseline="0" dirty="0" smtClean="0"/>
              <a:t>指的是“好事情最终会发生”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2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897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iaoda/NJU-DisSys-2017" TargetMode="External"/><Relationship Id="rId2" Type="http://schemas.openxmlformats.org/officeDocument/2006/relationships/hyperlink" Target="http://thesecretlivesofdata.com/raft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nju_dissys2017@sina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Consensus on Replicated Logs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 smtClean="0"/>
              <a:t>Assignment 2 &amp; Assignment 3</a:t>
            </a:r>
            <a:endParaRPr lang="zh-CN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589240"/>
            <a:ext cx="7488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Based on the Raft paper and Michael Freedman’s slides</a:t>
            </a:r>
            <a:endParaRPr lang="zh-CN" altLang="en-US" sz="2000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067" y="5128446"/>
            <a:ext cx="8229600" cy="1586069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entry = &lt; index, term, command 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Entry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committed</a:t>
            </a: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0" dirty="0" smtClean="0"/>
              <a:t>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Durable / stable, will eventually be executed by state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49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49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21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3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65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37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71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6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05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7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39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8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37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121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693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26567" y="17376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71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505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839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549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83767" y="23472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121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693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26567" y="23472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549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837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121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693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26567" y="29568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171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505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839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549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121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549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837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121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693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26567" y="41760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171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505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79367" y="1812400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9367" y="1375938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log index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9367" y="3374500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followers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Right Brace 96"/>
          <p:cNvSpPr/>
          <p:nvPr/>
        </p:nvSpPr>
        <p:spPr>
          <a:xfrm>
            <a:off x="6422167" y="2347288"/>
            <a:ext cx="228600" cy="2283023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4967" y="4709488"/>
            <a:ext cx="3429000" cy="228600"/>
            <a:chOff x="2154967" y="4709488"/>
            <a:chExt cx="3429000" cy="2286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154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83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54967" y="4823788"/>
              <a:ext cx="3429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headEnd type="triangle" w="med" len="lg"/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879367" y="4630311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A5001E"/>
                </a:solidFill>
                <a:latin typeface="Arial" charset="0"/>
              </a:rPr>
              <a:t>committed entries</a:t>
            </a:r>
            <a:endParaRPr lang="en-US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10209" y="1473832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term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6259" y="2127715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command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702580" y="1649485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 flipV="1">
            <a:off x="1697767" y="2040852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3793145"/>
            <a:ext cx="8686800" cy="306485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Client sends command to leader</a:t>
            </a:r>
            <a:endParaRPr lang="en-US" sz="2200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appends command to its log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sends </a:t>
            </a:r>
            <a:r>
              <a:rPr lang="en-US" sz="2200" b="0" dirty="0" err="1" smtClean="0"/>
              <a:t>AppendEntries</a:t>
            </a:r>
            <a:r>
              <a:rPr lang="en-US" sz="2200" b="0" dirty="0" smtClean="0"/>
              <a:t> RPCs to followers</a:t>
            </a:r>
          </a:p>
          <a:p>
            <a:pPr>
              <a:spcBef>
                <a:spcPts val="1000"/>
              </a:spcBef>
              <a:spcAft>
                <a:spcPts val="300"/>
              </a:spcAft>
            </a:pPr>
            <a:r>
              <a:rPr lang="en-US" sz="2200" b="0" dirty="0" smtClean="0">
                <a:solidFill>
                  <a:srgbClr val="C00000"/>
                </a:solidFill>
              </a:rPr>
              <a:t>Once new entry committed: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passes command to its state machine, sends result to client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piggybacks commitment to followers in later </a:t>
            </a:r>
            <a:r>
              <a:rPr lang="en-US" i="1" dirty="0" err="1" smtClean="0"/>
              <a:t>AppendEntries</a:t>
            </a:r>
            <a:endParaRPr lang="en-US" i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Followers pass committed commands to their state machines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9441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5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1" grpId="0" animBg="1"/>
      <p:bldP spid="192" grpId="0" animBg="1"/>
      <p:bldP spid="1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4161636"/>
            <a:ext cx="7314511" cy="214363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Crashed / slow followers?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Leader retries RPCs until they succeed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Performance is optimal in common case: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One successful RPC to any majority of servers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86642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004" y="4920060"/>
            <a:ext cx="8467396" cy="1749300"/>
          </a:xfrm>
        </p:spPr>
        <p:txBody>
          <a:bodyPr>
            <a:normAutofit/>
          </a:bodyPr>
          <a:lstStyle/>
          <a:p>
            <a:r>
              <a:rPr lang="en-US" sz="2200" b="0" i="1" dirty="0" err="1" smtClean="0"/>
              <a:t>AppendEntries</a:t>
            </a:r>
            <a:r>
              <a:rPr lang="en-US" sz="2200" b="0" dirty="0" smtClean="0"/>
              <a:t> has &lt;index, term</a:t>
            </a:r>
            <a:r>
              <a:rPr lang="en-US" sz="2200" b="0" dirty="0"/>
              <a:t>&gt;</a:t>
            </a:r>
            <a:r>
              <a:rPr lang="en-US" sz="2200" b="0" dirty="0" smtClean="0"/>
              <a:t> of entry preceding new ones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Follower must contain matching entry; otherwise it rejects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Implements an </a:t>
            </a:r>
            <a:r>
              <a:rPr lang="en-US" sz="2200" b="1" dirty="0" smtClean="0">
                <a:solidFill>
                  <a:schemeClr val="tx2"/>
                </a:solidFill>
              </a:rPr>
              <a:t>induction step</a:t>
            </a:r>
            <a:r>
              <a:rPr lang="en-US" sz="2200" b="0" dirty="0" smtClean="0"/>
              <a:t>, ensures coherency</a:t>
            </a:r>
            <a:endParaRPr lang="en-US" sz="2200" b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Operation:  </a:t>
            </a:r>
            <a:r>
              <a:rPr lang="en-US" dirty="0" smtClean="0"/>
              <a:t>Consistency 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520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80884" y="1891352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092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664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23684" y="18913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520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092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664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23684" y="25009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7072" y="1966064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5551" y="2575664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20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092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664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236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0884" y="152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2154" y="3106000"/>
            <a:ext cx="8229600" cy="1223752"/>
            <a:chOff x="482154" y="3106000"/>
            <a:chExt cx="8229600" cy="122375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82154" y="3106000"/>
              <a:ext cx="8229600" cy="0"/>
            </a:xfrm>
            <a:prstGeom prst="line">
              <a:avLst/>
            </a:prstGeom>
            <a:ln w="19050" cap="rnd">
              <a:prstDash val="sysDot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8520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80884" y="3262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092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64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23684" y="3262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520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092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664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236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shl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7072" y="3337664"/>
              <a:ext cx="71333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leader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5551" y="3947264"/>
              <a:ext cx="88485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follower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1" name="Freeform 80"/>
          <p:cNvSpPr/>
          <p:nvPr/>
        </p:nvSpPr>
        <p:spPr>
          <a:xfrm>
            <a:off x="3985684" y="2095087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42972" y="204375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dirty="0" err="1" smtClean="0">
                <a:solidFill>
                  <a:srgbClr val="006400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 succeeds:</a:t>
            </a:r>
          </a:p>
          <a:p>
            <a:pPr algn="l"/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matching entry</a:t>
            </a:r>
            <a:endParaRPr lang="en-US" sz="1800" b="0" dirty="0">
              <a:solidFill>
                <a:srgbClr val="006400"/>
              </a:solidFill>
              <a:latin typeface="Arial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985684" y="346588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972" y="345482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dirty="0" err="1" smtClean="0">
                <a:solidFill>
                  <a:srgbClr val="A5001E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fails:</a:t>
            </a:r>
          </a:p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mismatch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795184" y="3948752"/>
            <a:ext cx="304800" cy="304800"/>
            <a:chOff x="4038600" y="5715000"/>
            <a:chExt cx="304800" cy="3048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3299884" y="1542640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1" grpId="0" animBg="1"/>
      <p:bldP spid="82" grpId="0"/>
      <p:bldP spid="83" grpId="0" animBg="1"/>
      <p:bldP spid="84" grpId="0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900" y="2420888"/>
            <a:ext cx="8592500" cy="29429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Raft safety property:  </a:t>
            </a:r>
            <a:r>
              <a:rPr lang="en-US" sz="2300" b="0" dirty="0" smtClean="0"/>
              <a:t>If leader has decided log entry is committed, entry will be present in logs of all future leaders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Why does this guarantee higher-level goal?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Leaders never overwrite entries in their logs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Only entries in leader’s log can be committed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Entries must be committed before applying to state machine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2190784" y="5585147"/>
            <a:ext cx="557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899"/>
                </a:solidFill>
                <a:latin typeface="Arial" charset="0"/>
              </a:rPr>
              <a:t>Committed → Present in future leaders’ logs</a:t>
            </a:r>
            <a:endParaRPr lang="en-US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363" y="603159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commitment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444" y="602073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leader election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551144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568147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4" y="1202402"/>
            <a:ext cx="8172830" cy="10744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Once </a:t>
            </a:r>
            <a:r>
              <a:rPr lang="en-US" sz="2300" dirty="0" smtClean="0">
                <a:solidFill>
                  <a:schemeClr val="bg1"/>
                </a:solidFill>
              </a:rPr>
              <a:t>log </a:t>
            </a:r>
            <a:r>
              <a:rPr lang="en-US" sz="2300" dirty="0">
                <a:solidFill>
                  <a:schemeClr val="bg1"/>
                </a:solidFill>
              </a:rPr>
              <a:t>entry </a:t>
            </a:r>
            <a:r>
              <a:rPr lang="en-US" sz="2300" dirty="0" smtClean="0">
                <a:solidFill>
                  <a:schemeClr val="bg1"/>
                </a:solidFill>
              </a:rPr>
              <a:t>applied </a:t>
            </a:r>
            <a:r>
              <a:rPr lang="en-US" sz="2300" dirty="0">
                <a:solidFill>
                  <a:schemeClr val="bg1"/>
                </a:solidFill>
              </a:rPr>
              <a:t>to a state machine, </a:t>
            </a:r>
            <a:r>
              <a:rPr lang="en-US" sz="2300" dirty="0" smtClean="0">
                <a:solidFill>
                  <a:schemeClr val="bg1"/>
                </a:solidFill>
              </a:rPr>
              <a:t>no </a:t>
            </a:r>
            <a:r>
              <a:rPr lang="en-US" sz="2300" dirty="0">
                <a:solidFill>
                  <a:schemeClr val="bg1"/>
                </a:solidFill>
              </a:rPr>
              <a:t>other state machine must apply a different value for that log entry</a:t>
            </a:r>
          </a:p>
        </p:txBody>
      </p:sp>
    </p:spTree>
    <p:extLst>
      <p:ext uri="{BB962C8B-B14F-4D97-AF65-F5344CB8AC3E}">
        <p14:creationId xmlns:p14="http://schemas.microsoft.com/office/powerpoint/2010/main" val="20429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305" y="3737918"/>
            <a:ext cx="8596095" cy="2881257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0" dirty="0" smtClean="0"/>
              <a:t>Elect candidate most likely to contain all committed entries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In </a:t>
            </a:r>
            <a:r>
              <a:rPr lang="en-US" sz="2200" i="1" dirty="0" err="1" smtClean="0"/>
              <a:t>RequestVote</a:t>
            </a:r>
            <a:r>
              <a:rPr lang="en-US" sz="2200" dirty="0" smtClean="0"/>
              <a:t>, candidates incl. index + term of last log entry</a:t>
            </a:r>
            <a:endParaRPr lang="en-US" sz="2200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Voter V denies vote if its log is “more complete”:  (newer term) or (entry in higher index of same term)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Leader will have “most complete” log among electing majority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Leader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739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82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20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1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63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39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20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1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2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63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39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82083" y="23869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120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01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39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82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0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01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63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62883" y="2844113"/>
            <a:ext cx="5410200" cy="533400"/>
            <a:chOff x="2662883" y="2844113"/>
            <a:chExt cx="54102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662883" y="2844113"/>
              <a:ext cx="2057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1621" y="2861325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U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navailable during </a:t>
              </a: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leader transition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4796483" y="31108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86883" y="1777313"/>
            <a:ext cx="3183538" cy="533400"/>
            <a:chOff x="4186883" y="1777313"/>
            <a:chExt cx="3183538" cy="533400"/>
          </a:xfrm>
        </p:grpSpPr>
        <p:sp>
          <p:nvSpPr>
            <p:cNvPr id="113" name="TextBox 112"/>
            <p:cNvSpPr txBox="1"/>
            <p:nvPr/>
          </p:nvSpPr>
          <p:spPr>
            <a:xfrm>
              <a:off x="5541621" y="1922185"/>
              <a:ext cx="1828800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C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ommitted?</a:t>
              </a:r>
              <a:endParaRPr lang="en-US" sz="1800" dirty="0">
                <a:solidFill>
                  <a:srgbClr val="A5001E"/>
                </a:solidFill>
                <a:latin typeface="Arial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>
              <a:off x="4796483" y="20440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4186883" y="177731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93332" y="2016922"/>
            <a:ext cx="19607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Can’t tell which entries committed!</a:t>
            </a:r>
            <a:endParaRPr lang="en-US" sz="2200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58082" y="18993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58082" y="24327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5" name="Right Brace 174"/>
          <p:cNvSpPr/>
          <p:nvPr/>
        </p:nvSpPr>
        <p:spPr>
          <a:xfrm flipH="1">
            <a:off x="1906028" y="2471136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59716" y="295184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F</a:t>
            </a:r>
            <a:r>
              <a:rPr lang="en-US" sz="1800" smtClean="0">
                <a:solidFill>
                  <a:srgbClr val="1E4899"/>
                </a:solidFill>
                <a:latin typeface="Arial" charset="0"/>
              </a:rPr>
              <a:t>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(b)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7" name="Freeform 186"/>
          <p:cNvSpPr/>
          <p:nvPr/>
        </p:nvSpPr>
        <p:spPr>
          <a:xfrm>
            <a:off x="6407905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6020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5639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5258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1" name="Freeform 190"/>
          <p:cNvSpPr/>
          <p:nvPr/>
        </p:nvSpPr>
        <p:spPr>
          <a:xfrm>
            <a:off x="4877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4496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4115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4" name="Freeform 193"/>
          <p:cNvSpPr/>
          <p:nvPr/>
        </p:nvSpPr>
        <p:spPr>
          <a:xfrm>
            <a:off x="6407905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5" name="Freeform 194"/>
          <p:cNvSpPr/>
          <p:nvPr/>
        </p:nvSpPr>
        <p:spPr>
          <a:xfrm>
            <a:off x="6020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5639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5258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4877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9" name="Freeform 198"/>
          <p:cNvSpPr/>
          <p:nvPr/>
        </p:nvSpPr>
        <p:spPr>
          <a:xfrm>
            <a:off x="4496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744328" y="1417588"/>
            <a:ext cx="0" cy="1129748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744328" y="2623536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6372200" y="1097112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25927" y="1417588"/>
            <a:ext cx="275291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5" name="Content Placeholder 1"/>
          <p:cNvSpPr txBox="1">
            <a:spLocks/>
          </p:cNvSpPr>
          <p:nvPr/>
        </p:nvSpPr>
        <p:spPr bwMode="auto">
          <a:xfrm>
            <a:off x="347472" y="3935321"/>
            <a:ext cx="8796528" cy="29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001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573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145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smtClean="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Fill in missing entries</a:t>
            </a:r>
          </a:p>
          <a:p>
            <a:r>
              <a:rPr lang="en-US" sz="2200" kern="0" dirty="0" smtClean="0"/>
              <a:t>Leader keeps </a:t>
            </a:r>
            <a:r>
              <a:rPr lang="en-US" sz="2200" kern="0" dirty="0" err="1" smtClean="0"/>
              <a:t>nextIndex</a:t>
            </a:r>
            <a:r>
              <a:rPr lang="en-US" sz="2200" kern="0" dirty="0" smtClean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Initialized to (1 + leader’s last index)</a:t>
            </a:r>
          </a:p>
          <a:p>
            <a:r>
              <a:rPr lang="en-US" sz="2000" b="0" kern="0" dirty="0" smtClean="0"/>
              <a:t>If </a:t>
            </a:r>
            <a:r>
              <a:rPr lang="en-US" sz="2000" b="0" i="1" kern="0" dirty="0" err="1" smtClean="0"/>
              <a:t>AppendEntries</a:t>
            </a:r>
            <a:r>
              <a:rPr lang="en-US" sz="2000" b="0" kern="0" dirty="0" smtClean="0"/>
              <a:t> consistency check fails, decrement </a:t>
            </a:r>
            <a:r>
              <a:rPr lang="en-US" sz="2000" b="0" kern="0" dirty="0" err="1" smtClean="0"/>
              <a:t>nextIndex</a:t>
            </a:r>
            <a:r>
              <a:rPr lang="en-US" sz="2000" b="0" kern="0" dirty="0" smtClean="0"/>
              <a:t>, try again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27173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3823" y="3301808"/>
            <a:ext cx="133369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Before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44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6" name="Rectangle 65"/>
          <p:cNvSpPr/>
          <p:nvPr/>
        </p:nvSpPr>
        <p:spPr>
          <a:xfrm>
            <a:off x="3125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7" name="Rectangle 66"/>
          <p:cNvSpPr/>
          <p:nvPr/>
        </p:nvSpPr>
        <p:spPr>
          <a:xfrm>
            <a:off x="3506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8" name="Rectangle 67"/>
          <p:cNvSpPr/>
          <p:nvPr/>
        </p:nvSpPr>
        <p:spPr>
          <a:xfrm>
            <a:off x="3887228" y="4224775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/>
              <a:t>4</a:t>
            </a:r>
            <a:endParaRPr lang="en-US" sz="1600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2280404" y="42326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60816" y="1536786"/>
            <a:ext cx="0" cy="1076934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80228" y="1536786"/>
            <a:ext cx="3116" cy="1758233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3797928" y="129353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06145" y="3715188"/>
            <a:ext cx="411090" cy="42013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6183" y="4276805"/>
            <a:ext cx="114133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After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53120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Leader temporarily disconnected  </a:t>
            </a:r>
          </a:p>
          <a:p>
            <a:pPr marL="457200" lvl="1" indent="0">
              <a:buNone/>
            </a:pPr>
            <a:r>
              <a:rPr lang="en-US" sz="2400" dirty="0" smtClean="0"/>
              <a:t>→</a:t>
            </a:r>
            <a:r>
              <a:rPr lang="en-US" sz="2400" b="0" dirty="0" smtClean="0"/>
              <a:t> other servers elect new leader</a:t>
            </a:r>
          </a:p>
          <a:p>
            <a:pPr marL="857250" lvl="2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reconnected</a:t>
            </a:r>
          </a:p>
          <a:p>
            <a:pPr marL="1314450" lvl="3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attempts to commit log entries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 smtClean="0"/>
              <a:t>Terms used to detect </a:t>
            </a:r>
            <a:r>
              <a:rPr lang="en-US" dirty="0" smtClean="0">
                <a:solidFill>
                  <a:schemeClr val="tx2"/>
                </a:solidFill>
              </a:rPr>
              <a:t>stale</a:t>
            </a:r>
            <a:r>
              <a:rPr lang="en-US" dirty="0" smtClean="0"/>
              <a:t> leaders (and candidates)</a:t>
            </a:r>
          </a:p>
          <a:p>
            <a:pPr lvl="1"/>
            <a:r>
              <a:rPr lang="en-US" dirty="0" smtClean="0"/>
              <a:t>Every RPC contains term of sender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ender’s term &lt; receiver:</a:t>
            </a:r>
          </a:p>
          <a:p>
            <a:pPr lvl="2"/>
            <a:r>
              <a:rPr lang="en-US" sz="2000" dirty="0" smtClean="0"/>
              <a:t>Receiver: Rejects RPC (via ACK which sender processes…)</a:t>
            </a:r>
          </a:p>
          <a:p>
            <a:pPr lvl="1"/>
            <a:r>
              <a:rPr lang="en-US" dirty="0" smtClean="0"/>
              <a:t>Receiver’s term &lt; sender:</a:t>
            </a:r>
          </a:p>
          <a:p>
            <a:pPr lvl="2"/>
            <a:r>
              <a:rPr lang="en-US" sz="2000" dirty="0" smtClean="0"/>
              <a:t>Receiver reverts to follower, updates term, processes RPC</a:t>
            </a:r>
          </a:p>
          <a:p>
            <a:pPr>
              <a:spcBef>
                <a:spcPts val="2000"/>
              </a:spcBef>
            </a:pPr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Neutralizing Old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0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31202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server, which redirects client to leader</a:t>
            </a:r>
          </a:p>
          <a:p>
            <a:pPr>
              <a:spcBef>
                <a:spcPts val="2000"/>
              </a:spcBef>
            </a:pPr>
            <a:r>
              <a:rPr lang="en-US" b="1" dirty="0" smtClean="0"/>
              <a:t>Leader only responds after command logged, committed, and executed by leader </a:t>
            </a:r>
          </a:p>
          <a:p>
            <a:pPr>
              <a:spcBef>
                <a:spcPts val="2000"/>
              </a:spcBef>
            </a:pPr>
            <a:r>
              <a:rPr lang="en-US" b="1" dirty="0" smtClean="0"/>
              <a:t>If request times out (e.g., leader crashes):</a:t>
            </a:r>
          </a:p>
          <a:p>
            <a:pPr lvl="1"/>
            <a:r>
              <a:rPr lang="en-US" dirty="0" smtClean="0"/>
              <a:t>Client reissues command to new leader (after possible redirect)</a:t>
            </a:r>
            <a:endParaRPr lang="en-US" dirty="0"/>
          </a:p>
          <a:p>
            <a:pPr>
              <a:spcBef>
                <a:spcPts val="3600"/>
              </a:spcBef>
            </a:pPr>
            <a:r>
              <a:rPr lang="en-US" b="1" dirty="0" smtClean="0"/>
              <a:t>Ensure </a:t>
            </a:r>
            <a:r>
              <a:rPr lang="en-US" b="1" dirty="0" smtClean="0">
                <a:solidFill>
                  <a:srgbClr val="C00000"/>
                </a:solidFill>
              </a:rPr>
              <a:t>exactly-once semantics </a:t>
            </a:r>
            <a:r>
              <a:rPr lang="en-US" b="1" dirty="0" smtClean="0"/>
              <a:t>even with leader failures</a:t>
            </a:r>
          </a:p>
          <a:p>
            <a:pPr lvl="1"/>
            <a:r>
              <a:rPr lang="en-US" dirty="0" smtClean="0"/>
              <a:t>E.g., Leader can execute command then crash before responding</a:t>
            </a:r>
          </a:p>
          <a:p>
            <a:pPr lvl="1"/>
            <a:r>
              <a:rPr lang="en-US" dirty="0" smtClean="0"/>
              <a:t>Client should embed unique ID in each command</a:t>
            </a:r>
          </a:p>
          <a:p>
            <a:pPr lvl="1"/>
            <a:r>
              <a:rPr lang="en-US" dirty="0" smtClean="0"/>
              <a:t>This client ID included in log entry</a:t>
            </a:r>
          </a:p>
          <a:p>
            <a:pPr lvl="1"/>
            <a:r>
              <a:rPr lang="en-US" dirty="0" smtClean="0"/>
              <a:t>Before accepting request, leader checks log for entry with same id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Raft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Diego </a:t>
            </a:r>
            <a:r>
              <a:rPr lang="en-US" altLang="zh-CN" dirty="0" err="1" smtClean="0"/>
              <a:t>Ongaro</a:t>
            </a:r>
            <a:r>
              <a:rPr lang="en-US" altLang="zh-CN" dirty="0" smtClean="0"/>
              <a:t>, John K. </a:t>
            </a:r>
            <a:r>
              <a:rPr lang="en-US" altLang="zh-CN" dirty="0" err="1" smtClean="0"/>
              <a:t>Ousterhout</a:t>
            </a:r>
            <a:r>
              <a:rPr lang="en-US" altLang="zh-CN" dirty="0" smtClean="0"/>
              <a:t>. In search of an understandable consensus algorithm. </a:t>
            </a:r>
            <a:r>
              <a:rPr lang="en-US" altLang="zh-CN" b="1" i="1" dirty="0" smtClean="0"/>
              <a:t>USENIX ATC 2014</a:t>
            </a:r>
            <a:r>
              <a:rPr lang="en-US" altLang="zh-CN" dirty="0" smtClean="0"/>
              <a:t>. </a:t>
            </a: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FF0000"/>
                </a:solidFill>
              </a:rPr>
              <a:t>Best Paper Award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763688" y="2132856"/>
            <a:ext cx="2736304" cy="504056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915816" y="2636912"/>
            <a:ext cx="0" cy="8640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3501008"/>
            <a:ext cx="2520280" cy="40011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i="1" dirty="0" smtClean="0"/>
              <a:t>Compared with </a:t>
            </a:r>
            <a:r>
              <a:rPr lang="en-US" altLang="zh-CN" sz="2000" i="1" dirty="0" err="1" smtClean="0"/>
              <a:t>Paxos</a:t>
            </a:r>
            <a:endParaRPr lang="zh-CN" altLang="en-US" sz="20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4"/>
            <a:ext cx="4000500" cy="439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9" name="曲线连接符 18"/>
          <p:cNvCxnSpPr/>
          <p:nvPr/>
        </p:nvCxnSpPr>
        <p:spPr>
          <a:xfrm>
            <a:off x="3779912" y="3789040"/>
            <a:ext cx="1224136" cy="100811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340768"/>
            <a:ext cx="8565204" cy="5256584"/>
          </a:xfrm>
        </p:spPr>
        <p:txBody>
          <a:bodyPr/>
          <a:lstStyle/>
          <a:p>
            <a:r>
              <a:rPr lang="en-US" altLang="zh-CN" sz="2800" dirty="0" smtClean="0"/>
              <a:t>Resources</a:t>
            </a:r>
          </a:p>
          <a:p>
            <a:pPr lvl="1"/>
            <a:r>
              <a:rPr lang="en-US" altLang="zh-CN" sz="2400" dirty="0"/>
              <a:t>Raft paper, </a:t>
            </a:r>
            <a:r>
              <a:rPr lang="en-US" altLang="zh-CN" sz="2400" dirty="0" smtClean="0"/>
              <a:t>illustrated Raft guide (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://thesecretlivesofdata.com/raft</a:t>
            </a:r>
            <a:r>
              <a:rPr lang="en-US" altLang="zh-CN" sz="2400" dirty="0" smtClean="0">
                <a:hlinkClick r:id="rId2"/>
              </a:rPr>
              <a:t>/</a:t>
            </a:r>
            <a:r>
              <a:rPr lang="en-US" altLang="zh-CN" sz="2400" dirty="0" smtClean="0"/>
              <a:t>) </a:t>
            </a:r>
            <a:endParaRPr lang="en-US" altLang="zh-CN" sz="2400" dirty="0"/>
          </a:p>
          <a:p>
            <a:r>
              <a:rPr lang="en-US" altLang="zh-CN" sz="2800" dirty="0" smtClean="0"/>
              <a:t>Software</a:t>
            </a:r>
            <a:endParaRPr lang="en-US" altLang="zh-CN" sz="2800" dirty="0"/>
          </a:p>
          <a:p>
            <a:pPr lvl="1"/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github.com/Zhang-Xiaoda/NJU-DisSys-2017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Focus primary on the code and tests for the Raft implementation in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/raft and simple RPC-like system in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labrpc</a:t>
            </a:r>
            <a:r>
              <a:rPr lang="en-US" altLang="zh-CN" sz="2400" dirty="0" smtClean="0"/>
              <a:t>, (read the code in these packages first)</a:t>
            </a:r>
            <a:endParaRPr lang="en-US" altLang="zh-CN" sz="2600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2: Raft Leader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8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268760"/>
            <a:ext cx="8565204" cy="55892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At the beginning: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Implement Raft by adding code to raft/</a:t>
            </a:r>
            <a:r>
              <a:rPr lang="en-US" altLang="zh-CN" dirty="0" err="1" smtClean="0"/>
              <a:t>raft.go</a:t>
            </a:r>
            <a:r>
              <a:rPr lang="en-US" altLang="zh-CN" dirty="0" smtClean="0"/>
              <a:t> (</a:t>
            </a:r>
            <a:r>
              <a:rPr lang="en-US" altLang="zh-CN" b="1" i="1" dirty="0" smtClean="0"/>
              <a:t>only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z="2400" dirty="0" smtClean="0"/>
              <a:t>find some example code of how to send and receive RPC</a:t>
            </a:r>
          </a:p>
          <a:p>
            <a:r>
              <a:rPr lang="en-US" altLang="zh-CN" sz="2600" dirty="0" smtClean="0"/>
              <a:t>Your task: Leader election:</a:t>
            </a:r>
          </a:p>
          <a:p>
            <a:pPr lvl="1"/>
            <a:r>
              <a:rPr lang="en-US" altLang="zh-CN" sz="2400" dirty="0" smtClean="0"/>
              <a:t>First task is to fill the </a:t>
            </a:r>
            <a:r>
              <a:rPr lang="en-US" altLang="zh-CN" sz="2400" i="1" dirty="0" err="1" smtClean="0"/>
              <a:t>RequestVoteArgs</a:t>
            </a:r>
            <a:r>
              <a:rPr lang="en-US" altLang="zh-CN" sz="2400" dirty="0" smtClean="0"/>
              <a:t> and </a:t>
            </a:r>
            <a:r>
              <a:rPr lang="en-US" altLang="zh-CN" sz="2400" i="1" dirty="0" err="1" smtClean="0"/>
              <a:t>RequestVoteReply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structs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2: Raft Leader Election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8991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124744"/>
            <a:ext cx="8565204" cy="5472608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Modify </a:t>
            </a:r>
            <a:r>
              <a:rPr lang="en-US" altLang="zh-CN" sz="2400" i="1" dirty="0" smtClean="0"/>
              <a:t>Make()</a:t>
            </a:r>
            <a:r>
              <a:rPr lang="en-US" altLang="zh-CN" sz="2400" dirty="0" smtClean="0"/>
              <a:t> to create a background </a:t>
            </a:r>
            <a:r>
              <a:rPr lang="en-US" altLang="zh-CN" sz="2400" dirty="0" err="1" smtClean="0"/>
              <a:t>goroutine</a:t>
            </a:r>
            <a:r>
              <a:rPr lang="en-US" altLang="zh-CN" sz="2400" dirty="0" smtClean="0"/>
              <a:t> that starts an election by sending out </a:t>
            </a:r>
            <a:r>
              <a:rPr lang="en-US" altLang="zh-CN" sz="2400" i="1" dirty="0" err="1" smtClean="0"/>
              <a:t>RequestVote</a:t>
            </a:r>
            <a:r>
              <a:rPr lang="en-US" altLang="zh-CN" sz="2400" dirty="0" smtClean="0"/>
              <a:t> RPC when it hasn’t heard from another peer for a while</a:t>
            </a:r>
          </a:p>
          <a:p>
            <a:pPr lvl="2"/>
            <a:r>
              <a:rPr lang="en-US" altLang="zh-CN" sz="2000" dirty="0" smtClean="0"/>
              <a:t>You need to implement </a:t>
            </a:r>
            <a:r>
              <a:rPr lang="en-US" altLang="zh-CN" sz="2000" i="1" dirty="0" err="1"/>
              <a:t>RequestVote</a:t>
            </a:r>
            <a:r>
              <a:rPr lang="en-US" altLang="zh-CN" sz="2000" dirty="0"/>
              <a:t> RPC </a:t>
            </a:r>
            <a:r>
              <a:rPr lang="en-US" altLang="zh-CN" sz="2000" dirty="0" smtClean="0"/>
              <a:t>handler so that servers will vote for one another</a:t>
            </a:r>
          </a:p>
          <a:p>
            <a:pPr lvl="1"/>
            <a:r>
              <a:rPr lang="en-US" altLang="zh-CN" sz="2400" dirty="0" smtClean="0"/>
              <a:t>To implement heartbeats, you will need to define </a:t>
            </a:r>
            <a:r>
              <a:rPr lang="en-US" altLang="zh-CN" sz="2400" i="1" dirty="0" err="1" smtClean="0"/>
              <a:t>AppendEntries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(though you will </a:t>
            </a:r>
            <a:r>
              <a:rPr lang="en-US" altLang="zh-CN" sz="2400" dirty="0">
                <a:solidFill>
                  <a:schemeClr val="tx2"/>
                </a:solidFill>
              </a:rPr>
              <a:t>not need </a:t>
            </a:r>
            <a:r>
              <a:rPr lang="en-US" altLang="zh-CN" sz="2400" dirty="0"/>
              <a:t>any real payload yet), and have the leader send them out </a:t>
            </a:r>
            <a:r>
              <a:rPr lang="en-US" altLang="zh-CN" sz="2400" dirty="0" smtClean="0"/>
              <a:t>periodically</a:t>
            </a:r>
          </a:p>
          <a:p>
            <a:pPr lvl="2"/>
            <a:r>
              <a:rPr lang="en-US" altLang="zh-CN" sz="2000" dirty="0" smtClean="0"/>
              <a:t>Also need to implement  </a:t>
            </a:r>
            <a:r>
              <a:rPr lang="en-US" altLang="zh-CN" sz="2000" i="1" dirty="0" err="1" smtClean="0"/>
              <a:t>AppendEntries</a:t>
            </a:r>
            <a:r>
              <a:rPr lang="en-US" altLang="zh-CN" sz="2000" dirty="0" smtClean="0"/>
              <a:t> RPC handler</a:t>
            </a:r>
          </a:p>
          <a:p>
            <a:pPr lvl="1"/>
            <a:r>
              <a:rPr lang="en-US" altLang="zh-CN" sz="2400" dirty="0"/>
              <a:t>make sure the election timeouts </a:t>
            </a:r>
            <a:r>
              <a:rPr lang="en-US" altLang="zh-CN" sz="2400" b="1" dirty="0">
                <a:solidFill>
                  <a:schemeClr val="tx2"/>
                </a:solidFill>
              </a:rPr>
              <a:t>don't</a:t>
            </a:r>
            <a:r>
              <a:rPr lang="en-US" altLang="zh-CN" sz="2400" dirty="0"/>
              <a:t> always fire at the same time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0196" y="-99392"/>
            <a:ext cx="8565204" cy="1066800"/>
          </a:xfrm>
        </p:spPr>
        <p:txBody>
          <a:bodyPr/>
          <a:lstStyle/>
          <a:p>
            <a:r>
              <a:rPr lang="en-US" altLang="zh-CN" dirty="0"/>
              <a:t>Assignment 2: Raft Leader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5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196752"/>
            <a:ext cx="8565204" cy="5008124"/>
          </a:xfrm>
        </p:spPr>
        <p:txBody>
          <a:bodyPr/>
          <a:lstStyle/>
          <a:p>
            <a:r>
              <a:rPr lang="en-US" altLang="zh-CN" dirty="0" smtClean="0"/>
              <a:t>At the end: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Advice:</a:t>
            </a:r>
          </a:p>
          <a:p>
            <a:pPr lvl="1"/>
            <a:r>
              <a:rPr lang="en-US" altLang="zh-CN" sz="2000" dirty="0" smtClean="0"/>
              <a:t>Remember field </a:t>
            </a:r>
            <a:r>
              <a:rPr lang="en-US" altLang="zh-CN" sz="2000" dirty="0"/>
              <a:t>names </a:t>
            </a:r>
            <a:r>
              <a:rPr lang="en-US" altLang="zh-CN" sz="2000" dirty="0" smtClean="0"/>
              <a:t>of any </a:t>
            </a:r>
            <a:r>
              <a:rPr lang="en-US" altLang="zh-CN" sz="2000" dirty="0"/>
              <a:t>structures you will be sending over RPC </a:t>
            </a:r>
            <a:r>
              <a:rPr lang="en-US" altLang="zh-CN" sz="2000" dirty="0" smtClean="0"/>
              <a:t>must </a:t>
            </a:r>
            <a:r>
              <a:rPr lang="en-US" altLang="zh-CN" sz="2000" dirty="0"/>
              <a:t>start with </a:t>
            </a:r>
            <a:r>
              <a:rPr lang="en-US" altLang="zh-CN" sz="2000" b="1" i="1" dirty="0">
                <a:solidFill>
                  <a:srgbClr val="FF0000"/>
                </a:solidFill>
              </a:rPr>
              <a:t>capital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letters</a:t>
            </a:r>
          </a:p>
          <a:p>
            <a:pPr lvl="1"/>
            <a:r>
              <a:rPr lang="en-US" altLang="zh-CN" sz="2000" dirty="0" smtClean="0"/>
              <a:t>Read and understand the paper before you start. </a:t>
            </a:r>
            <a:r>
              <a:rPr lang="en-US" altLang="zh-CN" sz="2000" dirty="0"/>
              <a:t>Figure 2 in the paper may provide a good guideline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b="1" i="1" dirty="0" smtClean="0">
                <a:solidFill>
                  <a:srgbClr val="FF0000"/>
                </a:solidFill>
              </a:rPr>
              <a:t>Start early!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2: Raft Leader Election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12776"/>
            <a:ext cx="58912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7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Software as the above</a:t>
            </a:r>
          </a:p>
          <a:p>
            <a:pPr marL="342900" lvl="1" indent="-342900" defTabSz="914400" eaLnBrk="1" fontAlgn="auto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 smtClean="0"/>
              <a:t>Will </a:t>
            </a:r>
            <a:r>
              <a:rPr lang="en-US" altLang="zh-CN" dirty="0"/>
              <a:t>not implement cluster membership changes (Section 6) or log compaction / snapshotting (Section 7</a:t>
            </a:r>
            <a:r>
              <a:rPr lang="en-US" altLang="zh-CN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Part I</a:t>
            </a:r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Implement </a:t>
            </a:r>
            <a:r>
              <a:rPr lang="en-US" altLang="zh-CN" dirty="0"/>
              <a:t>the leader and follower code to append new log </a:t>
            </a:r>
            <a:r>
              <a:rPr lang="en-US" altLang="zh-CN" dirty="0" smtClean="0"/>
              <a:t>entries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implementing </a:t>
            </a:r>
            <a:r>
              <a:rPr lang="en-US" altLang="zh-CN" i="1" dirty="0"/>
              <a:t>Start(), </a:t>
            </a:r>
            <a:r>
              <a:rPr lang="en-US" altLang="zh-CN" dirty="0"/>
              <a:t>completing the </a:t>
            </a:r>
            <a:r>
              <a:rPr lang="en-US" altLang="zh-CN" i="1" dirty="0" err="1"/>
              <a:t>AppendEntries</a:t>
            </a:r>
            <a:r>
              <a:rPr lang="en-US" altLang="zh-CN" dirty="0"/>
              <a:t> RPC </a:t>
            </a:r>
            <a:r>
              <a:rPr lang="en-US" altLang="zh-CN" dirty="0" err="1"/>
              <a:t>structs</a:t>
            </a:r>
            <a:r>
              <a:rPr lang="en-US" altLang="zh-CN" dirty="0"/>
              <a:t>, sending them, and </a:t>
            </a:r>
            <a:r>
              <a:rPr lang="en-US" altLang="zh-CN" dirty="0" smtClean="0"/>
              <a:t>completing the</a:t>
            </a:r>
            <a:r>
              <a:rPr lang="en-US" altLang="zh-CN" dirty="0"/>
              <a:t> </a:t>
            </a:r>
            <a:r>
              <a:rPr lang="en-US" altLang="zh-CN" i="1" dirty="0" err="1"/>
              <a:t>AppendEntry</a:t>
            </a:r>
            <a:r>
              <a:rPr lang="en-US" altLang="zh-CN" dirty="0"/>
              <a:t> RPC </a:t>
            </a:r>
            <a:r>
              <a:rPr lang="en-US" altLang="zh-CN" dirty="0" smtClean="0"/>
              <a:t>handler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pass the </a:t>
            </a:r>
            <a:r>
              <a:rPr lang="en-US" altLang="zh-CN" i="1" dirty="0" err="1"/>
              <a:t>TestBasicAgree</a:t>
            </a:r>
            <a:r>
              <a:rPr lang="en-US" altLang="zh-CN" dirty="0" smtClean="0"/>
              <a:t>() test, try to pass all test before “Persist”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3: Raft Log Consensus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3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3: Raft Log Consensus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4389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2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Part II</a:t>
            </a:r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Handle </a:t>
            </a:r>
            <a:r>
              <a:rPr lang="en-US" altLang="zh-CN" dirty="0"/>
              <a:t>the fault tolerant aspects of the Raft </a:t>
            </a:r>
            <a:r>
              <a:rPr lang="en-US" altLang="zh-CN" dirty="0" smtClean="0"/>
              <a:t>protocol</a:t>
            </a:r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require </a:t>
            </a:r>
            <a:r>
              <a:rPr lang="en-US" altLang="zh-CN" dirty="0"/>
              <a:t>that Raft keep persistent state that survives a </a:t>
            </a:r>
            <a:r>
              <a:rPr lang="en-US" altLang="zh-CN" dirty="0" smtClean="0"/>
              <a:t>reboot (see Figure 2 for which states should be </a:t>
            </a:r>
            <a:r>
              <a:rPr lang="en-US" altLang="zh-CN" dirty="0"/>
              <a:t>persistent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won't use the disk; instead, it will save and restore persistent state from a 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Persister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see </a:t>
            </a:r>
            <a:r>
              <a:rPr lang="en-US" altLang="zh-CN" i="1" dirty="0" err="1"/>
              <a:t>persister.go</a:t>
            </a:r>
            <a:r>
              <a:rPr lang="en-US" altLang="zh-CN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initialize its state from that </a:t>
            </a:r>
            <a:r>
              <a:rPr lang="en-US" altLang="zh-CN" i="1" dirty="0" err="1" smtClean="0"/>
              <a:t>Persister</a:t>
            </a:r>
            <a:r>
              <a:rPr lang="en-US" altLang="zh-CN" dirty="0" smtClean="0"/>
              <a:t>, and should </a:t>
            </a:r>
            <a:r>
              <a:rPr lang="en-US" altLang="zh-CN" dirty="0"/>
              <a:t>use it to save its persistent </a:t>
            </a:r>
            <a:r>
              <a:rPr lang="en-US" altLang="zh-CN" dirty="0" smtClean="0"/>
              <a:t>sta</a:t>
            </a:r>
            <a:r>
              <a:rPr lang="en-US" altLang="zh-CN" dirty="0"/>
              <a:t>t</a:t>
            </a:r>
            <a:r>
              <a:rPr lang="en-US" altLang="zh-CN" dirty="0" smtClean="0"/>
              <a:t>e </a:t>
            </a:r>
            <a:r>
              <a:rPr lang="en-US" altLang="zh-CN" dirty="0"/>
              <a:t>each time the state changes</a:t>
            </a:r>
            <a:r>
              <a:rPr lang="en-US" altLang="zh-CN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You should determine </a:t>
            </a:r>
            <a:r>
              <a:rPr lang="en-US" altLang="zh-CN" dirty="0">
                <a:solidFill>
                  <a:srgbClr val="00B050"/>
                </a:solidFill>
              </a:rPr>
              <a:t>at what points </a:t>
            </a:r>
            <a:r>
              <a:rPr lang="en-US" altLang="zh-CN" dirty="0"/>
              <a:t>in the Raft protocol your servers are required to persist their state, and insert calls to </a:t>
            </a:r>
            <a:r>
              <a:rPr lang="en-US" altLang="zh-CN" i="1" dirty="0"/>
              <a:t>persist</a:t>
            </a:r>
            <a:r>
              <a:rPr lang="en-US" altLang="zh-CN" dirty="0"/>
              <a:t>() in those </a:t>
            </a:r>
            <a:r>
              <a:rPr lang="en-US" altLang="zh-CN" dirty="0" smtClean="0"/>
              <a:t>places</a:t>
            </a:r>
          </a:p>
          <a:p>
            <a:pPr lvl="2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3: Raft Log Consensus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1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Pass the Persist test:</a:t>
            </a:r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Try to pass the further challenging </a:t>
            </a:r>
            <a:r>
              <a:rPr lang="en-US" altLang="zh-CN" dirty="0"/>
              <a:t>tests towards the </a:t>
            </a:r>
            <a:r>
              <a:rPr lang="en-US" altLang="zh-CN" dirty="0" smtClean="0"/>
              <a:t>end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need to implement the optimization to allow a follower to back up the leader's </a:t>
            </a:r>
            <a:r>
              <a:rPr lang="en-US" altLang="zh-CN" i="1" dirty="0" err="1"/>
              <a:t>nextIndex</a:t>
            </a:r>
            <a:r>
              <a:rPr lang="en-US" altLang="zh-CN" dirty="0"/>
              <a:t> by more than one entry at a time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3: Raft Log Consensus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943596"/>
            <a:ext cx="635635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邮件标题格式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MG/F123WXYZ+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+DisEX02/03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）附件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格式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报告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，代码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MG/F123WXYZ+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DisEX02/03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）报告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内容与格式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详细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说明如何达到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目标：简述分析与设计、实现演示、总结；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杜绝任何形式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的代码拷贝与报告抄袭，遵循学术规范。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）每次作业占总成绩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未按照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中格式要求的，每项扣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分；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未按照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中格式要求的，扣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分；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未遵守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的，取消本课程成绩。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）提交邮箱：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nju_dissys2017@sina.com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）截止日期：作业二：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2017.11.27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作业三：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2017.12.18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141" y="5105400"/>
            <a:ext cx="7653343" cy="160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Replicated log =&gt; replicated state </a:t>
            </a:r>
            <a:r>
              <a:rPr lang="en-US" sz="2400" dirty="0"/>
              <a:t>machine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All servers execute same commands in same </a:t>
            </a:r>
            <a:r>
              <a:rPr lang="en-US" sz="2400" dirty="0" smtClean="0"/>
              <a:t>order</a:t>
            </a:r>
            <a:endParaRPr lang="en-US" sz="2400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Consensus module ensures proper log replication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512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856074" y="4190394"/>
            <a:ext cx="1524000" cy="228600"/>
            <a:chOff x="1828800" y="3733800"/>
            <a:chExt cx="15240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545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950041" y="3199794"/>
            <a:ext cx="658633" cy="609600"/>
            <a:chOff x="3075167" y="2286000"/>
            <a:chExt cx="658633" cy="609600"/>
          </a:xfrm>
        </p:grpSpPr>
        <p:sp>
          <p:nvSpPr>
            <p:cNvPr id="72" name="Oval 71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4" idx="0"/>
              <a:endCxn id="72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19602" y="3199794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036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28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9896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3294474" y="4190394"/>
            <a:ext cx="1524000" cy="228600"/>
            <a:chOff x="1828800" y="3733800"/>
            <a:chExt cx="1524000" cy="228600"/>
          </a:xfrm>
        </p:grpSpPr>
        <p:sp>
          <p:nvSpPr>
            <p:cNvPr id="216" name="Rectangle 21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8929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388441" y="3199794"/>
            <a:ext cx="658633" cy="609600"/>
            <a:chOff x="3075167" y="2286000"/>
            <a:chExt cx="658633" cy="609600"/>
          </a:xfrm>
        </p:grpSpPr>
        <p:sp>
          <p:nvSpPr>
            <p:cNvPr id="206" name="Oval 205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>
              <a:stCxn id="208" idx="0"/>
              <a:endCxn id="206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3358002" y="3199794"/>
            <a:ext cx="531549" cy="533400"/>
            <a:chOff x="2057400" y="2438400"/>
            <a:chExt cx="379678" cy="381000"/>
          </a:xfrm>
        </p:grpSpPr>
        <p:sp>
          <p:nvSpPr>
            <p:cNvPr id="203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420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3612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4280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5732874" y="4190394"/>
            <a:ext cx="1524000" cy="228600"/>
            <a:chOff x="1828800" y="3733800"/>
            <a:chExt cx="1524000" cy="228600"/>
          </a:xfrm>
        </p:grpSpPr>
        <p:sp>
          <p:nvSpPr>
            <p:cNvPr id="241" name="Rectangle 24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63313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6826841" y="3199794"/>
            <a:ext cx="658633" cy="609600"/>
            <a:chOff x="3075167" y="2286000"/>
            <a:chExt cx="658633" cy="609600"/>
          </a:xfrm>
        </p:grpSpPr>
        <p:sp>
          <p:nvSpPr>
            <p:cNvPr id="231" name="Oval 23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stCxn id="233" idx="0"/>
              <a:endCxn id="231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5796402" y="3199794"/>
            <a:ext cx="531549" cy="533400"/>
            <a:chOff x="2057400" y="2438400"/>
            <a:chExt cx="379678" cy="381000"/>
          </a:xfrm>
        </p:grpSpPr>
        <p:sp>
          <p:nvSpPr>
            <p:cNvPr id="22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55804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7996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837060" y="343422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Servers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841868" y="181052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37674" y="236159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45955" y="2858216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89475" y="2614567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28979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71256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609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841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496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728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24945" y="2090374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986" y="233351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4" grpId="0" animBg="1"/>
      <p:bldP spid="275" grpId="0" animBg="1"/>
      <p:bldP spid="278" grpId="0" animBg="1"/>
      <p:bldP spid="279" grpId="0" animBg="1"/>
      <p:bldP spid="2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Leader election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Safety and consistency after leader changes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Client interactions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023808" cy="319924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At any given time, each server is either: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  <a:p>
            <a:r>
              <a:rPr lang="en-US" b="0" dirty="0" smtClean="0"/>
              <a:t>Normal operation: 1 leader, N-1 followers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851392" cy="2479160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Servers start </a:t>
            </a:r>
            <a:r>
              <a:rPr lang="en-US" b="0" dirty="0" smtClean="0"/>
              <a:t>as </a:t>
            </a:r>
            <a:r>
              <a:rPr lang="en-US" b="0" dirty="0"/>
              <a:t>followers</a:t>
            </a:r>
          </a:p>
          <a:p>
            <a:r>
              <a:rPr lang="en-US" b="0" dirty="0" smtClean="0"/>
              <a:t>Leaders send </a:t>
            </a:r>
            <a:r>
              <a:rPr lang="en-US" b="1" dirty="0">
                <a:solidFill>
                  <a:schemeClr val="accent4"/>
                </a:solidFill>
              </a:rPr>
              <a:t>heartbeats</a:t>
            </a:r>
            <a:r>
              <a:rPr lang="en-US" b="0" dirty="0"/>
              <a:t> (empty </a:t>
            </a:r>
            <a:r>
              <a:rPr lang="en-US" b="0" i="1" dirty="0" err="1"/>
              <a:t>AppendEntries</a:t>
            </a:r>
            <a:r>
              <a:rPr lang="en-US" b="0" dirty="0"/>
              <a:t> RPCs) to maintain authority</a:t>
            </a:r>
          </a:p>
          <a:p>
            <a:r>
              <a:rPr lang="en-US" b="0" dirty="0"/>
              <a:t>If </a:t>
            </a:r>
            <a:r>
              <a:rPr lang="en-US" b="1" dirty="0" err="1">
                <a:solidFill>
                  <a:schemeClr val="accent4"/>
                </a:solidFill>
              </a:rPr>
              <a:t>electionTimeout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en-US" b="0" dirty="0"/>
              <a:t>elapses with no </a:t>
            </a:r>
            <a:r>
              <a:rPr lang="en-US" b="0" dirty="0" smtClean="0"/>
              <a:t>RPCs (100-500ms), follower assumes leader has crashed and starts new election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5687" y="5064543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5064543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5064543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9980" y="4722846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32" y="43787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44775" y="4762539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287" y="4198268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46541" y="4759743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6690" y="4198268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receive votes from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majority of servers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458097" y="4598594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7061" y="3975834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new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000" y="5597943"/>
            <a:ext cx="7710832" cy="1219200"/>
            <a:chOff x="857000" y="5434034"/>
            <a:chExt cx="7710832" cy="1219200"/>
          </a:xfrm>
        </p:grpSpPr>
        <p:sp>
          <p:nvSpPr>
            <p:cNvPr id="19" name="Freeform 18"/>
            <p:cNvSpPr/>
            <p:nvPr/>
          </p:nvSpPr>
          <p:spPr>
            <a:xfrm>
              <a:off x="1720702" y="5444462"/>
              <a:ext cx="2974253" cy="590137"/>
            </a:xfrm>
            <a:custGeom>
              <a:avLst/>
              <a:gdLst>
                <a:gd name="connsiteX0" fmla="*/ 2974206 w 2974206"/>
                <a:gd name="connsiteY0" fmla="*/ 64833 h 64833"/>
                <a:gd name="connsiteX1" fmla="*/ 0 w 2974206"/>
                <a:gd name="connsiteY1" fmla="*/ 64833 h 64833"/>
                <a:gd name="connsiteX0" fmla="*/ 2974206 w 2974206"/>
                <a:gd name="connsiteY0" fmla="*/ 2990 h 304592"/>
                <a:gd name="connsiteX1" fmla="*/ 0 w 2974206"/>
                <a:gd name="connsiteY1" fmla="*/ 2990 h 304592"/>
                <a:gd name="connsiteX0" fmla="*/ 2974206 w 2974206"/>
                <a:gd name="connsiteY0" fmla="*/ 0 h 358866"/>
                <a:gd name="connsiteX1" fmla="*/ 0 w 2974206"/>
                <a:gd name="connsiteY1" fmla="*/ 0 h 358866"/>
                <a:gd name="connsiteX0" fmla="*/ 2974206 w 2974206"/>
                <a:gd name="connsiteY0" fmla="*/ 0 h 342000"/>
                <a:gd name="connsiteX1" fmla="*/ 0 w 2974206"/>
                <a:gd name="connsiteY1" fmla="*/ 0 h 342000"/>
                <a:gd name="connsiteX0" fmla="*/ 2974206 w 2974206"/>
                <a:gd name="connsiteY0" fmla="*/ 0 h 386787"/>
                <a:gd name="connsiteX1" fmla="*/ 0 w 2974206"/>
                <a:gd name="connsiteY1" fmla="*/ 0 h 386787"/>
                <a:gd name="connsiteX0" fmla="*/ 2974253 w 2974253"/>
                <a:gd name="connsiteY0" fmla="*/ 0 h 590137"/>
                <a:gd name="connsiteX1" fmla="*/ 47 w 2974253"/>
                <a:gd name="connsiteY1" fmla="*/ 0 h 59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4253" h="590137">
                  <a:moveTo>
                    <a:pt x="2974253" y="0"/>
                  </a:moveTo>
                  <a:cubicBezTo>
                    <a:pt x="2563576" y="338488"/>
                    <a:pt x="-12787" y="1138990"/>
                    <a:pt x="47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19647" y="5444462"/>
              <a:ext cx="4677878" cy="391941"/>
            </a:xfrm>
            <a:custGeom>
              <a:avLst/>
              <a:gdLst>
                <a:gd name="connsiteX0" fmla="*/ 4677878 w 4677878"/>
                <a:gd name="connsiteY0" fmla="*/ 75947 h 75947"/>
                <a:gd name="connsiteX1" fmla="*/ 0 w 4677878"/>
                <a:gd name="connsiteY1" fmla="*/ 75947 h 75947"/>
                <a:gd name="connsiteX0" fmla="*/ 4677878 w 4677878"/>
                <a:gd name="connsiteY0" fmla="*/ 3074 h 413768"/>
                <a:gd name="connsiteX1" fmla="*/ 0 w 4677878"/>
                <a:gd name="connsiteY1" fmla="*/ 3074 h 413768"/>
                <a:gd name="connsiteX0" fmla="*/ 4677878 w 4677878"/>
                <a:gd name="connsiteY0" fmla="*/ 0 h 468982"/>
                <a:gd name="connsiteX1" fmla="*/ 0 w 4677878"/>
                <a:gd name="connsiteY1" fmla="*/ 0 h 468982"/>
                <a:gd name="connsiteX0" fmla="*/ 4677878 w 4677878"/>
                <a:gd name="connsiteY0" fmla="*/ 0 h 409604"/>
                <a:gd name="connsiteX1" fmla="*/ 0 w 4677878"/>
                <a:gd name="connsiteY1" fmla="*/ 0 h 409604"/>
                <a:gd name="connsiteX0" fmla="*/ 4677878 w 4677878"/>
                <a:gd name="connsiteY0" fmla="*/ 0 h 384212"/>
                <a:gd name="connsiteX1" fmla="*/ 0 w 4677878"/>
                <a:gd name="connsiteY1" fmla="*/ 0 h 384212"/>
                <a:gd name="connsiteX0" fmla="*/ 4677878 w 4677878"/>
                <a:gd name="connsiteY0" fmla="*/ 0 h 391941"/>
                <a:gd name="connsiteX1" fmla="*/ 0 w 4677878"/>
                <a:gd name="connsiteY1" fmla="*/ 0 h 39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77878" h="391941">
                  <a:moveTo>
                    <a:pt x="4677878" y="0"/>
                  </a:moveTo>
                  <a:cubicBezTo>
                    <a:pt x="4561573" y="213360"/>
                    <a:pt x="575911" y="763604"/>
                    <a:pt x="0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44146" y="5738834"/>
              <a:ext cx="2223686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server with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7000" y="6047940"/>
              <a:ext cx="2531463" cy="60529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current leader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or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5287" y="5434034"/>
              <a:ext cx="6719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“step</a:t>
              </a:r>
              <a:b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down”</a:t>
              </a:r>
              <a:endParaRPr lang="en-US" sz="1400" b="0" dirty="0">
                <a:solidFill>
                  <a:srgbClr val="A5001E"/>
                </a:solidFill>
                <a:latin typeface="Arial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Validation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14981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1514981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952"/>
            <a:ext cx="8363272" cy="3272801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Time divided into terms</a:t>
            </a:r>
          </a:p>
          <a:p>
            <a:pPr lvl="1"/>
            <a:r>
              <a:rPr lang="en-US" dirty="0" smtClean="0"/>
              <a:t>Election (either failed or resulted in 1 leader)</a:t>
            </a:r>
          </a:p>
          <a:p>
            <a:pPr lvl="1"/>
            <a:r>
              <a:rPr lang="en-US" dirty="0" smtClean="0"/>
              <a:t>Normal operation </a:t>
            </a:r>
            <a:r>
              <a:rPr lang="en-US" dirty="0"/>
              <a:t>u</a:t>
            </a:r>
            <a:r>
              <a:rPr lang="en-US" dirty="0" smtClean="0"/>
              <a:t>nder a single leader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/>
              <a:t>Each server maintains </a:t>
            </a:r>
            <a:r>
              <a:rPr lang="en-US" b="1" dirty="0" smtClean="0">
                <a:solidFill>
                  <a:schemeClr val="accent4"/>
                </a:solidFill>
              </a:rPr>
              <a:t>current term </a:t>
            </a:r>
            <a:r>
              <a:rPr lang="en-US" b="0" dirty="0" smtClean="0"/>
              <a:t>value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24581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14981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1514981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514981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1514981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1514981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000" y="1514981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1514981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38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625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1268760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94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67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2124581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2505581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Elections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05581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Normal Operation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05581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Split Vote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72181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itle 6"/>
          <p:cNvSpPr>
            <a:spLocks noGrp="1"/>
          </p:cNvSpPr>
          <p:nvPr>
            <p:ph type="title"/>
          </p:nvPr>
        </p:nvSpPr>
        <p:spPr>
          <a:xfrm>
            <a:off x="350196" y="-99392"/>
            <a:ext cx="8565204" cy="1066800"/>
          </a:xfrm>
        </p:spPr>
        <p:txBody>
          <a:bodyPr/>
          <a:lstStyle/>
          <a:p>
            <a:r>
              <a:rPr lang="en-US" dirty="0" smtClean="0"/>
              <a:t>Terms (aka epochs)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268760"/>
            <a:ext cx="8796528" cy="54041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Start election:</a:t>
            </a:r>
          </a:p>
          <a:p>
            <a:pPr lvl="1"/>
            <a:r>
              <a:rPr lang="en-US" sz="2200" b="0" dirty="0" smtClean="0"/>
              <a:t>Increment current term, change to candidate state, vote for self</a:t>
            </a:r>
            <a:endParaRPr lang="en-US" sz="2200" dirty="0"/>
          </a:p>
          <a:p>
            <a:r>
              <a:rPr lang="en-US" b="1" dirty="0" smtClean="0"/>
              <a:t>Send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</a:rPr>
              <a:t>RequestVote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Receive votes from majority of servers:</a:t>
            </a:r>
          </a:p>
          <a:p>
            <a:pPr marL="1314450" lvl="2" indent="-457200"/>
            <a:r>
              <a:rPr lang="en-US" sz="2000" dirty="0" smtClean="0"/>
              <a:t>Become leader</a:t>
            </a:r>
          </a:p>
          <a:p>
            <a:pPr marL="1314450" lvl="2" indent="-457200"/>
            <a:r>
              <a:rPr lang="en-US" sz="2000" dirty="0" smtClean="0"/>
              <a:t>Send 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AppendEntries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heartbeats to all other servers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Receive RPC from valid leader:</a:t>
            </a:r>
          </a:p>
          <a:p>
            <a:pPr marL="1314450" lvl="2" indent="-457200"/>
            <a:r>
              <a:rPr lang="en-US" sz="2000" dirty="0" smtClean="0"/>
              <a:t>Return to follower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No-one wins election (election timeout elapses):</a:t>
            </a:r>
          </a:p>
          <a:p>
            <a:pPr marL="1314450" lvl="2" indent="-457200"/>
            <a:r>
              <a:rPr lang="en-US" sz="2000" dirty="0" smtClean="0"/>
              <a:t>Increment term, start new election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029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Safety</a:t>
            </a:r>
            <a:r>
              <a:rPr lang="en-US" dirty="0" smtClean="0"/>
              <a:t>:  allow at most one winner per term</a:t>
            </a:r>
          </a:p>
          <a:p>
            <a:pPr lvl="1"/>
            <a:r>
              <a:rPr lang="en-US" sz="2200" dirty="0" smtClean="0"/>
              <a:t>Each server votes only once per term (persists on disk)</a:t>
            </a:r>
          </a:p>
          <a:p>
            <a:pPr lvl="1"/>
            <a:r>
              <a:rPr lang="en-US" sz="2200" dirty="0" smtClean="0"/>
              <a:t>Two different candidates can’t get majorities in same term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 err="1" smtClean="0">
                <a:solidFill>
                  <a:srgbClr val="FF0000"/>
                </a:solidFill>
              </a:rPr>
              <a:t>Liveness</a:t>
            </a:r>
            <a:r>
              <a:rPr lang="en-US" dirty="0" smtClean="0"/>
              <a:t>: some candidate must eventually win</a:t>
            </a:r>
          </a:p>
          <a:p>
            <a:pPr lvl="1"/>
            <a:r>
              <a:rPr lang="en-US" sz="2200" dirty="0" smtClean="0"/>
              <a:t>Each choose election timeouts randomly in [T, 2T]</a:t>
            </a:r>
          </a:p>
          <a:p>
            <a:pPr lvl="1"/>
            <a:r>
              <a:rPr lang="en-US" sz="2200" dirty="0" smtClean="0"/>
              <a:t>One usually initiates and wins election before others start</a:t>
            </a:r>
          </a:p>
          <a:p>
            <a:pPr lvl="1"/>
            <a:r>
              <a:rPr lang="en-US" sz="2200" dirty="0" smtClean="0"/>
              <a:t>Works well if T &gt;&gt; network RTT </a:t>
            </a:r>
            <a:endParaRPr lang="en-US" sz="2200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7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1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38297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Servers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Voted for candidate A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704316"/>
                </a:solidFill>
                <a:latin typeface="Arial" charset="0"/>
              </a:rPr>
              <a:t>B can’t also get majority</a:t>
            </a:r>
            <a:endParaRPr lang="en-US" sz="1800" b="0" dirty="0">
              <a:solidFill>
                <a:srgbClr val="704316"/>
              </a:solidFill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1000" y="3208507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67000" y="3208507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1815</Words>
  <Application>Microsoft Office PowerPoint</Application>
  <PresentationFormat>全屏显示(4:3)</PresentationFormat>
  <Paragraphs>494</Paragraphs>
  <Slides>28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Consensus on Replicated Logs</vt:lpstr>
      <vt:lpstr>The Raft Paper</vt:lpstr>
      <vt:lpstr>Goal: Replicated Log</vt:lpstr>
      <vt:lpstr>Raft Overview</vt:lpstr>
      <vt:lpstr>Server States</vt:lpstr>
      <vt:lpstr>Liveness Validation</vt:lpstr>
      <vt:lpstr>Terms (aka epochs)</vt:lpstr>
      <vt:lpstr>Elections</vt:lpstr>
      <vt:lpstr>Elections</vt:lpstr>
      <vt:lpstr>Log Structure</vt:lpstr>
      <vt:lpstr>Normal operation</vt:lpstr>
      <vt:lpstr>Normal operation</vt:lpstr>
      <vt:lpstr>Log Operation:  Consistency Check</vt:lpstr>
      <vt:lpstr>Safety Requirement</vt:lpstr>
      <vt:lpstr>Picking the Best Leader</vt:lpstr>
      <vt:lpstr>Repairing Follower Logs</vt:lpstr>
      <vt:lpstr>Repairing Follower Logs</vt:lpstr>
      <vt:lpstr>Neutralizing Old Leaders</vt:lpstr>
      <vt:lpstr>Client Protocol</vt:lpstr>
      <vt:lpstr>Assignment 2: Raft Leader Election</vt:lpstr>
      <vt:lpstr>Assignment 2: Raft Leader Election</vt:lpstr>
      <vt:lpstr>Assignment 2: Raft Leader Election</vt:lpstr>
      <vt:lpstr>Assignment 2: Raft Leader Election</vt:lpstr>
      <vt:lpstr>Assignment 3: Raft Log Consensus</vt:lpstr>
      <vt:lpstr>Assignment 3: Raft Log Consensus</vt:lpstr>
      <vt:lpstr>Assignment 3: Raft Log Consensus</vt:lpstr>
      <vt:lpstr>Assignment 3: Raft Log Consensus</vt:lpstr>
      <vt:lpstr>作业说明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</dc:title>
  <dc:creator>zhang</dc:creator>
  <cp:lastModifiedBy>zhang</cp:lastModifiedBy>
  <cp:revision>401</cp:revision>
  <dcterms:created xsi:type="dcterms:W3CDTF">2017-10-23T11:05:15Z</dcterms:created>
  <dcterms:modified xsi:type="dcterms:W3CDTF">2017-11-04T05:46:37Z</dcterms:modified>
</cp:coreProperties>
</file>