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4" r:id="rId2"/>
    <p:sldId id="262" r:id="rId3"/>
    <p:sldId id="265" r:id="rId4"/>
    <p:sldId id="275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63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teration 2" id="{F2DE4460-7676-024E-A4CA-8FC0BAFEA28C}">
          <p14:sldIdLst>
            <p14:sldId id="264"/>
            <p14:sldId id="262"/>
            <p14:sldId id="265"/>
            <p14:sldId id="275"/>
          </p14:sldIdLst>
        </p14:section>
        <p14:section name="color coding examples" id="{2B641B7D-4A55-644A-826F-6FCA5788374D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98B35BA6-BDB3-304F-85C5-58191FFE81D9}">
          <p14:sldIdLst>
            <p14:sldId id="257"/>
            <p14:sldId id="26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1F7"/>
    <a:srgbClr val="595959"/>
    <a:srgbClr val="D0D0D0"/>
    <a:srgbClr val="1E1E1E"/>
    <a:srgbClr val="F2F2F2"/>
    <a:srgbClr val="009193"/>
    <a:srgbClr val="011893"/>
    <a:srgbClr val="25B7D3"/>
    <a:srgbClr val="FF940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756B3-CC21-4B3E-8617-D168C86B0DCE}">
  <a:tblStyle styleId="{720756B3-CC21-4B3E-8617-D168C86B0DC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5345"/>
  </p:normalViewPr>
  <p:slideViewPr>
    <p:cSldViewPr snapToGrid="0" snapToObjects="1">
      <p:cViewPr varScale="1">
        <p:scale>
          <a:sx n="118" d="100"/>
          <a:sy n="118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Switch: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Kalender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aktivitäten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aktivitäten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528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5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4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01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67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4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1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microsoft.com/office/2007/relationships/hdphoto" Target="../media/hdphoto3.wdp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microsoft.com/office/2007/relationships/hdphoto" Target="../media/hdphoto1.wdp"/><Relationship Id="rId8" Type="http://schemas.openxmlformats.org/officeDocument/2006/relationships/image" Target="../media/image5.png"/><Relationship Id="rId9" Type="http://schemas.openxmlformats.org/officeDocument/2006/relationships/image" Target="../media/image6.tiff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tiff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9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microsoft.com/office/2007/relationships/hdphoto" Target="../media/hdphoto2.wdp"/><Relationship Id="rId8" Type="http://schemas.openxmlformats.org/officeDocument/2006/relationships/image" Target="../media/image7.png"/><Relationship Id="rId9" Type="http://schemas.openxmlformats.org/officeDocument/2006/relationships/image" Target="../media/image6.tiff"/><Relationship Id="rId10" Type="http://schemas.openxmlformats.org/officeDocument/2006/relationships/image" Target="../media/image3.png"/><Relationship Id="rId11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microsoft.com/office/2007/relationships/hdphoto" Target="../media/hdphoto3.wdp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microsoft.com/office/2007/relationships/hdphoto" Target="../media/hdphoto3.wdp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860270"/>
          <a:ext cx="2713458" cy="2130981"/>
        </p:xfrm>
        <a:graphic>
          <a:graphicData uri="http://schemas.openxmlformats.org/drawingml/2006/table">
            <a:tbl>
              <a:tblPr firstRow="1" bandRow="1">
                <a:solidFill>
                  <a:schemeClr val="tx2"/>
                </a:solidFill>
                <a:tableStyleId>{720756B3-CC21-4B3E-8617-D168C86B0DCE}</a:tableStyleId>
              </a:tblPr>
              <a:tblGrid>
                <a:gridCol w="2713458"/>
              </a:tblGrid>
              <a:tr h="710327">
                <a:tc>
                  <a:txBody>
                    <a:bodyPr/>
                    <a:lstStyle/>
                    <a:p>
                      <a:r>
                        <a:rPr lang="en-US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11:30 </a:t>
                      </a:r>
                      <a:r>
                        <a:rPr lang="mr-IN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–</a:t>
                      </a:r>
                      <a:r>
                        <a:rPr lang="en-US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14:00</a:t>
                      </a: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Lecture</a:t>
                      </a: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Project management </a:t>
                      </a:r>
                      <a:endParaRPr lang="en-US" sz="1300" b="0" i="0" dirty="0">
                        <a:latin typeface="Damascus Light" charset="-78"/>
                        <a:ea typeface="Damascus Light" charset="-78"/>
                        <a:cs typeface="Damascus Light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10327">
                <a:tc>
                  <a:txBody>
                    <a:bodyPr/>
                    <a:lstStyle/>
                    <a:p>
                      <a:r>
                        <a:rPr lang="en-US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14:15 </a:t>
                      </a:r>
                      <a:r>
                        <a:rPr lang="mr-IN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–</a:t>
                      </a:r>
                      <a:r>
                        <a:rPr lang="en-US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15:00</a:t>
                      </a: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Tutorial</a:t>
                      </a: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Programming</a:t>
                      </a:r>
                      <a:r>
                        <a:rPr lang="en-US" sz="1300" b="0" i="0" baseline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II</a:t>
                      </a:r>
                      <a:endParaRPr lang="en-US" sz="1300" b="0" i="0" dirty="0">
                        <a:latin typeface="Damascus Light" charset="-78"/>
                        <a:ea typeface="Damascus Light" charset="-78"/>
                        <a:cs typeface="Damascus Light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0327">
                <a:tc>
                  <a:txBody>
                    <a:bodyPr/>
                    <a:lstStyle/>
                    <a:p>
                      <a:r>
                        <a:rPr lang="en-US" sz="1300" b="1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20:00</a:t>
                      </a:r>
                      <a:r>
                        <a:rPr lang="en-US" sz="1300" b="1" i="0" baseline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</a:t>
                      </a:r>
                      <a:r>
                        <a:rPr lang="mr-IN" sz="1300" b="1" i="0" baseline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–</a:t>
                      </a:r>
                      <a:r>
                        <a:rPr lang="en-US" sz="1300" b="1" i="0" baseline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24:00</a:t>
                      </a:r>
                      <a:endParaRPr lang="en-US" sz="1300" b="1" i="0" dirty="0" smtClean="0">
                        <a:latin typeface="Damascus Light" charset="-78"/>
                        <a:ea typeface="Damascus Light" charset="-78"/>
                        <a:cs typeface="Damascus Light" charset="-78"/>
                      </a:endParaRP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Semester opening party</a:t>
                      </a:r>
                    </a:p>
                    <a:p>
                      <a:r>
                        <a:rPr lang="en-US" sz="1300" b="0" i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@Club</a:t>
                      </a:r>
                      <a:r>
                        <a:rPr lang="en-US" sz="1300" b="0" i="0" baseline="0" dirty="0" smtClean="0">
                          <a:latin typeface="Damascus Light" charset="-78"/>
                          <a:ea typeface="Damascus Light" charset="-78"/>
                          <a:cs typeface="Damascus Light" charset="-78"/>
                        </a:rPr>
                        <a:t> X</a:t>
                      </a:r>
                      <a:endParaRPr lang="en-US" sz="1300" b="0" i="0" dirty="0">
                        <a:latin typeface="Damascus Light" charset="-78"/>
                        <a:ea typeface="Damascus Light" charset="-78"/>
                        <a:cs typeface="Damascus Light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BFB"/>
                    </a:solidFill>
                  </a:tcPr>
                </a:tc>
              </a:tr>
            </a:tbl>
          </a:graphicData>
        </a:graphic>
      </p:graphicFrame>
      <p:sp>
        <p:nvSpPr>
          <p:cNvPr id="54" name="Shape 54"/>
          <p:cNvSpPr/>
          <p:nvPr/>
        </p:nvSpPr>
        <p:spPr>
          <a:xfrm>
            <a:off x="0" y="-17845"/>
            <a:ext cx="9144000" cy="845545"/>
          </a:xfrm>
          <a:prstGeom prst="rect">
            <a:avLst/>
          </a:prstGeom>
          <a:solidFill>
            <a:srgbClr val="D9D9D9"/>
          </a:solidFill>
          <a:ln w="22225">
            <a:solidFill>
              <a:schemeClr val="bg1">
                <a:lumMod val="65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55"/>
          <p:cNvSpPr txBox="1"/>
          <p:nvPr/>
        </p:nvSpPr>
        <p:spPr>
          <a:xfrm>
            <a:off x="0" y="-17845"/>
            <a:ext cx="3597965" cy="54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2800" dirty="0" err="1" smtClean="0">
                <a:latin typeface="Bree Serif" charset="0"/>
                <a:ea typeface="Bree Serif" charset="0"/>
                <a:cs typeface="Bree Serif" charset="0"/>
              </a:rPr>
              <a:t>Tuesday</a:t>
            </a:r>
            <a:r>
              <a:rPr lang="de-DE" sz="2800" dirty="0" smtClean="0">
                <a:latin typeface="Bree Serif" charset="0"/>
                <a:ea typeface="Bree Serif" charset="0"/>
                <a:cs typeface="Bree Serif" charset="0"/>
              </a:rPr>
              <a:t>, 4 April 2017</a:t>
            </a:r>
            <a:endParaRPr lang="en" sz="2800" dirty="0">
              <a:latin typeface="Bree Serif" charset="0"/>
              <a:ea typeface="Bree Serif" charset="0"/>
              <a:cs typeface="Bree Serif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8689"/>
            <a:ext cx="3328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Bree Serif" charset="0"/>
                <a:ea typeface="Bree Serif" charset="0"/>
                <a:cs typeface="Bree Serif" charset="0"/>
              </a:rPr>
              <a:t>Daily overview</a:t>
            </a:r>
            <a:endParaRPr lang="en-US" sz="1200" dirty="0">
              <a:solidFill>
                <a:schemeClr val="bg2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713458" y="827700"/>
            <a:ext cx="6430542" cy="4315800"/>
          </a:xfrm>
          <a:prstGeom prst="rect">
            <a:avLst/>
          </a:prstGeom>
          <a:solidFill>
            <a:srgbClr val="F6FB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206758" y="874646"/>
            <a:ext cx="40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smtClean="0"/>
              <a:t>+</a:t>
            </a:r>
            <a:endParaRPr lang="de-DE" sz="3600"/>
          </a:p>
        </p:txBody>
      </p:sp>
      <p:sp>
        <p:nvSpPr>
          <p:cNvPr id="55" name="Textfeld 54"/>
          <p:cNvSpPr txBox="1"/>
          <p:nvPr/>
        </p:nvSpPr>
        <p:spPr>
          <a:xfrm>
            <a:off x="2206758" y="1636647"/>
            <a:ext cx="40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smtClean="0"/>
              <a:t>+</a:t>
            </a:r>
            <a:endParaRPr lang="de-DE" sz="3600"/>
          </a:p>
        </p:txBody>
      </p:sp>
      <p:sp>
        <p:nvSpPr>
          <p:cNvPr id="56" name="Textfeld 55"/>
          <p:cNvSpPr txBox="1"/>
          <p:nvPr/>
        </p:nvSpPr>
        <p:spPr>
          <a:xfrm>
            <a:off x="2206758" y="2279379"/>
            <a:ext cx="40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smtClean="0"/>
              <a:t>+</a:t>
            </a:r>
            <a:endParaRPr lang="de-DE" sz="3600"/>
          </a:p>
        </p:txBody>
      </p:sp>
      <p:sp>
        <p:nvSpPr>
          <p:cNvPr id="61" name="Rechteck 60"/>
          <p:cNvSpPr/>
          <p:nvPr/>
        </p:nvSpPr>
        <p:spPr>
          <a:xfrm>
            <a:off x="1" y="2996559"/>
            <a:ext cx="2713458" cy="2146941"/>
          </a:xfrm>
          <a:prstGeom prst="rect">
            <a:avLst/>
          </a:prstGeom>
          <a:solidFill>
            <a:srgbClr val="F6FB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10817" y="3087757"/>
            <a:ext cx="179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noProof="1" smtClean="0">
                <a:latin typeface="Damascus" charset="-78"/>
                <a:ea typeface="Damascus" charset="-78"/>
                <a:cs typeface="Damascus" charset="-78"/>
              </a:rPr>
              <a:t>Open to dos</a:t>
            </a:r>
            <a:endParaRPr lang="de-DE" sz="1600" b="1" noProof="1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6653" y="3482381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>
                <a:latin typeface="Damascus" charset="-78"/>
                <a:ea typeface="Damascus" charset="-78"/>
                <a:cs typeface="Damascus" charset="-78"/>
              </a:rPr>
              <a:t>Complete assignment 1 </a:t>
            </a:r>
            <a:endParaRPr lang="de-DE" noProof="1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6653" y="3846815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>
                <a:latin typeface="Damascus" charset="-78"/>
                <a:ea typeface="Damascus" charset="-78"/>
                <a:cs typeface="Damascus" charset="-78"/>
              </a:rPr>
              <a:t>Complete assignment 1 </a:t>
            </a:r>
            <a:endParaRPr lang="de-DE" noProof="1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6653" y="4211249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>
                <a:latin typeface="Damascus" charset="-78"/>
                <a:ea typeface="Damascus" charset="-78"/>
                <a:cs typeface="Damascus" charset="-78"/>
              </a:rPr>
              <a:t>Complete assignment 1 </a:t>
            </a:r>
            <a:endParaRPr lang="de-DE" noProof="1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11" name="L-Shape 10"/>
          <p:cNvSpPr/>
          <p:nvPr/>
        </p:nvSpPr>
        <p:spPr>
          <a:xfrm rot="19479723">
            <a:off x="1986272" y="3566553"/>
            <a:ext cx="214009" cy="90573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2501441">
            <a:off x="2329057" y="3525539"/>
            <a:ext cx="204836" cy="211620"/>
            <a:chOff x="4393891" y="2254251"/>
            <a:chExt cx="247683" cy="211620"/>
          </a:xfrm>
        </p:grpSpPr>
        <p:sp>
          <p:nvSpPr>
            <p:cNvPr id="13" name="L-Shape 12"/>
            <p:cNvSpPr/>
            <p:nvPr/>
          </p:nvSpPr>
          <p:spPr>
            <a:xfrm>
              <a:off x="4482548" y="225425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-Shape 17"/>
            <p:cNvSpPr/>
            <p:nvPr/>
          </p:nvSpPr>
          <p:spPr>
            <a:xfrm rot="10800000">
              <a:off x="4393891" y="232479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L-Shape 10"/>
          <p:cNvSpPr/>
          <p:nvPr/>
        </p:nvSpPr>
        <p:spPr>
          <a:xfrm rot="19479723">
            <a:off x="2006152" y="3891229"/>
            <a:ext cx="214009" cy="90573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14"/>
          <p:cNvGrpSpPr/>
          <p:nvPr/>
        </p:nvGrpSpPr>
        <p:grpSpPr>
          <a:xfrm rot="2501441">
            <a:off x="2348937" y="3850215"/>
            <a:ext cx="204836" cy="211620"/>
            <a:chOff x="4393891" y="2254251"/>
            <a:chExt cx="247683" cy="211620"/>
          </a:xfrm>
        </p:grpSpPr>
        <p:sp>
          <p:nvSpPr>
            <p:cNvPr id="76" name="L-Shape 12"/>
            <p:cNvSpPr/>
            <p:nvPr/>
          </p:nvSpPr>
          <p:spPr>
            <a:xfrm>
              <a:off x="4482548" y="225425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-Shape 17"/>
            <p:cNvSpPr/>
            <p:nvPr/>
          </p:nvSpPr>
          <p:spPr>
            <a:xfrm rot="10800000">
              <a:off x="4393891" y="232479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L-Shape 10"/>
          <p:cNvSpPr/>
          <p:nvPr/>
        </p:nvSpPr>
        <p:spPr>
          <a:xfrm rot="19479723">
            <a:off x="1999525" y="4282165"/>
            <a:ext cx="214009" cy="90573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14"/>
          <p:cNvGrpSpPr/>
          <p:nvPr/>
        </p:nvGrpSpPr>
        <p:grpSpPr>
          <a:xfrm rot="2501441">
            <a:off x="2342310" y="4241151"/>
            <a:ext cx="204836" cy="211620"/>
            <a:chOff x="4393891" y="2254251"/>
            <a:chExt cx="247683" cy="211620"/>
          </a:xfrm>
        </p:grpSpPr>
        <p:sp>
          <p:nvSpPr>
            <p:cNvPr id="80" name="L-Shape 12"/>
            <p:cNvSpPr/>
            <p:nvPr/>
          </p:nvSpPr>
          <p:spPr>
            <a:xfrm>
              <a:off x="4482548" y="225425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L-Shape 17"/>
            <p:cNvSpPr/>
            <p:nvPr/>
          </p:nvSpPr>
          <p:spPr>
            <a:xfrm rot="10800000">
              <a:off x="4393891" y="2324791"/>
              <a:ext cx="159026" cy="141080"/>
            </a:xfrm>
            <a:prstGeom prst="corne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4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0096FF">
              <a:alpha val="8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chemeClr val="accent5">
              <a:lumMod val="40000"/>
              <a:lumOff val="60000"/>
              <a:alpha val="98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90405" y="-19633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85" name="Textfeld 114"/>
          <p:cNvSpPr txBox="1"/>
          <p:nvPr/>
        </p:nvSpPr>
        <p:spPr>
          <a:xfrm>
            <a:off x="8445141" y="-17634"/>
            <a:ext cx="74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Share</a:t>
            </a:r>
          </a:p>
        </p:txBody>
      </p: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29108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1281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15464"/>
            <a:ext cx="3948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458" y="-10338"/>
            <a:ext cx="78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  <a:lum bright="70000" contrast="-70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traight Connector 59"/>
          <p:cNvCxnSpPr/>
          <p:nvPr/>
        </p:nvCxnSpPr>
        <p:spPr>
          <a:xfrm>
            <a:off x="256511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19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152" y="546529"/>
            <a:ext cx="4426563" cy="194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0" y="547786"/>
            <a:ext cx="4518021" cy="192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9155" cy="199155"/>
          </a:xfrm>
          <a:prstGeom prst="rect">
            <a:avLst/>
          </a:prstGeom>
          <a:solidFill>
            <a:srgbClr val="BAF9FF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9121" y="492094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1005981" y="562621"/>
            <a:ext cx="25652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Projektmanagement Vorlesung 2, 23.05.2018</a:t>
            </a:r>
            <a:endParaRPr lang="de-DE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5213633" y="562621"/>
            <a:ext cx="3253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Meeting, 28.02.2015</a:t>
            </a:r>
            <a:endParaRPr lang="de-DE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96" name="Picture 2"/>
          <p:cNvPicPr>
            <a:picLocks noChangeAspect="1"/>
          </p:cNvPicPr>
          <p:nvPr/>
        </p:nvPicPr>
        <p:blipFill>
          <a:blip r:embed="rId10">
            <a:alphaModFix amt="9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3000"/>
                    </a14:imgEffect>
                    <a14:imgEffect>
                      <a14:colorTemperature colorTemp="6977"/>
                    </a14:imgEffect>
                    <a14:imgEffect>
                      <a14:saturation sat="229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8985" y="38212"/>
            <a:ext cx="142641" cy="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11" y="298674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10" y="309260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30875" y="-11555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7187" y="-16484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6663" y="-16484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34343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43434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852356" y="270578"/>
            <a:ext cx="533007" cy="220385"/>
            <a:chOff x="1605176" y="270578"/>
            <a:chExt cx="533007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605176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79043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1950252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1842" y="-12294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1668363" y="325743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7505" y="-536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61000"/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232102" y="277900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984050" y="285819"/>
            <a:ext cx="2567987" cy="2099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bg2"/>
                </a:solidFill>
                <a:latin typeface="Bree Serif" charset="0"/>
                <a:ea typeface="Bree Serif" charset="0"/>
                <a:cs typeface="Bree Serif" charset="0"/>
              </a:rPr>
              <a:t>Smartbar</a:t>
            </a: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1" y="331855"/>
            <a:ext cx="148500" cy="1485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37442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2702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21" y="-20911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rgbClr val="0070C0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009364" y="-26501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907063" y="276096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1344911" y="273563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2799542" y="335811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2526462" y="331855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riangle 111"/>
          <p:cNvSpPr/>
          <p:nvPr/>
        </p:nvSpPr>
        <p:spPr>
          <a:xfrm flipV="1">
            <a:off x="565899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9883" y="321783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615349" y="280021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17" name="Triangle 116"/>
          <p:cNvSpPr/>
          <p:nvPr/>
        </p:nvSpPr>
        <p:spPr>
          <a:xfrm flipV="1">
            <a:off x="1124063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8" name="Triangle 117"/>
          <p:cNvSpPr/>
          <p:nvPr/>
        </p:nvSpPr>
        <p:spPr>
          <a:xfrm flipV="1">
            <a:off x="1465343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9" name="Triangle 118"/>
          <p:cNvSpPr/>
          <p:nvPr/>
        </p:nvSpPr>
        <p:spPr>
          <a:xfrm flipV="1">
            <a:off x="1687397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0" name="Triangle 119"/>
          <p:cNvSpPr/>
          <p:nvPr/>
        </p:nvSpPr>
        <p:spPr>
          <a:xfrm flipV="1">
            <a:off x="2567274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1" name="Triangle 120"/>
          <p:cNvSpPr/>
          <p:nvPr/>
        </p:nvSpPr>
        <p:spPr>
          <a:xfrm flipV="1">
            <a:off x="2839771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3" name="Triangle 122"/>
          <p:cNvSpPr/>
          <p:nvPr/>
        </p:nvSpPr>
        <p:spPr>
          <a:xfrm flipV="1">
            <a:off x="3110729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4" name="Triangle 123"/>
          <p:cNvSpPr/>
          <p:nvPr/>
        </p:nvSpPr>
        <p:spPr>
          <a:xfrm flipV="1">
            <a:off x="3404875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5" name="Triangle 124"/>
          <p:cNvSpPr/>
          <p:nvPr/>
        </p:nvSpPr>
        <p:spPr>
          <a:xfrm flipV="1">
            <a:off x="3692844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6" name="Triangle 125"/>
          <p:cNvSpPr/>
          <p:nvPr/>
        </p:nvSpPr>
        <p:spPr>
          <a:xfrm flipV="1">
            <a:off x="8786561" y="468073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0" y="4801586"/>
            <a:ext cx="9126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chemeClr val="bg2"/>
                </a:solidFill>
              </a:rPr>
              <a:t>Documents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name</a:t>
            </a:r>
            <a:endParaRPr lang="de-DE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30" y="280086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29" y="290672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30875" y="-11555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7187" y="-16484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6663" y="-16484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34343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43434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724175" y="251990"/>
            <a:ext cx="533007" cy="220385"/>
            <a:chOff x="1605176" y="270578"/>
            <a:chExt cx="533007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605176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79043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1950252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67720" y="-12294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6540182" y="307155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93383" y="-536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61000"/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5103921" y="259312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5647" y="31025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bg2"/>
                </a:solidFill>
                <a:latin typeface="Bree Serif" charset="0"/>
                <a:ea typeface="Bree Serif" charset="0"/>
                <a:cs typeface="Bree Serif" charset="0"/>
              </a:rPr>
              <a:t>„Smartbar“</a:t>
            </a: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8" y="63940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37442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2702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21" y="-20911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rgbClr val="0070C0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009364" y="-26501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5778882" y="257508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6216730" y="254975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7671361" y="317223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7398281" y="313267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riangle 111"/>
          <p:cNvSpPr/>
          <p:nvPr/>
        </p:nvSpPr>
        <p:spPr>
          <a:xfrm flipV="1">
            <a:off x="5437718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41702" y="303195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690661" y="257508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17" name="Triangle 116"/>
          <p:cNvSpPr/>
          <p:nvPr/>
        </p:nvSpPr>
        <p:spPr>
          <a:xfrm flipV="1">
            <a:off x="5995882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8" name="Triangle 117"/>
          <p:cNvSpPr/>
          <p:nvPr/>
        </p:nvSpPr>
        <p:spPr>
          <a:xfrm flipV="1">
            <a:off x="6337162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9" name="Triangle 118"/>
          <p:cNvSpPr/>
          <p:nvPr/>
        </p:nvSpPr>
        <p:spPr>
          <a:xfrm flipV="1">
            <a:off x="6559216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0" name="Triangle 119"/>
          <p:cNvSpPr/>
          <p:nvPr/>
        </p:nvSpPr>
        <p:spPr>
          <a:xfrm flipV="1">
            <a:off x="7439093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1" name="Triangle 120"/>
          <p:cNvSpPr/>
          <p:nvPr/>
        </p:nvSpPr>
        <p:spPr>
          <a:xfrm flipV="1">
            <a:off x="7711590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3" name="Triangle 122"/>
          <p:cNvSpPr/>
          <p:nvPr/>
        </p:nvSpPr>
        <p:spPr>
          <a:xfrm flipV="1">
            <a:off x="7982548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4" name="Triangle 123"/>
          <p:cNvSpPr/>
          <p:nvPr/>
        </p:nvSpPr>
        <p:spPr>
          <a:xfrm flipV="1">
            <a:off x="8276694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5" name="Triangle 124"/>
          <p:cNvSpPr/>
          <p:nvPr/>
        </p:nvSpPr>
        <p:spPr>
          <a:xfrm flipV="1">
            <a:off x="8564663" y="449485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6" name="Triangle 125"/>
          <p:cNvSpPr/>
          <p:nvPr/>
        </p:nvSpPr>
        <p:spPr>
          <a:xfrm flipV="1">
            <a:off x="8861873" y="445560"/>
            <a:ext cx="69931" cy="4571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219821" y="291892"/>
            <a:ext cx="2359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11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20236" y="-12294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00174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" name="Triangle 3"/>
          <p:cNvSpPr/>
          <p:nvPr/>
        </p:nvSpPr>
        <p:spPr>
          <a:xfrm rot="16200000">
            <a:off x="4656368" y="1804308"/>
            <a:ext cx="3069772" cy="1768926"/>
          </a:xfrm>
          <a:prstGeom prst="triangle">
            <a:avLst/>
          </a:prstGeom>
          <a:solidFill>
            <a:srgbClr val="2D61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324100"/>
            <a:ext cx="584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34343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43434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19478" y="-12294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45141" y="-536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61000"/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4068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37442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2702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458" y="-10338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rgbClr val="0070C0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11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12294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1932" y="-3744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414" y="546528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237" y="54778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8926" y="491279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-1" y="549742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283" y="549742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747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9" y="445056"/>
            <a:ext cx="9144000" cy="30939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29" y="201067"/>
            <a:ext cx="9144000" cy="246292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4" y="52204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66" y="53263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446" y="194366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3128" y="199111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976" y="198657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34343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43434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836" y="49395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19607" y="194366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947" y="54911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45270" y="20130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61000"/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2369998" y="50127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420" y="24734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87" y="27210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203" y="169218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26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603" y="17963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587" y="196322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rgbClr val="0070C0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6" name="Textfeld 79"/>
          <p:cNvSpPr txBox="1"/>
          <p:nvPr/>
        </p:nvSpPr>
        <p:spPr>
          <a:xfrm>
            <a:off x="3077855" y="49947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599" y="49693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606" y="55918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630" y="55522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>
            <a:off x="17347" y="24374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951" y="158541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843" y="54515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558" y="49724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24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2123" y="194366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206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50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695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81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822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943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571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353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19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438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544" y="-3214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107" y="-195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975" y="-3214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9056" y="-58463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129" y="0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413" y="0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638" y="57408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4121836" y="2460170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9" y="445056"/>
            <a:ext cx="9144000" cy="30939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29" y="201067"/>
            <a:ext cx="9144000" cy="246292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4" y="52204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66" y="53263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446" y="194366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3128" y="199111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976" y="198657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34343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43434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836" y="49395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19607" y="194366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947" y="54911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45270" y="20130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/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61000"/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2369998" y="50127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420" y="24734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87" y="27210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203" y="169218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26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603" y="17963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587" y="196322"/>
            <a:ext cx="777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Standard</a:t>
            </a:r>
            <a:endParaRPr lang="en-US" sz="1100" dirty="0">
              <a:solidFill>
                <a:srgbClr val="0070C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6" name="Textfeld 79"/>
          <p:cNvSpPr txBox="1"/>
          <p:nvPr/>
        </p:nvSpPr>
        <p:spPr>
          <a:xfrm>
            <a:off x="3077855" y="49947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599" y="49693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606" y="55918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630" y="55522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>
            <a:off x="17347" y="24374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951" y="158541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843" y="54515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558" y="49724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24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2123" y="194366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2061" y="16921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50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695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81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822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943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571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353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199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438" y="58288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544" y="-3214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107" y="-195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975" y="-3214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9056" y="-58463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129" y="0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413" y="0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638" y="574080"/>
            <a:ext cx="68797" cy="68797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5645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91439" y="-101430"/>
            <a:ext cx="9275944" cy="3421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de-DE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1">
                      <a:lumMod val="85000"/>
                    </a:schemeClr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1">
                      <a:lumMod val="85000"/>
                    </a:schemeClr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19478" y="-12294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85000"/>
                    </a:schemeClr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45141" y="-5360"/>
            <a:ext cx="744383" cy="261610"/>
            <a:chOff x="7561625" y="70322"/>
            <a:chExt cx="744383" cy="261610"/>
          </a:xfrm>
        </p:grpSpPr>
        <p:sp>
          <p:nvSpPr>
            <p:cNvPr id="85" name="Textfeld 114"/>
            <p:cNvSpPr txBox="1"/>
            <p:nvPr/>
          </p:nvSpPr>
          <p:spPr>
            <a:xfrm>
              <a:off x="7561625" y="70322"/>
              <a:ext cx="744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85000"/>
                    </a:schemeClr>
                  </a:solidFill>
                  <a:latin typeface="Bree Serif" charset="0"/>
                  <a:ea typeface="Bree Serif" charset="0"/>
                  <a:cs typeface="Bree Serif" charset="0"/>
                </a:rPr>
                <a:t>Share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alphaModFix amt="9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3000"/>
                      </a14:imgEffect>
                      <a14:imgEffect>
                        <a14:colorTemperature colorTemp="6977"/>
                      </a14:imgEffect>
                      <a14:imgEffect>
                        <a14:saturation sat="229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1329" y="116097"/>
              <a:ext cx="142641" cy="142641"/>
            </a:xfrm>
            <a:prstGeom prst="rect">
              <a:avLst/>
            </a:prstGeom>
          </p:spPr>
        </p:pic>
      </p:grp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85000"/>
                  </a:schemeClr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4068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8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49554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5124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85000"/>
                  </a:schemeClr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85000"/>
                  </a:schemeClr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  <a:solidFill>
            <a:schemeClr val="bg1">
              <a:lumMod val="85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10">
            <a:alphaModFix/>
            <a:lum bright="70000" contrast="-70000"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85000"/>
                  </a:schemeClr>
                </a:solidFill>
              </a:rPr>
              <a:t>100%</a:t>
            </a:r>
            <a:endParaRPr lang="de-DE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11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6238"/>
            <a:ext cx="2242" cy="25069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45141" y="-4971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414" y="546528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237" y="54778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8926" y="491279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-1" y="549742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283" y="549742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>
            <a:alphaModFix amt="65000"/>
            <a:lum bright="70000" contrast="-70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39458" y="-18614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9403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rgbClr val="FF9403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91439" y="-101430"/>
            <a:ext cx="9275944" cy="342130"/>
          </a:xfrm>
          <a:prstGeom prst="rect">
            <a:avLst/>
          </a:prstGeom>
          <a:solidFill>
            <a:srgbClr val="25B7D3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tx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tx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chemeClr val="tx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</a:t>
              </a:r>
              <a:endPara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</a:t>
              </a:r>
            </a:p>
          </p:txBody>
        </p:sp>
      </p:grpSp>
      <p:sp>
        <p:nvSpPr>
          <p:cNvPr id="90" name="Textfeld 119"/>
          <p:cNvSpPr txBox="1"/>
          <p:nvPr/>
        </p:nvSpPr>
        <p:spPr>
          <a:xfrm>
            <a:off x="7819478" y="-12294"/>
            <a:ext cx="519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/>
                </a:solidFill>
                <a:latin typeface="Bree Serif" charset="0"/>
                <a:ea typeface="Bree Serif" charset="0"/>
                <a:cs typeface="Bree Serif" charset="0"/>
              </a:rPr>
              <a:t>Chat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Textfeld 114"/>
          <p:cNvSpPr txBox="1"/>
          <p:nvPr/>
        </p:nvSpPr>
        <p:spPr>
          <a:xfrm>
            <a:off x="8445141" y="-5360"/>
            <a:ext cx="74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/>
                </a:solidFill>
                <a:latin typeface="Bree Serif" charset="0"/>
                <a:ea typeface="Bree Serif" charset="0"/>
                <a:cs typeface="Bree Serif" charset="0"/>
              </a:rPr>
              <a:t>Share</a:t>
            </a:r>
          </a:p>
        </p:txBody>
      </p: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4068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5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49554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5124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  <a:solidFill>
            <a:schemeClr val="bg1">
              <a:lumMod val="85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11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6238"/>
            <a:ext cx="2242" cy="25069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45141" y="-4971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414" y="546528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237" y="54778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8926" y="491279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-1" y="549742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283" y="549742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39458" y="-18614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pic>
        <p:nvPicPr>
          <p:cNvPr id="96" name="Bild 12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05" y="18783"/>
            <a:ext cx="162000" cy="162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biLevel thresh="75000"/>
            <a:alphaModFix/>
          </a:blip>
          <a:stretch>
            <a:fillRect/>
          </a:stretch>
        </p:blipFill>
        <p:spPr>
          <a:xfrm>
            <a:off x="8944845" y="40415"/>
            <a:ext cx="142641" cy="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91439" y="-101430"/>
            <a:ext cx="9275944" cy="342130"/>
          </a:xfrm>
          <a:prstGeom prst="rect">
            <a:avLst/>
          </a:prstGeom>
          <a:solidFill>
            <a:srgbClr val="009193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2F2F2"/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rgbClr val="F2F2F2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2F2F2"/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rgbClr val="F2F2F2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2F2F2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rgbClr val="F2F2F2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</a:t>
              </a:r>
              <a:endPara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</a:t>
              </a:r>
            </a:p>
          </p:txBody>
        </p:sp>
      </p:grpSp>
      <p:sp>
        <p:nvSpPr>
          <p:cNvPr id="90" name="Textfeld 119"/>
          <p:cNvSpPr txBox="1"/>
          <p:nvPr/>
        </p:nvSpPr>
        <p:spPr>
          <a:xfrm>
            <a:off x="7819478" y="-12294"/>
            <a:ext cx="519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2F2F2"/>
                </a:solidFill>
                <a:latin typeface="Bree Serif" charset="0"/>
                <a:ea typeface="Bree Serif" charset="0"/>
                <a:cs typeface="Bree Serif" charset="0"/>
              </a:rPr>
              <a:t>Chat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Textfeld 114"/>
          <p:cNvSpPr txBox="1"/>
          <p:nvPr/>
        </p:nvSpPr>
        <p:spPr>
          <a:xfrm>
            <a:off x="8445141" y="-5360"/>
            <a:ext cx="74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2F2F2"/>
                </a:solidFill>
                <a:latin typeface="Bree Serif" charset="0"/>
                <a:ea typeface="Bree Serif" charset="0"/>
                <a:cs typeface="Bree Serif" charset="0"/>
              </a:rPr>
              <a:t>Share</a:t>
            </a:r>
          </a:p>
        </p:txBody>
      </p: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40683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5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49554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813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51247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  <a:solidFill>
            <a:schemeClr val="bg1">
              <a:lumMod val="85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grp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48119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565112" y="-49555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6238"/>
            <a:ext cx="2242" cy="25069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45141" y="-49713"/>
            <a:ext cx="1767" cy="2906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414" y="546528"/>
            <a:ext cx="4426301" cy="198913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-179237" y="547786"/>
            <a:ext cx="4697521" cy="1976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9155" cy="199155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8926" y="491279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-1" y="549742"/>
            <a:ext cx="451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4518283" y="549742"/>
            <a:ext cx="4426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96" name="Bild 12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05" y="18783"/>
            <a:ext cx="162000" cy="162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1">
            <a:alphaModFix/>
            <a:lum bright="70000" contrast="-70000"/>
          </a:blip>
          <a:stretch>
            <a:fillRect/>
          </a:stretch>
        </p:blipFill>
        <p:spPr>
          <a:xfrm>
            <a:off x="8944845" y="40415"/>
            <a:ext cx="142641" cy="14264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9458" y="-18614"/>
            <a:ext cx="77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30" y="238396"/>
            <a:ext cx="9144000" cy="309390"/>
          </a:xfrm>
          <a:prstGeom prst="rect">
            <a:avLst/>
          </a:prstGeom>
          <a:solidFill>
            <a:srgbClr val="E8E8E8">
              <a:alpha val="88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9065" y="-13662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95000"/>
                    </a:schemeClr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85" name="Textfeld 114"/>
          <p:cNvSpPr txBox="1"/>
          <p:nvPr/>
        </p:nvSpPr>
        <p:spPr>
          <a:xfrm>
            <a:off x="8445141" y="-5360"/>
            <a:ext cx="74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9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Share</a:t>
            </a:r>
          </a:p>
        </p:txBody>
      </p: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29108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1281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15464"/>
            <a:ext cx="3948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458" y="-10338"/>
            <a:ext cx="78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  <a:lum bright="70000" contrast="-70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traight Connector 59"/>
          <p:cNvCxnSpPr/>
          <p:nvPr/>
        </p:nvCxnSpPr>
        <p:spPr>
          <a:xfrm>
            <a:off x="256511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19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152" y="546529"/>
            <a:ext cx="4426563" cy="194534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0" y="547786"/>
            <a:ext cx="4518021" cy="192950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4400" cy="194400"/>
          </a:xfrm>
          <a:prstGeom prst="rect">
            <a:avLst/>
          </a:prstGeom>
          <a:solidFill>
            <a:srgbClr val="F7F7F7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8912418" y="490066"/>
            <a:ext cx="265579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charset="0"/>
                <a:ea typeface="Comic Sans MS" charset="0"/>
                <a:cs typeface="Comic Sans MS" charset="0"/>
              </a:rPr>
              <a:t>+</a:t>
            </a:r>
            <a:endParaRPr lang="en-US" dirty="0">
              <a:solidFill>
                <a:schemeClr val="bg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9" name="Textfeld 79"/>
          <p:cNvSpPr txBox="1"/>
          <p:nvPr/>
        </p:nvSpPr>
        <p:spPr>
          <a:xfrm>
            <a:off x="1005981" y="561317"/>
            <a:ext cx="25652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Projektmanagement Vorlesung 2, 23.05.2018</a:t>
            </a:r>
            <a:endParaRPr lang="de-DE" sz="600" dirty="0">
              <a:solidFill>
                <a:schemeClr val="bg2"/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5213633" y="561317"/>
            <a:ext cx="3253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bg2"/>
                </a:solidFill>
              </a:rPr>
              <a:t>Business Meeting, 28.02.2015</a:t>
            </a:r>
            <a:endParaRPr lang="de-DE" sz="600" dirty="0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96" name="Picture 2"/>
          <p:cNvPicPr>
            <a:picLocks noChangeAspect="1"/>
          </p:cNvPicPr>
          <p:nvPr/>
        </p:nvPicPr>
        <p:blipFill>
          <a:blip r:embed="rId10">
            <a:alphaModFix amt="9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3000"/>
                    </a14:imgEffect>
                    <a14:imgEffect>
                      <a14:colorTemperature colorTemp="6977"/>
                    </a14:imgEffect>
                    <a14:imgEffect>
                      <a14:saturation sat="229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8985" y="38212"/>
            <a:ext cx="142641" cy="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5593"/>
            <a:ext cx="9144000" cy="24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237138"/>
            <a:ext cx="9144000" cy="309390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55" y="315388"/>
            <a:ext cx="163349" cy="169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37" y="325974"/>
            <a:ext cx="211751" cy="15881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22317" y="-12294"/>
            <a:ext cx="53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Math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2999" y="-7549"/>
            <a:ext cx="68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Coding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847" y="-8003"/>
            <a:ext cx="52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Law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21707" y="287292"/>
            <a:ext cx="598799" cy="220385"/>
            <a:chOff x="1736760" y="270578"/>
            <a:chExt cx="598799" cy="220385"/>
          </a:xfrm>
        </p:grpSpPr>
        <p:sp>
          <p:nvSpPr>
            <p:cNvPr id="57" name="Textfeld 85"/>
            <p:cNvSpPr txBox="1"/>
            <p:nvPr/>
          </p:nvSpPr>
          <p:spPr>
            <a:xfrm>
              <a:off x="1736760" y="27254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smtClean="0">
                  <a:solidFill>
                    <a:schemeClr val="bg2"/>
                  </a:solidFill>
                </a:rPr>
                <a:t>B</a:t>
              </a:r>
              <a:endParaRPr lang="de-DE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Textfeld 86"/>
            <p:cNvSpPr txBox="1"/>
            <p:nvPr/>
          </p:nvSpPr>
          <p:spPr>
            <a:xfrm>
              <a:off x="1954914" y="270578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i="1" dirty="0">
                  <a:solidFill>
                    <a:schemeClr val="bg2"/>
                  </a:solidFill>
                  <a:latin typeface="Book Antiqua" charset="0"/>
                  <a:ea typeface="Book Antiqua" charset="0"/>
                  <a:cs typeface="Book Antiqua" charset="0"/>
                </a:rPr>
                <a:t>I</a:t>
              </a:r>
            </a:p>
          </p:txBody>
        </p:sp>
        <p:sp>
          <p:nvSpPr>
            <p:cNvPr id="59" name="Textfeld 87"/>
            <p:cNvSpPr txBox="1"/>
            <p:nvPr/>
          </p:nvSpPr>
          <p:spPr>
            <a:xfrm>
              <a:off x="2147628" y="275519"/>
              <a:ext cx="187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u="sng" dirty="0">
                  <a:solidFill>
                    <a:schemeClr val="bg2"/>
                  </a:solidFill>
                </a:rPr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78131" y="-19633"/>
            <a:ext cx="559321" cy="261610"/>
            <a:chOff x="6540370" y="70322"/>
            <a:chExt cx="559321" cy="261610"/>
          </a:xfrm>
        </p:grpSpPr>
        <p:sp>
          <p:nvSpPr>
            <p:cNvPr id="90" name="Textfeld 119"/>
            <p:cNvSpPr txBox="1"/>
            <p:nvPr/>
          </p:nvSpPr>
          <p:spPr>
            <a:xfrm>
              <a:off x="6540370" y="70322"/>
              <a:ext cx="519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  <a:latin typeface="Bree Serif" charset="0"/>
                  <a:ea typeface="Bree Serif" charset="0"/>
                  <a:cs typeface="Bree Serif" charset="0"/>
                </a:rPr>
                <a:t>Chat</a:t>
              </a:r>
            </a:p>
          </p:txBody>
        </p:sp>
        <p:pic>
          <p:nvPicPr>
            <p:cNvPr id="91" name="Bild 12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91" y="122143"/>
              <a:ext cx="162000" cy="1620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3904818" y="342457"/>
            <a:ext cx="108000" cy="10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85" name="Textfeld 114"/>
          <p:cNvSpPr txBox="1"/>
          <p:nvPr/>
        </p:nvSpPr>
        <p:spPr>
          <a:xfrm>
            <a:off x="8445141" y="-11497"/>
            <a:ext cx="74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Share</a:t>
            </a:r>
          </a:p>
        </p:txBody>
      </p:sp>
      <p:sp>
        <p:nvSpPr>
          <p:cNvPr id="93" name="Textfeld 79"/>
          <p:cNvSpPr txBox="1"/>
          <p:nvPr/>
        </p:nvSpPr>
        <p:spPr>
          <a:xfrm>
            <a:off x="2369869" y="294614"/>
            <a:ext cx="73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Normal Text</a:t>
            </a:r>
          </a:p>
        </p:txBody>
      </p:sp>
      <p:sp>
        <p:nvSpPr>
          <p:cNvPr id="40" name="Abgerundetes Rechteck 10"/>
          <p:cNvSpPr/>
          <p:nvPr/>
        </p:nvSpPr>
        <p:spPr>
          <a:xfrm>
            <a:off x="3727291" y="29108"/>
            <a:ext cx="2615920" cy="1660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2"/>
                </a:solidFill>
                <a:latin typeface="Arial"/>
                <a:ea typeface="Arial"/>
                <a:cs typeface="Arial"/>
              </a:rPr>
              <a:t>Smartbar</a:t>
            </a:r>
            <a:endParaRPr lang="de-DE" sz="800" dirty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1281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3474" y="-15464"/>
            <a:ext cx="3948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458" y="-10338"/>
            <a:ext cx="78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ree Serif" charset="0"/>
                <a:ea typeface="Bree Serif" charset="0"/>
                <a:cs typeface="Bree Serif" charset="0"/>
              </a:rPr>
              <a:t>Standard</a:t>
            </a:r>
            <a:endParaRPr lang="en-US" sz="1100" dirty="0">
              <a:solidFill>
                <a:schemeClr val="bg1"/>
              </a:solidFill>
              <a:latin typeface="Bree Serif" charset="0"/>
              <a:ea typeface="Bree Serif" charset="0"/>
              <a:cs typeface="Bree Serif" charset="0"/>
            </a:endParaRPr>
          </a:p>
        </p:txBody>
      </p:sp>
      <p:pic>
        <p:nvPicPr>
          <p:cNvPr id="87" name="Bild 116"/>
          <p:cNvPicPr>
            <a:picLocks noChangeAspect="1"/>
          </p:cNvPicPr>
          <p:nvPr/>
        </p:nvPicPr>
        <p:blipFill>
          <a:blip r:embed="rId7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8" y="65441"/>
            <a:ext cx="110171" cy="1101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1207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79"/>
          <p:cNvSpPr txBox="1"/>
          <p:nvPr/>
        </p:nvSpPr>
        <p:spPr>
          <a:xfrm>
            <a:off x="3077726" y="292810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Calibri</a:t>
            </a:r>
          </a:p>
        </p:txBody>
      </p:sp>
      <p:sp>
        <p:nvSpPr>
          <p:cNvPr id="47" name="Textfeld 81"/>
          <p:cNvSpPr txBox="1"/>
          <p:nvPr/>
        </p:nvSpPr>
        <p:spPr>
          <a:xfrm>
            <a:off x="3548470" y="290277"/>
            <a:ext cx="35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12</a:t>
            </a:r>
          </a:p>
        </p:txBody>
      </p:sp>
      <p:grpSp>
        <p:nvGrpSpPr>
          <p:cNvPr id="67" name="Gruppierung 103"/>
          <p:cNvGrpSpPr/>
          <p:nvPr/>
        </p:nvGrpSpPr>
        <p:grpSpPr>
          <a:xfrm>
            <a:off x="5200477" y="352525"/>
            <a:ext cx="146898" cy="97932"/>
            <a:chOff x="3600615" y="1188522"/>
            <a:chExt cx="200986" cy="156611"/>
          </a:xfrm>
        </p:grpSpPr>
        <p:sp>
          <p:nvSpPr>
            <p:cNvPr id="68" name="Oval 67"/>
            <p:cNvSpPr/>
            <p:nvPr/>
          </p:nvSpPr>
          <p:spPr>
            <a:xfrm>
              <a:off x="3600615" y="12578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600615" y="118852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600615" y="132713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bg2"/>
                </a:solidFill>
              </a:endParaRPr>
            </a:p>
          </p:txBody>
        </p:sp>
        <p:cxnSp>
          <p:nvCxnSpPr>
            <p:cNvPr id="74" name="Gerade Verbindung 98"/>
            <p:cNvCxnSpPr/>
            <p:nvPr/>
          </p:nvCxnSpPr>
          <p:spPr>
            <a:xfrm>
              <a:off x="3657601" y="1199434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101"/>
            <p:cNvCxnSpPr/>
            <p:nvPr/>
          </p:nvCxnSpPr>
          <p:spPr>
            <a:xfrm>
              <a:off x="3657601" y="1271328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102"/>
            <p:cNvCxnSpPr/>
            <p:nvPr/>
          </p:nvCxnSpPr>
          <p:spPr>
            <a:xfrm>
              <a:off x="3657601" y="134322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ung 113"/>
          <p:cNvGrpSpPr/>
          <p:nvPr/>
        </p:nvGrpSpPr>
        <p:grpSpPr>
          <a:xfrm>
            <a:off x="4894501" y="348569"/>
            <a:ext cx="139855" cy="101888"/>
            <a:chOff x="4054970" y="396952"/>
            <a:chExt cx="180000" cy="131135"/>
          </a:xfrm>
        </p:grpSpPr>
        <p:cxnSp>
          <p:nvCxnSpPr>
            <p:cNvPr id="79" name="Gerade Verbindung 106"/>
            <p:cNvCxnSpPr/>
            <p:nvPr/>
          </p:nvCxnSpPr>
          <p:spPr>
            <a:xfrm>
              <a:off x="4054970" y="39695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107"/>
            <p:cNvCxnSpPr/>
            <p:nvPr/>
          </p:nvCxnSpPr>
          <p:spPr>
            <a:xfrm>
              <a:off x="4115816" y="429736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108"/>
            <p:cNvCxnSpPr/>
            <p:nvPr/>
          </p:nvCxnSpPr>
          <p:spPr>
            <a:xfrm>
              <a:off x="4086032" y="462520"/>
              <a:ext cx="1296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109"/>
            <p:cNvCxnSpPr/>
            <p:nvPr/>
          </p:nvCxnSpPr>
          <p:spPr>
            <a:xfrm>
              <a:off x="4054970" y="52808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110"/>
            <p:cNvCxnSpPr/>
            <p:nvPr/>
          </p:nvCxnSpPr>
          <p:spPr>
            <a:xfrm>
              <a:off x="4098455" y="495304"/>
              <a:ext cx="10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alphaModFix amt="65000"/>
            <a:lum bright="70000" contrast="-70000"/>
          </a:blip>
          <a:stretch>
            <a:fillRect/>
          </a:stretch>
        </p:blipFill>
        <p:spPr>
          <a:xfrm>
            <a:off x="17218" y="37080"/>
            <a:ext cx="164375" cy="164375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10" name="Straight Connector 109"/>
          <p:cNvCxnSpPr/>
          <p:nvPr/>
        </p:nvCxnSpPr>
        <p:spPr>
          <a:xfrm>
            <a:off x="21982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Shape 72" descr="1491140227_ordered-lis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3714" y="338497"/>
            <a:ext cx="135881" cy="122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traight Connector 59"/>
          <p:cNvCxnSpPr/>
          <p:nvPr/>
        </p:nvCxnSpPr>
        <p:spPr>
          <a:xfrm>
            <a:off x="256511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771994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51932" y="-15464"/>
            <a:ext cx="1767" cy="24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79"/>
          <p:cNvSpPr txBox="1"/>
          <p:nvPr/>
        </p:nvSpPr>
        <p:spPr>
          <a:xfrm>
            <a:off x="8588429" y="290589"/>
            <a:ext cx="48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100%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328" y="4023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02238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460566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375669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4025693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36981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671442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007224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6336070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5037309" y="376228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9" name="Shape 62"/>
          <p:cNvSpPr/>
          <p:nvPr/>
        </p:nvSpPr>
        <p:spPr>
          <a:xfrm>
            <a:off x="4518152" y="546529"/>
            <a:ext cx="4426563" cy="1945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62"/>
          <p:cNvSpPr/>
          <p:nvPr/>
        </p:nvSpPr>
        <p:spPr>
          <a:xfrm>
            <a:off x="0" y="547786"/>
            <a:ext cx="4518021" cy="192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62"/>
          <p:cNvSpPr>
            <a:spLocks noChangeAspect="1"/>
          </p:cNvSpPr>
          <p:nvPr/>
        </p:nvSpPr>
        <p:spPr>
          <a:xfrm>
            <a:off x="8944845" y="546528"/>
            <a:ext cx="194400" cy="194400"/>
          </a:xfrm>
          <a:prstGeom prst="rect">
            <a:avLst/>
          </a:prstGeom>
          <a:solidFill>
            <a:srgbClr val="F2F2F2"/>
          </a:solidFill>
          <a:ln w="3175">
            <a:solidFill>
              <a:srgbClr val="D0D0D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9" name="Textfeld 79"/>
          <p:cNvSpPr txBox="1"/>
          <p:nvPr/>
        </p:nvSpPr>
        <p:spPr>
          <a:xfrm>
            <a:off x="1005981" y="562621"/>
            <a:ext cx="25652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Projektmanagement Vorlesung 2, 23.05.2018</a:t>
            </a:r>
            <a:endParaRPr lang="de-DE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feld 79"/>
          <p:cNvSpPr txBox="1"/>
          <p:nvPr/>
        </p:nvSpPr>
        <p:spPr>
          <a:xfrm>
            <a:off x="5213633" y="562621"/>
            <a:ext cx="3253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Meeting, 28.02.2015</a:t>
            </a:r>
            <a:endParaRPr lang="de-DE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alphaModFix amt="65000"/>
          </a:blip>
          <a:stretch>
            <a:fillRect/>
          </a:stretch>
        </p:blipFill>
        <p:spPr>
          <a:xfrm rot="16200000">
            <a:off x="8951509" y="367420"/>
            <a:ext cx="68797" cy="6879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8905309" y="501065"/>
            <a:ext cx="28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6" name="Picture 2"/>
          <p:cNvPicPr>
            <a:picLocks noChangeAspect="1"/>
          </p:cNvPicPr>
          <p:nvPr/>
        </p:nvPicPr>
        <p:blipFill>
          <a:blip r:embed="rId10">
            <a:alphaModFix amt="9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3000"/>
                    </a14:imgEffect>
                    <a14:imgEffect>
                      <a14:colorTemperature colorTemp="6977"/>
                    </a14:imgEffect>
                    <a14:imgEffect>
                      <a14:saturation sat="229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8985" y="38212"/>
            <a:ext cx="142641" cy="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327</Words>
  <Application>Microsoft Macintosh PowerPoint</Application>
  <PresentationFormat>On-screen Show (16:9)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Rounded MT Bold</vt:lpstr>
      <vt:lpstr>Book Antiqua</vt:lpstr>
      <vt:lpstr>Bree Serif</vt:lpstr>
      <vt:lpstr>Comic Sans MS</vt:lpstr>
      <vt:lpstr>Damascus</vt:lpstr>
      <vt:lpstr>Damascus Light</vt:lpstr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Konstantin Nicolaus</cp:lastModifiedBy>
  <cp:revision>51</cp:revision>
  <dcterms:modified xsi:type="dcterms:W3CDTF">2017-05-07T16:12:17Z</dcterms:modified>
</cp:coreProperties>
</file>