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8991600" cy="5029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0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0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0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0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0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0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0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0" algn="l" defTabSz="80229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75085" y="1565764"/>
            <a:ext cx="7650958" cy="10804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50169" y="2856177"/>
            <a:ext cx="6300788" cy="12880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1764283" y="3528219"/>
            <a:ext cx="5400677" cy="416528"/>
          </a:xfrm>
          <a:prstGeom prst="rect">
            <a:avLst/>
          </a:prstGeom>
        </p:spPr>
        <p:txBody>
          <a:bodyPr anchor="b"/>
          <a:lstStyle>
            <a:lvl1pPr algn="l">
              <a:defRPr b="1" sz="18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图片占位符 2"/>
          <p:cNvSpPr/>
          <p:nvPr>
            <p:ph type="pic" sz="half" idx="21"/>
          </p:nvPr>
        </p:nvSpPr>
        <p:spPr>
          <a:xfrm>
            <a:off x="1764283" y="450360"/>
            <a:ext cx="5400677" cy="30241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764283" y="3944746"/>
            <a:ext cx="5400677" cy="59153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200"/>
            </a:lvl1pPr>
            <a:lvl2pPr marL="0" indent="0">
              <a:spcBef>
                <a:spcPts val="200"/>
              </a:spcBef>
              <a:buSzTx/>
              <a:buFontTx/>
              <a:buNone/>
              <a:defRPr sz="1200"/>
            </a:lvl2pPr>
            <a:lvl3pPr marL="0" indent="0">
              <a:spcBef>
                <a:spcPts val="200"/>
              </a:spcBef>
              <a:buSzTx/>
              <a:buFontTx/>
              <a:buNone/>
              <a:defRPr sz="1200"/>
            </a:lvl3pPr>
            <a:lvl4pPr marL="0" indent="0">
              <a:spcBef>
                <a:spcPts val="200"/>
              </a:spcBef>
              <a:buSzTx/>
              <a:buFontTx/>
              <a:buNone/>
              <a:defRPr sz="1200"/>
            </a:lvl4pPr>
            <a:lvl5pPr marL="0" indent="0">
              <a:spcBef>
                <a:spcPts val="200"/>
              </a:spcBef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8316531" y="4698551"/>
            <a:ext cx="234539" cy="21449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 0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711025" y="3238868"/>
            <a:ext cx="7650959" cy="1001062"/>
          </a:xfrm>
          <a:prstGeom prst="rect">
            <a:avLst/>
          </a:prstGeom>
        </p:spPr>
        <p:txBody>
          <a:bodyPr anchor="t"/>
          <a:lstStyle>
            <a:lvl1pPr algn="l">
              <a:defRPr b="1" cap="all" sz="35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711025" y="2136300"/>
            <a:ext cx="7650959" cy="110257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8316531" y="4698551"/>
            <a:ext cx="234539" cy="21449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450056" y="1176072"/>
            <a:ext cx="3975497" cy="3326377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 marL="699619" indent="-298471">
              <a:defRPr sz="2500"/>
            </a:lvl2pPr>
            <a:lvl3pPr marL="1080868" indent="-278573">
              <a:defRPr sz="2500"/>
            </a:lvl3pPr>
            <a:lvl4pPr marL="1516836" indent="-313395">
              <a:defRPr sz="2500"/>
            </a:lvl4pPr>
            <a:lvl5pPr marL="1917986" indent="-313395">
              <a:defRPr sz="2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8316531" y="4698551"/>
            <a:ext cx="234539" cy="21449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50056" y="1128237"/>
            <a:ext cx="3977060" cy="47019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100"/>
            </a:lvl1pPr>
            <a:lvl2pPr marL="0" indent="0">
              <a:spcBef>
                <a:spcPts val="500"/>
              </a:spcBef>
              <a:buSzTx/>
              <a:buFontTx/>
              <a:buNone/>
              <a:defRPr b="1" sz="2100"/>
            </a:lvl2pPr>
            <a:lvl3pPr marL="0" indent="0">
              <a:spcBef>
                <a:spcPts val="500"/>
              </a:spcBef>
              <a:buSzTx/>
              <a:buFontTx/>
              <a:buNone/>
              <a:defRPr b="1" sz="2100"/>
            </a:lvl3pPr>
            <a:lvl4pPr marL="0" indent="0">
              <a:spcBef>
                <a:spcPts val="500"/>
              </a:spcBef>
              <a:buSzTx/>
              <a:buFontTx/>
              <a:buNone/>
              <a:defRPr b="1" sz="2100"/>
            </a:lvl4pPr>
            <a:lvl5pPr marL="0" indent="0">
              <a:spcBef>
                <a:spcPts val="500"/>
              </a:spcBef>
              <a:buSzTx/>
              <a:buFontTx/>
              <a:buNone/>
              <a:defRPr b="1"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文本占位符 4"/>
          <p:cNvSpPr/>
          <p:nvPr>
            <p:ph type="body" sz="quarter" idx="21"/>
          </p:nvPr>
        </p:nvSpPr>
        <p:spPr>
          <a:xfrm>
            <a:off x="4572446" y="1128237"/>
            <a:ext cx="3978624" cy="470197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8316531" y="4698551"/>
            <a:ext cx="234539" cy="21449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8316531" y="4698551"/>
            <a:ext cx="234539" cy="21449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8316531" y="4698551"/>
            <a:ext cx="234539" cy="21449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xfrm>
            <a:off x="450056" y="200679"/>
            <a:ext cx="2961309" cy="854054"/>
          </a:xfrm>
          <a:prstGeom prst="rect">
            <a:avLst/>
          </a:prstGeom>
        </p:spPr>
        <p:txBody>
          <a:bodyPr anchor="b"/>
          <a:lstStyle>
            <a:lvl1pPr algn="l">
              <a:defRPr b="1" sz="18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idx="1"/>
          </p:nvPr>
        </p:nvSpPr>
        <p:spPr>
          <a:xfrm>
            <a:off x="3519189" y="200679"/>
            <a:ext cx="5031881" cy="430176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文本占位符 3"/>
          <p:cNvSpPr/>
          <p:nvPr>
            <p:ph type="body" sz="half" idx="21"/>
          </p:nvPr>
        </p:nvSpPr>
        <p:spPr>
          <a:xfrm>
            <a:off x="450056" y="1054733"/>
            <a:ext cx="2961309" cy="344771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8316531" y="4698551"/>
            <a:ext cx="234539" cy="21449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0056" y="201846"/>
            <a:ext cx="8101015" cy="840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114" tIns="40114" rIns="40114" bIns="4011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0056" y="1176072"/>
            <a:ext cx="8101015" cy="3326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114" tIns="40114" rIns="40114" bIns="4011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226416" y="4644861"/>
            <a:ext cx="324654" cy="321876"/>
          </a:xfrm>
          <a:prstGeom prst="rect">
            <a:avLst/>
          </a:prstGeom>
          <a:ln w="12700">
            <a:miter lim="400000"/>
          </a:ln>
        </p:spPr>
        <p:txBody>
          <a:bodyPr wrap="none" lIns="40114" tIns="40114" rIns="40114" bIns="40114" anchor="ctr">
            <a:spAutoFit/>
          </a:bodyPr>
          <a:lstStyle>
            <a:lvl1pPr algn="r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00860" marR="0" indent="-300860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681949" marR="0" indent="-280802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069725" marR="0" indent="-267432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515444" marR="0" indent="-312004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916593" marR="0" indent="-312004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317739" marR="0" indent="-312004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718885" marR="0" indent="-312004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120033" marR="0" indent="-312004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521180" marR="0" indent="-312004" algn="l" defTabSz="80229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80229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api.cng.tw/v1/hanzi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6"/>
          <p:cNvSpPr/>
          <p:nvPr/>
        </p:nvSpPr>
        <p:spPr>
          <a:xfrm>
            <a:off x="468114" y="2448148"/>
            <a:ext cx="343395" cy="10801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" name="投影片編號版面配置區 1"/>
          <p:cNvSpPr txBox="1"/>
          <p:nvPr>
            <p:ph type="sldNum" sz="quarter" idx="4294967295"/>
          </p:nvPr>
        </p:nvSpPr>
        <p:spPr>
          <a:xfrm>
            <a:off x="8342276" y="4644859"/>
            <a:ext cx="208791" cy="321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TextBox 603"/>
          <p:cNvSpPr txBox="1"/>
          <p:nvPr/>
        </p:nvSpPr>
        <p:spPr>
          <a:xfrm>
            <a:off x="-506304" y="1584050"/>
            <a:ext cx="9689759" cy="1438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694" tIns="33694" rIns="33694" bIns="33694">
            <a:spAutoFit/>
          </a:bodyPr>
          <a:lstStyle>
            <a:lvl1pPr algn="ctr">
              <a:defRPr b="1" spc="300"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Customized AIoT Implementation</a:t>
            </a:r>
          </a:p>
        </p:txBody>
      </p:sp>
      <p:sp>
        <p:nvSpPr>
          <p:cNvPr id="106" name="文字方塊 2"/>
          <p:cNvSpPr txBox="1"/>
          <p:nvPr/>
        </p:nvSpPr>
        <p:spPr>
          <a:xfrm>
            <a:off x="2026000" y="3679858"/>
            <a:ext cx="5813219" cy="33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M11015201 llia Konnov 	M11115029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彭宏鈞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投影片編號版面配置區 3"/>
          <p:cNvSpPr txBox="1"/>
          <p:nvPr>
            <p:ph type="sldNum" sz="quarter" idx="4294967295"/>
          </p:nvPr>
        </p:nvSpPr>
        <p:spPr>
          <a:xfrm>
            <a:off x="8226413" y="4644859"/>
            <a:ext cx="324654" cy="321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矩形 4"/>
          <p:cNvSpPr/>
          <p:nvPr/>
        </p:nvSpPr>
        <p:spPr>
          <a:xfrm>
            <a:off x="368911" y="2370881"/>
            <a:ext cx="343396" cy="10801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" name="TextBox 603"/>
          <p:cNvSpPr txBox="1"/>
          <p:nvPr/>
        </p:nvSpPr>
        <p:spPr>
          <a:xfrm>
            <a:off x="429799" y="215899"/>
            <a:ext cx="1473966" cy="64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94" tIns="33694" rIns="33694" bIns="33694">
            <a:spAutoFit/>
          </a:bodyPr>
          <a:lstStyle>
            <a:lvl1pPr>
              <a:defRPr spc="300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ou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投影片編號版面配置區 3"/>
          <p:cNvSpPr txBox="1"/>
          <p:nvPr>
            <p:ph type="sldNum" sz="quarter" idx="4294967295"/>
          </p:nvPr>
        </p:nvSpPr>
        <p:spPr>
          <a:xfrm>
            <a:off x="8226413" y="4644859"/>
            <a:ext cx="324654" cy="321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矩形 4"/>
          <p:cNvSpPr/>
          <p:nvPr/>
        </p:nvSpPr>
        <p:spPr>
          <a:xfrm>
            <a:off x="368911" y="2370881"/>
            <a:ext cx="343396" cy="10801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" name="TextBox 603"/>
          <p:cNvSpPr txBox="1"/>
          <p:nvPr/>
        </p:nvSpPr>
        <p:spPr>
          <a:xfrm>
            <a:off x="429799" y="215899"/>
            <a:ext cx="3203795" cy="64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94" tIns="33694" rIns="33694" bIns="33694">
            <a:spAutoFit/>
          </a:bodyPr>
          <a:lstStyle>
            <a:lvl1pPr>
              <a:defRPr spc="300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Further work</a:t>
            </a:r>
          </a:p>
        </p:txBody>
      </p:sp>
      <p:sp>
        <p:nvSpPr>
          <p:cNvPr id="161" name="文字方塊 6"/>
          <p:cNvSpPr txBox="1"/>
          <p:nvPr/>
        </p:nvSpPr>
        <p:spPr>
          <a:xfrm>
            <a:off x="415168" y="1152004"/>
            <a:ext cx="8189481" cy="1671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Bring word frequency into the equation (see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api.cng.tw/v1/hanzi</a:t>
            </a:r>
            <a:r>
              <a:t>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curve fitting problem to train the model and make decisions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Generate cards, definitions, and examples automatically using open source dictionaries and messengers chat history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投影片編號版面配置區 3"/>
          <p:cNvSpPr txBox="1"/>
          <p:nvPr>
            <p:ph type="sldNum" sz="quarter" idx="4294967295"/>
          </p:nvPr>
        </p:nvSpPr>
        <p:spPr>
          <a:xfrm>
            <a:off x="8342276" y="4644859"/>
            <a:ext cx="208791" cy="321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矩形 4"/>
          <p:cNvSpPr/>
          <p:nvPr/>
        </p:nvSpPr>
        <p:spPr>
          <a:xfrm>
            <a:off x="368911" y="2370881"/>
            <a:ext cx="343396" cy="10801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" name="TextBox 603"/>
          <p:cNvSpPr txBox="1"/>
          <p:nvPr/>
        </p:nvSpPr>
        <p:spPr>
          <a:xfrm>
            <a:off x="429799" y="215899"/>
            <a:ext cx="2718814" cy="64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94" tIns="33694" rIns="33694" bIns="33694">
            <a:spAutoFit/>
          </a:bodyPr>
          <a:lstStyle>
            <a:lvl1pPr>
              <a:defRPr spc="300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11" name="文字方塊 6"/>
          <p:cNvSpPr txBox="1"/>
          <p:nvPr/>
        </p:nvSpPr>
        <p:spPr>
          <a:xfrm>
            <a:off x="441824" y="979232"/>
            <a:ext cx="8189484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我們組員當初在學習中文時，有使用到Anki這個間隔重複系統的Flash Card軟體</a:t>
            </a:r>
          </a:p>
        </p:txBody>
      </p:sp>
      <p:pic>
        <p:nvPicPr>
          <p:cNvPr id="112" name="圖片 2" descr="圖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2330" y="1633035"/>
            <a:ext cx="3312370" cy="3284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ou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投影片編號版面配置區 3"/>
          <p:cNvSpPr txBox="1"/>
          <p:nvPr>
            <p:ph type="sldNum" sz="quarter" idx="4294967295"/>
          </p:nvPr>
        </p:nvSpPr>
        <p:spPr>
          <a:xfrm>
            <a:off x="8342276" y="4644859"/>
            <a:ext cx="208791" cy="321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" name="矩形 4"/>
          <p:cNvSpPr/>
          <p:nvPr/>
        </p:nvSpPr>
        <p:spPr>
          <a:xfrm>
            <a:off x="368911" y="2370881"/>
            <a:ext cx="343396" cy="10801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" name="TextBox 603"/>
          <p:cNvSpPr txBox="1"/>
          <p:nvPr/>
        </p:nvSpPr>
        <p:spPr>
          <a:xfrm>
            <a:off x="429799" y="215899"/>
            <a:ext cx="2718814" cy="64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94" tIns="33694" rIns="33694" bIns="33694">
            <a:spAutoFit/>
          </a:bodyPr>
          <a:lstStyle>
            <a:lvl1pPr>
              <a:defRPr spc="300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17" name="文字方塊 6"/>
          <p:cNvSpPr txBox="1"/>
          <p:nvPr/>
        </p:nvSpPr>
        <p:spPr>
          <a:xfrm>
            <a:off x="441824" y="979232"/>
            <a:ext cx="8189484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Anki Interface</a:t>
            </a:r>
          </a:p>
        </p:txBody>
      </p:sp>
      <p:pic>
        <p:nvPicPr>
          <p:cNvPr id="118" name="圖片 7" descr="圖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305" y="1620344"/>
            <a:ext cx="3440885" cy="3273777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直線單箭頭接點 9"/>
          <p:cNvSpPr/>
          <p:nvPr/>
        </p:nvSpPr>
        <p:spPr>
          <a:xfrm flipV="1">
            <a:off x="2988392" y="1296020"/>
            <a:ext cx="1872211" cy="50405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" name="文字方塊 11"/>
          <p:cNvSpPr txBox="1"/>
          <p:nvPr/>
        </p:nvSpPr>
        <p:spPr>
          <a:xfrm>
            <a:off x="5083583" y="1148508"/>
            <a:ext cx="1780770" cy="300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Edit Cards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ou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投影片編號版面配置區 3"/>
          <p:cNvSpPr txBox="1"/>
          <p:nvPr>
            <p:ph type="sldNum" sz="quarter" idx="4294967295"/>
          </p:nvPr>
        </p:nvSpPr>
        <p:spPr>
          <a:xfrm>
            <a:off x="8342276" y="4644859"/>
            <a:ext cx="208791" cy="321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矩形 4"/>
          <p:cNvSpPr/>
          <p:nvPr/>
        </p:nvSpPr>
        <p:spPr>
          <a:xfrm>
            <a:off x="368911" y="2370881"/>
            <a:ext cx="343396" cy="10801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" name="TextBox 603"/>
          <p:cNvSpPr txBox="1"/>
          <p:nvPr/>
        </p:nvSpPr>
        <p:spPr>
          <a:xfrm>
            <a:off x="429799" y="215899"/>
            <a:ext cx="2718814" cy="64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94" tIns="33694" rIns="33694" bIns="33694">
            <a:spAutoFit/>
          </a:bodyPr>
          <a:lstStyle>
            <a:lvl1pPr>
              <a:defRPr spc="300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25" name="文字方塊 6"/>
          <p:cNvSpPr txBox="1"/>
          <p:nvPr/>
        </p:nvSpPr>
        <p:spPr>
          <a:xfrm>
            <a:off x="441824" y="1296020"/>
            <a:ext cx="7685428" cy="2250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標楷體"/>
                <a:ea typeface="標楷體"/>
                <a:cs typeface="標楷體"/>
                <a:sym typeface="標楷體"/>
              </a:defRPr>
            </a:pPr>
            <a:r>
              <a:t>在Anki的使用上有:</a:t>
            </a:r>
          </a:p>
          <a:p>
            <a:pPr lvl="1" marL="858347" indent="-457200">
              <a:lnSpc>
                <a:spcPct val="150000"/>
              </a:lnSpc>
              <a:buSzPct val="100000"/>
              <a:buAutoNum type="arabicPeriod" startAt="1"/>
              <a:defRPr sz="2000">
                <a:latin typeface="標楷體"/>
                <a:ea typeface="標楷體"/>
                <a:cs typeface="標楷體"/>
                <a:sym typeface="標楷體"/>
              </a:defRPr>
            </a:pPr>
            <a:r>
              <a:t>必須經常透過拿出手機來確認所顯示字卡的缺點</a:t>
            </a:r>
          </a:p>
          <a:p>
            <a:pPr lvl="1" marL="858347" indent="-457200">
              <a:lnSpc>
                <a:spcPct val="150000"/>
              </a:lnSpc>
              <a:buSzPct val="100000"/>
              <a:buAutoNum type="arabicPeriod" startAt="1"/>
              <a:defRPr sz="2000">
                <a:latin typeface="標楷體"/>
                <a:ea typeface="標楷體"/>
                <a:cs typeface="標楷體"/>
                <a:sym typeface="標楷體"/>
              </a:defRPr>
            </a:pPr>
            <a:r>
              <a:t>初次設定字卡要花費許多時間</a:t>
            </a:r>
          </a:p>
          <a:p>
            <a:pPr lvl="1" indent="401147">
              <a:lnSpc>
                <a:spcPct val="150000"/>
              </a:lnSpc>
              <a:defRPr sz="2000">
                <a:latin typeface="標楷體"/>
                <a:ea typeface="標楷體"/>
                <a:cs typeface="標楷體"/>
                <a:sym typeface="標楷體"/>
              </a:defRPr>
            </a:pP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標楷體"/>
                <a:ea typeface="標楷體"/>
                <a:cs typeface="標楷體"/>
                <a:sym typeface="標楷體"/>
              </a:defRPr>
            </a:pPr>
            <a:r>
              <a:t>因此我們希望可以結合穿戴式裝置，如智慧手錶來提升便利性及即時性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ou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投影片編號版面配置區 3"/>
          <p:cNvSpPr txBox="1"/>
          <p:nvPr>
            <p:ph type="sldNum" sz="quarter" idx="4294967295"/>
          </p:nvPr>
        </p:nvSpPr>
        <p:spPr>
          <a:xfrm>
            <a:off x="8342276" y="4644859"/>
            <a:ext cx="208791" cy="321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矩形 4"/>
          <p:cNvSpPr/>
          <p:nvPr/>
        </p:nvSpPr>
        <p:spPr>
          <a:xfrm>
            <a:off x="368911" y="2370881"/>
            <a:ext cx="343396" cy="10801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9" name="TextBox 603"/>
          <p:cNvSpPr txBox="1"/>
          <p:nvPr/>
        </p:nvSpPr>
        <p:spPr>
          <a:xfrm>
            <a:off x="429799" y="215899"/>
            <a:ext cx="5144713" cy="64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94" tIns="33694" rIns="33694" bIns="33694">
            <a:spAutoFit/>
          </a:bodyPr>
          <a:lstStyle>
            <a:lvl1pPr>
              <a:defRPr spc="300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Application Scenario</a:t>
            </a:r>
          </a:p>
        </p:txBody>
      </p:sp>
      <p:sp>
        <p:nvSpPr>
          <p:cNvPr id="130" name="文字方塊 6"/>
          <p:cNvSpPr txBox="1"/>
          <p:nvPr/>
        </p:nvSpPr>
        <p:spPr>
          <a:xfrm>
            <a:off x="415167" y="1152004"/>
            <a:ext cx="8189484" cy="2981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User downloads the flashcard database onto the phone. This only needs to be done once.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Once in some time period. For example, every two hours watches show a word to the user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User sees the words, tries to remember it. Clicks the button. Then the definition of the word is shown.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user remembers this word, he clicks “✓”,otherwise clicks “x”.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ou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投影片編號版面配置區 3"/>
          <p:cNvSpPr txBox="1"/>
          <p:nvPr>
            <p:ph type="sldNum" sz="quarter" idx="4294967295"/>
          </p:nvPr>
        </p:nvSpPr>
        <p:spPr>
          <a:xfrm>
            <a:off x="8342276" y="4644859"/>
            <a:ext cx="208791" cy="321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矩形 4"/>
          <p:cNvSpPr/>
          <p:nvPr/>
        </p:nvSpPr>
        <p:spPr>
          <a:xfrm>
            <a:off x="368911" y="2370881"/>
            <a:ext cx="343396" cy="10801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4" name="TextBox 603"/>
          <p:cNvSpPr txBox="1"/>
          <p:nvPr/>
        </p:nvSpPr>
        <p:spPr>
          <a:xfrm>
            <a:off x="429799" y="215899"/>
            <a:ext cx="4579463" cy="64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94" tIns="33694" rIns="33694" bIns="33694">
            <a:spAutoFit/>
          </a:bodyPr>
          <a:lstStyle>
            <a:lvl1pPr>
              <a:defRPr spc="300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Development tools</a:t>
            </a:r>
          </a:p>
        </p:txBody>
      </p:sp>
      <p:sp>
        <p:nvSpPr>
          <p:cNvPr id="135" name="文字方塊 6"/>
          <p:cNvSpPr txBox="1"/>
          <p:nvPr/>
        </p:nvSpPr>
        <p:spPr>
          <a:xfrm>
            <a:off x="415168" y="1152004"/>
            <a:ext cx="8189481" cy="2536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Android Studio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Wear OS SDK + Jetpack libraries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JUnit automated testing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SQLite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Apache server (for storing online data)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Github, Github Actions for CI/CD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ou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投影片編號版面配置區 3"/>
          <p:cNvSpPr txBox="1"/>
          <p:nvPr>
            <p:ph type="sldNum" sz="quarter" idx="4294967295"/>
          </p:nvPr>
        </p:nvSpPr>
        <p:spPr>
          <a:xfrm>
            <a:off x="8342276" y="4644859"/>
            <a:ext cx="208791" cy="321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矩形 4"/>
          <p:cNvSpPr/>
          <p:nvPr/>
        </p:nvSpPr>
        <p:spPr>
          <a:xfrm>
            <a:off x="368911" y="2370881"/>
            <a:ext cx="343396" cy="10801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9" name="TextBox 603"/>
          <p:cNvSpPr txBox="1"/>
          <p:nvPr/>
        </p:nvSpPr>
        <p:spPr>
          <a:xfrm>
            <a:off x="429800" y="215899"/>
            <a:ext cx="3075803" cy="64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94" tIns="33694" rIns="33694" bIns="33694">
            <a:spAutoFit/>
          </a:bodyPr>
          <a:lstStyle>
            <a:lvl1pPr>
              <a:defRPr spc="300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Architecture</a:t>
            </a:r>
          </a:p>
        </p:txBody>
      </p:sp>
      <p:sp>
        <p:nvSpPr>
          <p:cNvPr id="140" name="文字方塊 6"/>
          <p:cNvSpPr txBox="1"/>
          <p:nvPr/>
        </p:nvSpPr>
        <p:spPr>
          <a:xfrm>
            <a:off x="388841" y="1171173"/>
            <a:ext cx="8189484" cy="372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Overview</a:t>
            </a:r>
          </a:p>
        </p:txBody>
      </p:sp>
      <p:pic>
        <p:nvPicPr>
          <p:cNvPr id="141" name="圖片 8" descr="圖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6426" y="1759671"/>
            <a:ext cx="4464497" cy="3163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ou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投影片編號版面配置區 3"/>
          <p:cNvSpPr txBox="1"/>
          <p:nvPr>
            <p:ph type="sldNum" sz="quarter" idx="4294967295"/>
          </p:nvPr>
        </p:nvSpPr>
        <p:spPr>
          <a:xfrm>
            <a:off x="8342276" y="4644859"/>
            <a:ext cx="208791" cy="321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矩形 4"/>
          <p:cNvSpPr/>
          <p:nvPr/>
        </p:nvSpPr>
        <p:spPr>
          <a:xfrm>
            <a:off x="368911" y="2370881"/>
            <a:ext cx="343396" cy="10801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" name="TextBox 603"/>
          <p:cNvSpPr txBox="1"/>
          <p:nvPr/>
        </p:nvSpPr>
        <p:spPr>
          <a:xfrm>
            <a:off x="429800" y="215899"/>
            <a:ext cx="3075803" cy="64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94" tIns="33694" rIns="33694" bIns="33694">
            <a:spAutoFit/>
          </a:bodyPr>
          <a:lstStyle>
            <a:lvl1pPr>
              <a:defRPr spc="300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Architecture</a:t>
            </a:r>
          </a:p>
        </p:txBody>
      </p:sp>
      <p:sp>
        <p:nvSpPr>
          <p:cNvPr id="146" name="文字方塊 6"/>
          <p:cNvSpPr txBox="1"/>
          <p:nvPr/>
        </p:nvSpPr>
        <p:spPr>
          <a:xfrm>
            <a:off x="415167" y="1152004"/>
            <a:ext cx="8189484" cy="372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Get flashcards data</a:t>
            </a:r>
          </a:p>
        </p:txBody>
      </p:sp>
      <p:pic>
        <p:nvPicPr>
          <p:cNvPr id="147" name="Flashcards WearOS.drawio.png" descr="Flashcards WearOS.draw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696" y="1569422"/>
            <a:ext cx="3703772" cy="3264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ou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投影片編號版面配置區 3"/>
          <p:cNvSpPr txBox="1"/>
          <p:nvPr>
            <p:ph type="sldNum" sz="quarter" idx="4294967295"/>
          </p:nvPr>
        </p:nvSpPr>
        <p:spPr>
          <a:xfrm>
            <a:off x="8342276" y="4644859"/>
            <a:ext cx="208791" cy="321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矩形 4"/>
          <p:cNvSpPr/>
          <p:nvPr/>
        </p:nvSpPr>
        <p:spPr>
          <a:xfrm>
            <a:off x="368911" y="2370881"/>
            <a:ext cx="343396" cy="10801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" name="TextBox 603"/>
          <p:cNvSpPr txBox="1"/>
          <p:nvPr/>
        </p:nvSpPr>
        <p:spPr>
          <a:xfrm>
            <a:off x="429800" y="215899"/>
            <a:ext cx="4203275" cy="64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94" tIns="33694" rIns="33694" bIns="33694">
            <a:spAutoFit/>
          </a:bodyPr>
          <a:lstStyle>
            <a:lvl1pPr>
              <a:defRPr spc="300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Our Contribution</a:t>
            </a:r>
          </a:p>
        </p:txBody>
      </p:sp>
      <p:sp>
        <p:nvSpPr>
          <p:cNvPr id="152" name="文字方塊 1"/>
          <p:cNvSpPr txBox="1"/>
          <p:nvPr/>
        </p:nvSpPr>
        <p:spPr>
          <a:xfrm>
            <a:off x="657850" y="1435138"/>
            <a:ext cx="7505466" cy="805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 software similar to Anki for wearable devices with more advance space repetition algorithm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ou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80229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80229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80229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80229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