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3" r:id="rId3"/>
    <p:sldId id="274" r:id="rId4"/>
    <p:sldId id="275" r:id="rId5"/>
    <p:sldId id="276" r:id="rId6"/>
    <p:sldId id="280" r:id="rId7"/>
    <p:sldId id="281" r:id="rId8"/>
    <p:sldId id="27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0C0B-465F-40A7-AF7A-E1255F643B1F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916F-7B99-48BF-95A0-1E81FA0D04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emf"/><Relationship Id="rId9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4.emf"/><Relationship Id="rId9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7.emf"/><Relationship Id="rId9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4.emf"/><Relationship Id="rId3" Type="http://schemas.openxmlformats.org/officeDocument/2006/relationships/oleObject" Target="../embeddings/oleObject28.bin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e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0.emf"/><Relationship Id="rId9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6.emf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5.emf"/><Relationship Id="rId5" Type="http://schemas.openxmlformats.org/officeDocument/2006/relationships/image" Target="../media/image58.jpeg"/><Relationship Id="rId15" Type="http://schemas.openxmlformats.org/officeDocument/2006/relationships/image" Target="../media/image57.emf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52.emf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1.jpeg"/><Relationship Id="rId4" Type="http://schemas.openxmlformats.org/officeDocument/2006/relationships/image" Target="../media/image5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2.emf"/><Relationship Id="rId9" Type="http://schemas.openxmlformats.org/officeDocument/2006/relationships/image" Target="../media/image6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6308614"/>
            <a:ext cx="8928991" cy="18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7" name="Picture 7" descr="C:\Documents and Settings\Admin\Рабочий стол\Обложка брошюры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772797" cy="36724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8" name="Picture 8" descr="C:\Documents and Settings\Admin\Рабочий стол\а брошюры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4181730"/>
            <a:ext cx="3995737" cy="18653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966" y="1910728"/>
            <a:ext cx="39290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быстро ляг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прикрой голову руками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опасайся падения штукатурки, арматуры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держись подальше от окон, шкафов, полок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беги, не пользуйся лифтом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опасайся застекленных поверхностей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держись ближе к дверным проёмам в несущих стенах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Documents and Settings\Администратор\Рабочий стол\1_files\slide0001-2.jpg"/>
          <p:cNvPicPr>
            <a:picLocks noChangeAspect="1" noChangeArrowheads="1"/>
          </p:cNvPicPr>
          <p:nvPr/>
        </p:nvPicPr>
        <p:blipFill>
          <a:blip r:embed="rId3" cstate="screen">
            <a:lum bright="-1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0635" y="4929198"/>
            <a:ext cx="2857520" cy="1100913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428596" y="352364"/>
            <a:ext cx="3732689" cy="163121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помещении возможен взрыв,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428596" y="204397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285749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351891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418956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459048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524265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214811" y="928670"/>
          <a:ext cx="4771798" cy="470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CorelDRAW" r:id="rId4" imgW="1328400" imgH="1311120" progId="">
                  <p:embed/>
                </p:oleObj>
              </mc:Choice>
              <mc:Fallback>
                <p:oleObj name="CorelDRAW" r:id="rId4" imgW="1328400" imgH="131112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1" y="928670"/>
                        <a:ext cx="4771798" cy="4707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517314" y="428604"/>
            <a:ext cx="6976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12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17" name="Пятно 1 16"/>
          <p:cNvSpPr/>
          <p:nvPr/>
        </p:nvSpPr>
        <p:spPr>
          <a:xfrm>
            <a:off x="4500562" y="4857760"/>
            <a:ext cx="2000264" cy="1857388"/>
          </a:xfrm>
          <a:prstGeom prst="irregularSeal1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428596" y="245412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428596" y="286673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мка 18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80966"/>
              </p:ext>
            </p:extLst>
          </p:nvPr>
        </p:nvGraphicFramePr>
        <p:xfrm>
          <a:off x="4453862" y="785793"/>
          <a:ext cx="4643438" cy="373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CorelDRAW" r:id="rId3" imgW="1856160" imgH="1492200" progId="">
                  <p:embed/>
                </p:oleObj>
              </mc:Choice>
              <mc:Fallback>
                <p:oleObj name="CorelDRAW" r:id="rId3" imgW="1856160" imgH="14922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862" y="785793"/>
                        <a:ext cx="4643438" cy="3735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9180" y="1959012"/>
            <a:ext cx="44291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беги к месту взрыва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интересуйся, почему происходит взрыв у случайных прохожих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отбеги подальше в сторону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спрячься за угол, выступ здания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быстро ляг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прикрой голову руками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опасайся падения столбов и линий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электропередач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старайся укрыться, но вдали от высотных зданий и сооружений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85728"/>
            <a:ext cx="6976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12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9" name="Пятно 1 8"/>
          <p:cNvSpPr/>
          <p:nvPr/>
        </p:nvSpPr>
        <p:spPr>
          <a:xfrm>
            <a:off x="5000628" y="3714752"/>
            <a:ext cx="1357322" cy="1214446"/>
          </a:xfrm>
          <a:prstGeom prst="irregularSeal1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58554" y="369024"/>
            <a:ext cx="3213380" cy="163121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возможен взрыв на улице,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209693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356264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393830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434845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428596" y="475182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428596" y="542002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572000" y="4714884"/>
          <a:ext cx="967612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CorelDRAW" r:id="rId5" imgW="4312440" imgH="6366960" progId="">
                  <p:embed/>
                </p:oleObj>
              </mc:Choice>
              <mc:Fallback>
                <p:oleObj name="CorelDRAW" r:id="rId5" imgW="4312440" imgH="636696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14884"/>
                        <a:ext cx="967612" cy="1428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572132" y="5143512"/>
          <a:ext cx="10636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CorelDRAW" r:id="rId7" imgW="4312440" imgH="6366960" progId="">
                  <p:embed/>
                </p:oleObj>
              </mc:Choice>
              <mc:Fallback>
                <p:oleObj name="CorelDRAW" r:id="rId7" imgW="4312440" imgH="636696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143512"/>
                        <a:ext cx="10636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385868" y="3857628"/>
          <a:ext cx="1900907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CorelDRAW CMX" r:id="rId8" imgW="3579840" imgH="2287800" progId="">
                  <p:embed/>
                </p:oleObj>
              </mc:Choice>
              <mc:Fallback>
                <p:oleObj name="CorelDRAW CMX" r:id="rId8" imgW="3579840" imgH="22878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868" y="3857628"/>
                        <a:ext cx="1900907" cy="1214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Блок-схема: узел 16"/>
          <p:cNvSpPr/>
          <p:nvPr/>
        </p:nvSpPr>
        <p:spPr>
          <a:xfrm>
            <a:off x="428596" y="250030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/>
          <p:cNvSpPr/>
          <p:nvPr/>
        </p:nvSpPr>
        <p:spPr>
          <a:xfrm>
            <a:off x="428596" y="314324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мка 17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4302137" y="500042"/>
          <a:ext cx="4341829" cy="335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CorelDRAW CMX" r:id="rId3" imgW="2682720" imgH="2073240" progId="">
                  <p:embed/>
                </p:oleObj>
              </mc:Choice>
              <mc:Fallback>
                <p:oleObj name="CorelDRAW CMX" r:id="rId3" imgW="2682720" imgH="207324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7" y="500042"/>
                        <a:ext cx="4341829" cy="3354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9182" y="2228409"/>
            <a:ext cx="36433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стой у окна, даже если оно закрыто занавеской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поднимайся выше уровня подоконника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входи в комнату, со стороны которой слышны выстрелы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позвони по телефону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112</a:t>
            </a:r>
            <a:endParaRPr lang="ru-RU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подходи ни к окну, ни к дверям, если будут звать и говорить, что это милиция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позвони родителям и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сообщи им о выстрелах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929058" y="1475468"/>
          <a:ext cx="1785950" cy="202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CorelDRAW" r:id="rId5" imgW="4203360" imgH="4765680" progId="">
                  <p:embed/>
                </p:oleObj>
              </mc:Choice>
              <mc:Fallback>
                <p:oleObj name="CorelDRAW" r:id="rId5" imgW="4203360" imgH="476568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475468"/>
                        <a:ext cx="1785950" cy="2024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4929190" y="2643182"/>
          <a:ext cx="178593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CorelDRAW" r:id="rId7" imgW="4203360" imgH="4765680" progId="">
                  <p:embed/>
                </p:oleObj>
              </mc:Choice>
              <mc:Fallback>
                <p:oleObj name="CorelDRAW" r:id="rId7" imgW="4203360" imgH="476568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643182"/>
                        <a:ext cx="178593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643306" y="4857760"/>
          <a:ext cx="3786214" cy="174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CorelDRAW" r:id="rId8" imgW="7212600" imgH="3332160" progId="">
                  <p:embed/>
                </p:oleObj>
              </mc:Choice>
              <mc:Fallback>
                <p:oleObj name="CorelDRAW" r:id="rId8" imgW="7212600" imgH="33321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857760"/>
                        <a:ext cx="3786214" cy="1748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Прямая соединительная линия 17"/>
          <p:cNvCxnSpPr/>
          <p:nvPr/>
        </p:nvCxnSpPr>
        <p:spPr>
          <a:xfrm rot="5400000" flipH="1" flipV="1">
            <a:off x="7215206" y="500042"/>
            <a:ext cx="1214446" cy="9286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6200000" flipH="1">
            <a:off x="7250925" y="607199"/>
            <a:ext cx="1143008" cy="78581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00034" y="352364"/>
            <a:ext cx="3400739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ты, находясь в помещении, 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услышал выстрелы,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236666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304655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370551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450057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428596" y="492919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428596" y="585789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7143768" y="3143248"/>
          <a:ext cx="178593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CorelDRAW" r:id="rId10" imgW="4203360" imgH="4765680" progId="">
                  <p:embed/>
                </p:oleObj>
              </mc:Choice>
              <mc:Fallback>
                <p:oleObj name="CorelDRAW" r:id="rId10" imgW="4203360" imgH="476568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3143248"/>
                        <a:ext cx="1785937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ятно 1 6"/>
          <p:cNvSpPr/>
          <p:nvPr/>
        </p:nvSpPr>
        <p:spPr>
          <a:xfrm>
            <a:off x="7286644" y="4643446"/>
            <a:ext cx="1428760" cy="1143008"/>
          </a:xfrm>
          <a:prstGeom prst="irregularSeal1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мка 1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674" y="1928802"/>
            <a:ext cx="392909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кричи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плачь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капризничай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жалуйся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паникуй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встречайся взглядом с террористами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вспоминай что-нибудь хорошее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выполняй требования террористов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экономь силы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0064" y="352364"/>
            <a:ext cx="2878994" cy="163121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попал в заложники,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>
          <a:xfrm>
            <a:off x="428596" y="207167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/>
          <p:cNvSpPr/>
          <p:nvPr/>
        </p:nvSpPr>
        <p:spPr>
          <a:xfrm>
            <a:off x="428596" y="248183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/>
          <p:nvPr/>
        </p:nvSpPr>
        <p:spPr>
          <a:xfrm>
            <a:off x="428596" y="285749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327688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364331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550070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429124" y="642918"/>
          <a:ext cx="15573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CorelDRAW" r:id="rId3" imgW="2834640" imgH="5288760" progId="">
                  <p:embed/>
                </p:oleObj>
              </mc:Choice>
              <mc:Fallback>
                <p:oleObj name="CorelDRAW" r:id="rId3" imgW="2834640" imgH="528876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642918"/>
                        <a:ext cx="155733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715008" y="214290"/>
          <a:ext cx="15573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CorelDRAW" r:id="rId5" imgW="2834640" imgH="5288760" progId="">
                  <p:embed/>
                </p:oleObj>
              </mc:Choice>
              <mc:Fallback>
                <p:oleObj name="CorelDRAW" r:id="rId5" imgW="2834640" imgH="528876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214290"/>
                        <a:ext cx="155733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143372" y="2553166"/>
          <a:ext cx="3214710" cy="409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CorelDRAW" r:id="rId6" imgW="1438560" imgH="1830600" progId="">
                  <p:embed/>
                </p:oleObj>
              </mc:Choice>
              <mc:Fallback>
                <p:oleObj name="CorelDRAW" r:id="rId6" imgW="1438560" imgH="18306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553166"/>
                        <a:ext cx="3214710" cy="409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7358082" y="3714752"/>
          <a:ext cx="15573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CorelDRAW" r:id="rId8" imgW="2834640" imgH="5288760" progId="">
                  <p:embed/>
                </p:oleObj>
              </mc:Choice>
              <mc:Fallback>
                <p:oleObj name="CorelDRAW" r:id="rId8" imgW="2834640" imgH="528876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3714752"/>
                        <a:ext cx="155733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Блок-схема: узел 14"/>
          <p:cNvSpPr/>
          <p:nvPr/>
        </p:nvSpPr>
        <p:spPr>
          <a:xfrm>
            <a:off x="428596" y="407194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428596" y="472412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/>
          <p:cNvSpPr/>
          <p:nvPr/>
        </p:nvSpPr>
        <p:spPr>
          <a:xfrm>
            <a:off x="428596" y="510901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мка 17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189" name="Picture 45" descr="Painted Children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5" y="2371485"/>
            <a:ext cx="1974561" cy="148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200" y="1785926"/>
            <a:ext cx="388536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позволь толпе нести тебя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старайся продвинуться к краю толпы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держи руки в карманах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разведи согнутые в локтях руки чуть в стороны, чтобы грудная клетка не была сдавлена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старайся удержаться на ногах любыми способами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освободись от шарфа, сумки, галстука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стремись оказаться подальше от высоких и крупных людей, людей с громоздкими предметами и большими сумками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929058" y="571480"/>
          <a:ext cx="4429156" cy="172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CorelDRAW CMX" r:id="rId3" imgW="2770560" imgH="1077120" progId="">
                  <p:embed/>
                </p:oleObj>
              </mc:Choice>
              <mc:Fallback>
                <p:oleObj name="CorelDRAW CMX" r:id="rId3" imgW="2770560" imgH="107712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71480"/>
                        <a:ext cx="4429156" cy="1721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572000" y="1928802"/>
          <a:ext cx="442912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CorelDRAW CMX" r:id="rId5" imgW="2770560" imgH="1077120" progId="">
                  <p:embed/>
                </p:oleObj>
              </mc:Choice>
              <mc:Fallback>
                <p:oleObj name="CorelDRAW CMX" r:id="rId5" imgW="2770560" imgH="107712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28802"/>
                        <a:ext cx="442912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Блок-схема: узел 5"/>
          <p:cNvSpPr/>
          <p:nvPr/>
        </p:nvSpPr>
        <p:spPr>
          <a:xfrm>
            <a:off x="428596" y="192880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/>
          <p:nvPr/>
        </p:nvSpPr>
        <p:spPr>
          <a:xfrm>
            <a:off x="428596" y="293817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/>
          <p:cNvSpPr/>
          <p:nvPr/>
        </p:nvSpPr>
        <p:spPr>
          <a:xfrm>
            <a:off x="428596" y="329536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/>
          <p:nvPr/>
        </p:nvSpPr>
        <p:spPr>
          <a:xfrm>
            <a:off x="428596" y="422405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485776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550070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285728"/>
            <a:ext cx="2246385" cy="163121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попал в толпу,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429124" y="3714752"/>
          <a:ext cx="901165" cy="26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CorelDRAW" r:id="rId6" imgW="628560" imgH="1855440" progId="">
                  <p:embed/>
                </p:oleObj>
              </mc:Choice>
              <mc:Fallback>
                <p:oleObj name="CorelDRAW" r:id="rId6" imgW="628560" imgH="185544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714752"/>
                        <a:ext cx="901165" cy="2661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7215206" y="3643314"/>
          <a:ext cx="1651221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CorelDRAW" r:id="rId8" imgW="1353600" imgH="1346400" progId="">
                  <p:embed/>
                </p:oleObj>
              </mc:Choice>
              <mc:Fallback>
                <p:oleObj name="CorelDRAW" r:id="rId8" imgW="1353600" imgH="13464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3643314"/>
                        <a:ext cx="1651221" cy="1643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357818" y="4357694"/>
          <a:ext cx="2021079" cy="63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CorelDRAW" r:id="rId10" imgW="618480" imgH="196560" progId="">
                  <p:embed/>
                </p:oleObj>
              </mc:Choice>
              <mc:Fallback>
                <p:oleObj name="CorelDRAW" r:id="rId10" imgW="618480" imgH="19656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4357694"/>
                        <a:ext cx="2021079" cy="63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643570" y="5357826"/>
          <a:ext cx="2643206" cy="111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CorelDRAW" r:id="rId12" imgW="3248640" imgH="1364040" progId="">
                  <p:embed/>
                </p:oleObj>
              </mc:Choice>
              <mc:Fallback>
                <p:oleObj name="CorelDRAW" r:id="rId12" imgW="3248640" imgH="136404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5357826"/>
                        <a:ext cx="2643206" cy="111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Блок-схема: узел 15"/>
          <p:cNvSpPr/>
          <p:nvPr/>
        </p:nvSpPr>
        <p:spPr>
          <a:xfrm>
            <a:off x="428596" y="230446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мка 1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037" y="2071678"/>
            <a:ext cx="37147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емедленно сообщи родителям 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немедленно открой окна, двери, форточки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закрой газовый кран на плите и газовой трубе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вызови службу по телефону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112</a:t>
            </a:r>
            <a:endParaRPr lang="ru-RU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покинь квартиру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забери домашних животных, если они есть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ятно 1 5"/>
          <p:cNvSpPr/>
          <p:nvPr/>
        </p:nvSpPr>
        <p:spPr>
          <a:xfrm>
            <a:off x="4500562" y="2000240"/>
            <a:ext cx="1785950" cy="2071702"/>
          </a:xfrm>
          <a:prstGeom prst="irregularSeal1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1862728"/>
            <a:ext cx="1183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ГАЗ</a:t>
            </a:r>
            <a:endParaRPr lang="ru-RU" sz="54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76086" y="3714752"/>
            <a:ext cx="213231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10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112</a:t>
            </a:r>
            <a:endParaRPr lang="ru-RU" sz="10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352364"/>
            <a:ext cx="2945615" cy="163121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услышал запах газа,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221455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287596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357187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435769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477708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428596" y="517800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143636" y="285728"/>
          <a:ext cx="2593944" cy="353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CorelDRAW" r:id="rId3" imgW="4712400" imgH="6428160" progId="">
                  <p:embed/>
                </p:oleObj>
              </mc:Choice>
              <mc:Fallback>
                <p:oleObj name="CorelDRAW" r:id="rId3" imgW="4712400" imgH="64281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285728"/>
                        <a:ext cx="2593944" cy="3537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572264" y="4289367"/>
          <a:ext cx="2251066" cy="228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CorelDRAW" r:id="rId5" imgW="3408840" imgH="3458520" progId="">
                  <p:embed/>
                </p:oleObj>
              </mc:Choice>
              <mc:Fallback>
                <p:oleObj name="CorelDRAW" r:id="rId5" imgW="3408840" imgH="345852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4289367"/>
                        <a:ext cx="2251066" cy="228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500166" y="5786454"/>
          <a:ext cx="3714776" cy="46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CorelDRAW" r:id="rId7" imgW="4150800" imgH="617040" progId="">
                  <p:embed/>
                </p:oleObj>
              </mc:Choice>
              <mc:Fallback>
                <p:oleObj name="CorelDRAW" r:id="rId7" imgW="4150800" imgH="61704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786454"/>
                        <a:ext cx="3714776" cy="46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Рамка 15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10014"/>
              </p:ext>
            </p:extLst>
          </p:nvPr>
        </p:nvGraphicFramePr>
        <p:xfrm>
          <a:off x="6660232" y="2312293"/>
          <a:ext cx="2428860" cy="4545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CorelDRAW CMX" r:id="rId3" imgW="1248840" imgH="2338920" progId="">
                  <p:embed/>
                </p:oleObj>
              </mc:Choice>
              <mc:Fallback>
                <p:oleObj name="CorelDRAW CMX" r:id="rId3" imgW="1248840" imgH="233892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312293"/>
                        <a:ext cx="2428860" cy="4545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3674" y="2143116"/>
            <a:ext cx="41434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позвони по телефону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112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сообщи, где происходит пожар, что горит, адрес, номер телефона, свою фамилию, как удобнее подъехать к дому, есть ли опасность для людей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говори по телефону чётко и спокойно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покинь квартиру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двигайся ползком или пригнувшись, надень на нос и рот повязку, смоченную водой</a:t>
            </a:r>
          </a:p>
          <a:p>
            <a:endParaRPr lang="ru-RU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дверь в задымленное помещение открывай осторожно, чтобы быстрый поток воздуха не вызвал вспышки пламени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42845" y="142852"/>
          <a:ext cx="161171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CorelDRAW CMX" r:id="rId5" imgW="2775240" imgH="984600" progId="">
                  <p:embed/>
                </p:oleObj>
              </mc:Choice>
              <mc:Fallback>
                <p:oleObj name="CorelDRAW CMX" r:id="rId5" imgW="2775240" imgH="9846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5" y="142852"/>
                        <a:ext cx="1611710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857884" y="285728"/>
          <a:ext cx="2022234" cy="235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CorelDRAW CMX" r:id="rId7" imgW="2358360" imgH="2750760" progId="">
                  <p:embed/>
                </p:oleObj>
              </mc:Choice>
              <mc:Fallback>
                <p:oleObj name="CorelDRAW CMX" r:id="rId7" imgW="2358360" imgH="275076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85728"/>
                        <a:ext cx="2022234" cy="2359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6020" y="357166"/>
            <a:ext cx="213231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10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112</a:t>
            </a:r>
            <a:endParaRPr lang="ru-RU" sz="10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239437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389457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426778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462497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428596" y="554443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28662" y="285728"/>
            <a:ext cx="3118161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эвакуируешься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 сообщении о пожаре,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572000" y="4008571"/>
          <a:ext cx="2786082" cy="274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CorelDRAW" r:id="rId9" imgW="2697840" imgH="2658240" progId="">
                  <p:embed/>
                </p:oleObj>
              </mc:Choice>
              <mc:Fallback>
                <p:oleObj name="CorelDRAW" r:id="rId9" imgW="2697840" imgH="265824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08571"/>
                        <a:ext cx="2786082" cy="2744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Рамка 1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03490"/>
              </p:ext>
            </p:extLst>
          </p:nvPr>
        </p:nvGraphicFramePr>
        <p:xfrm>
          <a:off x="4283968" y="2564904"/>
          <a:ext cx="4786660" cy="309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CorelDRAW" r:id="rId3" imgW="1751760" imgH="721440" progId="">
                  <p:embed/>
                </p:oleObj>
              </mc:Choice>
              <mc:Fallback>
                <p:oleObj name="CorelDRAW" r:id="rId3" imgW="1751760" imgH="72144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564904"/>
                        <a:ext cx="4786660" cy="309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910" y="1964342"/>
            <a:ext cx="37862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омоги взрослым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захвать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с собой еду, питьевую воду, теплые вещи, фонарик, медицинскую аптечку, свой спасательный круг, верёвку, другие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редства спасения</a:t>
            </a:r>
          </a:p>
          <a:p>
            <a:endParaRPr lang="ru-RU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поднимайся на верхние этажи или крышу дома</a:t>
            </a:r>
          </a:p>
          <a:p>
            <a:endParaRPr lang="ru-RU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оставайся там до прибытия спасателей</a:t>
            </a:r>
          </a:p>
          <a:p>
            <a:endParaRPr lang="ru-RU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подавай сигналы о месте своего нахождения с помощью флагов, света, фонаря или свечи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slide0001-3.jpg"/>
          <p:cNvPicPr>
            <a:picLocks noChangeAspect="1"/>
          </p:cNvPicPr>
          <p:nvPr/>
        </p:nvPicPr>
        <p:blipFill>
          <a:blip r:embed="rId5" cstate="screen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80"/>
          <a:stretch>
            <a:fillRect/>
          </a:stretch>
        </p:blipFill>
        <p:spPr>
          <a:xfrm>
            <a:off x="4000496" y="4929174"/>
            <a:ext cx="1643074" cy="1928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714348" y="352364"/>
            <a:ext cx="3822200" cy="163121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внезапно началось наводнение,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Блок-схема: узел 5"/>
          <p:cNvSpPr/>
          <p:nvPr/>
        </p:nvSpPr>
        <p:spPr>
          <a:xfrm>
            <a:off x="428596" y="211540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/>
          <p:nvPr/>
        </p:nvSpPr>
        <p:spPr>
          <a:xfrm>
            <a:off x="428596" y="360882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428625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493843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929190" y="579437"/>
          <a:ext cx="3957638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CorelDRAW" r:id="rId6" imgW="5550840" imgH="3896640" progId="">
                  <p:embed/>
                </p:oleObj>
              </mc:Choice>
              <mc:Fallback>
                <p:oleObj name="CorelDRAW" r:id="rId6" imgW="5550840" imgH="389664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79437"/>
                        <a:ext cx="3957638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772164" y="4143380"/>
          <a:ext cx="2086116" cy="251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CorelDRAW CMX" r:id="rId8" imgW="3556080" imgH="4291920" progId="">
                  <p:embed/>
                </p:oleObj>
              </mc:Choice>
              <mc:Fallback>
                <p:oleObj name="CorelDRAW CMX" r:id="rId8" imgW="3556080" imgH="429192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164" y="4143380"/>
                        <a:ext cx="2086116" cy="251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357818" y="4643446"/>
          <a:ext cx="2357454" cy="109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CorelDRAW CMX" r:id="rId10" imgW="4599360" imgH="2135880" progId="">
                  <p:embed/>
                </p:oleObj>
              </mc:Choice>
              <mc:Fallback>
                <p:oleObj name="CorelDRAW CMX" r:id="rId10" imgW="4599360" imgH="213588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4643446"/>
                        <a:ext cx="2357454" cy="109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6114432" y="5072074"/>
          <a:ext cx="815022" cy="127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CorelDRAW CMX" r:id="rId12" imgW="2929680" imgH="4599360" progId="">
                  <p:embed/>
                </p:oleObj>
              </mc:Choice>
              <mc:Fallback>
                <p:oleObj name="CorelDRAW CMX" r:id="rId12" imgW="2929680" imgH="459936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432" y="5072074"/>
                        <a:ext cx="815022" cy="1279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5500694" y="5357826"/>
          <a:ext cx="928694" cy="108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CorelDRAW CMX" r:id="rId14" imgW="2280240" imgH="2662920" progId="">
                  <p:embed/>
                </p:oleObj>
              </mc:Choice>
              <mc:Fallback>
                <p:oleObj name="CorelDRAW CMX" r:id="rId14" imgW="2280240" imgH="266292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357826"/>
                        <a:ext cx="928694" cy="1084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Рамка 14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244764"/>
            <a:ext cx="40005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сбрось с себя тяжелую одежду и обувь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воспользуйся плавающими вблизи предметами для удержания на поверхности воды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спокойно плыви по течению к берегу или  к ближайшим островкам, строениям и здесь жди спасателей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экономь силы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избегай водоворотов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приближайся к электропроводам и электрическим столбам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Блок-схема: узел 5"/>
          <p:cNvSpPr/>
          <p:nvPr/>
        </p:nvSpPr>
        <p:spPr>
          <a:xfrm>
            <a:off x="428596" y="240116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/>
          <p:nvPr/>
        </p:nvSpPr>
        <p:spPr>
          <a:xfrm>
            <a:off x="428596" y="305333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/>
          <p:cNvSpPr/>
          <p:nvPr/>
        </p:nvSpPr>
        <p:spPr>
          <a:xfrm>
            <a:off x="428596" y="400050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/>
          <p:nvPr/>
        </p:nvSpPr>
        <p:spPr>
          <a:xfrm>
            <a:off x="428596" y="521495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561587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600076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50064" y="352364"/>
            <a:ext cx="2708177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оказался в воде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 время наводнения,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429256" y="0"/>
          <a:ext cx="2909293" cy="306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CorelDRAW" r:id="rId3" imgW="1521360" imgH="1602720" progId="">
                  <p:embed/>
                </p:oleObj>
              </mc:Choice>
              <mc:Fallback>
                <p:oleObj name="CorelDRAW" r:id="rId3" imgW="1521360" imgH="160272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0"/>
                        <a:ext cx="2909293" cy="306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 descr="slide0001-2.jpg"/>
          <p:cNvPicPr>
            <a:picLocks noChangeAspect="1"/>
          </p:cNvPicPr>
          <p:nvPr/>
        </p:nvPicPr>
        <p:blipFill>
          <a:blip r:embed="rId5" cstate="screen">
            <a:lum bright="-1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00760" y="2143115"/>
            <a:ext cx="2928958" cy="24565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43192"/>
              </p:ext>
            </p:extLst>
          </p:nvPr>
        </p:nvGraphicFramePr>
        <p:xfrm>
          <a:off x="4860032" y="4071942"/>
          <a:ext cx="4214810" cy="217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CorelDRAW" r:id="rId6" imgW="1663200" imgH="857880" progId="">
                  <p:embed/>
                </p:oleObj>
              </mc:Choice>
              <mc:Fallback>
                <p:oleObj name="CorelDRAW" r:id="rId6" imgW="1663200" imgH="85788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71942"/>
                        <a:ext cx="4214810" cy="2173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Рамка 1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285992"/>
            <a:ext cx="37147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оставляй включённые электроприборы без присмотра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никогда не тяни за электрический провод руками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включай и выключай электроприборы только сухими руками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самостоятельно не пробуй отремонтировать электрические приборы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засовывай в розетки посторонние предметы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6929454" y="571480"/>
          <a:ext cx="1995461" cy="27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CorelDRAW" r:id="rId3" imgW="3926880" imgH="5320080" progId="">
                  <p:embed/>
                </p:oleObj>
              </mc:Choice>
              <mc:Fallback>
                <p:oleObj name="CorelDRAW" r:id="rId3" imgW="3926880" imgH="532008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571480"/>
                        <a:ext cx="1995461" cy="2703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071934" y="1428736"/>
          <a:ext cx="2571770" cy="157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CorelDRAW" r:id="rId5" imgW="8983800" imgH="5493960" progId="">
                  <p:embed/>
                </p:oleObj>
              </mc:Choice>
              <mc:Fallback>
                <p:oleObj name="CorelDRAW" r:id="rId5" imgW="8983800" imgH="549396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428736"/>
                        <a:ext cx="2571770" cy="157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050064" y="352364"/>
            <a:ext cx="2444836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пользуешься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электроприборами,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242886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308783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375169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428596" y="468962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428596" y="566205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215074" y="3429000"/>
          <a:ext cx="2066923" cy="280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CorelDRAW" r:id="rId7" imgW="3926880" imgH="5320080" progId="">
                  <p:embed/>
                </p:oleObj>
              </mc:Choice>
              <mc:Fallback>
                <p:oleObj name="CorelDRAW" r:id="rId7" imgW="3926880" imgH="532008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429000"/>
                        <a:ext cx="2066923" cy="2800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714876" y="4357694"/>
          <a:ext cx="1143008" cy="194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CorelDRAW" r:id="rId8" imgW="749520" imgH="1280160" progId="">
                  <p:embed/>
                </p:oleObj>
              </mc:Choice>
              <mc:Fallback>
                <p:oleObj name="CorelDRAW" r:id="rId8" imgW="749520" imgH="128016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4357694"/>
                        <a:ext cx="1143008" cy="194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Рамка 1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69990"/>
              </p:ext>
            </p:extLst>
          </p:nvPr>
        </p:nvGraphicFramePr>
        <p:xfrm>
          <a:off x="755578" y="1337158"/>
          <a:ext cx="7602636" cy="2307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0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6645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Единая</a:t>
                      </a:r>
                    </a:p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служба спасения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Полиция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Скорая помощь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20"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Стационарный телефон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4-01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4-02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4-03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946">
                <a:tc gridSpan="4"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Мобильный телефон</a:t>
                      </a:r>
                      <a:r>
                        <a:rPr lang="ru-RU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112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7158" y="3929066"/>
          <a:ext cx="293211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orelDRAW CMX" r:id="rId3" imgW="2770560" imgH="2352960" progId="">
                  <p:embed/>
                </p:oleObj>
              </mc:Choice>
              <mc:Fallback>
                <p:oleObj name="CorelDRAW CMX" r:id="rId3" imgW="2770560" imgH="23529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929066"/>
                        <a:ext cx="2932113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465672" y="500042"/>
            <a:ext cx="62042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5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НОМЕРА ЭКСТРЕННЫХ ТЕЛЕФОНОВ</a:t>
            </a:r>
            <a:endParaRPr lang="ru-RU" sz="25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93200" y="5000636"/>
            <a:ext cx="5102422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ru-RU" sz="23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случае возникновения любой беды</a:t>
            </a:r>
          </a:p>
          <a:p>
            <a:pPr algn="r"/>
            <a:r>
              <a:rPr lang="ru-RU" sz="23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воните по единому телефону</a:t>
            </a:r>
          </a:p>
          <a:p>
            <a:pPr algn="r"/>
            <a:r>
              <a:rPr lang="ru-RU" sz="23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спасения МЧС России - </a:t>
            </a:r>
            <a:r>
              <a:rPr lang="ru-RU" sz="4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112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Рамка 5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840" y="2288492"/>
            <a:ext cx="3300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подходи к оголённым или свисающим проводам, не дотрагивайся до них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набрасывай никакой провод на электропровода на столбах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подходи к трансформаторным будкам, в них нельзя прятаться, их нельзя открывать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929058" y="2571744"/>
          <a:ext cx="3864656" cy="382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CorelDRAW" r:id="rId3" imgW="1854720" imgH="1836720" progId="">
                  <p:embed/>
                </p:oleObj>
              </mc:Choice>
              <mc:Fallback>
                <p:oleObj name="CorelDRAW" r:id="rId3" imgW="1854720" imgH="18367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571744"/>
                        <a:ext cx="3864656" cy="3827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500958" y="285728"/>
            <a:ext cx="1500198" cy="271464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719207" y="1714488"/>
            <a:ext cx="13532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220</a:t>
            </a:r>
            <a:endParaRPr lang="ru-RU" sz="6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57224" y="352364"/>
            <a:ext cx="3400162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на улице интересуешься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электричеством,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243810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352814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428596" y="461573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 flipH="1" flipV="1">
            <a:off x="6858016" y="500042"/>
            <a:ext cx="1214446" cy="9286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16200000" flipH="1">
            <a:off x="6893735" y="607199"/>
            <a:ext cx="1143008" cy="78581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мка 1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321970" y="1357298"/>
          <a:ext cx="5679185" cy="292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CorelDRAW CMX" r:id="rId3" imgW="4599360" imgH="2371680" progId="">
                  <p:embed/>
                </p:oleObj>
              </mc:Choice>
              <mc:Fallback>
                <p:oleObj name="CorelDRAW CMX" r:id="rId3" imgW="4599360" imgH="237168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970" y="1357298"/>
                        <a:ext cx="5679185" cy="2928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ятно 1 7"/>
          <p:cNvSpPr/>
          <p:nvPr/>
        </p:nvSpPr>
        <p:spPr>
          <a:xfrm>
            <a:off x="5500694" y="3286124"/>
            <a:ext cx="1428760" cy="1857388"/>
          </a:xfrm>
          <a:prstGeom prst="irregularSeal1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7143768" y="4643446"/>
          <a:ext cx="1477944" cy="171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CorelDRAW" r:id="rId5" imgW="2381760" imgH="2770560" progId="">
                  <p:embed/>
                </p:oleObj>
              </mc:Choice>
              <mc:Fallback>
                <p:oleObj name="CorelDRAW" r:id="rId5" imgW="2381760" imgH="277056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4643446"/>
                        <a:ext cx="1477944" cy="171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428860" y="4000504"/>
          <a:ext cx="1506047" cy="143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CorelDRAW" r:id="rId7" imgW="1140480" imgH="1087560" progId="">
                  <p:embed/>
                </p:oleObj>
              </mc:Choice>
              <mc:Fallback>
                <p:oleObj name="CorelDRAW" r:id="rId7" imgW="1140480" imgH="108756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000504"/>
                        <a:ext cx="1506047" cy="143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357290" y="500042"/>
            <a:ext cx="640758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5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ВЗРЫВЫ В ОБЩЕСТВЕННЫХ МЕСТАХ</a:t>
            </a:r>
            <a:endParaRPr lang="ru-RU" sz="25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632884"/>
            <a:ext cx="3000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Общественные места – это рынки, остановки городского транспорта, магазины, супермаркеты, площади, парки.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5720" y="5643578"/>
            <a:ext cx="4928529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Старайтесь не поддаваться панике,</a:t>
            </a:r>
          </a:p>
          <a:p>
            <a:r>
              <a:rPr lang="ru-RU" sz="23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чтобы не произошло!</a:t>
            </a:r>
            <a:endParaRPr lang="ru-RU" sz="23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214942" y="4286256"/>
          <a:ext cx="1325873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CorelDRAW" r:id="rId9" imgW="1276560" imgH="1856520" progId="">
                  <p:embed/>
                </p:oleObj>
              </mc:Choice>
              <mc:Fallback>
                <p:oleObj name="CorelDRAW" r:id="rId9" imgW="1276560" imgH="185652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286256"/>
                        <a:ext cx="1325873" cy="192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Рамка 10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93735"/>
              </p:ext>
            </p:extLst>
          </p:nvPr>
        </p:nvGraphicFramePr>
        <p:xfrm>
          <a:off x="4237838" y="3271303"/>
          <a:ext cx="4830142" cy="35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CorelDRAW" r:id="rId3" imgW="3367080" imgH="2471760" progId="">
                  <p:embed/>
                </p:oleObj>
              </mc:Choice>
              <mc:Fallback>
                <p:oleObj name="CorelDRAW" r:id="rId3" imgW="3367080" imgH="24717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838" y="3271303"/>
                        <a:ext cx="4830142" cy="354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61410" y="500042"/>
            <a:ext cx="361086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5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ПОХИЩЕНИЕ ДЕТЕЙ</a:t>
            </a:r>
            <a:endParaRPr lang="ru-RU" sz="25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80" y="1571612"/>
            <a:ext cx="5500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держаться подальше от дороги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продумывать безопасные маршруты передвижения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стараться не ходить в одиночку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забывать правила пользования мобильными телефонами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1724" y="5286388"/>
            <a:ext cx="3303020" cy="11541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Старайтесь</a:t>
            </a:r>
          </a:p>
          <a:p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 поддаваться панике,</a:t>
            </a:r>
          </a:p>
          <a:p>
            <a:r>
              <a:rPr lang="ru-RU" sz="23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чтобы не произошло!</a:t>
            </a:r>
            <a:endParaRPr lang="ru-RU" sz="23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узел 9"/>
          <p:cNvSpPr/>
          <p:nvPr/>
        </p:nvSpPr>
        <p:spPr>
          <a:xfrm>
            <a:off x="428596" y="171448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225149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308104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428596" y="363407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786446" y="1428736"/>
          <a:ext cx="2286017" cy="157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CorelDRAW" r:id="rId5" imgW="1856160" imgH="1281240" progId="">
                  <p:embed/>
                </p:oleObj>
              </mc:Choice>
              <mc:Fallback>
                <p:oleObj name="CorelDRAW" r:id="rId5" imgW="1856160" imgH="128124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1428736"/>
                        <a:ext cx="2286017" cy="1578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Рамка 10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386286" y="3786190"/>
          <a:ext cx="3471862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CorelDRAW" r:id="rId3" imgW="3281040" imgH="2677680" progId="">
                  <p:embed/>
                </p:oleObj>
              </mc:Choice>
              <mc:Fallback>
                <p:oleObj name="CorelDRAW" r:id="rId3" imgW="3281040" imgH="267768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86" y="3786190"/>
                        <a:ext cx="3471862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547016" y="82666"/>
          <a:ext cx="3454139" cy="33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CorelDRAW" r:id="rId5" imgW="4710240" imgH="4563360" progId="">
                  <p:embed/>
                </p:oleObj>
              </mc:Choice>
              <mc:Fallback>
                <p:oleObj name="CorelDRAW" r:id="rId5" imgW="4710240" imgH="4563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016" y="82666"/>
                        <a:ext cx="3454139" cy="3346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617916" y="500042"/>
            <a:ext cx="389215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5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ЗАХВАТ ЗАЛОЖНИКОВ</a:t>
            </a:r>
            <a:endParaRPr lang="ru-RU" sz="25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4643446"/>
            <a:ext cx="388401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Старайтесь</a:t>
            </a:r>
          </a:p>
          <a:p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 поддаваться панике,</a:t>
            </a:r>
          </a:p>
          <a:p>
            <a:r>
              <a:rPr lang="ru-RU" sz="23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чтобы не произошло!</a:t>
            </a:r>
          </a:p>
          <a:p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Помните,</a:t>
            </a:r>
          </a:p>
          <a:p>
            <a:r>
              <a:rPr lang="ru-RU" sz="23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 вас обязательно спасут!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3786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паниковать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отвлекаться от происходящего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делать резких движений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падать духом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запомнить всё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428596" y="178592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28596" y="2332172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428596" y="288520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341297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428596" y="396601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мка 14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slide0001-7.jpg"/>
          <p:cNvPicPr>
            <a:picLocks noChangeAspect="1"/>
          </p:cNvPicPr>
          <p:nvPr/>
        </p:nvPicPr>
        <p:blipFill>
          <a:blip r:embed="rId2" cstate="screen">
            <a:lum contrast="30000"/>
          </a:blip>
          <a:stretch>
            <a:fillRect/>
          </a:stretch>
        </p:blipFill>
        <p:spPr>
          <a:xfrm>
            <a:off x="5895592" y="3935372"/>
            <a:ext cx="3102864" cy="2779776"/>
          </a:xfrm>
          <a:prstGeom prst="rect">
            <a:avLst/>
          </a:prstGeom>
        </p:spPr>
      </p:pic>
      <p:pic>
        <p:nvPicPr>
          <p:cNvPr id="16" name="Рисунок 15" descr="slide0001-2.jpg"/>
          <p:cNvPicPr>
            <a:picLocks noChangeAspect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2198" y="881806"/>
            <a:ext cx="3042480" cy="2761508"/>
          </a:xfrm>
          <a:prstGeom prst="rect">
            <a:avLst/>
          </a:prstGeom>
        </p:spPr>
      </p:pic>
      <p:pic>
        <p:nvPicPr>
          <p:cNvPr id="17" name="Рисунок 16" descr="slide0001-3.jpg"/>
          <p:cNvPicPr>
            <a:picLocks noChangeAspect="1"/>
          </p:cNvPicPr>
          <p:nvPr/>
        </p:nvPicPr>
        <p:blipFill>
          <a:blip r:embed="rId4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43240" y="708470"/>
            <a:ext cx="3012000" cy="2791968"/>
          </a:xfrm>
          <a:prstGeom prst="rect">
            <a:avLst/>
          </a:prstGeom>
        </p:spPr>
      </p:pic>
      <p:pic>
        <p:nvPicPr>
          <p:cNvPr id="18" name="Рисунок 17" descr="slide0001-4.jpg"/>
          <p:cNvPicPr>
            <a:picLocks noChangeAspect="1"/>
          </p:cNvPicPr>
          <p:nvPr/>
        </p:nvPicPr>
        <p:blipFill>
          <a:blip r:embed="rId5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65322" y="274884"/>
            <a:ext cx="3054716" cy="2725488"/>
          </a:xfrm>
          <a:prstGeom prst="rect">
            <a:avLst/>
          </a:prstGeom>
        </p:spPr>
      </p:pic>
      <p:pic>
        <p:nvPicPr>
          <p:cNvPr id="19" name="Рисунок 18" descr="slide0001-6.jpg"/>
          <p:cNvPicPr>
            <a:picLocks noChangeAspect="1"/>
          </p:cNvPicPr>
          <p:nvPr/>
        </p:nvPicPr>
        <p:blipFill>
          <a:blip r:embed="rId6" cstate="screen">
            <a:lum contrast="30000"/>
          </a:blip>
          <a:stretch>
            <a:fillRect/>
          </a:stretch>
        </p:blipFill>
        <p:spPr>
          <a:xfrm>
            <a:off x="3000364" y="3606948"/>
            <a:ext cx="3194304" cy="2822448"/>
          </a:xfrm>
          <a:prstGeom prst="rect">
            <a:avLst/>
          </a:prstGeom>
        </p:spPr>
      </p:pic>
      <p:pic>
        <p:nvPicPr>
          <p:cNvPr id="20" name="Рисунок 19" descr="slide0001-5.jpg"/>
          <p:cNvPicPr>
            <a:picLocks noChangeAspect="1"/>
          </p:cNvPicPr>
          <p:nvPr/>
        </p:nvPicPr>
        <p:blipFill>
          <a:blip r:embed="rId7" cstate="screen">
            <a:lum contrast="30000"/>
          </a:blip>
          <a:stretch>
            <a:fillRect/>
          </a:stretch>
        </p:blipFill>
        <p:spPr>
          <a:xfrm>
            <a:off x="142844" y="3894414"/>
            <a:ext cx="3066288" cy="2749296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285720" y="1000108"/>
            <a:ext cx="1500198" cy="5000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 smtClean="0"/>
              <a:t>Какойк</a:t>
            </a:r>
            <a:endParaRPr lang="ru-RU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0026" y="1000108"/>
            <a:ext cx="144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Какой классный</a:t>
            </a:r>
          </a:p>
          <a:p>
            <a:r>
              <a:rPr lang="ru-RU" sz="1400" b="1" dirty="0" smtClean="0">
                <a:solidFill>
                  <a:srgbClr val="C00000"/>
                </a:solidFill>
              </a:rPr>
              <a:t>телефон</a:t>
            </a:r>
            <a:r>
              <a:rPr lang="ru-RU" sz="1400" dirty="0" smtClean="0">
                <a:solidFill>
                  <a:srgbClr val="C00000"/>
                </a:solidFill>
              </a:rPr>
              <a:t>!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319675" y="244784"/>
            <a:ext cx="303801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5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ЛОЖНЫЙ ВЫЗОВ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00232" y="1000108"/>
            <a:ext cx="1071570" cy="8572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14678" y="2928934"/>
            <a:ext cx="1500198" cy="571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947976" y="3571876"/>
            <a:ext cx="2195528" cy="571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76286" y="4214818"/>
            <a:ext cx="1452573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215206" y="4133854"/>
            <a:ext cx="1285884" cy="509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2000232" y="942958"/>
            <a:ext cx="1071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Стой!</a:t>
            </a:r>
          </a:p>
          <a:p>
            <a:r>
              <a:rPr lang="ru-RU" sz="1400" b="1" dirty="0" smtClean="0">
                <a:solidFill>
                  <a:srgbClr val="C00000"/>
                </a:solidFill>
              </a:rPr>
              <a:t>Не бери!</a:t>
            </a:r>
          </a:p>
          <a:p>
            <a:r>
              <a:rPr lang="ru-RU" sz="1400" b="1" dirty="0" smtClean="0">
                <a:solidFill>
                  <a:srgbClr val="C00000"/>
                </a:solidFill>
              </a:rPr>
              <a:t>А вдруг там бомба!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0214" y="2943222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Давай вызовем полицию!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1538" y="4262443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Не подходить!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3485" y="3635363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Классно! Один звонок, и столько шума…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2791" y="411004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Вы молодцы, ребята!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0" name="Рамка 2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ide0001-7.jpg"/>
          <p:cNvPicPr>
            <a:picLocks noChangeAspect="1"/>
          </p:cNvPicPr>
          <p:nvPr/>
        </p:nvPicPr>
        <p:blipFill>
          <a:blip r:embed="rId2" cstate="screen">
            <a:lum contrast="30000"/>
          </a:blip>
          <a:stretch>
            <a:fillRect/>
          </a:stretch>
        </p:blipFill>
        <p:spPr>
          <a:xfrm>
            <a:off x="5786446" y="3286124"/>
            <a:ext cx="3206496" cy="2816352"/>
          </a:xfrm>
          <a:prstGeom prst="rect">
            <a:avLst/>
          </a:prstGeom>
        </p:spPr>
      </p:pic>
      <p:pic>
        <p:nvPicPr>
          <p:cNvPr id="3" name="Рисунок 2" descr="slide0001-3.jpg"/>
          <p:cNvPicPr>
            <a:picLocks noChangeAspect="1"/>
          </p:cNvPicPr>
          <p:nvPr/>
        </p:nvPicPr>
        <p:blipFill>
          <a:blip r:embed="rId3" cstate="screen">
            <a:lum contrast="30000"/>
          </a:blip>
          <a:stretch>
            <a:fillRect/>
          </a:stretch>
        </p:blipFill>
        <p:spPr>
          <a:xfrm>
            <a:off x="142844" y="142852"/>
            <a:ext cx="3346704" cy="3176016"/>
          </a:xfrm>
          <a:prstGeom prst="rect">
            <a:avLst/>
          </a:prstGeom>
        </p:spPr>
      </p:pic>
      <p:pic>
        <p:nvPicPr>
          <p:cNvPr id="4" name="Рисунок 3" descr="slide0001-4.jpg"/>
          <p:cNvPicPr>
            <a:picLocks noChangeAspect="1"/>
          </p:cNvPicPr>
          <p:nvPr/>
        </p:nvPicPr>
        <p:blipFill>
          <a:blip r:embed="rId4" cstate="screen">
            <a:lum contrast="30000"/>
          </a:blip>
          <a:stretch>
            <a:fillRect/>
          </a:stretch>
        </p:blipFill>
        <p:spPr>
          <a:xfrm>
            <a:off x="140394" y="3571876"/>
            <a:ext cx="3090672" cy="2877312"/>
          </a:xfrm>
          <a:prstGeom prst="rect">
            <a:avLst/>
          </a:prstGeom>
        </p:spPr>
      </p:pic>
      <p:pic>
        <p:nvPicPr>
          <p:cNvPr id="5" name="Рисунок 4" descr="slide0001-6.jpg"/>
          <p:cNvPicPr>
            <a:picLocks noChangeAspect="1"/>
          </p:cNvPicPr>
          <p:nvPr/>
        </p:nvPicPr>
        <p:blipFill>
          <a:blip r:embed="rId5" cstate="screen">
            <a:lum contrast="30000"/>
          </a:blip>
          <a:stretch>
            <a:fillRect/>
          </a:stretch>
        </p:blipFill>
        <p:spPr>
          <a:xfrm>
            <a:off x="3071802" y="3870030"/>
            <a:ext cx="3133344" cy="2773680"/>
          </a:xfrm>
          <a:prstGeom prst="rect">
            <a:avLst/>
          </a:prstGeom>
        </p:spPr>
      </p:pic>
      <p:pic>
        <p:nvPicPr>
          <p:cNvPr id="6" name="Рисунок 5" descr="slide0001-2.jpg"/>
          <p:cNvPicPr>
            <a:picLocks noChangeAspect="1"/>
          </p:cNvPicPr>
          <p:nvPr/>
        </p:nvPicPr>
        <p:blipFill>
          <a:blip r:embed="rId6" cstate="screen">
            <a:lum contrast="30000"/>
          </a:blip>
          <a:stretch>
            <a:fillRect/>
          </a:stretch>
        </p:blipFill>
        <p:spPr>
          <a:xfrm>
            <a:off x="3214678" y="642918"/>
            <a:ext cx="3078480" cy="2761488"/>
          </a:xfrm>
          <a:prstGeom prst="rect">
            <a:avLst/>
          </a:prstGeom>
        </p:spPr>
      </p:pic>
      <p:pic>
        <p:nvPicPr>
          <p:cNvPr id="7" name="Рисунок 6" descr="slide0001-5.jpg"/>
          <p:cNvPicPr>
            <a:picLocks noChangeAspect="1"/>
          </p:cNvPicPr>
          <p:nvPr/>
        </p:nvPicPr>
        <p:blipFill>
          <a:blip r:embed="rId7" cstate="screen">
            <a:lum contrast="30000"/>
          </a:blip>
          <a:stretch>
            <a:fillRect/>
          </a:stretch>
        </p:blipFill>
        <p:spPr>
          <a:xfrm>
            <a:off x="5929322" y="214290"/>
            <a:ext cx="3060192" cy="2706624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42844" y="206339"/>
            <a:ext cx="928694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14546" y="500042"/>
            <a:ext cx="1214446" cy="571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72066" y="1428736"/>
            <a:ext cx="1571636" cy="9286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86446" y="3314698"/>
            <a:ext cx="1357322" cy="471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5786" y="3519488"/>
            <a:ext cx="2357454" cy="5524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9058" y="3957641"/>
            <a:ext cx="1714512" cy="5000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85720" y="4062416"/>
            <a:ext cx="1357322" cy="438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00562" y="4500570"/>
            <a:ext cx="785818" cy="357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42976" y="5329251"/>
            <a:ext cx="1428760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74701" y="247801"/>
            <a:ext cx="8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Круто!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4071" y="504805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Давай ещё так сделаем!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3029" y="1533512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Тут подброшен пакет! В нём что-то тикает…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49" y="3576639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Мальчики! Вы не видели, кто оставил пакет?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345" y="4019556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Я видела! Это они бросили!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2501" y="528638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Докладываю!</a:t>
            </a:r>
          </a:p>
          <a:p>
            <a:r>
              <a:rPr lang="ru-RU" sz="1400" b="1" dirty="0" smtClean="0">
                <a:solidFill>
                  <a:srgbClr val="C00000"/>
                </a:solidFill>
              </a:rPr>
              <a:t>Ложный вызов.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24308" y="3943354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Пока мы вас поставим на учёт.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453867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И всё?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5021" y="3286125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Ждите повестку в суд.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6" name="Рамка 25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5984" y="1071546"/>
            <a:ext cx="457195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ПАМЯТКА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 ЗНАНИЯМ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ПРАВИЛ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БЕЗОПАСНОСТИ</a:t>
            </a:r>
          </a:p>
          <a:p>
            <a:pPr algn="ctr"/>
            <a:r>
              <a:rPr lang="ru-RU" sz="4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ДЛЯ ДЕТЕЙ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572000" y="4357694"/>
          <a:ext cx="3824255" cy="191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CorelDRAW" r:id="rId3" imgW="5513760" imgH="2756880" progId="">
                  <p:embed/>
                </p:oleObj>
              </mc:Choice>
              <mc:Fallback>
                <p:oleObj name="CorelDRAW" r:id="rId3" imgW="5513760" imgH="275688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57694"/>
                        <a:ext cx="3824255" cy="191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Рамка 5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416" y="3109927"/>
            <a:ext cx="45720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трогай его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приближайся к нему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пользуйся мобильным телефоном возле него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запомни время обнаружения предмета</a:t>
            </a:r>
          </a:p>
          <a:p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сообщи взрослым (учителю, водителю, соседям, родителям) об этом</a:t>
            </a:r>
          </a:p>
          <a:p>
            <a:endParaRPr lang="ru-RU" sz="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позвони по телефону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112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072198" y="714356"/>
          <a:ext cx="2660685" cy="225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orelDRAW CMX" r:id="rId3" imgW="7569000" imgH="6403320" progId="">
                  <p:embed/>
                </p:oleObj>
              </mc:Choice>
              <mc:Fallback>
                <p:oleObj name="CorelDRAW CMX" r:id="rId3" imgW="7569000" imgH="640332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714356"/>
                        <a:ext cx="2660685" cy="2250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286512" y="4857760"/>
          <a:ext cx="2299736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CorelDRAW CMX" r:id="rId5" imgW="4609440" imgH="3436920" progId="">
                  <p:embed/>
                </p:oleObj>
              </mc:Choice>
              <mc:Fallback>
                <p:oleObj name="CorelDRAW CMX" r:id="rId5" imgW="4609440" imgH="343692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857760"/>
                        <a:ext cx="2299736" cy="17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28596" y="352364"/>
            <a:ext cx="4740978" cy="286232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ты обнаружил неизвестный, бесхозный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вёрток или оставленную сумку,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портфель, коробку в транспорте,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одъезде, квартире, на остановке,</a:t>
            </a:r>
          </a:p>
          <a:p>
            <a:pPr algn="ctr"/>
            <a:r>
              <a:rPr lang="ru-RU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 улице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40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Блок-схема: узел 16"/>
          <p:cNvSpPr/>
          <p:nvPr/>
        </p:nvSpPr>
        <p:spPr>
          <a:xfrm>
            <a:off x="428596" y="325841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/>
          <p:cNvSpPr/>
          <p:nvPr/>
        </p:nvSpPr>
        <p:spPr>
          <a:xfrm>
            <a:off x="428596" y="365933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узел 19"/>
          <p:cNvSpPr/>
          <p:nvPr/>
        </p:nvSpPr>
        <p:spPr>
          <a:xfrm>
            <a:off x="428596" y="4055920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428596" y="471488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428596" y="571501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071053" y="1500174"/>
          <a:ext cx="929707" cy="392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CorelDRAW CMX" r:id="rId7" imgW="645480" imgH="2751120" progId="">
                  <p:embed/>
                </p:oleObj>
              </mc:Choice>
              <mc:Fallback>
                <p:oleObj name="CorelDRAW CMX" r:id="rId7" imgW="645480" imgH="275112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053" y="1500174"/>
                        <a:ext cx="929707" cy="3929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ятно 1 8"/>
          <p:cNvSpPr/>
          <p:nvPr/>
        </p:nvSpPr>
        <p:spPr>
          <a:xfrm>
            <a:off x="6215074" y="3429000"/>
            <a:ext cx="2214578" cy="2000264"/>
          </a:xfrm>
          <a:prstGeom prst="irregularSeal1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428596" y="511017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мка 1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55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856</Words>
  <Application>Microsoft Office PowerPoint</Application>
  <PresentationFormat>Экран (4:3)</PresentationFormat>
  <Paragraphs>255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Тема Office</vt:lpstr>
      <vt:lpstr>CorelDRAW CMX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МОУ СОШ № 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С. А. Залата</dc:creator>
  <cp:lastModifiedBy>Admin</cp:lastModifiedBy>
  <cp:revision>189</cp:revision>
  <dcterms:created xsi:type="dcterms:W3CDTF">2010-04-03T08:55:55Z</dcterms:created>
  <dcterms:modified xsi:type="dcterms:W3CDTF">2019-03-17T18:48:01Z</dcterms:modified>
  <cp:contentStatus/>
</cp:coreProperties>
</file>