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57" r:id="rId3"/>
    <p:sldId id="258" r:id="rId4"/>
    <p:sldId id="275" r:id="rId5"/>
    <p:sldId id="266" r:id="rId6"/>
    <p:sldId id="276" r:id="rId7"/>
    <p:sldId id="262" r:id="rId8"/>
    <p:sldId id="265" r:id="rId9"/>
    <p:sldId id="261" r:id="rId10"/>
    <p:sldId id="267" r:id="rId11"/>
    <p:sldId id="264" r:id="rId12"/>
    <p:sldId id="270" r:id="rId13"/>
    <p:sldId id="271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>
                <a:solidFill>
                  <a:srgbClr val="002060"/>
                </a:solidFill>
              </a:rPr>
              <a:t>о</a:t>
            </a:r>
            <a:r>
              <a:rPr lang="ru-RU" sz="5400" dirty="0" err="1" smtClean="0">
                <a:solidFill>
                  <a:srgbClr val="002060"/>
                </a:solidFill>
              </a:rPr>
              <a:t>иттср</a:t>
            </a:r>
            <a:r>
              <a:rPr lang="ru-RU" sz="5400" dirty="0" smtClean="0">
                <a:solidFill>
                  <a:srgbClr val="002060"/>
                </a:solidFill>
              </a:rPr>
              <a:t>     </a:t>
            </a:r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2132856"/>
            <a:ext cx="268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ояагд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548680"/>
            <a:ext cx="202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тчлие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2886" y="1904058"/>
            <a:ext cx="301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оеттпрр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249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ттрпеи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585" y="3429000"/>
            <a:ext cx="2498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тдее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04279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 smtClean="0">
                <a:solidFill>
                  <a:srgbClr val="002060"/>
                </a:solidFill>
              </a:rPr>
              <a:t>иытшд</a:t>
            </a:r>
            <a:endParaRPr lang="ru-RU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486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. </a:t>
            </a:r>
            <a:r>
              <a:rPr lang="ru-RU" sz="3600" dirty="0"/>
              <a:t>В чужом глазу соринку вид</a:t>
            </a:r>
            <a:r>
              <a:rPr lang="ru-RU" sz="3600" b="1" dirty="0">
                <a:solidFill>
                  <a:srgbClr val="FF0000"/>
                </a:solidFill>
              </a:rPr>
              <a:t>и</a:t>
            </a:r>
            <a:r>
              <a:rPr lang="ru-RU" sz="3600" dirty="0"/>
              <a:t>т, в своём бревна не замеча</a:t>
            </a:r>
            <a:r>
              <a:rPr lang="ru-RU" sz="3600" b="1" dirty="0">
                <a:solidFill>
                  <a:srgbClr val="FF0000"/>
                </a:solidFill>
              </a:rPr>
              <a:t>е</a:t>
            </a:r>
            <a:r>
              <a:rPr lang="ru-RU" sz="3600" dirty="0"/>
              <a:t>т. Люб</a:t>
            </a:r>
            <a:r>
              <a:rPr lang="ru-RU" sz="3600" dirty="0">
                <a:solidFill>
                  <a:srgbClr val="FF0000"/>
                </a:solidFill>
              </a:rPr>
              <a:t>я</a:t>
            </a:r>
            <a:r>
              <a:rPr lang="ru-RU" sz="3600" dirty="0"/>
              <a:t>т того, кто не обид</a:t>
            </a:r>
            <a:r>
              <a:rPr lang="ru-RU" sz="3600" b="1" dirty="0">
                <a:solidFill>
                  <a:srgbClr val="FF0000"/>
                </a:solidFill>
              </a:rPr>
              <a:t>и</a:t>
            </a:r>
            <a:r>
              <a:rPr lang="ru-RU" sz="3600" dirty="0"/>
              <a:t>т никого. Не глаза вид</a:t>
            </a:r>
            <a:r>
              <a:rPr lang="ru-RU" sz="3600" dirty="0">
                <a:solidFill>
                  <a:srgbClr val="FF0000"/>
                </a:solidFill>
              </a:rPr>
              <a:t>я</a:t>
            </a:r>
            <a:r>
              <a:rPr lang="ru-RU" sz="3600" dirty="0"/>
              <a:t>т, а человек; не ухо слыш</a:t>
            </a:r>
            <a:r>
              <a:rPr lang="ru-RU" sz="3600" b="1" dirty="0">
                <a:solidFill>
                  <a:srgbClr val="FF0000"/>
                </a:solidFill>
              </a:rPr>
              <a:t>и</a:t>
            </a:r>
            <a:r>
              <a:rPr lang="ru-RU" sz="3600" dirty="0"/>
              <a:t>т, а душа.</a:t>
            </a:r>
          </a:p>
          <a:p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3679289"/>
            <a:ext cx="2304256" cy="284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48680"/>
            <a:ext cx="478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Упражнение 2.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7559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29600"/>
            <a:ext cx="2736304" cy="269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48680"/>
            <a:ext cx="779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chemeClr val="accent4">
                    <a:lumMod val="50000"/>
                  </a:schemeClr>
                </a:solidFill>
              </a:rPr>
              <a:t>Задание 3.</a:t>
            </a:r>
            <a:r>
              <a:rPr lang="en-US" sz="2000" b="1" i="1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ru-RU" sz="2000" b="1" i="1" dirty="0" smtClean="0">
                <a:solidFill>
                  <a:schemeClr val="accent4">
                    <a:lumMod val="50000"/>
                  </a:schemeClr>
                </a:solidFill>
              </a:rPr>
              <a:t>устно)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Прочитайте слова.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Исключите лишнее слово в каждой группе. Объясните свой выбор.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060848"/>
            <a:ext cx="72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Писать,  дышать, </a:t>
            </a:r>
            <a:r>
              <a:rPr lang="ru-RU" sz="3200" dirty="0" smtClean="0"/>
              <a:t>покупать, </a:t>
            </a:r>
            <a:r>
              <a:rPr lang="ru-RU" sz="3200" dirty="0"/>
              <a:t>читать</a:t>
            </a:r>
          </a:p>
          <a:p>
            <a:r>
              <a:rPr lang="ru-RU" sz="3200" dirty="0" smtClean="0"/>
              <a:t>Петь,   </a:t>
            </a:r>
            <a:r>
              <a:rPr lang="ru-RU" sz="3200" dirty="0"/>
              <a:t>смотреть,  </a:t>
            </a:r>
            <a:r>
              <a:rPr lang="ru-RU" sz="3200" dirty="0" smtClean="0"/>
              <a:t>краснеть,  болеть</a:t>
            </a:r>
            <a:endParaRPr lang="ru-RU" sz="3200" dirty="0"/>
          </a:p>
          <a:p>
            <a:r>
              <a:rPr lang="ru-RU" sz="3200" dirty="0"/>
              <a:t>Ходить,   чистить,   стелить,  купить</a:t>
            </a:r>
          </a:p>
        </p:txBody>
      </p:sp>
    </p:spTree>
    <p:extLst>
      <p:ext uri="{BB962C8B-B14F-4D97-AF65-F5344CB8AC3E}">
        <p14:creationId xmlns:p14="http://schemas.microsoft.com/office/powerpoint/2010/main" val="816733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29600"/>
            <a:ext cx="2736304" cy="269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48680"/>
            <a:ext cx="779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chemeClr val="accent4">
                    <a:lumMod val="50000"/>
                  </a:schemeClr>
                </a:solidFill>
              </a:rPr>
              <a:t>Задание 3.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Прочитайте слова.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Исключите лишнее слово в каждой группе. Объясните свой выбор.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060848"/>
            <a:ext cx="72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Писать,  </a:t>
            </a:r>
            <a:r>
              <a:rPr lang="ru-RU" sz="3200" b="1" dirty="0">
                <a:solidFill>
                  <a:srgbClr val="FF0000"/>
                </a:solidFill>
              </a:rPr>
              <a:t>дышать</a:t>
            </a:r>
            <a:r>
              <a:rPr lang="ru-RU" sz="3200" dirty="0"/>
              <a:t>, </a:t>
            </a:r>
            <a:r>
              <a:rPr lang="ru-RU" sz="3200" dirty="0" smtClean="0"/>
              <a:t>покупать, </a:t>
            </a:r>
            <a:r>
              <a:rPr lang="ru-RU" sz="3200" dirty="0"/>
              <a:t>читать</a:t>
            </a:r>
          </a:p>
          <a:p>
            <a:r>
              <a:rPr lang="ru-RU" sz="3200" dirty="0" smtClean="0"/>
              <a:t>Петь,   </a:t>
            </a:r>
            <a:r>
              <a:rPr lang="ru-RU" sz="3200" b="1" dirty="0">
                <a:solidFill>
                  <a:srgbClr val="FF0000"/>
                </a:solidFill>
              </a:rPr>
              <a:t>смотреть</a:t>
            </a:r>
            <a:r>
              <a:rPr lang="ru-RU" sz="3200" dirty="0"/>
              <a:t>,  </a:t>
            </a:r>
            <a:r>
              <a:rPr lang="ru-RU" sz="3200" dirty="0" smtClean="0"/>
              <a:t>краснеть,  болеть</a:t>
            </a:r>
            <a:endParaRPr lang="ru-RU" sz="3200" dirty="0"/>
          </a:p>
          <a:p>
            <a:r>
              <a:rPr lang="ru-RU" sz="3200" dirty="0"/>
              <a:t>Ходить,   чистить,   </a:t>
            </a:r>
            <a:r>
              <a:rPr lang="ru-RU" sz="3200" b="1" dirty="0">
                <a:solidFill>
                  <a:srgbClr val="FF0000"/>
                </a:solidFill>
              </a:rPr>
              <a:t>стелить</a:t>
            </a:r>
            <a:r>
              <a:rPr lang="ru-RU" sz="3200" dirty="0"/>
              <a:t>,  купить</a:t>
            </a:r>
          </a:p>
        </p:txBody>
      </p:sp>
    </p:spTree>
    <p:extLst>
      <p:ext uri="{BB962C8B-B14F-4D97-AF65-F5344CB8AC3E}">
        <p14:creationId xmlns:p14="http://schemas.microsoft.com/office/powerpoint/2010/main" val="36025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853" y="3469452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764704"/>
            <a:ext cx="816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 какой проблемой мы сегодня столкнулись?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Что мы сделали, </a:t>
            </a:r>
            <a:r>
              <a:rPr lang="ru-RU" sz="2800" dirty="0" smtClean="0">
                <a:solidFill>
                  <a:srgbClr val="002060"/>
                </a:solidFill>
              </a:rPr>
              <a:t>чтобы </a:t>
            </a:r>
            <a:r>
              <a:rPr lang="ru-RU" sz="2800" dirty="0" smtClean="0">
                <a:solidFill>
                  <a:srgbClr val="002060"/>
                </a:solidFill>
              </a:rPr>
              <a:t>эта тема не вызывала у нас трудности?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5" y="2780928"/>
            <a:ext cx="4356484" cy="2973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6093296"/>
            <a:ext cx="40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0000"/>
                </a:solidFill>
              </a:rPr>
              <a:t>Схема - помощница</a:t>
            </a:r>
            <a:endParaRPr lang="ru-RU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0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404664"/>
            <a:ext cx="5688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Рифмованное стихотворение</a:t>
            </a:r>
          </a:p>
          <a:p>
            <a:endParaRPr lang="ru-RU" sz="3200" dirty="0" smtClean="0">
              <a:solidFill>
                <a:srgbClr val="FF0000"/>
              </a:solidFill>
            </a:endParaRPr>
          </a:p>
          <a:p>
            <a:r>
              <a:rPr lang="ru-RU" sz="3200" b="1" i="1" dirty="0" smtClean="0">
                <a:solidFill>
                  <a:srgbClr val="002060"/>
                </a:solidFill>
              </a:rPr>
              <a:t>Гнать, держать</a:t>
            </a:r>
            <a:r>
              <a:rPr lang="ru-RU" sz="3200" b="1" i="1" dirty="0">
                <a:solidFill>
                  <a:srgbClr val="002060"/>
                </a:solidFill>
              </a:rPr>
              <a:t>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Смотреть и видеть,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Дышать, слышать,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Ненавидеть,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И зависеть, и вертеть,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И обидеть, и терпеть.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Вы запомните, друзья,</a:t>
            </a:r>
          </a:p>
          <a:p>
            <a:r>
              <a:rPr lang="ru-RU" sz="3200" b="1" i="1" dirty="0">
                <a:solidFill>
                  <a:srgbClr val="002060"/>
                </a:solidFill>
              </a:rPr>
              <a:t>Их на –Е спрягать нельзя!</a:t>
            </a:r>
          </a:p>
          <a:p>
            <a:endParaRPr lang="ru-RU" sz="3200" b="1" i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05482"/>
            <a:ext cx="3077495" cy="302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517232"/>
            <a:ext cx="3674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Домашнее задание:</a:t>
            </a:r>
          </a:p>
          <a:p>
            <a:r>
              <a:rPr lang="ru-RU" sz="2400" dirty="0" smtClean="0"/>
              <a:t>Выучить стихотворение,</a:t>
            </a:r>
          </a:p>
          <a:p>
            <a:r>
              <a:rPr lang="ru-RU" sz="2400" dirty="0" smtClean="0"/>
              <a:t> стр. 82 упр. 63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52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5696" y="3645024"/>
            <a:ext cx="554461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Молодцы!!!</a:t>
            </a:r>
          </a:p>
          <a:p>
            <a:pPr algn="ctr"/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5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5977"/>
            <a:ext cx="2405112" cy="171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0746" y="273078"/>
            <a:ext cx="1650519" cy="121144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1152" y="235428"/>
            <a:ext cx="1651306" cy="129144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4128" y="230728"/>
            <a:ext cx="1510357" cy="129614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7534" y="1991509"/>
            <a:ext cx="8816942" cy="480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15514" y="2276872"/>
            <a:ext cx="881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 уроке русского языка мы изучали глаголы – исключения.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836712"/>
            <a:ext cx="245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строит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836712"/>
            <a:ext cx="217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лечит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226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ягода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276872"/>
            <a:ext cx="285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портрет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78904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терпит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едет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475" y="5013176"/>
            <a:ext cx="250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002060"/>
                </a:solidFill>
              </a:rPr>
              <a:t>дышит</a:t>
            </a:r>
            <a:endParaRPr lang="ru-RU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322" y="908719"/>
            <a:ext cx="2714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rgbClr val="002060"/>
                </a:solidFill>
              </a:rPr>
              <a:t>я</a:t>
            </a:r>
            <a:r>
              <a:rPr lang="ru-RU" sz="5400" dirty="0" smtClean="0">
                <a:solidFill>
                  <a:srgbClr val="002060"/>
                </a:solidFill>
              </a:rPr>
              <a:t>года</a:t>
            </a:r>
          </a:p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портрет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980728"/>
            <a:ext cx="23519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rgbClr val="002060"/>
                </a:solidFill>
              </a:rPr>
              <a:t>с</a:t>
            </a:r>
            <a:r>
              <a:rPr lang="ru-RU" sz="5400" dirty="0" smtClean="0">
                <a:solidFill>
                  <a:srgbClr val="002060"/>
                </a:solidFill>
              </a:rPr>
              <a:t>троит</a:t>
            </a:r>
          </a:p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лечит</a:t>
            </a:r>
          </a:p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терпит</a:t>
            </a:r>
          </a:p>
          <a:p>
            <a:pPr algn="ctr"/>
            <a:r>
              <a:rPr lang="ru-RU" sz="5400" dirty="0">
                <a:solidFill>
                  <a:srgbClr val="002060"/>
                </a:solidFill>
              </a:rPr>
              <a:t>е</a:t>
            </a:r>
            <a:r>
              <a:rPr lang="ru-RU" sz="5400" dirty="0" smtClean="0">
                <a:solidFill>
                  <a:srgbClr val="002060"/>
                </a:solidFill>
              </a:rPr>
              <a:t>дет</a:t>
            </a:r>
          </a:p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дышит</a:t>
            </a:r>
            <a:endParaRPr lang="ru-RU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44644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060848"/>
            <a:ext cx="389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</a:rPr>
              <a:t>Терпит - </a:t>
            </a:r>
            <a:r>
              <a:rPr lang="ru-RU" sz="3600" b="1" dirty="0" smtClean="0">
                <a:solidFill>
                  <a:srgbClr val="FF0000"/>
                </a:solidFill>
              </a:rPr>
              <a:t>?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r>
              <a:rPr lang="ru-RU" sz="3600" b="1" dirty="0" err="1">
                <a:solidFill>
                  <a:srgbClr val="002060"/>
                </a:solidFill>
              </a:rPr>
              <a:t>с</a:t>
            </a:r>
            <a:r>
              <a:rPr lang="ru-RU" sz="3600" b="1" dirty="0" err="1" smtClean="0">
                <a:solidFill>
                  <a:srgbClr val="002060"/>
                </a:solidFill>
              </a:rPr>
              <a:t>пр</a:t>
            </a:r>
            <a:r>
              <a:rPr lang="ru-RU" sz="36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sz="3600" b="1" dirty="0" smtClean="0">
                <a:solidFill>
                  <a:srgbClr val="002060"/>
                </a:solidFill>
              </a:rPr>
              <a:t>Дышит - </a:t>
            </a:r>
            <a:r>
              <a:rPr lang="ru-RU" sz="3600" b="1" dirty="0" smtClean="0">
                <a:solidFill>
                  <a:srgbClr val="FF0000"/>
                </a:solidFill>
              </a:rPr>
              <a:t>?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r>
              <a:rPr lang="ru-RU" sz="3600" b="1" dirty="0" err="1">
                <a:solidFill>
                  <a:srgbClr val="002060"/>
                </a:solidFill>
              </a:rPr>
              <a:t>с</a:t>
            </a:r>
            <a:r>
              <a:rPr lang="ru-RU" sz="3600" b="1" dirty="0" err="1" smtClean="0">
                <a:solidFill>
                  <a:srgbClr val="002060"/>
                </a:solidFill>
              </a:rPr>
              <a:t>пр</a:t>
            </a:r>
            <a:r>
              <a:rPr lang="ru-RU" sz="3600" b="1" dirty="0" smtClean="0">
                <a:solidFill>
                  <a:srgbClr val="002060"/>
                </a:solidFill>
              </a:rPr>
              <a:t>.</a:t>
            </a:r>
            <a:endParaRPr lang="ru-RU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11663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Глагол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46"/>
            <a:ext cx="9144000" cy="48883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47"/>
            <a:ext cx="9144000" cy="48883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47"/>
            <a:ext cx="9144000" cy="48883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07"/>
            <a:ext cx="9144000" cy="532793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25204" y="5589239"/>
            <a:ext cx="9143999" cy="12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bg1"/>
                </a:solidFill>
              </a:rPr>
              <a:t>Я, царь Глагол, повелеваю:</a:t>
            </a:r>
          </a:p>
          <a:p>
            <a:r>
              <a:rPr lang="ru-RU" b="1" dirty="0">
                <a:solidFill>
                  <a:schemeClr val="bg1"/>
                </a:solidFill>
              </a:rPr>
              <a:t>жителей своего царства - глаголы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гнать, держать, слышать, дышать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смотреть, видеть, ненавидеть, зависеть, терпеть, вертеть, обидеть</a:t>
            </a:r>
            <a:r>
              <a:rPr lang="ru-RU" b="1" dirty="0">
                <a:solidFill>
                  <a:schemeClr val="bg1"/>
                </a:solidFill>
              </a:rPr>
              <a:t> оставить в царстве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</a:t>
            </a:r>
            <a:r>
              <a:rPr lang="ru-RU" b="1" dirty="0">
                <a:solidFill>
                  <a:schemeClr val="bg1"/>
                </a:solidFill>
              </a:rPr>
              <a:t> спряжения, а глаголы </a:t>
            </a:r>
            <a:r>
              <a:rPr lang="ru-RU" b="1" dirty="0">
                <a:solidFill>
                  <a:srgbClr val="FF0000"/>
                </a:solidFill>
              </a:rPr>
              <a:t>брить, стелить </a:t>
            </a:r>
            <a:r>
              <a:rPr lang="ru-RU" b="1" dirty="0">
                <a:solidFill>
                  <a:schemeClr val="bg1"/>
                </a:solidFill>
              </a:rPr>
              <a:t>– в царстве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спряжения.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" y="620689"/>
            <a:ext cx="9144000" cy="49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1726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Терп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т</a:t>
            </a:r>
            <a:endParaRPr lang="ru-RU" sz="3200" dirty="0"/>
          </a:p>
          <a:p>
            <a:r>
              <a:rPr lang="ru-RU" sz="3200" dirty="0" smtClean="0"/>
              <a:t>Дыш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т  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6" y="2636912"/>
            <a:ext cx="3524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42466" y="764704"/>
            <a:ext cx="5961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</a:t>
            </a:r>
            <a:r>
              <a:rPr lang="ru-RU" sz="3200" dirty="0" smtClean="0"/>
              <a:t>ерп</a:t>
            </a:r>
            <a:r>
              <a:rPr lang="ru-RU" sz="3200" dirty="0" smtClean="0">
                <a:solidFill>
                  <a:srgbClr val="FF0000"/>
                </a:solidFill>
              </a:rPr>
              <a:t>еть</a:t>
            </a:r>
            <a:r>
              <a:rPr lang="ru-RU" sz="3200" dirty="0" smtClean="0"/>
              <a:t>  ( гл. </a:t>
            </a:r>
            <a:r>
              <a:rPr lang="ru-RU" sz="3200" dirty="0" err="1" smtClean="0"/>
              <a:t>искл</a:t>
            </a:r>
            <a:r>
              <a:rPr lang="ru-RU" sz="3200" dirty="0" smtClean="0"/>
              <a:t>.)  </a:t>
            </a:r>
            <a:r>
              <a:rPr lang="en-US" sz="3200" dirty="0" smtClean="0"/>
              <a:t>II</a:t>
            </a:r>
            <a:r>
              <a:rPr lang="ru-RU" sz="3200" dirty="0" smtClean="0"/>
              <a:t> </a:t>
            </a:r>
            <a:r>
              <a:rPr lang="ru-RU" sz="3200" dirty="0" err="1" smtClean="0"/>
              <a:t>спр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42466" y="1196753"/>
            <a:ext cx="536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</a:t>
            </a:r>
            <a:r>
              <a:rPr lang="ru-RU" sz="3200" dirty="0" smtClean="0"/>
              <a:t>ыш</a:t>
            </a:r>
            <a:r>
              <a:rPr lang="ru-RU" sz="3200" dirty="0" smtClean="0">
                <a:solidFill>
                  <a:srgbClr val="FF0000"/>
                </a:solidFill>
              </a:rPr>
              <a:t>ать </a:t>
            </a:r>
            <a:r>
              <a:rPr lang="ru-RU" sz="3200" dirty="0" smtClean="0"/>
              <a:t>(</a:t>
            </a:r>
            <a:r>
              <a:rPr lang="ru-RU" sz="3200" dirty="0"/>
              <a:t>г</a:t>
            </a:r>
            <a:r>
              <a:rPr lang="ru-RU" sz="3200" dirty="0" smtClean="0"/>
              <a:t>л. </a:t>
            </a:r>
            <a:r>
              <a:rPr lang="ru-RU" sz="3200" dirty="0" err="1" smtClean="0"/>
              <a:t>искл</a:t>
            </a:r>
            <a:r>
              <a:rPr lang="ru-RU" sz="3200" dirty="0" smtClean="0"/>
              <a:t>.)  </a:t>
            </a:r>
            <a:r>
              <a:rPr lang="en-US" sz="3200" dirty="0" smtClean="0"/>
              <a:t>II </a:t>
            </a:r>
            <a:r>
              <a:rPr lang="ru-RU" sz="3200" dirty="0" err="1" smtClean="0"/>
              <a:t>спр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smtClean="0">
                <a:solidFill>
                  <a:schemeClr val="accent4">
                    <a:lumMod val="50000"/>
                  </a:schemeClr>
                </a:solidFill>
              </a:rPr>
              <a:t>Задание 1.</a:t>
            </a:r>
          </a:p>
          <a:p>
            <a:pPr algn="ctr"/>
            <a:r>
              <a:rPr lang="ru-RU" sz="3200" b="1" i="1" dirty="0" smtClean="0">
                <a:solidFill>
                  <a:srgbClr val="002060"/>
                </a:solidFill>
              </a:rPr>
              <a:t>Проспрягайте глаголы – исключения.</a:t>
            </a:r>
          </a:p>
          <a:p>
            <a:r>
              <a:rPr lang="ru-RU" sz="3200" b="1" i="1" dirty="0" smtClean="0">
                <a:solidFill>
                  <a:srgbClr val="002060"/>
                </a:solidFill>
              </a:rPr>
              <a:t>Выделите окончания.</a:t>
            </a:r>
            <a:endParaRPr lang="ru-RU" sz="3200" b="1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276873"/>
            <a:ext cx="835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1 ряд                      </a:t>
            </a:r>
            <a:r>
              <a:rPr lang="ru-RU" sz="2800" b="1" dirty="0" smtClean="0">
                <a:solidFill>
                  <a:srgbClr val="7030A0"/>
                </a:solidFill>
              </a:rPr>
              <a:t>2 ряд                      </a:t>
            </a:r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</a:rPr>
              <a:t>3 ряд</a:t>
            </a:r>
          </a:p>
          <a:p>
            <a:r>
              <a:rPr lang="ru-RU" sz="2800" b="1" i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ru-RU" sz="2800" b="1" i="1" dirty="0" smtClean="0">
                <a:solidFill>
                  <a:schemeClr val="accent6">
                    <a:lumMod val="75000"/>
                  </a:schemeClr>
                </a:solidFill>
              </a:rPr>
              <a:t>мотреть</a:t>
            </a:r>
            <a:r>
              <a:rPr lang="ru-RU" sz="2800" dirty="0" smtClean="0">
                <a:solidFill>
                  <a:srgbClr val="002060"/>
                </a:solidFill>
              </a:rPr>
              <a:t>            </a:t>
            </a:r>
            <a:r>
              <a:rPr lang="ru-RU" sz="2800" b="1" i="1" dirty="0" smtClean="0">
                <a:solidFill>
                  <a:srgbClr val="7030A0"/>
                </a:solidFill>
              </a:rPr>
              <a:t> слышать                 </a:t>
            </a:r>
            <a:r>
              <a:rPr lang="ru-RU" sz="2800" b="1" i="1" dirty="0" smtClean="0">
                <a:solidFill>
                  <a:schemeClr val="accent3">
                    <a:lumMod val="50000"/>
                  </a:schemeClr>
                </a:solidFill>
              </a:rPr>
              <a:t>брить </a:t>
            </a:r>
            <a:endParaRPr lang="ru-RU" sz="28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4" y="3429000"/>
            <a:ext cx="3672408" cy="330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2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268760"/>
            <a:ext cx="28414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1 ряд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Я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ю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Ты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ишь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ит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Мы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им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Вы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ите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Они смотр</a:t>
            </a:r>
            <a:r>
              <a:rPr lang="ru-RU" sz="2800" b="1" i="1" dirty="0" smtClean="0">
                <a:solidFill>
                  <a:srgbClr val="FF0000"/>
                </a:solidFill>
              </a:rPr>
              <a:t>ят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4" y="4253834"/>
            <a:ext cx="2872319" cy="258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9" y="1124744"/>
            <a:ext cx="2742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</a:rPr>
              <a:t>2 ряд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Я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у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Ты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ишь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ит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Мы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им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Вы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ите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Они слыш</a:t>
            </a:r>
            <a:r>
              <a:rPr lang="ru-RU" sz="2800" b="1" i="1" dirty="0" smtClean="0">
                <a:solidFill>
                  <a:srgbClr val="FF0000"/>
                </a:solidFill>
              </a:rPr>
              <a:t>ат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6023" y="1010346"/>
            <a:ext cx="28742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</a:rPr>
              <a:t>3 ряд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Я бре</a:t>
            </a:r>
            <a:r>
              <a:rPr lang="ru-RU" sz="2800" b="1" i="1" dirty="0" smtClean="0">
                <a:solidFill>
                  <a:srgbClr val="FF0000"/>
                </a:solidFill>
              </a:rPr>
              <a:t>ю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Ты бре</a:t>
            </a:r>
            <a:r>
              <a:rPr lang="ru-RU" sz="2800" b="1" i="1" dirty="0" smtClean="0">
                <a:solidFill>
                  <a:srgbClr val="FF0000"/>
                </a:solidFill>
              </a:rPr>
              <a:t>ешь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 бре</a:t>
            </a:r>
            <a:r>
              <a:rPr lang="ru-RU" sz="2800" b="1" i="1" dirty="0" smtClean="0">
                <a:solidFill>
                  <a:srgbClr val="FF0000"/>
                </a:solidFill>
              </a:rPr>
              <a:t>ет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Мы бре</a:t>
            </a:r>
            <a:r>
              <a:rPr lang="ru-RU" sz="2800" b="1" i="1" dirty="0" smtClean="0">
                <a:solidFill>
                  <a:srgbClr val="FF0000"/>
                </a:solidFill>
              </a:rPr>
              <a:t>ем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Вы бре</a:t>
            </a:r>
            <a:r>
              <a:rPr lang="ru-RU" sz="2800" b="1" i="1" dirty="0" smtClean="0">
                <a:solidFill>
                  <a:srgbClr val="FF0000"/>
                </a:solidFill>
              </a:rPr>
              <a:t>ете</a:t>
            </a: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Они бре</a:t>
            </a:r>
            <a:r>
              <a:rPr lang="ru-RU" sz="2800" b="1" i="1" dirty="0" smtClean="0">
                <a:solidFill>
                  <a:srgbClr val="FF0000"/>
                </a:solidFill>
              </a:rPr>
              <a:t>ют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54868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Упражнение 1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1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2088232" cy="22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32656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chemeClr val="accent4">
                    <a:lumMod val="75000"/>
                  </a:schemeClr>
                </a:solidFill>
              </a:rPr>
              <a:t>Задание 2.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Прочитайте текст.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К какому жанру устного народного творчества он относится?</a:t>
            </a:r>
          </a:p>
          <a:p>
            <a:r>
              <a:rPr lang="ru-RU" sz="2000" b="1" i="1" dirty="0" smtClean="0">
                <a:solidFill>
                  <a:schemeClr val="accent4">
                    <a:lumMod val="50000"/>
                  </a:schemeClr>
                </a:solidFill>
              </a:rPr>
              <a:t>Спишите текст, вставляя пропущенные буквы. Определите спряжение глаголов.</a:t>
            </a:r>
            <a:endParaRPr lang="ru-RU" sz="20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227687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</a:t>
            </a:r>
            <a:r>
              <a:rPr lang="ru-RU" sz="3600" dirty="0"/>
              <a:t>чужом глазу соринку </a:t>
            </a:r>
            <a:r>
              <a:rPr lang="ru-RU" sz="3600" dirty="0" smtClean="0"/>
              <a:t>вид</a:t>
            </a:r>
            <a:r>
              <a:rPr lang="ru-RU" sz="3600" b="1" dirty="0" smtClean="0"/>
              <a:t>…</a:t>
            </a:r>
            <a:r>
              <a:rPr lang="ru-RU" sz="3600" dirty="0" smtClean="0"/>
              <a:t>т</a:t>
            </a:r>
            <a:r>
              <a:rPr lang="ru-RU" sz="3600" dirty="0"/>
              <a:t>, в своём бревна не </a:t>
            </a:r>
            <a:r>
              <a:rPr lang="ru-RU" sz="3600" dirty="0" err="1" smtClean="0"/>
              <a:t>замеча</a:t>
            </a:r>
            <a:r>
              <a:rPr lang="ru-RU" sz="3600" b="1" dirty="0" smtClean="0"/>
              <a:t>…</a:t>
            </a:r>
            <a:r>
              <a:rPr lang="ru-RU" sz="3600" dirty="0" smtClean="0"/>
              <a:t>т</a:t>
            </a:r>
            <a:r>
              <a:rPr lang="ru-RU" sz="3600" dirty="0"/>
              <a:t>. </a:t>
            </a:r>
            <a:r>
              <a:rPr lang="ru-RU" sz="3600" dirty="0" smtClean="0"/>
              <a:t>Люб…т </a:t>
            </a:r>
            <a:r>
              <a:rPr lang="ru-RU" sz="3600" dirty="0"/>
              <a:t>того, кто не </a:t>
            </a:r>
            <a:r>
              <a:rPr lang="ru-RU" sz="3600" dirty="0" smtClean="0"/>
              <a:t>обид</a:t>
            </a:r>
            <a:r>
              <a:rPr lang="ru-RU" sz="3600" b="1" dirty="0" smtClean="0"/>
              <a:t>…</a:t>
            </a:r>
            <a:r>
              <a:rPr lang="ru-RU" sz="3600" dirty="0" smtClean="0"/>
              <a:t>т </a:t>
            </a:r>
            <a:r>
              <a:rPr lang="ru-RU" sz="3600" dirty="0"/>
              <a:t>никого</a:t>
            </a:r>
            <a:r>
              <a:rPr lang="ru-RU" sz="3600" dirty="0" smtClean="0"/>
              <a:t>.</a:t>
            </a:r>
            <a:r>
              <a:rPr lang="ru-RU" sz="3600" dirty="0"/>
              <a:t> Не глаза </a:t>
            </a:r>
            <a:r>
              <a:rPr lang="ru-RU" sz="3600" dirty="0" smtClean="0"/>
              <a:t>вид…т</a:t>
            </a:r>
            <a:r>
              <a:rPr lang="ru-RU" sz="3600" dirty="0"/>
              <a:t>, а человек; не ухо </a:t>
            </a:r>
            <a:r>
              <a:rPr lang="ru-RU" sz="3600" dirty="0" err="1" smtClean="0"/>
              <a:t>слыш</a:t>
            </a:r>
            <a:r>
              <a:rPr lang="ru-RU" sz="3600" b="1" dirty="0" smtClean="0"/>
              <a:t>…</a:t>
            </a:r>
            <a:r>
              <a:rPr lang="ru-RU" sz="3600" dirty="0" smtClean="0"/>
              <a:t>т</a:t>
            </a:r>
            <a:r>
              <a:rPr lang="ru-RU" sz="3600" dirty="0"/>
              <a:t>, а душа.</a:t>
            </a:r>
          </a:p>
          <a:p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1741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282</TotalTime>
  <Words>434</Words>
  <Application>Microsoft Office PowerPoint</Application>
  <PresentationFormat>Экран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40</cp:revision>
  <dcterms:created xsi:type="dcterms:W3CDTF">2012-03-18T11:14:52Z</dcterms:created>
  <dcterms:modified xsi:type="dcterms:W3CDTF">2012-03-29T13:11:15Z</dcterms:modified>
</cp:coreProperties>
</file>