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54;p13"/>
          <p:cNvGrpSpPr/>
          <p:nvPr/>
        </p:nvGrpSpPr>
        <p:grpSpPr>
          <a:xfrm>
            <a:off x="2441362" y="2111327"/>
            <a:ext cx="1308002" cy="597796"/>
            <a:chOff x="0" y="0"/>
            <a:chExt cx="1308000" cy="597795"/>
          </a:xfrm>
        </p:grpSpPr>
        <p:sp>
          <p:nvSpPr>
            <p:cNvPr id="109" name="Rectangle"/>
            <p:cNvSpPr/>
            <p:nvPr/>
          </p:nvSpPr>
          <p:spPr>
            <a:xfrm>
              <a:off x="0" y="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0" name="Build application container or OS image"/>
            <p:cNvSpPr txBox="1"/>
            <p:nvPr/>
          </p:nvSpPr>
          <p:spPr>
            <a:xfrm>
              <a:off x="0" y="0"/>
              <a:ext cx="1308001" cy="597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Build application container or OS image</a:t>
              </a:r>
            </a:p>
          </p:txBody>
        </p:sp>
      </p:grpSp>
      <p:grpSp>
        <p:nvGrpSpPr>
          <p:cNvPr id="114" name="Google Shape;55;p13"/>
          <p:cNvGrpSpPr/>
          <p:nvPr/>
        </p:nvGrpSpPr>
        <p:grpSpPr>
          <a:xfrm>
            <a:off x="7460295" y="2111327"/>
            <a:ext cx="1666501" cy="597796"/>
            <a:chOff x="0" y="0"/>
            <a:chExt cx="1666500" cy="597795"/>
          </a:xfrm>
        </p:grpSpPr>
        <p:sp>
          <p:nvSpPr>
            <p:cNvPr id="112" name="Rectangle"/>
            <p:cNvSpPr/>
            <p:nvPr/>
          </p:nvSpPr>
          <p:spPr>
            <a:xfrm>
              <a:off x="0" y="97"/>
              <a:ext cx="16665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3" name="Deploy cloud configuration or application to environment"/>
            <p:cNvSpPr txBox="1"/>
            <p:nvPr/>
          </p:nvSpPr>
          <p:spPr>
            <a:xfrm>
              <a:off x="0" y="0"/>
              <a:ext cx="1666501" cy="597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Deploy cloud configuration or application to environment</a:t>
              </a:r>
            </a:p>
          </p:txBody>
        </p:sp>
      </p:grpSp>
      <p:grpSp>
        <p:nvGrpSpPr>
          <p:cNvPr id="117" name="Google Shape;56;p13"/>
          <p:cNvGrpSpPr/>
          <p:nvPr/>
        </p:nvGrpSpPr>
        <p:grpSpPr>
          <a:xfrm>
            <a:off x="5795097" y="2111327"/>
            <a:ext cx="1308001" cy="597796"/>
            <a:chOff x="0" y="0"/>
            <a:chExt cx="1308000" cy="597795"/>
          </a:xfrm>
        </p:grpSpPr>
        <p:sp>
          <p:nvSpPr>
            <p:cNvPr id="115" name="Rectangle"/>
            <p:cNvSpPr/>
            <p:nvPr/>
          </p:nvSpPr>
          <p:spPr>
            <a:xfrm>
              <a:off x="0" y="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6" name="Update cloud and infrastructure configuration"/>
            <p:cNvSpPr txBox="1"/>
            <p:nvPr/>
          </p:nvSpPr>
          <p:spPr>
            <a:xfrm>
              <a:off x="0" y="0"/>
              <a:ext cx="1308001" cy="597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Update cloud and infrastructure configuration</a:t>
              </a:r>
            </a:p>
          </p:txBody>
        </p:sp>
      </p:grpSp>
      <p:grpSp>
        <p:nvGrpSpPr>
          <p:cNvPr id="120" name="Google Shape;57;p13"/>
          <p:cNvGrpSpPr/>
          <p:nvPr/>
        </p:nvGrpSpPr>
        <p:grpSpPr>
          <a:xfrm>
            <a:off x="298375" y="1574400"/>
            <a:ext cx="1308001" cy="597601"/>
            <a:chOff x="0" y="0"/>
            <a:chExt cx="1308000" cy="597600"/>
          </a:xfrm>
        </p:grpSpPr>
        <p:sp>
          <p:nvSpPr>
            <p:cNvPr id="118" name="Rectangle"/>
            <p:cNvSpPr/>
            <p:nvPr/>
          </p:nvSpPr>
          <p:spPr>
            <a:xfrm>
              <a:off x="-1" y="-1"/>
              <a:ext cx="1308002" cy="597602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9" name="Application code or OS change"/>
            <p:cNvSpPr txBox="1"/>
            <p:nvPr/>
          </p:nvSpPr>
          <p:spPr>
            <a:xfrm>
              <a:off x="-1" y="69752"/>
              <a:ext cx="1308002" cy="458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Application code or OS change</a:t>
              </a:r>
            </a:p>
          </p:txBody>
        </p:sp>
      </p:grpSp>
      <p:grpSp>
        <p:nvGrpSpPr>
          <p:cNvPr id="123" name="Google Shape;58;p13"/>
          <p:cNvGrpSpPr/>
          <p:nvPr/>
        </p:nvGrpSpPr>
        <p:grpSpPr>
          <a:xfrm>
            <a:off x="298375" y="2672300"/>
            <a:ext cx="1308001" cy="597601"/>
            <a:chOff x="0" y="0"/>
            <a:chExt cx="1308000" cy="597600"/>
          </a:xfrm>
        </p:grpSpPr>
        <p:sp>
          <p:nvSpPr>
            <p:cNvPr id="121" name="Rectangle"/>
            <p:cNvSpPr/>
            <p:nvPr/>
          </p:nvSpPr>
          <p:spPr>
            <a:xfrm>
              <a:off x="-1" y="-1"/>
              <a:ext cx="1308002" cy="597602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2" name="Infrastructure code change"/>
            <p:cNvSpPr txBox="1"/>
            <p:nvPr/>
          </p:nvSpPr>
          <p:spPr>
            <a:xfrm>
              <a:off x="-1" y="69752"/>
              <a:ext cx="1308002" cy="458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Infrastructure code change</a:t>
              </a:r>
            </a:p>
          </p:txBody>
        </p:sp>
      </p:grpSp>
      <p:sp>
        <p:nvSpPr>
          <p:cNvPr id="138" name="Google Shape;59;p13"/>
          <p:cNvSpPr/>
          <p:nvPr/>
        </p:nvSpPr>
        <p:spPr>
          <a:xfrm>
            <a:off x="951230" y="1319530"/>
            <a:ext cx="2143760" cy="791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934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9" name="Google Shape;60;p13"/>
          <p:cNvSpPr/>
          <p:nvPr/>
        </p:nvSpPr>
        <p:spPr>
          <a:xfrm>
            <a:off x="1605280" y="2708910"/>
            <a:ext cx="4843780" cy="261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0" name="Google Shape;61;p13"/>
          <p:cNvSpPr/>
          <p:nvPr/>
        </p:nvSpPr>
        <p:spPr>
          <a:xfrm>
            <a:off x="3749040" y="2409190"/>
            <a:ext cx="204597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1" name="Google Shape;62;p13"/>
          <p:cNvSpPr/>
          <p:nvPr/>
        </p:nvSpPr>
        <p:spPr>
          <a:xfrm>
            <a:off x="6449060" y="1856740"/>
            <a:ext cx="1010920" cy="552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931"/>
                </a:moveTo>
                <a:lnTo>
                  <a:pt x="0" y="0"/>
                </a:lnTo>
                <a:lnTo>
                  <a:pt x="16173" y="0"/>
                </a:lnTo>
                <a:lnTo>
                  <a:pt x="16173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30" name="Google Shape;54;p13"/>
          <p:cNvGrpSpPr/>
          <p:nvPr/>
        </p:nvGrpSpPr>
        <p:grpSpPr>
          <a:xfrm>
            <a:off x="2619162" y="2824602"/>
            <a:ext cx="1308002" cy="597796"/>
            <a:chOff x="0" y="0"/>
            <a:chExt cx="1308000" cy="597795"/>
          </a:xfrm>
        </p:grpSpPr>
        <p:sp>
          <p:nvSpPr>
            <p:cNvPr id="128" name="Rectangle"/>
            <p:cNvSpPr/>
            <p:nvPr/>
          </p:nvSpPr>
          <p:spPr>
            <a:xfrm>
              <a:off x="0" y="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9" name="a. Scan infrastructure as code templates."/>
            <p:cNvSpPr txBox="1"/>
            <p:nvPr/>
          </p:nvSpPr>
          <p:spPr>
            <a:xfrm>
              <a:off x="0" y="-1"/>
              <a:ext cx="1308001" cy="597797"/>
            </a:xfrm>
            <a:prstGeom prst="rect">
              <a:avLst/>
            </a:prstGeom>
            <a:solidFill>
              <a:srgbClr val="FF9B5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000"/>
              </a:lvl1pPr>
            </a:lstStyle>
            <a:p>
              <a:pPr/>
              <a:r>
                <a:t>a. Scan infrastructure as code templates. </a:t>
              </a:r>
            </a:p>
          </p:txBody>
        </p:sp>
      </p:grpSp>
      <p:grpSp>
        <p:nvGrpSpPr>
          <p:cNvPr id="133" name="Google Shape;54;p13"/>
          <p:cNvGrpSpPr/>
          <p:nvPr/>
        </p:nvGrpSpPr>
        <p:grpSpPr>
          <a:xfrm>
            <a:off x="4118230" y="2111327"/>
            <a:ext cx="1308001" cy="597796"/>
            <a:chOff x="0" y="0"/>
            <a:chExt cx="1308000" cy="597795"/>
          </a:xfrm>
        </p:grpSpPr>
        <p:sp>
          <p:nvSpPr>
            <p:cNvPr id="131" name="Rectangle"/>
            <p:cNvSpPr/>
            <p:nvPr/>
          </p:nvSpPr>
          <p:spPr>
            <a:xfrm>
              <a:off x="0" y="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32" name="b. Scan AMI’s or containers for OS vulnerabilities"/>
            <p:cNvSpPr txBox="1"/>
            <p:nvPr/>
          </p:nvSpPr>
          <p:spPr>
            <a:xfrm>
              <a:off x="0" y="-1"/>
              <a:ext cx="1308001" cy="597797"/>
            </a:xfrm>
            <a:prstGeom prst="rect">
              <a:avLst/>
            </a:prstGeom>
            <a:solidFill>
              <a:srgbClr val="FF9B5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000"/>
              </a:lvl1pPr>
            </a:lstStyle>
            <a:p>
              <a:pPr/>
              <a:r>
                <a:t>b. Scan AMI’s or containers for OS vulnerabilities</a:t>
              </a:r>
            </a:p>
          </p:txBody>
        </p:sp>
      </p:grpSp>
      <p:grpSp>
        <p:nvGrpSpPr>
          <p:cNvPr id="136" name="Google Shape;54;p13"/>
          <p:cNvGrpSpPr/>
          <p:nvPr/>
        </p:nvGrpSpPr>
        <p:grpSpPr>
          <a:xfrm>
            <a:off x="7639545" y="3728950"/>
            <a:ext cx="1308001" cy="597601"/>
            <a:chOff x="0" y="69947"/>
            <a:chExt cx="1308000" cy="597600"/>
          </a:xfrm>
        </p:grpSpPr>
        <p:sp>
          <p:nvSpPr>
            <p:cNvPr id="134" name="Rectangle"/>
            <p:cNvSpPr/>
            <p:nvPr/>
          </p:nvSpPr>
          <p:spPr>
            <a:xfrm>
              <a:off x="0" y="6994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35" name="c. Scan an AWS environment for cloud configuration vulnerabilities"/>
            <p:cNvSpPr/>
            <p:nvPr/>
          </p:nvSpPr>
          <p:spPr>
            <a:xfrm>
              <a:off x="0" y="368747"/>
              <a:ext cx="1308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B5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000"/>
              </a:lvl1pPr>
            </a:lstStyle>
            <a:p>
              <a:pPr/>
              <a:r>
                <a:t>c. Scan an AWS environment for cloud configuration vulnerabilities</a:t>
              </a:r>
            </a:p>
          </p:txBody>
        </p:sp>
      </p:grpSp>
      <p:sp>
        <p:nvSpPr>
          <p:cNvPr id="142" name="Google Shape;62;p13"/>
          <p:cNvSpPr/>
          <p:nvPr/>
        </p:nvSpPr>
        <p:spPr>
          <a:xfrm>
            <a:off x="7385050" y="2708910"/>
            <a:ext cx="908050" cy="1318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6160"/>
                </a:lnTo>
                <a:lnTo>
                  <a:pt x="0" y="6160"/>
                </a:lnTo>
                <a:lnTo>
                  <a:pt x="0" y="21600"/>
                </a:lnTo>
                <a:lnTo>
                  <a:pt x="6042" y="2160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