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54;p13"/>
          <p:cNvGrpSpPr/>
          <p:nvPr/>
        </p:nvGrpSpPr>
        <p:grpSpPr>
          <a:xfrm>
            <a:off x="2441362" y="2111327"/>
            <a:ext cx="1308002" cy="597796"/>
            <a:chOff x="0" y="0"/>
            <a:chExt cx="1308000" cy="597795"/>
          </a:xfrm>
        </p:grpSpPr>
        <p:sp>
          <p:nvSpPr>
            <p:cNvPr id="109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0" name="Build application container or OS image"/>
            <p:cNvSpPr txBox="1"/>
            <p:nvPr/>
          </p:nvSpPr>
          <p:spPr>
            <a:xfrm>
              <a:off x="0" y="0"/>
              <a:ext cx="13080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Build application container or OS image</a:t>
              </a:r>
            </a:p>
          </p:txBody>
        </p:sp>
      </p:grpSp>
      <p:grpSp>
        <p:nvGrpSpPr>
          <p:cNvPr id="114" name="Google Shape;55;p13"/>
          <p:cNvGrpSpPr/>
          <p:nvPr/>
        </p:nvGrpSpPr>
        <p:grpSpPr>
          <a:xfrm>
            <a:off x="7460295" y="2111327"/>
            <a:ext cx="1666501" cy="597796"/>
            <a:chOff x="0" y="0"/>
            <a:chExt cx="1666500" cy="597795"/>
          </a:xfrm>
        </p:grpSpPr>
        <p:sp>
          <p:nvSpPr>
            <p:cNvPr id="112" name="Rectangle"/>
            <p:cNvSpPr/>
            <p:nvPr/>
          </p:nvSpPr>
          <p:spPr>
            <a:xfrm>
              <a:off x="0" y="97"/>
              <a:ext cx="16665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3" name="Deploy cloud configuration or application to environment"/>
            <p:cNvSpPr txBox="1"/>
            <p:nvPr/>
          </p:nvSpPr>
          <p:spPr>
            <a:xfrm>
              <a:off x="0" y="0"/>
              <a:ext cx="16665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Deploy cloud configuration or application to environment</a:t>
              </a:r>
            </a:p>
          </p:txBody>
        </p:sp>
      </p:grpSp>
      <p:grpSp>
        <p:nvGrpSpPr>
          <p:cNvPr id="117" name="Google Shape;56;p13"/>
          <p:cNvGrpSpPr/>
          <p:nvPr/>
        </p:nvGrpSpPr>
        <p:grpSpPr>
          <a:xfrm>
            <a:off x="5795097" y="2111327"/>
            <a:ext cx="1308001" cy="597796"/>
            <a:chOff x="0" y="0"/>
            <a:chExt cx="1308000" cy="597795"/>
          </a:xfrm>
        </p:grpSpPr>
        <p:sp>
          <p:nvSpPr>
            <p:cNvPr id="115" name="Rectangle"/>
            <p:cNvSpPr/>
            <p:nvPr/>
          </p:nvSpPr>
          <p:spPr>
            <a:xfrm>
              <a:off x="0" y="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6" name="Update cloud and infrastructure configuration"/>
            <p:cNvSpPr txBox="1"/>
            <p:nvPr/>
          </p:nvSpPr>
          <p:spPr>
            <a:xfrm>
              <a:off x="0" y="0"/>
              <a:ext cx="1308001" cy="597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Update cloud and infrastructure configuration</a:t>
              </a:r>
            </a:p>
          </p:txBody>
        </p:sp>
      </p:grpSp>
      <p:grpSp>
        <p:nvGrpSpPr>
          <p:cNvPr id="120" name="Google Shape;57;p13"/>
          <p:cNvGrpSpPr/>
          <p:nvPr/>
        </p:nvGrpSpPr>
        <p:grpSpPr>
          <a:xfrm>
            <a:off x="298375" y="1574400"/>
            <a:ext cx="1308001" cy="597601"/>
            <a:chOff x="0" y="0"/>
            <a:chExt cx="1308000" cy="597600"/>
          </a:xfrm>
        </p:grpSpPr>
        <p:sp>
          <p:nvSpPr>
            <p:cNvPr id="118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9" name="Application code or OS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Application code or OS change</a:t>
              </a:r>
            </a:p>
          </p:txBody>
        </p:sp>
      </p:grpSp>
      <p:grpSp>
        <p:nvGrpSpPr>
          <p:cNvPr id="123" name="Google Shape;58;p13"/>
          <p:cNvGrpSpPr/>
          <p:nvPr/>
        </p:nvGrpSpPr>
        <p:grpSpPr>
          <a:xfrm>
            <a:off x="298375" y="2672300"/>
            <a:ext cx="1308001" cy="597601"/>
            <a:chOff x="0" y="0"/>
            <a:chExt cx="1308000" cy="597600"/>
          </a:xfrm>
        </p:grpSpPr>
        <p:sp>
          <p:nvSpPr>
            <p:cNvPr id="121" name="Rectangle"/>
            <p:cNvSpPr/>
            <p:nvPr/>
          </p:nvSpPr>
          <p:spPr>
            <a:xfrm>
              <a:off x="-1" y="-1"/>
              <a:ext cx="1308002" cy="597602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2" name="Infrastructure code change"/>
            <p:cNvSpPr txBox="1"/>
            <p:nvPr/>
          </p:nvSpPr>
          <p:spPr>
            <a:xfrm>
              <a:off x="-1" y="69752"/>
              <a:ext cx="1308002" cy="458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Infrastructure code change</a:t>
              </a:r>
            </a:p>
          </p:txBody>
        </p:sp>
      </p:grpSp>
      <p:sp>
        <p:nvSpPr>
          <p:cNvPr id="138" name="Google Shape;59;p13"/>
          <p:cNvSpPr/>
          <p:nvPr/>
        </p:nvSpPr>
        <p:spPr>
          <a:xfrm>
            <a:off x="951230" y="1319530"/>
            <a:ext cx="2143760" cy="79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934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9" name="Google Shape;60;p13"/>
          <p:cNvSpPr/>
          <p:nvPr/>
        </p:nvSpPr>
        <p:spPr>
          <a:xfrm>
            <a:off x="1605280" y="2708910"/>
            <a:ext cx="4843780" cy="261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0" name="Google Shape;61;p13"/>
          <p:cNvSpPr/>
          <p:nvPr/>
        </p:nvSpPr>
        <p:spPr>
          <a:xfrm>
            <a:off x="3749040" y="2409190"/>
            <a:ext cx="204597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" name="Google Shape;62;p13"/>
          <p:cNvSpPr/>
          <p:nvPr/>
        </p:nvSpPr>
        <p:spPr>
          <a:xfrm>
            <a:off x="6449060" y="1856740"/>
            <a:ext cx="1010920" cy="552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931"/>
                </a:moveTo>
                <a:lnTo>
                  <a:pt x="0" y="0"/>
                </a:lnTo>
                <a:lnTo>
                  <a:pt x="16173" y="0"/>
                </a:lnTo>
                <a:lnTo>
                  <a:pt x="16173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30" name="Google Shape;54;p13"/>
          <p:cNvGrpSpPr/>
          <p:nvPr/>
        </p:nvGrpSpPr>
        <p:grpSpPr>
          <a:xfrm>
            <a:off x="2591481" y="2953878"/>
            <a:ext cx="1308001" cy="597601"/>
            <a:chOff x="0" y="139797"/>
            <a:chExt cx="1308000" cy="597600"/>
          </a:xfrm>
        </p:grpSpPr>
        <p:sp>
          <p:nvSpPr>
            <p:cNvPr id="128" name="Rectangle"/>
            <p:cNvSpPr/>
            <p:nvPr/>
          </p:nvSpPr>
          <p:spPr>
            <a:xfrm>
              <a:off x="0" y="1397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9" name="a. Scan infrastructure as code templates.…"/>
            <p:cNvSpPr/>
            <p:nvPr/>
          </p:nvSpPr>
          <p:spPr>
            <a:xfrm>
              <a:off x="0" y="438597"/>
              <a:ext cx="1308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B5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1000"/>
              </a:pPr>
              <a:r>
                <a:t>a. Scan infrastructure as code templates. </a:t>
              </a:r>
            </a:p>
            <a:p>
              <a:pPr>
                <a:defRPr sz="1000"/>
              </a:pPr>
            </a:p>
            <a:p>
              <a:pPr>
                <a:defRPr b="1" sz="1000"/>
              </a:pPr>
              <a:r>
                <a:t>- Regula</a:t>
              </a:r>
            </a:p>
          </p:txBody>
        </p:sp>
      </p:grpSp>
      <p:grpSp>
        <p:nvGrpSpPr>
          <p:cNvPr id="133" name="Google Shape;54;p13"/>
          <p:cNvGrpSpPr/>
          <p:nvPr/>
        </p:nvGrpSpPr>
        <p:grpSpPr>
          <a:xfrm>
            <a:off x="4118230" y="2111424"/>
            <a:ext cx="1308001" cy="597602"/>
            <a:chOff x="0" y="139797"/>
            <a:chExt cx="1308000" cy="597600"/>
          </a:xfrm>
        </p:grpSpPr>
        <p:sp>
          <p:nvSpPr>
            <p:cNvPr id="131" name="Rectangle"/>
            <p:cNvSpPr/>
            <p:nvPr/>
          </p:nvSpPr>
          <p:spPr>
            <a:xfrm>
              <a:off x="0" y="1397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2" name="b. Scan AMI’s or containers for OS vulnerabilities…"/>
            <p:cNvSpPr/>
            <p:nvPr/>
          </p:nvSpPr>
          <p:spPr>
            <a:xfrm>
              <a:off x="0" y="438597"/>
              <a:ext cx="1308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B5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1000"/>
              </a:pPr>
              <a:r>
                <a:t>b. Scan AMI’s or containers for OS vulnerabilities</a:t>
              </a:r>
            </a:p>
            <a:p>
              <a:pPr>
                <a:defRPr sz="1000"/>
              </a:pPr>
            </a:p>
            <a:p>
              <a:pPr>
                <a:defRPr b="1" sz="1000"/>
              </a:pPr>
              <a:r>
                <a:t>- Qualys Scanner </a:t>
              </a:r>
            </a:p>
          </p:txBody>
        </p:sp>
      </p:grpSp>
      <p:grpSp>
        <p:nvGrpSpPr>
          <p:cNvPr id="136" name="Google Shape;54;p13"/>
          <p:cNvGrpSpPr/>
          <p:nvPr/>
        </p:nvGrpSpPr>
        <p:grpSpPr>
          <a:xfrm>
            <a:off x="7639545" y="3728950"/>
            <a:ext cx="1308001" cy="597601"/>
            <a:chOff x="0" y="279497"/>
            <a:chExt cx="1308000" cy="597600"/>
          </a:xfrm>
        </p:grpSpPr>
        <p:sp>
          <p:nvSpPr>
            <p:cNvPr id="134" name="Rectangle"/>
            <p:cNvSpPr/>
            <p:nvPr/>
          </p:nvSpPr>
          <p:spPr>
            <a:xfrm>
              <a:off x="0" y="279497"/>
              <a:ext cx="1308001" cy="597601"/>
            </a:xfrm>
            <a:prstGeom prst="rect">
              <a:avLst/>
            </a:prstGeom>
            <a:solidFill>
              <a:srgbClr val="CFE2F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5" name="c. Scan an AWS environment for cloud configuration vulnerabilities…"/>
            <p:cNvSpPr/>
            <p:nvPr/>
          </p:nvSpPr>
          <p:spPr>
            <a:xfrm>
              <a:off x="0" y="578297"/>
              <a:ext cx="1308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B5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sz="1000"/>
              </a:pPr>
              <a:r>
                <a:t>c. Scan an AWS environment for cloud configuration vulnerabilities</a:t>
              </a:r>
            </a:p>
            <a:p>
              <a:pPr>
                <a:defRPr sz="1000"/>
              </a:pPr>
            </a:p>
            <a:p>
              <a:pPr>
                <a:defRPr b="1" sz="1000"/>
              </a:pPr>
              <a:r>
                <a:t>- AWS Config</a:t>
              </a:r>
            </a:p>
            <a:p>
              <a:pPr>
                <a:defRPr b="1" sz="1000"/>
              </a:pPr>
              <a:r>
                <a:t>- AWS Inspect</a:t>
              </a:r>
            </a:p>
          </p:txBody>
        </p:sp>
      </p:grpSp>
      <p:sp>
        <p:nvSpPr>
          <p:cNvPr id="142" name="Google Shape;62;p13"/>
          <p:cNvSpPr/>
          <p:nvPr/>
        </p:nvSpPr>
        <p:spPr>
          <a:xfrm>
            <a:off x="7205980" y="2409190"/>
            <a:ext cx="1087121" cy="1040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47" y="0"/>
                </a:moveTo>
                <a:lnTo>
                  <a:pt x="0" y="0"/>
                </a:lnTo>
                <a:lnTo>
                  <a:pt x="0" y="14031"/>
                </a:lnTo>
                <a:lnTo>
                  <a:pt x="21600" y="14031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