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8" r:id="rId3"/>
    <p:sldId id="261" r:id="rId4"/>
    <p:sldId id="259" r:id="rId5"/>
    <p:sldId id="276" r:id="rId6"/>
    <p:sldId id="310" r:id="rId7"/>
    <p:sldId id="260" r:id="rId8"/>
    <p:sldId id="311" r:id="rId9"/>
    <p:sldId id="312" r:id="rId10"/>
    <p:sldId id="313" r:id="rId11"/>
    <p:sldId id="317" r:id="rId12"/>
    <p:sldId id="318" r:id="rId13"/>
    <p:sldId id="314" r:id="rId14"/>
    <p:sldId id="316" r:id="rId15"/>
    <p:sldId id="319" r:id="rId16"/>
    <p:sldId id="315" r:id="rId17"/>
    <p:sldId id="320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Montserrat" pitchFamily="2" charset="0"/>
      <p:regular r:id="rId25"/>
      <p:bold r:id="rId26"/>
      <p:italic r:id="rId27"/>
      <p:boldItalic r:id="rId28"/>
    </p:embeddedFont>
    <p:embeddedFont>
      <p:font typeface="Raleway" panose="020B050303010106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3202FD-0E16-46E6-9404-465BC010EDAC}">
  <a:tblStyle styleId="{463202FD-0E16-46E6-9404-465BC010ED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1"/>
  </p:normalViewPr>
  <p:slideViewPr>
    <p:cSldViewPr snapToGrid="0" snapToObjects="1">
      <p:cViewPr varScale="1">
        <p:scale>
          <a:sx n="127" d="100"/>
          <a:sy n="127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ddea9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ddea9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300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ddea9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ddea9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7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ddea9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ddea9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513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ddea9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ddea9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81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ddea9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ddea9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243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ddea9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ddea9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250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ddea9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ddea9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123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5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0bcfaa05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0bcfaa05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6b628f12ae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6b628f12ae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99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ddea9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ddea9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ddea9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ddea9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72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94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3" name="Google Shape;13;p3"/>
          <p:cNvCxnSpPr>
            <a:stCxn id="14" idx="1"/>
          </p:cNvCxnSpPr>
          <p:nvPr/>
        </p:nvCxnSpPr>
        <p:spPr>
          <a:xfrm rot="10800000">
            <a:off x="-40725" y="3396338"/>
            <a:ext cx="2183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3"/>
          <p:cNvCxnSpPr>
            <a:stCxn id="14" idx="3"/>
          </p:cNvCxnSpPr>
          <p:nvPr/>
        </p:nvCxnSpPr>
        <p:spPr>
          <a:xfrm>
            <a:off x="7001175" y="3396638"/>
            <a:ext cx="21612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326488" y="-61045"/>
            <a:ext cx="491025" cy="1267158"/>
            <a:chOff x="4326488" y="-61045"/>
            <a:chExt cx="491025" cy="1267158"/>
          </a:xfrm>
        </p:grpSpPr>
        <p:cxnSp>
          <p:nvCxnSpPr>
            <p:cNvPr id="17" name="Google Shape;17;p3"/>
            <p:cNvCxnSpPr>
              <a:stCxn id="12" idx="0"/>
            </p:cNvCxnSpPr>
            <p:nvPr/>
          </p:nvCxnSpPr>
          <p:spPr>
            <a:xfrm rot="10800000">
              <a:off x="4573035" y="414"/>
              <a:ext cx="0" cy="1205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817513" y="-61045"/>
              <a:ext cx="0" cy="1264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>
              <a:off x="4326488" y="-61045"/>
              <a:ext cx="0" cy="1264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Google Shape;20;p3"/>
          <p:cNvSpPr/>
          <p:nvPr/>
        </p:nvSpPr>
        <p:spPr>
          <a:xfrm rot="-3599640">
            <a:off x="7559737" y="-1993835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7199550">
            <a:off x="-152674" y="-19938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5173575" y="2641350"/>
            <a:ext cx="27768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41" name="Google Shape;41;p7"/>
          <p:cNvGrpSpPr/>
          <p:nvPr/>
        </p:nvGrpSpPr>
        <p:grpSpPr>
          <a:xfrm>
            <a:off x="-108875" y="704045"/>
            <a:ext cx="9280225" cy="1319700"/>
            <a:chOff x="-108875" y="704045"/>
            <a:chExt cx="9280225" cy="1319700"/>
          </a:xfrm>
        </p:grpSpPr>
        <p:cxnSp>
          <p:nvCxnSpPr>
            <p:cNvPr id="42" name="Google Shape;42;p7"/>
            <p:cNvCxnSpPr/>
            <p:nvPr/>
          </p:nvCxnSpPr>
          <p:spPr>
            <a:xfrm rot="10800000">
              <a:off x="4560650" y="2019900"/>
              <a:ext cx="4610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7"/>
            <p:cNvCxnSpPr/>
            <p:nvPr/>
          </p:nvCxnSpPr>
          <p:spPr>
            <a:xfrm rot="10800000">
              <a:off x="4572000" y="704045"/>
              <a:ext cx="0" cy="1319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-108875" y="708300"/>
              <a:ext cx="4687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282975" y="2647950"/>
            <a:ext cx="27768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451">
            <a:off x="6855275" y="275"/>
            <a:ext cx="2289000" cy="51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9"/>
          <p:cNvCxnSpPr>
            <a:stCxn id="56" idx="1"/>
          </p:cNvCxnSpPr>
          <p:nvPr/>
        </p:nvCxnSpPr>
        <p:spPr>
          <a:xfrm rot="10800000">
            <a:off x="-125" y="2026500"/>
            <a:ext cx="1283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282975" y="1481250"/>
            <a:ext cx="2776800" cy="1090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sz="4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8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1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ctrTitle"/>
          </p:nvPr>
        </p:nvSpPr>
        <p:spPr>
          <a:xfrm>
            <a:off x="126799" y="104075"/>
            <a:ext cx="6595547" cy="1673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/>
              <a:t>Quantum</a:t>
            </a:r>
            <a:br>
              <a:rPr lang="en-US" sz="6800" dirty="0"/>
            </a:br>
            <a:r>
              <a:rPr lang="en-US" sz="6800" dirty="0"/>
              <a:t>Simulation</a:t>
            </a:r>
            <a:endParaRPr sz="2400" dirty="0"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358449" y="1932508"/>
            <a:ext cx="3241199" cy="944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simple approach with </a:t>
            </a:r>
            <a:r>
              <a:rPr lang="en-US" sz="2400" dirty="0" err="1"/>
              <a:t>Ising</a:t>
            </a:r>
            <a:r>
              <a:rPr lang="en-US" sz="2400" dirty="0"/>
              <a:t> model</a:t>
            </a:r>
            <a:endParaRPr sz="2400" dirty="0"/>
          </a:p>
        </p:txBody>
      </p:sp>
      <p:grpSp>
        <p:nvGrpSpPr>
          <p:cNvPr id="206" name="Google Shape;206;p26"/>
          <p:cNvGrpSpPr/>
          <p:nvPr/>
        </p:nvGrpSpPr>
        <p:grpSpPr>
          <a:xfrm>
            <a:off x="-1615621" y="305900"/>
            <a:ext cx="10941221" cy="7052164"/>
            <a:chOff x="-1615621" y="305900"/>
            <a:chExt cx="10941221" cy="7052164"/>
          </a:xfrm>
        </p:grpSpPr>
        <p:grpSp>
          <p:nvGrpSpPr>
            <p:cNvPr id="207" name="Google Shape;207;p26"/>
            <p:cNvGrpSpPr/>
            <p:nvPr/>
          </p:nvGrpSpPr>
          <p:grpSpPr>
            <a:xfrm>
              <a:off x="-683750" y="305900"/>
              <a:ext cx="10009350" cy="5874625"/>
              <a:chOff x="-683750" y="305900"/>
              <a:chExt cx="10009350" cy="5874625"/>
            </a:xfrm>
          </p:grpSpPr>
          <p:cxnSp>
            <p:nvCxnSpPr>
              <p:cNvPr id="208" name="Google Shape;208;p26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26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26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26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2" name="Google Shape;212;p26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13" name="Google Shape;213;p26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71" h="148375" extrusionOk="0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34" h="26861" extrusionOk="0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6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" h="35351" extrusionOk="0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6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01" h="34484" extrusionOk="0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6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48" extrusionOk="0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6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8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6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7" extrusionOk="0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5" extrusionOk="0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4" extrusionOk="0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6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3" extrusionOk="0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6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5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6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5" extrusionOk="0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6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6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6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3698" extrusionOk="0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6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0" h="4004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6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6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1" h="3699" extrusionOk="0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6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3999" extrusionOk="0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6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6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6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1" extrusionOk="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6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9" extrusionOk="0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6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6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7" extrusionOk="0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6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8" extrusionOk="0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6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6" extrusionOk="0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10" extrusionOk="0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6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6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6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4" extrusionOk="0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6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3" extrusionOk="0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6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6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6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6" extrusionOk="0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6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6" extrusionOk="0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6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0" extrusionOk="0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6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6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6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6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7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6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4" h="2435" extrusionOk="0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6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8" extrusionOk="0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6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6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9" extrusionOk="0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6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6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6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6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440" extrusionOk="0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6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6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6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6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4" h="13015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6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19" extrusionOk="0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6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22" extrusionOk="0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6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4" h="14321" extrusionOk="0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6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3" h="7719" extrusionOk="0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6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0" h="61001" extrusionOk="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6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5" h="60083" extrusionOk="0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6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3" h="57397" extrusionOk="0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6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3" h="49034" extrusionOk="0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6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68" extrusionOk="0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6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74" extrusionOk="0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6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37" h="32142" extrusionOk="0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6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6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6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139" extrusionOk="0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6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6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0" extrusionOk="0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6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6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0" extrusionOk="0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6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6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6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6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1" extrusionOk="0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6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6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1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6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0" extrusionOk="0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6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6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0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6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5" extrusionOk="0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6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9" extrusionOk="0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6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5" extrusionOk="0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6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47" extrusionOk="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6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7" extrusionOk="0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6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6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2" extrusionOk="0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6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5" extrusionOk="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7" extrusionOk="0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6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8" extrusionOk="0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6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0" extrusionOk="0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1" extrusionOk="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6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6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6" extrusionOk="0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6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4" extrusionOk="0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6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9" extrusionOk="0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6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4" extrusionOk="0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6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8" extrusionOk="0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6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2" extrusionOk="0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6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9" extrusionOk="0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6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3" extrusionOk="0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6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6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6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2" extrusionOk="0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6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9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6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8" extrusionOk="0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6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2" extrusionOk="0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6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6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32" extrusionOk="0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6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6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6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6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6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6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6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5" extrusionOk="0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6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6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6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6" extrusionOk="0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6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6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4" h="10902" extrusionOk="0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4" h="9568" extrusionOk="0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6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5" h="48722" extrusionOk="0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6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6" h="47005" extrusionOk="0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6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3" extrusionOk="0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6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7" extrusionOk="0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6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7" h="21392" extrusionOk="0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6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917" extrusionOk="0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6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1640" extrusionOk="0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6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6" h="26261" extrusionOk="0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6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8" h="26259" extrusionOk="0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6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8" h="23295" extrusionOk="0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6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1738" extrusionOk="0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6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1485" extrusionOk="0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6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6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6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6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6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6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6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6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6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6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5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6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6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6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6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6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6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6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6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6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6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6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6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36" extrusionOk="0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26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6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10" name="Google Shape;410;p26"/>
              <p:cNvCxnSpPr/>
              <p:nvPr/>
            </p:nvCxnSpPr>
            <p:spPr>
              <a:xfrm flipH="1">
                <a:off x="2195705" y="3927670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26"/>
              <p:cNvCxnSpPr/>
              <p:nvPr/>
            </p:nvCxnSpPr>
            <p:spPr>
              <a:xfrm rot="10800000">
                <a:off x="1870580" y="4392892"/>
                <a:ext cx="1300200" cy="7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26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26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26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26"/>
              <p:cNvCxnSpPr/>
              <p:nvPr/>
            </p:nvCxnSpPr>
            <p:spPr>
              <a:xfrm rot="10800000">
                <a:off x="-683750" y="2806575"/>
                <a:ext cx="3938100" cy="227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26"/>
              <p:cNvCxnSpPr/>
              <p:nvPr/>
            </p:nvCxnSpPr>
            <p:spPr>
              <a:xfrm flipH="1">
                <a:off x="482900" y="2955375"/>
                <a:ext cx="3869400" cy="223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7" name="Google Shape;417;p26"/>
            <p:cNvSpPr/>
            <p:nvPr/>
          </p:nvSpPr>
          <p:spPr>
            <a:xfrm rot="-359964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8" name="Google Shape;418;p26"/>
          <p:cNvCxnSpPr/>
          <p:nvPr/>
        </p:nvCxnSpPr>
        <p:spPr>
          <a:xfrm rot="10800000">
            <a:off x="1925750" y="2620875"/>
            <a:ext cx="4581600" cy="2620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582176" y="172705"/>
            <a:ext cx="4893547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Hamiltonian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D43F9DB-6A4B-6546-A167-F1FB049C9C8D}"/>
                  </a:ext>
                </a:extLst>
              </p:cNvPr>
              <p:cNvSpPr txBox="1"/>
              <p:nvPr/>
            </p:nvSpPr>
            <p:spPr>
              <a:xfrm>
                <a:off x="3949443" y="1758901"/>
                <a:ext cx="46279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D43F9DB-6A4B-6546-A167-F1FB049C9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43" y="1758901"/>
                <a:ext cx="4627998" cy="215444"/>
              </a:xfrm>
              <a:prstGeom prst="rect">
                <a:avLst/>
              </a:prstGeom>
              <a:blipFill>
                <a:blip r:embed="rId3"/>
                <a:stretch>
                  <a:fillRect l="-274" r="-822" b="-3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2604;p46">
            <a:extLst>
              <a:ext uri="{FF2B5EF4-FFF2-40B4-BE49-F238E27FC236}">
                <a16:creationId xmlns:a16="http://schemas.microsoft.com/office/drawing/2014/main" id="{EB5C9285-795F-F641-94EB-3AC5D8C80D7F}"/>
              </a:ext>
            </a:extLst>
          </p:cNvPr>
          <p:cNvSpPr/>
          <p:nvPr/>
        </p:nvSpPr>
        <p:spPr>
          <a:xfrm>
            <a:off x="191651" y="4166825"/>
            <a:ext cx="132929" cy="111715"/>
          </a:xfrm>
          <a:custGeom>
            <a:avLst/>
            <a:gdLst/>
            <a:ahLst/>
            <a:cxnLst/>
            <a:rect l="l" t="t" r="r" b="b"/>
            <a:pathLst>
              <a:path w="12432" h="10448" extrusionOk="0">
                <a:moveTo>
                  <a:pt x="4963" y="0"/>
                </a:moveTo>
                <a:cubicBezTo>
                  <a:pt x="2239" y="0"/>
                  <a:pt x="0" y="2356"/>
                  <a:pt x="0" y="5120"/>
                </a:cubicBezTo>
                <a:cubicBezTo>
                  <a:pt x="0" y="8227"/>
                  <a:pt x="2220" y="10447"/>
                  <a:pt x="5328" y="10447"/>
                </a:cubicBezTo>
                <a:cubicBezTo>
                  <a:pt x="9989" y="10447"/>
                  <a:pt x="12431" y="4898"/>
                  <a:pt x="8879" y="1568"/>
                </a:cubicBezTo>
                <a:cubicBezTo>
                  <a:pt x="7991" y="458"/>
                  <a:pt x="6660" y="14"/>
                  <a:pt x="5328" y="14"/>
                </a:cubicBezTo>
                <a:cubicBezTo>
                  <a:pt x="5205" y="5"/>
                  <a:pt x="5084" y="0"/>
                  <a:pt x="49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605;p46">
            <a:extLst>
              <a:ext uri="{FF2B5EF4-FFF2-40B4-BE49-F238E27FC236}">
                <a16:creationId xmlns:a16="http://schemas.microsoft.com/office/drawing/2014/main" id="{B92EFD69-55AD-C14C-8A70-F1C84A82D326}"/>
              </a:ext>
            </a:extLst>
          </p:cNvPr>
          <p:cNvSpPr/>
          <p:nvPr/>
        </p:nvSpPr>
        <p:spPr>
          <a:xfrm>
            <a:off x="191651" y="3108575"/>
            <a:ext cx="132929" cy="112025"/>
          </a:xfrm>
          <a:custGeom>
            <a:avLst/>
            <a:gdLst/>
            <a:ahLst/>
            <a:cxnLst/>
            <a:rect l="l" t="t" r="r" b="b"/>
            <a:pathLst>
              <a:path w="12432" h="10477" extrusionOk="0">
                <a:moveTo>
                  <a:pt x="5852" y="1"/>
                </a:moveTo>
                <a:cubicBezTo>
                  <a:pt x="5678" y="1"/>
                  <a:pt x="5503" y="15"/>
                  <a:pt x="5328" y="44"/>
                </a:cubicBezTo>
                <a:cubicBezTo>
                  <a:pt x="5205" y="34"/>
                  <a:pt x="5084" y="30"/>
                  <a:pt x="4963" y="30"/>
                </a:cubicBezTo>
                <a:cubicBezTo>
                  <a:pt x="2239" y="30"/>
                  <a:pt x="0" y="2386"/>
                  <a:pt x="0" y="5149"/>
                </a:cubicBezTo>
                <a:cubicBezTo>
                  <a:pt x="0" y="8035"/>
                  <a:pt x="2220" y="10477"/>
                  <a:pt x="5328" y="10477"/>
                </a:cubicBezTo>
                <a:cubicBezTo>
                  <a:pt x="9989" y="10477"/>
                  <a:pt x="12431" y="4705"/>
                  <a:pt x="8879" y="1376"/>
                </a:cubicBezTo>
                <a:cubicBezTo>
                  <a:pt x="8108" y="604"/>
                  <a:pt x="7002" y="1"/>
                  <a:pt x="58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606;p46">
            <a:extLst>
              <a:ext uri="{FF2B5EF4-FFF2-40B4-BE49-F238E27FC236}">
                <a16:creationId xmlns:a16="http://schemas.microsoft.com/office/drawing/2014/main" id="{682D707C-2021-9F46-BE53-659F465E8378}"/>
              </a:ext>
            </a:extLst>
          </p:cNvPr>
          <p:cNvSpPr/>
          <p:nvPr/>
        </p:nvSpPr>
        <p:spPr>
          <a:xfrm>
            <a:off x="191651" y="2251874"/>
            <a:ext cx="132929" cy="113939"/>
          </a:xfrm>
          <a:custGeom>
            <a:avLst/>
            <a:gdLst/>
            <a:ahLst/>
            <a:cxnLst/>
            <a:rect l="l" t="t" r="r" b="b"/>
            <a:pathLst>
              <a:path w="12432" h="10656" extrusionOk="0">
                <a:moveTo>
                  <a:pt x="5328" y="0"/>
                </a:moveTo>
                <a:cubicBezTo>
                  <a:pt x="2442" y="0"/>
                  <a:pt x="0" y="2442"/>
                  <a:pt x="0" y="5328"/>
                </a:cubicBezTo>
                <a:cubicBezTo>
                  <a:pt x="0" y="8214"/>
                  <a:pt x="2220" y="10655"/>
                  <a:pt x="5328" y="10655"/>
                </a:cubicBezTo>
                <a:cubicBezTo>
                  <a:pt x="9989" y="10655"/>
                  <a:pt x="12431" y="4884"/>
                  <a:pt x="8879" y="1554"/>
                </a:cubicBezTo>
                <a:cubicBezTo>
                  <a:pt x="7991" y="444"/>
                  <a:pt x="6660" y="0"/>
                  <a:pt x="53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607;p46">
            <a:extLst>
              <a:ext uri="{FF2B5EF4-FFF2-40B4-BE49-F238E27FC236}">
                <a16:creationId xmlns:a16="http://schemas.microsoft.com/office/drawing/2014/main" id="{8FDD5F2B-E717-854A-AF3A-8C340D48BA56}"/>
              </a:ext>
            </a:extLst>
          </p:cNvPr>
          <p:cNvSpPr/>
          <p:nvPr/>
        </p:nvSpPr>
        <p:spPr>
          <a:xfrm>
            <a:off x="191651" y="1559139"/>
            <a:ext cx="132929" cy="111865"/>
          </a:xfrm>
          <a:custGeom>
            <a:avLst/>
            <a:gdLst/>
            <a:ahLst/>
            <a:cxnLst/>
            <a:rect l="l" t="t" r="r" b="b"/>
            <a:pathLst>
              <a:path w="12432" h="10462" extrusionOk="0">
                <a:moveTo>
                  <a:pt x="4963" y="1"/>
                </a:moveTo>
                <a:cubicBezTo>
                  <a:pt x="2239" y="1"/>
                  <a:pt x="0" y="2357"/>
                  <a:pt x="0" y="5120"/>
                </a:cubicBezTo>
                <a:cubicBezTo>
                  <a:pt x="0" y="8097"/>
                  <a:pt x="2036" y="10462"/>
                  <a:pt x="4938" y="10462"/>
                </a:cubicBezTo>
                <a:cubicBezTo>
                  <a:pt x="5066" y="10462"/>
                  <a:pt x="5196" y="10457"/>
                  <a:pt x="5328" y="10448"/>
                </a:cubicBezTo>
                <a:cubicBezTo>
                  <a:pt x="9989" y="10448"/>
                  <a:pt x="12431" y="4898"/>
                  <a:pt x="8879" y="1569"/>
                </a:cubicBezTo>
                <a:cubicBezTo>
                  <a:pt x="7991" y="459"/>
                  <a:pt x="6660" y="15"/>
                  <a:pt x="5328" y="15"/>
                </a:cubicBezTo>
                <a:cubicBezTo>
                  <a:pt x="5205" y="5"/>
                  <a:pt x="5084" y="1"/>
                  <a:pt x="49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608;p46">
            <a:extLst>
              <a:ext uri="{FF2B5EF4-FFF2-40B4-BE49-F238E27FC236}">
                <a16:creationId xmlns:a16="http://schemas.microsoft.com/office/drawing/2014/main" id="{3D9EB6C3-F4BF-5E4B-AA17-F52951C0C3B9}"/>
              </a:ext>
            </a:extLst>
          </p:cNvPr>
          <p:cNvSpPr txBox="1">
            <a:spLocks/>
          </p:cNvSpPr>
          <p:nvPr/>
        </p:nvSpPr>
        <p:spPr>
          <a:xfrm>
            <a:off x="426587" y="2094623"/>
            <a:ext cx="2276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step2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2609;p46">
                <a:extLst>
                  <a:ext uri="{FF2B5EF4-FFF2-40B4-BE49-F238E27FC236}">
                    <a16:creationId xmlns:a16="http://schemas.microsoft.com/office/drawing/2014/main" id="{586A8EF9-2C92-904B-9EAC-47E8946E66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588" y="2406167"/>
                <a:ext cx="3140578" cy="39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9pPr>
              </a:lstStyle>
              <a:p>
                <a:pPr marL="0" indent="0">
                  <a:buFont typeface="Fira Sans"/>
                  <a:buNone/>
                </a:pPr>
                <a:r>
                  <a:rPr kumimoji="1" lang="en-US" altLang="zh-TW" dirty="0"/>
                  <a:t>Use Suzuki-trotter approximation to simplify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̂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TW" dirty="0"/>
                  <a:t> </a:t>
                </a:r>
              </a:p>
            </p:txBody>
          </p:sp>
        </mc:Choice>
        <mc:Fallback xmlns="">
          <p:sp>
            <p:nvSpPr>
              <p:cNvPr id="23" name="Google Shape;2609;p46">
                <a:extLst>
                  <a:ext uri="{FF2B5EF4-FFF2-40B4-BE49-F238E27FC236}">
                    <a16:creationId xmlns:a16="http://schemas.microsoft.com/office/drawing/2014/main" id="{586A8EF9-2C92-904B-9EAC-47E8946E6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8" y="2406167"/>
                <a:ext cx="3140578" cy="396600"/>
              </a:xfrm>
              <a:prstGeom prst="rect">
                <a:avLst/>
              </a:prstGeom>
              <a:blipFill>
                <a:blip r:embed="rId4"/>
                <a:stretch>
                  <a:fillRect l="-403" r="-403" b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oogle Shape;2610;p46">
            <a:extLst>
              <a:ext uri="{FF2B5EF4-FFF2-40B4-BE49-F238E27FC236}">
                <a16:creationId xmlns:a16="http://schemas.microsoft.com/office/drawing/2014/main" id="{2EFA9C6D-B251-4F4B-A326-5D2605235EA1}"/>
              </a:ext>
            </a:extLst>
          </p:cNvPr>
          <p:cNvSpPr txBox="1">
            <a:spLocks/>
          </p:cNvSpPr>
          <p:nvPr/>
        </p:nvSpPr>
        <p:spPr>
          <a:xfrm>
            <a:off x="426587" y="4008033"/>
            <a:ext cx="2276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step4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Google Shape;2611;p46">
                <a:extLst>
                  <a:ext uri="{FF2B5EF4-FFF2-40B4-BE49-F238E27FC236}">
                    <a16:creationId xmlns:a16="http://schemas.microsoft.com/office/drawing/2014/main" id="{3B6C7F47-6924-594F-ABF3-9E0011E886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587" y="4412618"/>
                <a:ext cx="2276700" cy="39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9pPr>
              </a:lstStyle>
              <a:p>
                <a:pPr marL="139700" indent="0">
                  <a:buFont typeface="Fira Sa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𝐻𝑈𝑡</m:t>
                                  </m:r>
                                </m:sup>
                              </m:s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𝑖𝐻𝑡</m:t>
                          </m:r>
                        </m:sup>
                      </m:sSup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25" name="Google Shape;2611;p46">
                <a:extLst>
                  <a:ext uri="{FF2B5EF4-FFF2-40B4-BE49-F238E27FC236}">
                    <a16:creationId xmlns:a16="http://schemas.microsoft.com/office/drawing/2014/main" id="{3B6C7F47-6924-594F-ABF3-9E0011E8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7" y="4412618"/>
                <a:ext cx="2276700" cy="396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Google Shape;2612;p46">
            <a:extLst>
              <a:ext uri="{FF2B5EF4-FFF2-40B4-BE49-F238E27FC236}">
                <a16:creationId xmlns:a16="http://schemas.microsoft.com/office/drawing/2014/main" id="{262EA289-BC09-5E49-94F1-859DDFD728C6}"/>
              </a:ext>
            </a:extLst>
          </p:cNvPr>
          <p:cNvSpPr txBox="1">
            <a:spLocks/>
          </p:cNvSpPr>
          <p:nvPr/>
        </p:nvSpPr>
        <p:spPr>
          <a:xfrm>
            <a:off x="426587" y="2924229"/>
            <a:ext cx="2276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step3</a:t>
            </a:r>
          </a:p>
        </p:txBody>
      </p:sp>
      <p:sp>
        <p:nvSpPr>
          <p:cNvPr id="27" name="Google Shape;2613;p46">
            <a:extLst>
              <a:ext uri="{FF2B5EF4-FFF2-40B4-BE49-F238E27FC236}">
                <a16:creationId xmlns:a16="http://schemas.microsoft.com/office/drawing/2014/main" id="{EAFD0D46-A720-8C4C-A251-F24F83001D22}"/>
              </a:ext>
            </a:extLst>
          </p:cNvPr>
          <p:cNvSpPr txBox="1">
            <a:spLocks/>
          </p:cNvSpPr>
          <p:nvPr/>
        </p:nvSpPr>
        <p:spPr>
          <a:xfrm>
            <a:off x="426587" y="3245996"/>
            <a:ext cx="3884154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Font typeface="Fira Sans"/>
              <a:buNone/>
            </a:pPr>
            <a:r>
              <a:rPr kumimoji="1" lang="en-US" altLang="zh-TW" dirty="0"/>
              <a:t>Map creation/</a:t>
            </a:r>
            <a:r>
              <a:rPr lang="en-US" altLang="zh-TW" dirty="0"/>
              <a:t>annihilation</a:t>
            </a:r>
            <a:r>
              <a:rPr kumimoji="1" lang="en-US" altLang="zh-TW" dirty="0"/>
              <a:t> operator (</a:t>
            </a:r>
            <a:r>
              <a:rPr kumimoji="1" lang="en-US" altLang="zh-TW" dirty="0" err="1"/>
              <a:t>anticommute</a:t>
            </a:r>
            <a:r>
              <a:rPr kumimoji="1" lang="en-US" altLang="zh-TW" dirty="0"/>
              <a:t>)  to </a:t>
            </a:r>
            <a:r>
              <a:rPr kumimoji="1" lang="en-US" altLang="zh-TW" dirty="0" err="1"/>
              <a:t>pauli</a:t>
            </a:r>
            <a:r>
              <a:rPr kumimoji="1" lang="en-US" altLang="zh-TW" dirty="0"/>
              <a:t> matrix(commute) by </a:t>
            </a:r>
            <a:r>
              <a:rPr kumimoji="1" lang="en-US" altLang="zh-TW" b="1" dirty="0"/>
              <a:t>Jordan-Wigner </a:t>
            </a:r>
            <a:r>
              <a:rPr kumimoji="1" lang="en-US" altLang="zh-TW" b="1" dirty="0" err="1"/>
              <a:t>transfrom</a:t>
            </a:r>
            <a:r>
              <a:rPr kumimoji="1" lang="en-US" altLang="zh-TW" dirty="0"/>
              <a:t>.</a:t>
            </a:r>
          </a:p>
        </p:txBody>
      </p:sp>
      <p:sp>
        <p:nvSpPr>
          <p:cNvPr id="28" name="Google Shape;2614;p46">
            <a:extLst>
              <a:ext uri="{FF2B5EF4-FFF2-40B4-BE49-F238E27FC236}">
                <a16:creationId xmlns:a16="http://schemas.microsoft.com/office/drawing/2014/main" id="{EE7F7D2A-1934-DB4E-99D5-3E19DEF024AF}"/>
              </a:ext>
            </a:extLst>
          </p:cNvPr>
          <p:cNvSpPr txBox="1">
            <a:spLocks/>
          </p:cNvSpPr>
          <p:nvPr/>
        </p:nvSpPr>
        <p:spPr>
          <a:xfrm>
            <a:off x="426587" y="1400423"/>
            <a:ext cx="22767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/>
              <a:t>step1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2615;p46">
                <a:extLst>
                  <a:ext uri="{FF2B5EF4-FFF2-40B4-BE49-F238E27FC236}">
                    <a16:creationId xmlns:a16="http://schemas.microsoft.com/office/drawing/2014/main" id="{6983AB18-9CD8-A34A-B7E1-02E6FCE474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589" y="1668323"/>
                <a:ext cx="3140577" cy="39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Font typeface="Fira Sans"/>
                  <a:buNone/>
                </a:pPr>
                <a:r>
                  <a:rPr kumimoji="1" lang="en-US" altLang="zh-TW" dirty="0"/>
                  <a:t>Write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ar-AE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ar-AE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kumimoji="1" lang="ar-AE" altLang="zh-TW" dirty="0"/>
                  <a:t> </a:t>
                </a:r>
                <a:r>
                  <a:rPr kumimoji="1" lang="en-US" altLang="zh-TW" dirty="0"/>
                  <a:t>under second quantization</a:t>
                </a:r>
                <a:endParaRPr lang="en-US" dirty="0"/>
              </a:p>
            </p:txBody>
          </p:sp>
        </mc:Choice>
        <mc:Fallback xmlns="">
          <p:sp>
            <p:nvSpPr>
              <p:cNvPr id="29" name="Google Shape;2615;p46">
                <a:extLst>
                  <a:ext uri="{FF2B5EF4-FFF2-40B4-BE49-F238E27FC236}">
                    <a16:creationId xmlns:a16="http://schemas.microsoft.com/office/drawing/2014/main" id="{6983AB18-9CD8-A34A-B7E1-02E6FCE47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9" y="1668323"/>
                <a:ext cx="3140577" cy="396600"/>
              </a:xfrm>
              <a:prstGeom prst="rect">
                <a:avLst/>
              </a:prstGeom>
              <a:blipFill>
                <a:blip r:embed="rId6"/>
                <a:stretch>
                  <a:fillRect l="-403" b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7C6B2A5-474E-F043-96AC-343B614917E9}"/>
                  </a:ext>
                </a:extLst>
              </p:cNvPr>
              <p:cNvSpPr txBox="1"/>
              <p:nvPr/>
            </p:nvSpPr>
            <p:spPr>
              <a:xfrm>
                <a:off x="3949443" y="2278054"/>
                <a:ext cx="4426810" cy="10262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𝑖𝐻𝑡</m:t>
                          </m:r>
                        </m:sup>
                      </m:sSup>
                      <m:r>
                        <a:rPr kumimoji="1"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𝐽𝑡</m:t>
                          </m:r>
                          <m:d>
                            <m:dPr>
                              <m:ctrlPr>
                                <a:rPr kumimoji="1"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kumimoji="1"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h𝑡</m:t>
                          </m:r>
                          <m:d>
                            <m:dPr>
                              <m:ctrlPr>
                                <a:rPr kumimoji="1"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1" lang="en-US" altLang="zh-TW" sz="1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TW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kumimoji="1" lang="en-US" altLang="zh-TW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zh-TW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kumimoji="1" lang="en-US" altLang="zh-TW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kumimoji="1" lang="en-US" altLang="zh-TW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TW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TW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zh-TW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en-US" altLang="zh-TW" sz="16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7C6B2A5-474E-F043-96AC-343B61491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43" y="2278054"/>
                <a:ext cx="4426810" cy="1026243"/>
              </a:xfrm>
              <a:prstGeom prst="rect">
                <a:avLst/>
              </a:prstGeom>
              <a:blipFill>
                <a:blip r:embed="rId7"/>
                <a:stretch>
                  <a:fillRect l="-1429" r="-1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7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582176" y="215901"/>
            <a:ext cx="4893547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Partition Function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F8CA8A1-5E18-314D-BFC7-DAD6A93C5761}"/>
                  </a:ext>
                </a:extLst>
              </p:cNvPr>
              <p:cNvSpPr txBox="1"/>
              <p:nvPr/>
            </p:nvSpPr>
            <p:spPr>
              <a:xfrm>
                <a:off x="5837463" y="657589"/>
                <a:ext cx="3008581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F8CA8A1-5E18-314D-BFC7-DAD6A93C5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63" y="657589"/>
                <a:ext cx="3008581" cy="522835"/>
              </a:xfrm>
              <a:prstGeom prst="rect">
                <a:avLst/>
              </a:prstGeom>
              <a:blipFill>
                <a:blip r:embed="rId3"/>
                <a:stretch>
                  <a:fillRect l="-5882" t="-142857" b="-20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C89EEB5-0581-BD46-9A1A-07831C9626CC}"/>
                  </a:ext>
                </a:extLst>
              </p:cNvPr>
              <p:cNvSpPr txBox="1"/>
              <p:nvPr/>
            </p:nvSpPr>
            <p:spPr>
              <a:xfrm>
                <a:off x="285502" y="2287317"/>
                <a:ext cx="2733697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𝑖𝐻𝑡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𝑖𝐻𝑡</m:t>
                              </m:r>
                            </m:sup>
                          </m:sSup>
                        </m:e>
                      </m:nary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C89EEB5-0581-BD46-9A1A-07831C962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2" y="2287317"/>
                <a:ext cx="2733697" cy="522835"/>
              </a:xfrm>
              <a:prstGeom prst="rect">
                <a:avLst/>
              </a:prstGeom>
              <a:blipFill>
                <a:blip r:embed="rId4"/>
                <a:stretch>
                  <a:fillRect t="-148780" r="-7834" b="-2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F94B12A-F70D-E54F-B906-A407AD90E6EF}"/>
                  </a:ext>
                </a:extLst>
              </p:cNvPr>
              <p:cNvSpPr txBox="1"/>
              <p:nvPr/>
            </p:nvSpPr>
            <p:spPr>
              <a:xfrm>
                <a:off x="3028949" y="2320541"/>
                <a:ext cx="1814599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kumimoji="1"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TW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zh-TW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sSup>
                            <m:sSupPr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zh-TW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F94B12A-F70D-E54F-B906-A407AD90E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49" y="2320541"/>
                <a:ext cx="1814599" cy="521681"/>
              </a:xfrm>
              <a:prstGeom prst="rect">
                <a:avLst/>
              </a:prstGeom>
              <a:blipFill>
                <a:blip r:embed="rId5"/>
                <a:stretch>
                  <a:fillRect l="-25000" t="-145238" r="-12500" b="-20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7EAFCE6-06FF-604C-93CD-3C0E73BE14CC}"/>
                  </a:ext>
                </a:extLst>
              </p:cNvPr>
              <p:cNvSpPr/>
              <p:nvPr/>
            </p:nvSpPr>
            <p:spPr>
              <a:xfrm>
                <a:off x="219393" y="2893429"/>
                <a:ext cx="2865913" cy="61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nary>
                      <m:r>
                        <a:rPr kumimoji="1"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7EAFCE6-06FF-604C-93CD-3C0E73BE1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93" y="2893429"/>
                <a:ext cx="2865913" cy="614014"/>
              </a:xfrm>
              <a:prstGeom prst="rect">
                <a:avLst/>
              </a:prstGeom>
              <a:blipFill>
                <a:blip r:embed="rId6"/>
                <a:stretch>
                  <a:fillRect l="-441" t="-120833" r="-4405" b="-1729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77C4FF-F4BD-D14C-B48C-BBC9F7425FBD}"/>
                  </a:ext>
                </a:extLst>
              </p:cNvPr>
              <p:cNvSpPr/>
              <p:nvPr/>
            </p:nvSpPr>
            <p:spPr>
              <a:xfrm>
                <a:off x="219393" y="3530093"/>
                <a:ext cx="5593134" cy="61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𝑖𝐻𝑡</m:t>
                          </m:r>
                        </m:sup>
                      </m:sSup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nary>
                      <m:r>
                        <a:rPr kumimoji="1"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sSup>
                            <m:sSupPr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kumimoji="1"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77C4FF-F4BD-D14C-B48C-BBC9F7425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93" y="3530093"/>
                <a:ext cx="5593134" cy="614014"/>
              </a:xfrm>
              <a:prstGeom prst="rect">
                <a:avLst/>
              </a:prstGeom>
              <a:blipFill>
                <a:blip r:embed="rId7"/>
                <a:stretch>
                  <a:fillRect l="-3167" t="-116327" b="-1693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2615;p46">
                <a:extLst>
                  <a:ext uri="{FF2B5EF4-FFF2-40B4-BE49-F238E27FC236}">
                    <a16:creationId xmlns:a16="http://schemas.microsoft.com/office/drawing/2014/main" id="{35F1FA2C-C7BE-A545-A82E-7822E65A6F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502" y="4397180"/>
                <a:ext cx="8687676" cy="39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●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Fira Sans"/>
                  <a:buChar char="○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FFFFF"/>
                  </a:buClr>
                  <a:buSzPts val="1400"/>
                  <a:buFont typeface="Fira Sans"/>
                  <a:buChar char="■"/>
                  <a:defRPr sz="1400" b="0" i="0" u="none" strike="noStrike" cap="none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None/>
                </a:pPr>
                <a:r>
                  <a:rPr kumimoji="1" lang="en-US" altLang="zh-TW" dirty="0"/>
                  <a:t>Let K(</a:t>
                </a:r>
                <a:r>
                  <a:rPr kumimoji="1" lang="en-US" altLang="zh-TW" dirty="0" err="1"/>
                  <a:t>E,t</a:t>
                </a:r>
                <a:r>
                  <a:rPr kumimoji="1" lang="en-US" altLang="zh-TW" dirty="0"/>
                  <a:t>)=</a:t>
                </a:r>
                <a:r>
                  <a:rPr kumimoji="1" lang="en-US" altLang="zh-TW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"/>
                            <m:ctrlPr>
                              <a:rPr kumimoji="1"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kumimoji="1"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  <m:r>
                          <a:rPr kumimoji="1"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𝑖𝐻𝑡</m:t>
                        </m:r>
                      </m:sup>
                    </m:sSup>
                    <m:r>
                      <a:rPr kumimoji="1"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kumimoji="1"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partion</a:t>
                </a:r>
                <a:r>
                  <a:rPr lang="en-US" dirty="0"/>
                  <a:t> function can be derived  by Fourier transform of K (energy spectrum) 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(Substitute t by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8" name="Google Shape;2615;p46">
                <a:extLst>
                  <a:ext uri="{FF2B5EF4-FFF2-40B4-BE49-F238E27FC236}">
                    <a16:creationId xmlns:a16="http://schemas.microsoft.com/office/drawing/2014/main" id="{35F1FA2C-C7BE-A545-A82E-7822E65A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2" y="4397180"/>
                <a:ext cx="8687676" cy="396600"/>
              </a:xfrm>
              <a:prstGeom prst="rect">
                <a:avLst/>
              </a:prstGeom>
              <a:blipFill>
                <a:blip r:embed="rId8"/>
                <a:stretch>
                  <a:fillRect t="-65625" b="-121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74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101805" y="66208"/>
            <a:ext cx="3924695" cy="1226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B85F6D4-12EA-374C-95D8-400AD8144C82}"/>
              </a:ext>
            </a:extLst>
          </p:cNvPr>
          <p:cNvGrpSpPr/>
          <p:nvPr/>
        </p:nvGrpSpPr>
        <p:grpSpPr>
          <a:xfrm>
            <a:off x="4289326" y="272596"/>
            <a:ext cx="4658261" cy="1363560"/>
            <a:chOff x="1420992" y="1551300"/>
            <a:chExt cx="5806974" cy="1651108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4E27E817-DEB0-A443-831A-4ADC9477D56B}"/>
                </a:ext>
              </a:extLst>
            </p:cNvPr>
            <p:cNvCxnSpPr/>
            <p:nvPr/>
          </p:nvCxnSpPr>
          <p:spPr>
            <a:xfrm>
              <a:off x="2220686" y="2019719"/>
              <a:ext cx="451171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E5E0782-5CD0-EA49-9C6E-C23688F1641F}"/>
                </a:ext>
              </a:extLst>
            </p:cNvPr>
            <p:cNvCxnSpPr>
              <a:cxnSpLocks/>
            </p:cNvCxnSpPr>
            <p:nvPr/>
          </p:nvCxnSpPr>
          <p:spPr>
            <a:xfrm>
              <a:off x="2220686" y="2744875"/>
              <a:ext cx="500728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83E70FB-24CC-FF49-A36B-E894A7D4C372}"/>
                </a:ext>
              </a:extLst>
            </p:cNvPr>
            <p:cNvSpPr/>
            <p:nvPr/>
          </p:nvSpPr>
          <p:spPr>
            <a:xfrm>
              <a:off x="4290646" y="1899138"/>
              <a:ext cx="211016" cy="231113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4B2EA47-886E-F24F-8418-3D1D1B8E6F38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4391130" y="2130251"/>
              <a:ext cx="5024" cy="61462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304FBDF-0D3A-A546-BA90-E49082B0A347}"/>
                </a:ext>
              </a:extLst>
            </p:cNvPr>
            <p:cNvSpPr txBox="1"/>
            <p:nvPr/>
          </p:nvSpPr>
          <p:spPr>
            <a:xfrm>
              <a:off x="3979147" y="2371411"/>
              <a:ext cx="823965" cy="83099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800" dirty="0"/>
                <a:t>U</a:t>
              </a:r>
              <a:endParaRPr kumimoji="1" lang="zh-TW" altLang="en-US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2AAEA87-9658-934F-A909-774CB590E599}"/>
                    </a:ext>
                  </a:extLst>
                </p:cNvPr>
                <p:cNvSpPr/>
                <p:nvPr/>
              </p:nvSpPr>
              <p:spPr>
                <a:xfrm>
                  <a:off x="1435215" y="2483265"/>
                  <a:ext cx="78547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2AAEA87-9658-934F-A909-774CB590E5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215" y="2483265"/>
                  <a:ext cx="785471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32000" t="-157143" r="-78000" b="-2628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DAA782F-ACC6-E34D-9291-37CFE71342A5}"/>
                    </a:ext>
                  </a:extLst>
                </p:cNvPr>
                <p:cNvSpPr/>
                <p:nvPr/>
              </p:nvSpPr>
              <p:spPr>
                <a:xfrm>
                  <a:off x="1420992" y="1728273"/>
                  <a:ext cx="7257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en-US" altLang="zh-TW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DAA782F-ACC6-E34D-9291-37CFE7134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992" y="1728273"/>
                  <a:ext cx="725711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42553" t="-157143" r="-78723" b="-2628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E476B53-A090-5D43-B2FC-F2ED6B2164DA}"/>
                </a:ext>
              </a:extLst>
            </p:cNvPr>
            <p:cNvSpPr txBox="1"/>
            <p:nvPr/>
          </p:nvSpPr>
          <p:spPr>
            <a:xfrm>
              <a:off x="2716256" y="1599195"/>
              <a:ext cx="823965" cy="83099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800" dirty="0"/>
                <a:t>H</a:t>
              </a:r>
              <a:endParaRPr kumimoji="1" lang="zh-TW" altLang="en-US" sz="48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D9217E2-3C45-0946-B1D1-1CEF71E3C115}"/>
                </a:ext>
              </a:extLst>
            </p:cNvPr>
            <p:cNvSpPr txBox="1"/>
            <p:nvPr/>
          </p:nvSpPr>
          <p:spPr>
            <a:xfrm>
              <a:off x="5094513" y="1551300"/>
              <a:ext cx="823965" cy="83099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800" dirty="0"/>
                <a:t>H</a:t>
              </a:r>
              <a:endParaRPr kumimoji="1" lang="zh-TW" altLang="en-US" sz="48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CC7C8F5-2659-F045-B409-792FC88A039B}"/>
                </a:ext>
              </a:extLst>
            </p:cNvPr>
            <p:cNvSpPr txBox="1"/>
            <p:nvPr/>
          </p:nvSpPr>
          <p:spPr>
            <a:xfrm>
              <a:off x="6671415" y="1728273"/>
              <a:ext cx="556551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dirty="0"/>
                <a:t>m</a:t>
              </a:r>
              <a:endParaRPr kumimoji="1" lang="zh-TW" altLang="en-US" sz="2800" dirty="0"/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27DAFCCA-29DA-AD42-91C2-3EE50F521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2" y="1979993"/>
            <a:ext cx="6259117" cy="301725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785692A9-BF20-3D47-A8A9-6405EDA179FE}"/>
              </a:ext>
            </a:extLst>
          </p:cNvPr>
          <p:cNvSpPr txBox="1"/>
          <p:nvPr/>
        </p:nvSpPr>
        <p:spPr>
          <a:xfrm>
            <a:off x="6275939" y="1788585"/>
            <a:ext cx="278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P(0)-P(1)=Re{&lt;U&gt;}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3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582176" y="215901"/>
            <a:ext cx="4893547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TW" dirty="0"/>
              <a:t>Design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E83105-A5D0-D242-B99A-84D9AE48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9" y="2336730"/>
            <a:ext cx="8610829" cy="25908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0D50D5-2686-3946-9FBC-7FB90F76C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29" y="1477222"/>
            <a:ext cx="7635432" cy="7937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399788-B3C7-DB4B-A8A2-75523789AE1B}"/>
              </a:ext>
            </a:extLst>
          </p:cNvPr>
          <p:cNvSpPr/>
          <p:nvPr/>
        </p:nvSpPr>
        <p:spPr>
          <a:xfrm>
            <a:off x="934497" y="2571750"/>
            <a:ext cx="492369" cy="824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379011-E188-DA42-9A50-A65ECCB4CFE1}"/>
              </a:ext>
            </a:extLst>
          </p:cNvPr>
          <p:cNvSpPr/>
          <p:nvPr/>
        </p:nvSpPr>
        <p:spPr>
          <a:xfrm>
            <a:off x="2893295" y="2571750"/>
            <a:ext cx="492369" cy="1327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FB4FDF-632F-FF4B-BFAC-62BFA91FFB85}"/>
              </a:ext>
            </a:extLst>
          </p:cNvPr>
          <p:cNvSpPr/>
          <p:nvPr/>
        </p:nvSpPr>
        <p:spPr>
          <a:xfrm>
            <a:off x="4852093" y="2471577"/>
            <a:ext cx="492369" cy="1738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30828D9-4F36-C349-BD7A-D8C4D49B8C8A}"/>
              </a:ext>
            </a:extLst>
          </p:cNvPr>
          <p:cNvSpPr/>
          <p:nvPr/>
        </p:nvSpPr>
        <p:spPr>
          <a:xfrm>
            <a:off x="6810891" y="2527002"/>
            <a:ext cx="492369" cy="2024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BF2E4A-5633-3B48-A5A4-CC1DF2E3346E}"/>
              </a:ext>
            </a:extLst>
          </p:cNvPr>
          <p:cNvSpPr/>
          <p:nvPr/>
        </p:nvSpPr>
        <p:spPr>
          <a:xfrm>
            <a:off x="4343608" y="1858945"/>
            <a:ext cx="2288304" cy="411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504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93547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Layout_Top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D8DB2A-CB9B-B343-B426-D73D176D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6" y="1170563"/>
            <a:ext cx="6406313" cy="20918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6074AA-78E5-6F4C-A576-C12D36F5E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" y="2960266"/>
            <a:ext cx="6496748" cy="20253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B4BE48-405A-1B41-BB26-72A427035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809" y="2998113"/>
            <a:ext cx="1240972" cy="19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7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93547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Layout_Bottom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5951BC-13E4-BD4F-9F92-909523CD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0574"/>
            <a:ext cx="9144000" cy="10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9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582176" y="172705"/>
            <a:ext cx="8320664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Result: Simulating Partition Function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BE4AE55-993C-B643-B874-B383BD5A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71" y="1445008"/>
            <a:ext cx="5598258" cy="33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8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8"/>
          <p:cNvGrpSpPr/>
          <p:nvPr/>
        </p:nvGrpSpPr>
        <p:grpSpPr>
          <a:xfrm>
            <a:off x="1032585" y="2662269"/>
            <a:ext cx="733937" cy="733838"/>
            <a:chOff x="1243525" y="1599775"/>
            <a:chExt cx="494400" cy="494400"/>
          </a:xfrm>
        </p:grpSpPr>
        <p:sp>
          <p:nvSpPr>
            <p:cNvPr id="430" name="Google Shape;430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</a:t>
            </a:r>
            <a:endParaRPr dirty="0"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033087" y="3776019"/>
            <a:ext cx="732750" cy="732701"/>
            <a:chOff x="1243525" y="1599775"/>
            <a:chExt cx="494400" cy="494400"/>
          </a:xfrm>
        </p:grpSpPr>
        <p:sp>
          <p:nvSpPr>
            <p:cNvPr id="434" name="Google Shape;434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8"/>
          <p:cNvGrpSpPr/>
          <p:nvPr/>
        </p:nvGrpSpPr>
        <p:grpSpPr>
          <a:xfrm>
            <a:off x="1032585" y="1548501"/>
            <a:ext cx="733937" cy="733838"/>
            <a:chOff x="1243525" y="1599775"/>
            <a:chExt cx="494400" cy="494400"/>
          </a:xfrm>
        </p:grpSpPr>
        <p:sp>
          <p:nvSpPr>
            <p:cNvPr id="437" name="Google Shape;437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8"/>
          <p:cNvSpPr txBox="1">
            <a:spLocks noGrp="1"/>
          </p:cNvSpPr>
          <p:nvPr>
            <p:ph type="title" idx="16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0" name="Google Shape;440;p28"/>
          <p:cNvSpPr txBox="1">
            <a:spLocks noGrp="1"/>
          </p:cNvSpPr>
          <p:nvPr>
            <p:ph type="title" idx="5"/>
          </p:nvPr>
        </p:nvSpPr>
        <p:spPr>
          <a:xfrm>
            <a:off x="1919445" y="3906551"/>
            <a:ext cx="4340678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2D,3D model (complex control sequence)</a:t>
            </a:r>
            <a:endParaRPr dirty="0"/>
          </a:p>
        </p:txBody>
      </p:sp>
      <p:sp>
        <p:nvSpPr>
          <p:cNvPr id="441" name="Google Shape;441;p28"/>
          <p:cNvSpPr txBox="1">
            <a:spLocks noGrp="1"/>
          </p:cNvSpPr>
          <p:nvPr>
            <p:ph type="title" idx="2"/>
          </p:nvPr>
        </p:nvSpPr>
        <p:spPr>
          <a:xfrm>
            <a:off x="1910887" y="1629041"/>
            <a:ext cx="3555415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 of magnetization value  </a:t>
            </a:r>
            <a:endParaRPr dirty="0"/>
          </a:p>
        </p:txBody>
      </p:sp>
      <p:sp>
        <p:nvSpPr>
          <p:cNvPr id="443" name="Google Shape;443;p28"/>
          <p:cNvSpPr txBox="1">
            <a:spLocks noGrp="1"/>
          </p:cNvSpPr>
          <p:nvPr>
            <p:ph type="title" idx="3"/>
          </p:nvPr>
        </p:nvSpPr>
        <p:spPr>
          <a:xfrm>
            <a:off x="1919445" y="2696869"/>
            <a:ext cx="5878650" cy="657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More qubit (deal with long control distance problem)</a:t>
            </a:r>
            <a:br>
              <a:rPr lang="en-US" altLang="zh-TW" dirty="0"/>
            </a:br>
            <a:endParaRPr dirty="0"/>
          </a:p>
        </p:txBody>
      </p:sp>
      <p:sp>
        <p:nvSpPr>
          <p:cNvPr id="452" name="Google Shape;452;p28"/>
          <p:cNvSpPr txBox="1">
            <a:spLocks noGrp="1"/>
          </p:cNvSpPr>
          <p:nvPr>
            <p:ph type="title" idx="17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2" name="Google Shape;462;p28"/>
          <p:cNvSpPr txBox="1">
            <a:spLocks noGrp="1"/>
          </p:cNvSpPr>
          <p:nvPr>
            <p:ph type="title" idx="18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3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8"/>
          <p:cNvGrpSpPr/>
          <p:nvPr/>
        </p:nvGrpSpPr>
        <p:grpSpPr>
          <a:xfrm>
            <a:off x="1032585" y="2662269"/>
            <a:ext cx="733937" cy="733838"/>
            <a:chOff x="1243525" y="1599775"/>
            <a:chExt cx="494400" cy="494400"/>
          </a:xfrm>
        </p:grpSpPr>
        <p:sp>
          <p:nvSpPr>
            <p:cNvPr id="430" name="Google Shape;430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033087" y="3776019"/>
            <a:ext cx="732750" cy="732701"/>
            <a:chOff x="1243525" y="1599775"/>
            <a:chExt cx="494400" cy="494400"/>
          </a:xfrm>
        </p:grpSpPr>
        <p:sp>
          <p:nvSpPr>
            <p:cNvPr id="434" name="Google Shape;434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8"/>
          <p:cNvGrpSpPr/>
          <p:nvPr/>
        </p:nvGrpSpPr>
        <p:grpSpPr>
          <a:xfrm>
            <a:off x="1032585" y="1548501"/>
            <a:ext cx="733937" cy="733838"/>
            <a:chOff x="1243525" y="1599775"/>
            <a:chExt cx="494400" cy="494400"/>
          </a:xfrm>
        </p:grpSpPr>
        <p:sp>
          <p:nvSpPr>
            <p:cNvPr id="437" name="Google Shape;437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8"/>
          <p:cNvSpPr txBox="1">
            <a:spLocks noGrp="1"/>
          </p:cNvSpPr>
          <p:nvPr>
            <p:ph type="title" idx="16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0" name="Google Shape;440;p28"/>
          <p:cNvSpPr txBox="1">
            <a:spLocks noGrp="1"/>
          </p:cNvSpPr>
          <p:nvPr>
            <p:ph type="title" idx="5"/>
          </p:nvPr>
        </p:nvSpPr>
        <p:spPr>
          <a:xfrm>
            <a:off x="1919445" y="3906551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Quantum simulation of </a:t>
            </a:r>
            <a:r>
              <a:rPr lang="en" dirty="0" err="1"/>
              <a:t>Ising</a:t>
            </a:r>
            <a:r>
              <a:rPr lang="en" dirty="0"/>
              <a:t> model</a:t>
            </a:r>
            <a:endParaRPr dirty="0"/>
          </a:p>
        </p:txBody>
      </p:sp>
      <p:sp>
        <p:nvSpPr>
          <p:cNvPr id="441" name="Google Shape;441;p28"/>
          <p:cNvSpPr txBox="1">
            <a:spLocks noGrp="1"/>
          </p:cNvSpPr>
          <p:nvPr>
            <p:ph type="title" idx="2"/>
          </p:nvPr>
        </p:nvSpPr>
        <p:spPr>
          <a:xfrm>
            <a:off x="1910888" y="1629041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short review of quantum simulation</a:t>
            </a:r>
            <a:endParaRPr dirty="0"/>
          </a:p>
        </p:txBody>
      </p:sp>
      <p:sp>
        <p:nvSpPr>
          <p:cNvPr id="443" name="Google Shape;443;p28"/>
          <p:cNvSpPr txBox="1">
            <a:spLocks noGrp="1"/>
          </p:cNvSpPr>
          <p:nvPr>
            <p:ph type="title" idx="3"/>
          </p:nvPr>
        </p:nvSpPr>
        <p:spPr>
          <a:xfrm>
            <a:off x="1919445" y="2696869"/>
            <a:ext cx="5878650" cy="657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err="1"/>
              <a:t>Ising</a:t>
            </a:r>
            <a:r>
              <a:rPr lang="en" dirty="0"/>
              <a:t> model, Partition function,</a:t>
            </a:r>
            <a:br>
              <a:rPr lang="en" dirty="0"/>
            </a:br>
            <a:r>
              <a:rPr lang="en" dirty="0"/>
              <a:t>and some </a:t>
            </a:r>
            <a:r>
              <a:rPr lang="en-US" dirty="0"/>
              <a:t>thermodynamic </a:t>
            </a:r>
            <a:r>
              <a:rPr lang="en" dirty="0"/>
              <a:t>property</a:t>
            </a:r>
            <a:endParaRPr dirty="0"/>
          </a:p>
        </p:txBody>
      </p:sp>
      <p:sp>
        <p:nvSpPr>
          <p:cNvPr id="452" name="Google Shape;452;p28"/>
          <p:cNvSpPr txBox="1">
            <a:spLocks noGrp="1"/>
          </p:cNvSpPr>
          <p:nvPr>
            <p:ph type="title" idx="17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2" name="Google Shape;462;p28"/>
          <p:cNvSpPr txBox="1">
            <a:spLocks noGrp="1"/>
          </p:cNvSpPr>
          <p:nvPr>
            <p:ph type="title" idx="18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>
            <a:spLocks noGrp="1"/>
          </p:cNvSpPr>
          <p:nvPr>
            <p:ph type="title" idx="2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TW" dirty="0"/>
              <a:t>Review of quantum simulation</a:t>
            </a:r>
            <a:br>
              <a:rPr lang="en" altLang="zh-TW" dirty="0"/>
            </a:br>
            <a:endParaRPr dirty="0"/>
          </a:p>
        </p:txBody>
      </p:sp>
      <p:sp>
        <p:nvSpPr>
          <p:cNvPr id="598" name="Google Shape;598;p31"/>
          <p:cNvSpPr txBox="1">
            <a:spLocks noGrp="1"/>
          </p:cNvSpPr>
          <p:nvPr>
            <p:ph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Google Shape;470;p2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829972" y="2711806"/>
                <a:ext cx="3512969" cy="1150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l"/>
                <a:r>
                  <a:rPr kumimoji="1" lang="en-US" altLang="zh-TW" dirty="0"/>
                  <a:t>Simulating the time evolution with given Hamiltonian</a:t>
                </a:r>
              </a:p>
              <a:p>
                <a:pPr algn="l"/>
                <a:endParaRPr kumimoji="1" lang="en-US" altLang="zh-TW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TW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̂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</m:oMathPara>
                </a14:m>
                <a:endParaRPr kumimoji="1" lang="en-US" altLang="zh-TW" dirty="0"/>
              </a:p>
              <a:p>
                <a:endParaRPr kumimoji="1" lang="en-US" altLang="zh-TW" dirty="0"/>
              </a:p>
            </p:txBody>
          </p:sp>
        </mc:Choice>
        <mc:Fallback xmlns="">
          <p:sp>
            <p:nvSpPr>
              <p:cNvPr id="470" name="Google Shape;470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829972" y="2711806"/>
                <a:ext cx="3512969" cy="1150500"/>
              </a:xfrm>
              <a:prstGeom prst="rect">
                <a:avLst/>
              </a:prstGeom>
              <a:blipFill>
                <a:blip r:embed="rId3"/>
                <a:stretch>
                  <a:fillRect b="-50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" name="Google Shape;471;p29"/>
          <p:cNvSpPr txBox="1">
            <a:spLocks noGrp="1"/>
          </p:cNvSpPr>
          <p:nvPr>
            <p:ph type="title" idx="4294967295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MISSION STATEMENT</a:t>
            </a:r>
            <a:endParaRPr/>
          </a:p>
        </p:txBody>
      </p:sp>
      <p:grpSp>
        <p:nvGrpSpPr>
          <p:cNvPr id="472" name="Google Shape;472;p29"/>
          <p:cNvGrpSpPr/>
          <p:nvPr/>
        </p:nvGrpSpPr>
        <p:grpSpPr>
          <a:xfrm>
            <a:off x="989850" y="1233833"/>
            <a:ext cx="3271043" cy="3194766"/>
            <a:chOff x="1751775" y="1242000"/>
            <a:chExt cx="4109350" cy="4013525"/>
          </a:xfrm>
        </p:grpSpPr>
        <p:sp>
          <p:nvSpPr>
            <p:cNvPr id="473" name="Google Shape;473;p29"/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2174850" y="2949750"/>
              <a:ext cx="3263200" cy="1890225"/>
            </a:xfrm>
            <a:custGeom>
              <a:avLst/>
              <a:gdLst/>
              <a:ahLst/>
              <a:cxnLst/>
              <a:rect l="l" t="t" r="r" b="b"/>
              <a:pathLst>
                <a:path w="130528" h="75609" extrusionOk="0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329650" y="39176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5181925" y="400387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3840325" y="2887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3546150" y="2887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3989300" y="29740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398425" y="29740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38275" y="3059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3250300" y="3059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102575" y="3145600"/>
              <a:ext cx="215525" cy="125150"/>
            </a:xfrm>
            <a:custGeom>
              <a:avLst/>
              <a:gdLst/>
              <a:ahLst/>
              <a:cxnLst/>
              <a:rect l="l" t="t" r="r" b="b"/>
              <a:pathLst>
                <a:path w="8621" h="5006" extrusionOk="0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2954450" y="3231800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4584775" y="33176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2806725" y="33176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733750" y="340380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2659000" y="34038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882725" y="3489575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2510875" y="34895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5031275" y="3575375"/>
              <a:ext cx="215125" cy="125125"/>
            </a:xfrm>
            <a:custGeom>
              <a:avLst/>
              <a:gdLst/>
              <a:ahLst/>
              <a:cxnLst/>
              <a:rect l="l" t="t" r="r" b="b"/>
              <a:pathLst>
                <a:path w="8605" h="5005" extrusionOk="0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363150" y="357537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5180250" y="36615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329225" y="374735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217100" y="40038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5034200" y="4089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366075" y="40896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886075" y="41754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515050" y="41754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738350" y="4261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590225" y="434742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442500" y="443322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294775" y="45194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110525" y="4519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4146650" y="4605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3998925" y="46914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850800" y="4777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4286825" y="3145600"/>
              <a:ext cx="215125" cy="125150"/>
            </a:xfrm>
            <a:custGeom>
              <a:avLst/>
              <a:gdLst/>
              <a:ahLst/>
              <a:cxnLst/>
              <a:rect l="l" t="t" r="r" b="b"/>
              <a:pathLst>
                <a:path w="8605" h="5006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435800" y="32318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068550" y="39176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812575" y="4347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663600" y="4261650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961550" y="44336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3557025" y="4777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3408050" y="46914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259500" y="4605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215000" y="3661575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067300" y="37473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431775" y="3070375"/>
              <a:ext cx="2749325" cy="1578325"/>
            </a:xfrm>
            <a:custGeom>
              <a:avLst/>
              <a:gdLst/>
              <a:ahLst/>
              <a:cxnLst/>
              <a:rect l="l" t="t" r="r" b="b"/>
              <a:pathLst>
                <a:path w="109973" h="63133" extrusionOk="0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527175" y="3125100"/>
              <a:ext cx="2558525" cy="1468825"/>
            </a:xfrm>
            <a:custGeom>
              <a:avLst/>
              <a:gdLst/>
              <a:ahLst/>
              <a:cxnLst/>
              <a:rect l="l" t="t" r="r" b="b"/>
              <a:pathLst>
                <a:path w="102341" h="58753" extrusionOk="0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443900" y="3859075"/>
              <a:ext cx="2724650" cy="860400"/>
            </a:xfrm>
            <a:custGeom>
              <a:avLst/>
              <a:gdLst/>
              <a:ahLst/>
              <a:cxnLst/>
              <a:rect l="l" t="t" r="r" b="b"/>
              <a:pathLst>
                <a:path w="108986" h="34416" extrusionOk="0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4020275" y="3910550"/>
              <a:ext cx="150650" cy="87475"/>
            </a:xfrm>
            <a:custGeom>
              <a:avLst/>
              <a:gdLst/>
              <a:ahLst/>
              <a:cxnLst/>
              <a:rect l="l" t="t" r="r" b="b"/>
              <a:pathLst>
                <a:path w="6026" h="3499" extrusionOk="0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4095600" y="3954075"/>
              <a:ext cx="75325" cy="132675"/>
            </a:xfrm>
            <a:custGeom>
              <a:avLst/>
              <a:gdLst/>
              <a:ahLst/>
              <a:cxnLst/>
              <a:rect l="l" t="t" r="r" b="b"/>
              <a:pathLst>
                <a:path w="3013" h="5307" extrusionOk="0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4020275" y="3954075"/>
              <a:ext cx="75750" cy="132675"/>
            </a:xfrm>
            <a:custGeom>
              <a:avLst/>
              <a:gdLst/>
              <a:ahLst/>
              <a:cxnLst/>
              <a:rect l="l" t="t" r="r" b="b"/>
              <a:pathLst>
                <a:path w="3030" h="5307" extrusionOk="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721900" y="1242000"/>
              <a:ext cx="150675" cy="87500"/>
            </a:xfrm>
            <a:custGeom>
              <a:avLst/>
              <a:gdLst/>
              <a:ahLst/>
              <a:cxnLst/>
              <a:rect l="l" t="t" r="r" b="b"/>
              <a:pathLst>
                <a:path w="6027" h="3500" extrusionOk="0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3797225" y="1285950"/>
              <a:ext cx="75350" cy="132250"/>
            </a:xfrm>
            <a:custGeom>
              <a:avLst/>
              <a:gdLst/>
              <a:ahLst/>
              <a:cxnLst/>
              <a:rect l="l" t="t" r="r" b="b"/>
              <a:pathLst>
                <a:path w="3014" h="5290" extrusionOk="0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3721900" y="1285950"/>
              <a:ext cx="75775" cy="132250"/>
            </a:xfrm>
            <a:custGeom>
              <a:avLst/>
              <a:gdLst/>
              <a:ahLst/>
              <a:cxnLst/>
              <a:rect l="l" t="t" r="r" b="b"/>
              <a:pathLst>
                <a:path w="3031" h="5290" extrusionOk="0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658300" y="41038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749100" y="4156200"/>
              <a:ext cx="90425" cy="159450"/>
            </a:xfrm>
            <a:custGeom>
              <a:avLst/>
              <a:gdLst/>
              <a:ahLst/>
              <a:cxnLst/>
              <a:rect l="l" t="t" r="r" b="b"/>
              <a:pathLst>
                <a:path w="3617" h="6378" extrusionOk="0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658300" y="41562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4228650" y="34330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4319050" y="3485400"/>
              <a:ext cx="90825" cy="159450"/>
            </a:xfrm>
            <a:custGeom>
              <a:avLst/>
              <a:gdLst/>
              <a:ahLst/>
              <a:cxnLst/>
              <a:rect l="l" t="t" r="r" b="b"/>
              <a:pathLst>
                <a:path w="3633" h="6378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4228250" y="34854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4319475" y="2688225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409850" y="2740525"/>
              <a:ext cx="90825" cy="159875"/>
            </a:xfrm>
            <a:custGeom>
              <a:avLst/>
              <a:gdLst/>
              <a:ahLst/>
              <a:cxnLst/>
              <a:rect l="l" t="t" r="r" b="b"/>
              <a:pathLst>
                <a:path w="3633" h="6395" extrusionOk="0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4319050" y="2740525"/>
              <a:ext cx="91250" cy="159875"/>
            </a:xfrm>
            <a:custGeom>
              <a:avLst/>
              <a:gdLst/>
              <a:ahLst/>
              <a:cxnLst/>
              <a:rect l="l" t="t" r="r" b="b"/>
              <a:pathLst>
                <a:path w="3650" h="6395" extrusionOk="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705575" y="1585975"/>
              <a:ext cx="181225" cy="105075"/>
            </a:xfrm>
            <a:custGeom>
              <a:avLst/>
              <a:gdLst/>
              <a:ahLst/>
              <a:cxnLst/>
              <a:rect l="l" t="t" r="r" b="b"/>
              <a:pathLst>
                <a:path w="7249" h="4203" extrusionOk="0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3795975" y="1638700"/>
              <a:ext cx="90825" cy="159475"/>
            </a:xfrm>
            <a:custGeom>
              <a:avLst/>
              <a:gdLst/>
              <a:ahLst/>
              <a:cxnLst/>
              <a:rect l="l" t="t" r="r" b="b"/>
              <a:pathLst>
                <a:path w="3633" h="6379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3705150" y="1638700"/>
              <a:ext cx="91250" cy="159475"/>
            </a:xfrm>
            <a:custGeom>
              <a:avLst/>
              <a:gdLst/>
              <a:ahLst/>
              <a:cxnLst/>
              <a:rect l="l" t="t" r="r" b="b"/>
              <a:pathLst>
                <a:path w="3650" h="6379" extrusionOk="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3386300" y="2027050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3477100" y="2079775"/>
              <a:ext cx="90400" cy="159450"/>
            </a:xfrm>
            <a:custGeom>
              <a:avLst/>
              <a:gdLst/>
              <a:ahLst/>
              <a:cxnLst/>
              <a:rect l="l" t="t" r="r" b="b"/>
              <a:pathLst>
                <a:path w="3616" h="6378" extrusionOk="0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3385875" y="2079775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3613100" y="34339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3794725" y="3538950"/>
              <a:ext cx="181200" cy="319325"/>
            </a:xfrm>
            <a:custGeom>
              <a:avLst/>
              <a:gdLst/>
              <a:ahLst/>
              <a:cxnLst/>
              <a:rect l="l" t="t" r="r" b="b"/>
              <a:pathLst>
                <a:path w="7248" h="12773" extrusionOk="0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3612675" y="353895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3341100" y="3063175"/>
              <a:ext cx="362825" cy="210075"/>
            </a:xfrm>
            <a:custGeom>
              <a:avLst/>
              <a:gdLst/>
              <a:ahLst/>
              <a:cxnLst/>
              <a:rect l="l" t="t" r="r" b="b"/>
              <a:pathLst>
                <a:path w="14513" h="8403" extrusionOk="0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3522700" y="3168200"/>
              <a:ext cx="181225" cy="319725"/>
            </a:xfrm>
            <a:custGeom>
              <a:avLst/>
              <a:gdLst/>
              <a:ahLst/>
              <a:cxnLst/>
              <a:rect l="l" t="t" r="r" b="b"/>
              <a:pathLst>
                <a:path w="7249" h="12789" extrusionOk="0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3340675" y="3168200"/>
              <a:ext cx="182475" cy="319725"/>
            </a:xfrm>
            <a:custGeom>
              <a:avLst/>
              <a:gdLst/>
              <a:ahLst/>
              <a:cxnLst/>
              <a:rect l="l" t="t" r="r" b="b"/>
              <a:pathLst>
                <a:path w="7299" h="12789" extrusionOk="0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3894725" y="29581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4075925" y="3063175"/>
              <a:ext cx="181625" cy="319725"/>
            </a:xfrm>
            <a:custGeom>
              <a:avLst/>
              <a:gdLst/>
              <a:ahLst/>
              <a:cxnLst/>
              <a:rect l="l" t="t" r="r" b="b"/>
              <a:pathLst>
                <a:path w="7265" h="12789" extrusionOk="0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3893900" y="3063175"/>
              <a:ext cx="182875" cy="319725"/>
            </a:xfrm>
            <a:custGeom>
              <a:avLst/>
              <a:gdLst/>
              <a:ahLst/>
              <a:cxnLst/>
              <a:rect l="l" t="t" r="r" b="b"/>
              <a:pathLst>
                <a:path w="7315" h="12789" extrusionOk="0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3914825" y="1923275"/>
              <a:ext cx="362400" cy="210075"/>
            </a:xfrm>
            <a:custGeom>
              <a:avLst/>
              <a:gdLst/>
              <a:ahLst/>
              <a:cxnLst/>
              <a:rect l="l" t="t" r="r" b="b"/>
              <a:pathLst>
                <a:path w="14496" h="8403" extrusionOk="0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4096000" y="2028300"/>
              <a:ext cx="181225" cy="319325"/>
            </a:xfrm>
            <a:custGeom>
              <a:avLst/>
              <a:gdLst/>
              <a:ahLst/>
              <a:cxnLst/>
              <a:rect l="l" t="t" r="r" b="b"/>
              <a:pathLst>
                <a:path w="7249" h="12773" extrusionOk="0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3913975" y="202830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546575" y="2347600"/>
              <a:ext cx="498825" cy="289175"/>
            </a:xfrm>
            <a:custGeom>
              <a:avLst/>
              <a:gdLst/>
              <a:ahLst/>
              <a:cxnLst/>
              <a:rect l="l" t="t" r="r" b="b"/>
              <a:pathLst>
                <a:path w="19953" h="11567" extrusionOk="0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3795975" y="2491950"/>
              <a:ext cx="249425" cy="439850"/>
            </a:xfrm>
            <a:custGeom>
              <a:avLst/>
              <a:gdLst/>
              <a:ahLst/>
              <a:cxnLst/>
              <a:rect l="l" t="t" r="r" b="b"/>
              <a:pathLst>
                <a:path w="9977" h="17594" extrusionOk="0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3545725" y="2491950"/>
              <a:ext cx="251100" cy="439850"/>
            </a:xfrm>
            <a:custGeom>
              <a:avLst/>
              <a:gdLst/>
              <a:ahLst/>
              <a:cxnLst/>
              <a:rect l="l" t="t" r="r" b="b"/>
              <a:pathLst>
                <a:path w="10044" h="17594" extrusionOk="0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3295475" y="3622650"/>
              <a:ext cx="362850" cy="210100"/>
            </a:xfrm>
            <a:custGeom>
              <a:avLst/>
              <a:gdLst/>
              <a:ahLst/>
              <a:cxnLst/>
              <a:rect l="l" t="t" r="r" b="b"/>
              <a:pathLst>
                <a:path w="14514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3476675" y="3727675"/>
              <a:ext cx="181650" cy="319325"/>
            </a:xfrm>
            <a:custGeom>
              <a:avLst/>
              <a:gdLst/>
              <a:ahLst/>
              <a:cxnLst/>
              <a:rect l="l" t="t" r="r" b="b"/>
              <a:pathLst>
                <a:path w="7266" h="12773" extrusionOk="0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3294650" y="3727675"/>
              <a:ext cx="182900" cy="319325"/>
            </a:xfrm>
            <a:custGeom>
              <a:avLst/>
              <a:gdLst/>
              <a:ahLst/>
              <a:cxnLst/>
              <a:rect l="l" t="t" r="r" b="b"/>
              <a:pathLst>
                <a:path w="7316" h="12773" extrusionOk="0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4076350" y="366115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3295475" y="2516650"/>
              <a:ext cx="40200" cy="191675"/>
            </a:xfrm>
            <a:custGeom>
              <a:avLst/>
              <a:gdLst/>
              <a:ahLst/>
              <a:cxnLst/>
              <a:rect l="l" t="t" r="r" b="b"/>
              <a:pathLst>
                <a:path w="1608" h="7667" extrusionOk="0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4076350" y="1490150"/>
              <a:ext cx="40600" cy="298825"/>
            </a:xfrm>
            <a:custGeom>
              <a:avLst/>
              <a:gdLst/>
              <a:ahLst/>
              <a:cxnLst/>
              <a:rect l="l" t="t" r="r" b="b"/>
              <a:pathLst>
                <a:path w="1624" h="11953" extrusionOk="0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4113175" y="2675250"/>
              <a:ext cx="40175" cy="191675"/>
            </a:xfrm>
            <a:custGeom>
              <a:avLst/>
              <a:gdLst/>
              <a:ahLst/>
              <a:cxnLst/>
              <a:rect l="l" t="t" r="r" b="b"/>
              <a:pathLst>
                <a:path w="1607" h="7667" extrusionOk="0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3456600" y="130980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3703500" y="1842075"/>
              <a:ext cx="40600" cy="310525"/>
            </a:xfrm>
            <a:custGeom>
              <a:avLst/>
              <a:gdLst/>
              <a:ahLst/>
              <a:cxnLst/>
              <a:rect l="l" t="t" r="r" b="b"/>
              <a:pathLst>
                <a:path w="1624" h="12421" extrusionOk="0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3286275" y="2820450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4193925" y="2577750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3442775" y="1729511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4284545" y="1348702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9"/>
          <p:cNvSpPr txBox="1">
            <a:spLocks noGrp="1"/>
          </p:cNvSpPr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9" name="Google Shape;2599;p46"/>
          <p:cNvGrpSpPr/>
          <p:nvPr/>
        </p:nvGrpSpPr>
        <p:grpSpPr>
          <a:xfrm>
            <a:off x="-657225" y="709750"/>
            <a:ext cx="9883200" cy="263725"/>
            <a:chOff x="-657225" y="709750"/>
            <a:chExt cx="9883200" cy="263725"/>
          </a:xfrm>
        </p:grpSpPr>
        <p:cxnSp>
          <p:nvCxnSpPr>
            <p:cNvPr id="2600" name="Google Shape;2600;p46"/>
            <p:cNvCxnSpPr/>
            <p:nvPr/>
          </p:nvCxnSpPr>
          <p:spPr>
            <a:xfrm>
              <a:off x="-657225" y="973475"/>
              <a:ext cx="9883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1" name="Google Shape;2601;p46"/>
            <p:cNvCxnSpPr/>
            <p:nvPr/>
          </p:nvCxnSpPr>
          <p:spPr>
            <a:xfrm>
              <a:off x="-657225" y="709750"/>
              <a:ext cx="9883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2" name="Google Shape;2602;p46"/>
            <p:cNvCxnSpPr/>
            <p:nvPr/>
          </p:nvCxnSpPr>
          <p:spPr>
            <a:xfrm>
              <a:off x="-657225" y="842831"/>
              <a:ext cx="9883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03" name="Google Shape;2603;p46"/>
          <p:cNvSpPr txBox="1">
            <a:spLocks noGrp="1"/>
          </p:cNvSpPr>
          <p:nvPr>
            <p:ph type="title"/>
          </p:nvPr>
        </p:nvSpPr>
        <p:spPr>
          <a:xfrm>
            <a:off x="1761150" y="524506"/>
            <a:ext cx="562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Basic Step</a:t>
            </a:r>
            <a:endParaRPr dirty="0"/>
          </a:p>
        </p:txBody>
      </p:sp>
      <p:sp>
        <p:nvSpPr>
          <p:cNvPr id="2604" name="Google Shape;2604;p46"/>
          <p:cNvSpPr/>
          <p:nvPr/>
        </p:nvSpPr>
        <p:spPr>
          <a:xfrm>
            <a:off x="4693311" y="4279443"/>
            <a:ext cx="132929" cy="111715"/>
          </a:xfrm>
          <a:custGeom>
            <a:avLst/>
            <a:gdLst/>
            <a:ahLst/>
            <a:cxnLst/>
            <a:rect l="l" t="t" r="r" b="b"/>
            <a:pathLst>
              <a:path w="12432" h="10448" extrusionOk="0">
                <a:moveTo>
                  <a:pt x="4963" y="0"/>
                </a:moveTo>
                <a:cubicBezTo>
                  <a:pt x="2239" y="0"/>
                  <a:pt x="0" y="2356"/>
                  <a:pt x="0" y="5120"/>
                </a:cubicBezTo>
                <a:cubicBezTo>
                  <a:pt x="0" y="8227"/>
                  <a:pt x="2220" y="10447"/>
                  <a:pt x="5328" y="10447"/>
                </a:cubicBezTo>
                <a:cubicBezTo>
                  <a:pt x="9989" y="10447"/>
                  <a:pt x="12431" y="4898"/>
                  <a:pt x="8879" y="1568"/>
                </a:cubicBezTo>
                <a:cubicBezTo>
                  <a:pt x="7991" y="458"/>
                  <a:pt x="6660" y="14"/>
                  <a:pt x="5328" y="14"/>
                </a:cubicBezTo>
                <a:cubicBezTo>
                  <a:pt x="5205" y="5"/>
                  <a:pt x="5084" y="0"/>
                  <a:pt x="49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46"/>
          <p:cNvSpPr/>
          <p:nvPr/>
        </p:nvSpPr>
        <p:spPr>
          <a:xfrm>
            <a:off x="4693311" y="3221193"/>
            <a:ext cx="132929" cy="112025"/>
          </a:xfrm>
          <a:custGeom>
            <a:avLst/>
            <a:gdLst/>
            <a:ahLst/>
            <a:cxnLst/>
            <a:rect l="l" t="t" r="r" b="b"/>
            <a:pathLst>
              <a:path w="12432" h="10477" extrusionOk="0">
                <a:moveTo>
                  <a:pt x="5852" y="1"/>
                </a:moveTo>
                <a:cubicBezTo>
                  <a:pt x="5678" y="1"/>
                  <a:pt x="5503" y="15"/>
                  <a:pt x="5328" y="44"/>
                </a:cubicBezTo>
                <a:cubicBezTo>
                  <a:pt x="5205" y="34"/>
                  <a:pt x="5084" y="30"/>
                  <a:pt x="4963" y="30"/>
                </a:cubicBezTo>
                <a:cubicBezTo>
                  <a:pt x="2239" y="30"/>
                  <a:pt x="0" y="2386"/>
                  <a:pt x="0" y="5149"/>
                </a:cubicBezTo>
                <a:cubicBezTo>
                  <a:pt x="0" y="8035"/>
                  <a:pt x="2220" y="10477"/>
                  <a:pt x="5328" y="10477"/>
                </a:cubicBezTo>
                <a:cubicBezTo>
                  <a:pt x="9989" y="10477"/>
                  <a:pt x="12431" y="4705"/>
                  <a:pt x="8879" y="1376"/>
                </a:cubicBezTo>
                <a:cubicBezTo>
                  <a:pt x="8108" y="604"/>
                  <a:pt x="7002" y="1"/>
                  <a:pt x="58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46"/>
          <p:cNvSpPr/>
          <p:nvPr/>
        </p:nvSpPr>
        <p:spPr>
          <a:xfrm>
            <a:off x="4693311" y="2455501"/>
            <a:ext cx="132929" cy="113939"/>
          </a:xfrm>
          <a:custGeom>
            <a:avLst/>
            <a:gdLst/>
            <a:ahLst/>
            <a:cxnLst/>
            <a:rect l="l" t="t" r="r" b="b"/>
            <a:pathLst>
              <a:path w="12432" h="10656" extrusionOk="0">
                <a:moveTo>
                  <a:pt x="5328" y="0"/>
                </a:moveTo>
                <a:cubicBezTo>
                  <a:pt x="2442" y="0"/>
                  <a:pt x="0" y="2442"/>
                  <a:pt x="0" y="5328"/>
                </a:cubicBezTo>
                <a:cubicBezTo>
                  <a:pt x="0" y="8214"/>
                  <a:pt x="2220" y="10655"/>
                  <a:pt x="5328" y="10655"/>
                </a:cubicBezTo>
                <a:cubicBezTo>
                  <a:pt x="9989" y="10655"/>
                  <a:pt x="12431" y="4884"/>
                  <a:pt x="8879" y="1554"/>
                </a:cubicBezTo>
                <a:cubicBezTo>
                  <a:pt x="7991" y="444"/>
                  <a:pt x="6660" y="0"/>
                  <a:pt x="53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46"/>
          <p:cNvSpPr/>
          <p:nvPr/>
        </p:nvSpPr>
        <p:spPr>
          <a:xfrm>
            <a:off x="4693311" y="1762766"/>
            <a:ext cx="132929" cy="111865"/>
          </a:xfrm>
          <a:custGeom>
            <a:avLst/>
            <a:gdLst/>
            <a:ahLst/>
            <a:cxnLst/>
            <a:rect l="l" t="t" r="r" b="b"/>
            <a:pathLst>
              <a:path w="12432" h="10462" extrusionOk="0">
                <a:moveTo>
                  <a:pt x="4963" y="1"/>
                </a:moveTo>
                <a:cubicBezTo>
                  <a:pt x="2239" y="1"/>
                  <a:pt x="0" y="2357"/>
                  <a:pt x="0" y="5120"/>
                </a:cubicBezTo>
                <a:cubicBezTo>
                  <a:pt x="0" y="8097"/>
                  <a:pt x="2036" y="10462"/>
                  <a:pt x="4938" y="10462"/>
                </a:cubicBezTo>
                <a:cubicBezTo>
                  <a:pt x="5066" y="10462"/>
                  <a:pt x="5196" y="10457"/>
                  <a:pt x="5328" y="10448"/>
                </a:cubicBezTo>
                <a:cubicBezTo>
                  <a:pt x="9989" y="10448"/>
                  <a:pt x="12431" y="4898"/>
                  <a:pt x="8879" y="1569"/>
                </a:cubicBezTo>
                <a:cubicBezTo>
                  <a:pt x="7991" y="459"/>
                  <a:pt x="6660" y="15"/>
                  <a:pt x="5328" y="15"/>
                </a:cubicBezTo>
                <a:cubicBezTo>
                  <a:pt x="5205" y="5"/>
                  <a:pt x="5084" y="1"/>
                  <a:pt x="49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46"/>
          <p:cNvSpPr txBox="1">
            <a:spLocks noGrp="1"/>
          </p:cNvSpPr>
          <p:nvPr>
            <p:ph type="title" idx="4294967295"/>
          </p:nvPr>
        </p:nvSpPr>
        <p:spPr>
          <a:xfrm>
            <a:off x="4928247" y="22982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step2</a:t>
            </a:r>
            <a:endParaRPr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9" name="Google Shape;2609;p4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4928247" y="2609794"/>
                <a:ext cx="4145413" cy="396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zh-TW" dirty="0"/>
                  <a:t>Use Suzuki-trotter approximation to simplify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̂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TW" dirty="0"/>
                  <a:t> </a:t>
                </a:r>
              </a:p>
            </p:txBody>
          </p:sp>
        </mc:Choice>
        <mc:Fallback xmlns="">
          <p:sp>
            <p:nvSpPr>
              <p:cNvPr id="2609" name="Google Shape;2609;p4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4928247" y="2609794"/>
                <a:ext cx="4145413" cy="396600"/>
              </a:xfrm>
              <a:prstGeom prst="rect">
                <a:avLst/>
              </a:prstGeom>
              <a:blipFill>
                <a:blip r:embed="rId3"/>
                <a:stretch>
                  <a:fillRect l="-306" b="-4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0" name="Google Shape;2610;p46"/>
          <p:cNvSpPr txBox="1">
            <a:spLocks noGrp="1"/>
          </p:cNvSpPr>
          <p:nvPr>
            <p:ph type="title" idx="4294967295"/>
          </p:nvPr>
        </p:nvSpPr>
        <p:spPr>
          <a:xfrm>
            <a:off x="4928247" y="4120651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step4</a:t>
            </a:r>
            <a:endParaRPr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1" name="Google Shape;2611;p4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4928247" y="4525236"/>
                <a:ext cx="2276700" cy="396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𝐻𝑈𝑡</m:t>
                                  </m:r>
                                </m:sup>
                              </m:s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𝑖𝐻𝑡</m:t>
                          </m:r>
                        </m:sup>
                      </m:sSup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2611" name="Google Shape;2611;p4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4928247" y="4525236"/>
                <a:ext cx="2276700" cy="396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2" name="Google Shape;2612;p46"/>
          <p:cNvSpPr txBox="1">
            <a:spLocks noGrp="1"/>
          </p:cNvSpPr>
          <p:nvPr>
            <p:ph type="title" idx="4294967295"/>
          </p:nvPr>
        </p:nvSpPr>
        <p:spPr>
          <a:xfrm>
            <a:off x="4928247" y="3054213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step3</a:t>
            </a:r>
            <a:endParaRPr sz="1600" dirty="0"/>
          </a:p>
        </p:txBody>
      </p:sp>
      <p:sp>
        <p:nvSpPr>
          <p:cNvPr id="2613" name="Google Shape;2613;p46"/>
          <p:cNvSpPr txBox="1">
            <a:spLocks noGrp="1"/>
          </p:cNvSpPr>
          <p:nvPr>
            <p:ph type="subTitle" idx="4294967295"/>
          </p:nvPr>
        </p:nvSpPr>
        <p:spPr>
          <a:xfrm>
            <a:off x="4928247" y="3358614"/>
            <a:ext cx="3884154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kumimoji="1" lang="en-US" altLang="zh-TW" dirty="0"/>
              <a:t>Map creation/</a:t>
            </a:r>
            <a:r>
              <a:rPr lang="en-US" altLang="zh-TW" dirty="0"/>
              <a:t>annihilation</a:t>
            </a:r>
            <a:r>
              <a:rPr kumimoji="1" lang="en-US" altLang="zh-TW" dirty="0"/>
              <a:t> operator (</a:t>
            </a:r>
            <a:r>
              <a:rPr kumimoji="1" lang="en-US" altLang="zh-TW" dirty="0" err="1"/>
              <a:t>anticommute</a:t>
            </a:r>
            <a:r>
              <a:rPr kumimoji="1" lang="en-US" altLang="zh-TW" dirty="0"/>
              <a:t>)  to </a:t>
            </a:r>
            <a:r>
              <a:rPr kumimoji="1" lang="en-US" altLang="zh-TW" dirty="0" err="1"/>
              <a:t>pauli</a:t>
            </a:r>
            <a:r>
              <a:rPr kumimoji="1" lang="en-US" altLang="zh-TW" dirty="0"/>
              <a:t> matrix(commute) by </a:t>
            </a:r>
            <a:r>
              <a:rPr kumimoji="1" lang="en-US" altLang="zh-TW" b="1" dirty="0"/>
              <a:t>Jordan-Wigner </a:t>
            </a:r>
            <a:r>
              <a:rPr kumimoji="1" lang="en-US" altLang="zh-TW" b="1" dirty="0" err="1"/>
              <a:t>transfrom</a:t>
            </a:r>
            <a:r>
              <a:rPr kumimoji="1" lang="en-US" altLang="zh-TW" dirty="0"/>
              <a:t>.</a:t>
            </a:r>
          </a:p>
        </p:txBody>
      </p:sp>
      <p:sp>
        <p:nvSpPr>
          <p:cNvPr id="2614" name="Google Shape;2614;p46"/>
          <p:cNvSpPr txBox="1">
            <a:spLocks noGrp="1"/>
          </p:cNvSpPr>
          <p:nvPr>
            <p:ph type="title" idx="4294967295"/>
          </p:nvPr>
        </p:nvSpPr>
        <p:spPr>
          <a:xfrm>
            <a:off x="4928247" y="16040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step1</a:t>
            </a:r>
            <a:endParaRPr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5" name="Google Shape;2615;p4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4928249" y="1871950"/>
                <a:ext cx="3140577" cy="396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kumimoji="1" lang="en-US" altLang="zh-TW" dirty="0"/>
                  <a:t>Write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kumimoji="1" lang="en-US" altLang="zh-TW" dirty="0"/>
                  <a:t> under second quantization</a:t>
                </a:r>
                <a:endParaRPr dirty="0"/>
              </a:p>
            </p:txBody>
          </p:sp>
        </mc:Choice>
        <mc:Fallback xmlns="">
          <p:sp>
            <p:nvSpPr>
              <p:cNvPr id="2615" name="Google Shape;2615;p4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4928249" y="1871950"/>
                <a:ext cx="3140577" cy="396600"/>
              </a:xfrm>
              <a:prstGeom prst="rect">
                <a:avLst/>
              </a:prstGeom>
              <a:blipFill>
                <a:blip r:embed="rId5"/>
                <a:stretch>
                  <a:fillRect l="-403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6" name="Google Shape;2616;p46"/>
          <p:cNvGrpSpPr/>
          <p:nvPr/>
        </p:nvGrpSpPr>
        <p:grpSpPr>
          <a:xfrm>
            <a:off x="2235876" y="1468700"/>
            <a:ext cx="2214814" cy="2988099"/>
            <a:chOff x="1999304" y="1458707"/>
            <a:chExt cx="2214814" cy="2988099"/>
          </a:xfrm>
        </p:grpSpPr>
        <p:sp>
          <p:nvSpPr>
            <p:cNvPr id="2617" name="Google Shape;2617;p46"/>
            <p:cNvSpPr/>
            <p:nvPr/>
          </p:nvSpPr>
          <p:spPr>
            <a:xfrm>
              <a:off x="2003215" y="3348621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2003215" y="2779953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2003215" y="2216168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2003215" y="1638300"/>
              <a:ext cx="2207265" cy="1098185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1" name="Google Shape;2621;p46"/>
            <p:cNvGrpSpPr/>
            <p:nvPr/>
          </p:nvGrpSpPr>
          <p:grpSpPr>
            <a:xfrm>
              <a:off x="1999304" y="1458707"/>
              <a:ext cx="2214814" cy="2987972"/>
              <a:chOff x="1999304" y="1458707"/>
              <a:chExt cx="2214814" cy="2987972"/>
            </a:xfrm>
          </p:grpSpPr>
          <p:grpSp>
            <p:nvGrpSpPr>
              <p:cNvPr id="2622" name="Google Shape;2622;p46"/>
              <p:cNvGrpSpPr/>
              <p:nvPr/>
            </p:nvGrpSpPr>
            <p:grpSpPr>
              <a:xfrm>
                <a:off x="1999304" y="2030207"/>
                <a:ext cx="2214814" cy="2416472"/>
                <a:chOff x="1939050" y="1975118"/>
                <a:chExt cx="2335563" cy="2548215"/>
              </a:xfrm>
            </p:grpSpPr>
            <p:grpSp>
              <p:nvGrpSpPr>
                <p:cNvPr id="2623" name="Google Shape;2623;p46"/>
                <p:cNvGrpSpPr/>
                <p:nvPr/>
              </p:nvGrpSpPr>
              <p:grpSpPr>
                <a:xfrm>
                  <a:off x="1939050" y="2575193"/>
                  <a:ext cx="2335563" cy="1948140"/>
                  <a:chOff x="1939050" y="2575193"/>
                  <a:chExt cx="2335563" cy="1948140"/>
                </a:xfrm>
              </p:grpSpPr>
              <p:sp>
                <p:nvSpPr>
                  <p:cNvPr id="2624" name="Google Shape;2624;p46"/>
                  <p:cNvSpPr/>
                  <p:nvPr/>
                </p:nvSpPr>
                <p:spPr>
                  <a:xfrm>
                    <a:off x="1939050" y="3773286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29746" y="1"/>
                        </a:moveTo>
                        <a:lnTo>
                          <a:pt x="0" y="14430"/>
                        </a:lnTo>
                        <a:lnTo>
                          <a:pt x="109215" y="70147"/>
                        </a:lnTo>
                        <a:lnTo>
                          <a:pt x="218429" y="14430"/>
                        </a:lnTo>
                        <a:lnTo>
                          <a:pt x="188684" y="1"/>
                        </a:lnTo>
                        <a:lnTo>
                          <a:pt x="109215" y="40623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5" name="Google Shape;2625;p46"/>
                  <p:cNvSpPr/>
                  <p:nvPr/>
                </p:nvSpPr>
                <p:spPr>
                  <a:xfrm>
                    <a:off x="1939050" y="3174245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0"/>
                        </a:moveTo>
                        <a:lnTo>
                          <a:pt x="158939" y="15095"/>
                        </a:lnTo>
                        <a:lnTo>
                          <a:pt x="109215" y="40623"/>
                        </a:lnTo>
                        <a:lnTo>
                          <a:pt x="59491" y="15095"/>
                        </a:lnTo>
                        <a:lnTo>
                          <a:pt x="29746" y="0"/>
                        </a:lnTo>
                        <a:lnTo>
                          <a:pt x="0" y="14429"/>
                        </a:lnTo>
                        <a:lnTo>
                          <a:pt x="29746" y="29524"/>
                        </a:lnTo>
                        <a:lnTo>
                          <a:pt x="109215" y="70146"/>
                        </a:lnTo>
                        <a:lnTo>
                          <a:pt x="188684" y="29524"/>
                        </a:lnTo>
                        <a:lnTo>
                          <a:pt x="218429" y="14429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6" name="Google Shape;2626;p46"/>
                  <p:cNvSpPr/>
                  <p:nvPr/>
                </p:nvSpPr>
                <p:spPr>
                  <a:xfrm>
                    <a:off x="1939050" y="2575193"/>
                    <a:ext cx="2335563" cy="750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0" h="70147" fill="none" extrusionOk="0">
                        <a:moveTo>
                          <a:pt x="188684" y="1"/>
                        </a:moveTo>
                        <a:lnTo>
                          <a:pt x="158939" y="15096"/>
                        </a:lnTo>
                        <a:lnTo>
                          <a:pt x="129193" y="30190"/>
                        </a:lnTo>
                        <a:lnTo>
                          <a:pt x="109215" y="40623"/>
                        </a:lnTo>
                        <a:lnTo>
                          <a:pt x="89237" y="30190"/>
                        </a:lnTo>
                        <a:lnTo>
                          <a:pt x="59491" y="15096"/>
                        </a:lnTo>
                        <a:lnTo>
                          <a:pt x="29746" y="1"/>
                        </a:lnTo>
                        <a:lnTo>
                          <a:pt x="0" y="14208"/>
                        </a:lnTo>
                        <a:lnTo>
                          <a:pt x="29746" y="29524"/>
                        </a:lnTo>
                        <a:lnTo>
                          <a:pt x="59491" y="44619"/>
                        </a:lnTo>
                        <a:lnTo>
                          <a:pt x="109215" y="70147"/>
                        </a:lnTo>
                        <a:lnTo>
                          <a:pt x="158939" y="44619"/>
                        </a:lnTo>
                        <a:lnTo>
                          <a:pt x="188684" y="29524"/>
                        </a:lnTo>
                        <a:lnTo>
                          <a:pt x="218429" y="14208"/>
                        </a:ln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22198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27" name="Google Shape;2627;p46"/>
                <p:cNvSpPr/>
                <p:nvPr/>
              </p:nvSpPr>
              <p:spPr>
                <a:xfrm>
                  <a:off x="1939050" y="1975118"/>
                  <a:ext cx="2335563" cy="75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430" h="70147" fill="none" extrusionOk="0">
                      <a:moveTo>
                        <a:pt x="188684" y="1"/>
                      </a:moveTo>
                      <a:lnTo>
                        <a:pt x="158939" y="15096"/>
                      </a:lnTo>
                      <a:lnTo>
                        <a:pt x="129193" y="30190"/>
                      </a:lnTo>
                      <a:lnTo>
                        <a:pt x="109215" y="40623"/>
                      </a:lnTo>
                      <a:lnTo>
                        <a:pt x="89237" y="30190"/>
                      </a:lnTo>
                      <a:lnTo>
                        <a:pt x="59491" y="15096"/>
                      </a:lnTo>
                      <a:lnTo>
                        <a:pt x="29746" y="1"/>
                      </a:lnTo>
                      <a:lnTo>
                        <a:pt x="0" y="14208"/>
                      </a:lnTo>
                      <a:lnTo>
                        <a:pt x="29746" y="29524"/>
                      </a:lnTo>
                      <a:lnTo>
                        <a:pt x="59491" y="44619"/>
                      </a:lnTo>
                      <a:lnTo>
                        <a:pt x="109215" y="70147"/>
                      </a:lnTo>
                      <a:lnTo>
                        <a:pt x="158939" y="44619"/>
                      </a:lnTo>
                      <a:lnTo>
                        <a:pt x="188684" y="29524"/>
                      </a:lnTo>
                      <a:lnTo>
                        <a:pt x="218429" y="14208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22198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8" name="Google Shape;2628;p46"/>
              <p:cNvSpPr/>
              <p:nvPr/>
            </p:nvSpPr>
            <p:spPr>
              <a:xfrm>
                <a:off x="1999304" y="1458707"/>
                <a:ext cx="2214814" cy="711269"/>
              </a:xfrm>
              <a:custGeom>
                <a:avLst/>
                <a:gdLst/>
                <a:ahLst/>
                <a:cxnLst/>
                <a:rect l="l" t="t" r="r" b="b"/>
                <a:pathLst>
                  <a:path w="218430" h="70147" fill="none" extrusionOk="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2219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632;p34">
            <a:extLst>
              <a:ext uri="{FF2B5EF4-FFF2-40B4-BE49-F238E27FC236}">
                <a16:creationId xmlns:a16="http://schemas.microsoft.com/office/drawing/2014/main" id="{A9FF3851-C6A6-BA4A-AAE6-78531933EB3D}"/>
              </a:ext>
            </a:extLst>
          </p:cNvPr>
          <p:cNvSpPr txBox="1">
            <a:spLocks/>
          </p:cNvSpPr>
          <p:nvPr/>
        </p:nvSpPr>
        <p:spPr>
          <a:xfrm>
            <a:off x="-26826" y="1513336"/>
            <a:ext cx="25891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Initialization:</a:t>
            </a:r>
          </a:p>
          <a:p>
            <a:r>
              <a:rPr lang="en-US" dirty="0">
                <a:solidFill>
                  <a:schemeClr val="accent5"/>
                </a:solidFill>
              </a:rPr>
              <a:t>Direct preparation(Easiest)</a:t>
            </a:r>
          </a:p>
        </p:txBody>
      </p:sp>
      <p:sp>
        <p:nvSpPr>
          <p:cNvPr id="34" name="Google Shape;634;p34">
            <a:extLst>
              <a:ext uri="{FF2B5EF4-FFF2-40B4-BE49-F238E27FC236}">
                <a16:creationId xmlns:a16="http://schemas.microsoft.com/office/drawing/2014/main" id="{C458D90F-9268-2645-B4C5-5CCDB398B133}"/>
              </a:ext>
            </a:extLst>
          </p:cNvPr>
          <p:cNvSpPr txBox="1">
            <a:spLocks/>
          </p:cNvSpPr>
          <p:nvPr/>
        </p:nvSpPr>
        <p:spPr>
          <a:xfrm>
            <a:off x="-43507" y="256543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Hamiltonian Evolution:</a:t>
            </a:r>
          </a:p>
          <a:p>
            <a:r>
              <a:rPr lang="en-US" dirty="0">
                <a:solidFill>
                  <a:schemeClr val="accent5"/>
                </a:solidFill>
              </a:rPr>
              <a:t>Four step: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3" name="Google Shape;634;p34">
            <a:extLst>
              <a:ext uri="{FF2B5EF4-FFF2-40B4-BE49-F238E27FC236}">
                <a16:creationId xmlns:a16="http://schemas.microsoft.com/office/drawing/2014/main" id="{F42DFA8A-82EE-0349-820F-82D81B3CB1E3}"/>
              </a:ext>
            </a:extLst>
          </p:cNvPr>
          <p:cNvSpPr txBox="1">
            <a:spLocks/>
          </p:cNvSpPr>
          <p:nvPr/>
        </p:nvSpPr>
        <p:spPr>
          <a:xfrm>
            <a:off x="0" y="3765737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Data Extraction:</a:t>
            </a:r>
          </a:p>
          <a:p>
            <a:r>
              <a:rPr lang="en-US" dirty="0">
                <a:solidFill>
                  <a:schemeClr val="accent5"/>
                </a:solidFill>
              </a:rPr>
              <a:t>Measure Expected Value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>
            <a:spLocks noGrp="1"/>
          </p:cNvSpPr>
          <p:nvPr>
            <p:ph type="title" idx="2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TW" dirty="0" err="1"/>
              <a:t>Ising</a:t>
            </a:r>
            <a:r>
              <a:rPr lang="en" altLang="zh-TW" dirty="0"/>
              <a:t> Model </a:t>
            </a:r>
            <a:br>
              <a:rPr lang="en" altLang="zh-TW" dirty="0"/>
            </a:br>
            <a:endParaRPr dirty="0"/>
          </a:p>
        </p:txBody>
      </p:sp>
      <p:sp>
        <p:nvSpPr>
          <p:cNvPr id="598" name="Google Shape;598;p31"/>
          <p:cNvSpPr txBox="1">
            <a:spLocks noGrp="1"/>
          </p:cNvSpPr>
          <p:nvPr>
            <p:ph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48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582176" y="172705"/>
            <a:ext cx="4893547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Hamiltonian and Boltzmann Distribution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E4439A-2981-FC4F-81A3-A901C1535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450172"/>
            <a:ext cx="3810000" cy="635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BD03698-6CF1-ED4D-9B6D-689FAC427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2223172"/>
            <a:ext cx="1739900" cy="76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8C1D47-5426-6746-9FBD-473BDA691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998" y="3172139"/>
            <a:ext cx="1943100" cy="685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CC97E13-3EC3-EE4F-BF2B-5D4AA3CA3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950" y="3995939"/>
            <a:ext cx="2476500" cy="9525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7B32F91-413E-4343-9E34-A49189E40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4350" y="3694654"/>
            <a:ext cx="3086100" cy="10922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C22F1F7-F195-7D4D-9E91-3839852E63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0268" y="2413672"/>
            <a:ext cx="40132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>
            <a:spLocks noGrp="1"/>
          </p:cNvSpPr>
          <p:nvPr>
            <p:ph type="title"/>
          </p:nvPr>
        </p:nvSpPr>
        <p:spPr>
          <a:xfrm>
            <a:off x="582176" y="172705"/>
            <a:ext cx="4893547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 Transition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7D81DC-85FD-AE4B-A935-62F106E5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6" y="1429514"/>
            <a:ext cx="4893547" cy="34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3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>
            <a:spLocks noGrp="1"/>
          </p:cNvSpPr>
          <p:nvPr>
            <p:ph type="title" idx="2"/>
          </p:nvPr>
        </p:nvSpPr>
        <p:spPr>
          <a:xfrm rot="212">
            <a:off x="1871671" y="2856289"/>
            <a:ext cx="5674610" cy="1081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Q</a:t>
            </a:r>
            <a:r>
              <a:rPr lang="en" altLang="zh-TW" dirty="0" err="1"/>
              <a:t>uantum</a:t>
            </a:r>
            <a:r>
              <a:rPr lang="en" altLang="zh-TW" dirty="0"/>
              <a:t> </a:t>
            </a:r>
            <a:r>
              <a:rPr lang="en" altLang="zh-TW" dirty="0" err="1"/>
              <a:t>simu</a:t>
            </a:r>
            <a:r>
              <a:rPr lang="en-US" altLang="zh-TW" dirty="0"/>
              <a:t>la</a:t>
            </a:r>
            <a:r>
              <a:rPr lang="en" altLang="zh-TW" dirty="0" err="1"/>
              <a:t>tion</a:t>
            </a:r>
            <a:r>
              <a:rPr lang="en" altLang="zh-TW" dirty="0"/>
              <a:t> of 4bit </a:t>
            </a:r>
            <a:r>
              <a:rPr lang="en" altLang="zh-TW" dirty="0" err="1"/>
              <a:t>Ising</a:t>
            </a:r>
            <a:r>
              <a:rPr lang="en" altLang="zh-TW" dirty="0"/>
              <a:t> model</a:t>
            </a:r>
            <a:br>
              <a:rPr lang="en" altLang="zh-TW" dirty="0"/>
            </a:br>
            <a:endParaRPr dirty="0"/>
          </a:p>
        </p:txBody>
      </p:sp>
      <p:sp>
        <p:nvSpPr>
          <p:cNvPr id="598" name="Google Shape;598;p31"/>
          <p:cNvSpPr txBox="1">
            <a:spLocks noGrp="1"/>
          </p:cNvSpPr>
          <p:nvPr>
            <p:ph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10271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352</Words>
  <Application>Microsoft Macintosh PowerPoint</Application>
  <PresentationFormat>如螢幕大小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Fira Sans</vt:lpstr>
      <vt:lpstr>Montserrat</vt:lpstr>
      <vt:lpstr>Raleway</vt:lpstr>
      <vt:lpstr>Cambria Math</vt:lpstr>
      <vt:lpstr>Arial</vt:lpstr>
      <vt:lpstr>Data Visualization by Slidesgo</vt:lpstr>
      <vt:lpstr>Quantum Simulation</vt:lpstr>
      <vt:lpstr>Contents</vt:lpstr>
      <vt:lpstr>Review of quantum simulation </vt:lpstr>
      <vt:lpstr>MISSION STATEMENT</vt:lpstr>
      <vt:lpstr>Three Basic Step</vt:lpstr>
      <vt:lpstr>Ising Model  </vt:lpstr>
      <vt:lpstr>Hamiltonian and Boltzmann Distribution</vt:lpstr>
      <vt:lpstr>Phase Transition</vt:lpstr>
      <vt:lpstr>Quantum simulation of 4bit Ising model </vt:lpstr>
      <vt:lpstr>Hamiltonian</vt:lpstr>
      <vt:lpstr>Partition Function</vt:lpstr>
      <vt:lpstr>Design</vt:lpstr>
      <vt:lpstr>Design</vt:lpstr>
      <vt:lpstr>Layout_Top</vt:lpstr>
      <vt:lpstr>Layout_Bottom</vt:lpstr>
      <vt:lpstr>Result: Simulating Partition Function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Simulation</dc:title>
  <cp:lastModifiedBy>Microsoft Office User</cp:lastModifiedBy>
  <cp:revision>13</cp:revision>
  <dcterms:modified xsi:type="dcterms:W3CDTF">2020-06-29T02:35:46Z</dcterms:modified>
</cp:coreProperties>
</file>