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61"/>
  </p:normalViewPr>
  <p:slideViewPr>
    <p:cSldViewPr snapToGrid="0" snapToObjects="1">
      <p:cViewPr varScale="1">
        <p:scale>
          <a:sx n="93" d="100"/>
          <a:sy n="9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37E1D-2B1F-7746-81AB-1B2F48B1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D78C82-CD8B-D240-8011-33B22605B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2E54A0-DCCA-3840-ADF0-5223432F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44E2D-CAB4-3F4F-8662-833D92D6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1E272-85FF-5F48-BEB3-A6D32DE8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599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9D7C3-8849-DA44-B10D-86F2ADE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7465D4-E97F-7943-A4AF-1D95130D9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EEBA8-D337-E343-ACC0-AE229816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8D8A8-022C-C248-936A-2478E161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10B572-9938-DB43-AED7-956676F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147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2C7E4C-6BAA-8345-8293-EAAF1A39D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0CD841-CA00-FD41-8BD5-286B1A41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8EF07A-9461-BB47-B33D-644B7916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994BE3-5762-6047-AD9F-2593B572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FF1F3-AD2E-BC4A-A425-20671505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ACA55-E9AB-D047-B9A2-2D239AD6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778F0-5909-4846-9C59-40EDB768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FA813-BA53-7549-A123-F55AADFA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79304-F734-2849-955C-534BBE51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6D1DF-B78A-D041-8CDE-F856F72A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65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2A876-8C92-4541-8784-8C16FF40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F8BAD-614B-1A42-AEB1-21B7B6BA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0079D-D2F9-0449-8A98-C299C28E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4EEE2-9659-3540-B5C7-1D288E4B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E281C4-F87F-A340-A606-255F89A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18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56C0-1FC7-9A49-9116-E4802A36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C06AC-9E14-5046-88CC-1EE45063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8622EE-1186-1042-B5AC-39B1FA085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5F7F89-6379-F64A-9710-30C7E2A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A8E967-DBC0-D546-A4B0-F5BAC885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7339E-4D6D-E44E-9437-26993D4E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123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1F63A-69EF-1C41-8984-0C9F3178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D4A83-5D4C-D34C-A972-F73D7D74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0D61C6-015D-5646-A978-C3097E8C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2A000C-895C-0649-96CD-E432AAA82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A2E0ED-74CD-BD48-B791-BEFB1538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F3D06B-417C-1A4A-AE69-F9171B30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C0ED14-A30B-0441-A942-5F772C72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AEBF26-A3CE-6F4F-920F-B4C2A656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944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EE5A9-7B90-DB43-8A99-D30246B3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835C1C-CE8B-CA4F-9971-591786E8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486BE-AACE-A845-BE0B-F1B12119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F2724A-BFD5-1647-8938-A0F7034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2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B2735A-131F-3340-AEB4-522B15EF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C72BCF-241A-1D4A-B369-9114855E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ADA02A-0A5C-D940-9E08-ACA5C040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45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D47F6-FF21-134C-A1C2-A97F8AA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C23E1-5EA2-714F-B49F-0E31B656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B21931-A8B9-5848-A371-6ABC7731F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516D5A-6BDD-574B-9CDC-41E432D3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6813C-90B3-D14A-8687-21A122A3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122A81-AE16-A04A-8FFF-BCA45C04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5A320-1997-D94B-9803-EE00279E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0E220C-C5AB-9340-BC8B-AD9069705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9AC52-A7B8-D744-A43D-11D39ED57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124FB7-37B9-C545-A02C-A9E91E87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3C063F-F8AC-CE46-B033-E7A2B2F5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A1EF6-55F8-1748-BF38-78382BC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84EBEE-34FB-B949-B40D-873F9FEB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D93BF8-C7FC-1A4A-B37C-DA3C6128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78A37-1360-CB45-9A29-AB54206E4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ACBC-343F-9D44-A0F2-8E386B62D37D}" type="datetimeFigureOut">
              <a:rPr kumimoji="1" lang="zh-TW" altLang="en-US" smtClean="0"/>
              <a:t>2020/5/12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A04BB1-36E8-3C40-AF5C-34C06594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8EF3F-6B0C-B249-A1C5-361512B1A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C212-6576-3E43-8DD9-92400BE4C1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485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emf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26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28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AFAD8-C15C-BD4C-80B6-41A0A1C28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kumimoji="1" lang="en-US" altLang="zh-TW" dirty="0"/>
              <a:t>Introduction to </a:t>
            </a:r>
            <a:br>
              <a:rPr kumimoji="1" lang="en-US" altLang="zh-TW" dirty="0"/>
            </a:br>
            <a:r>
              <a:rPr kumimoji="1" lang="en-US" altLang="zh-TW" dirty="0"/>
              <a:t>Quantum simulation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E18D1-2B49-2F48-B6BD-76128D910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林亮昕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70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E3D75D-0C78-764A-8219-606E57CC7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942" y="174812"/>
                <a:ext cx="10515600" cy="65083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TW" dirty="0"/>
                  <a:t>Step4 :Use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𝐻𝑈𝑡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en-US" altLang="zh-TW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zh-TW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is easy to simulated.</a:t>
                </a:r>
              </a:p>
              <a:p>
                <a:pPr marL="0" indent="0">
                  <a:buNone/>
                </a:pPr>
                <a:r>
                  <a:rPr kumimoji="1" lang="en-US" altLang="zh-TW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By recursion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kumimoji="1"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sup>
                    </m:sSup>
                  </m:oMath>
                </a14:m>
                <a:endParaRPr kumimoji="1"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′=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E3D75D-0C78-764A-8219-606E57CC7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942" y="174812"/>
                <a:ext cx="10515600" cy="6508375"/>
              </a:xfrm>
              <a:blipFill>
                <a:blip r:embed="rId2"/>
                <a:stretch>
                  <a:fillRect l="-1086" t="-1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3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C17FEE0-B66D-5145-B69E-DE17632EA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965"/>
                <a:ext cx="10515600" cy="625288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C17FEE0-B66D-5145-B69E-DE17632EA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965"/>
                <a:ext cx="10515600" cy="6252882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2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25F536-791F-C949-8837-7F6C368C9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071"/>
                <a:ext cx="10515600" cy="581389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zh-TW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25F536-791F-C949-8837-7F6C368C9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071"/>
                <a:ext cx="10515600" cy="5813892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0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BF516-B3ED-FE4A-B4F4-D0B1C318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Hamiltonian Evolution: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273377-8A12-D844-966C-2297F3E2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zh-TW" dirty="0"/>
                  <a:t>Step1:Write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kumimoji="1" lang="en-US" altLang="zh-TW" dirty="0"/>
                  <a:t> under second quantization</a:t>
                </a:r>
              </a:p>
              <a:p>
                <a:r>
                  <a:rPr kumimoji="1" lang="en-US" altLang="zh-TW" dirty="0"/>
                  <a:t>Step2:Use Suzuki-trotter approximation to simplify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Step3: Map creation/</a:t>
                </a:r>
                <a:r>
                  <a:rPr lang="en-US" altLang="zh-TW" dirty="0"/>
                  <a:t>annihilation</a:t>
                </a:r>
                <a:r>
                  <a:rPr kumimoji="1" lang="en-US" altLang="zh-TW" dirty="0"/>
                  <a:t> operator (</a:t>
                </a:r>
                <a:r>
                  <a:rPr kumimoji="1" lang="en-US" altLang="zh-TW" dirty="0" err="1"/>
                  <a:t>anticommute</a:t>
                </a:r>
                <a:r>
                  <a:rPr kumimoji="1" lang="en-US" altLang="zh-TW" dirty="0"/>
                  <a:t>)  to </a:t>
                </a:r>
                <a:r>
                  <a:rPr kumimoji="1" lang="en-US" altLang="zh-TW" dirty="0" err="1"/>
                  <a:t>pauli</a:t>
                </a:r>
                <a:r>
                  <a:rPr kumimoji="1" lang="en-US" altLang="zh-TW" dirty="0"/>
                  <a:t>   </a:t>
                </a:r>
              </a:p>
              <a:p>
                <a:pPr marL="0" indent="0">
                  <a:buNone/>
                </a:pPr>
                <a:r>
                  <a:rPr kumimoji="1" lang="en-US" altLang="zh-TW" dirty="0"/>
                  <a:t>               matrix(commute) by </a:t>
                </a:r>
                <a:r>
                  <a:rPr kumimoji="1" lang="en-US" altLang="zh-TW" b="1" dirty="0"/>
                  <a:t>Jordan-Wigner </a:t>
                </a:r>
                <a:r>
                  <a:rPr kumimoji="1" lang="en-US" altLang="zh-TW" b="1" dirty="0" err="1"/>
                  <a:t>transfrom</a:t>
                </a:r>
                <a:endParaRPr kumimoji="1" lang="en-US" altLang="zh-TW" dirty="0"/>
              </a:p>
              <a:p>
                <a:r>
                  <a:rPr kumimoji="1" lang="en-US" altLang="zh-TW" dirty="0"/>
                  <a:t>Step4: Use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𝐻𝑈𝑡</m:t>
                                </m:r>
                              </m:sup>
                            </m:s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zh-TW" dirty="0"/>
                  <a:t> to simplify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273377-8A12-D844-966C-2297F3E2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5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68449-B94C-8345-84AA-064A098E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Extraction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DBB8E-04E5-CD4B-947F-5F7E6650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Correlation Function</a:t>
            </a:r>
          </a:p>
          <a:p>
            <a:r>
              <a:rPr kumimoji="1" lang="en-US" altLang="zh-TW" dirty="0"/>
              <a:t>Hamiltonian spectrum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8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10A4D-9E47-6C49-A9B6-AE9617D0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Correlation Function 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1D8E0F-2C29-394B-87B4-00FAB993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832" y="704056"/>
            <a:ext cx="3086100" cy="6477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79F8E3-9D04-264C-9CCF-0A847625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1397000"/>
            <a:ext cx="8293100" cy="2032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43D88E-1437-604B-8291-5C597CD5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5860" y="3471697"/>
            <a:ext cx="7240599" cy="5195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CB34992-A841-9949-BBA7-39C1176A5B5B}"/>
              </a:ext>
            </a:extLst>
          </p:cNvPr>
          <p:cNvSpPr/>
          <p:nvPr/>
        </p:nvSpPr>
        <p:spPr>
          <a:xfrm>
            <a:off x="2178050" y="1690688"/>
            <a:ext cx="457574" cy="5549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3AAC6D-12CB-5B4F-B8FB-19F2306436AD}"/>
              </a:ext>
            </a:extLst>
          </p:cNvPr>
          <p:cNvSpPr/>
          <p:nvPr/>
        </p:nvSpPr>
        <p:spPr>
          <a:xfrm>
            <a:off x="2178050" y="2630826"/>
            <a:ext cx="565150" cy="5549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noFill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BC1427C-A4BC-F044-90D7-E5EB85BF2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4267" y="2722563"/>
            <a:ext cx="9382207" cy="3040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8339E5D-3831-E749-A9ED-A53E314D4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6364" y="1766586"/>
            <a:ext cx="5486400" cy="393700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0F76D15-9996-4143-96D2-EF2AF266EF60}"/>
              </a:ext>
            </a:extLst>
          </p:cNvPr>
          <p:cNvCxnSpPr>
            <a:cxnSpLocks/>
          </p:cNvCxnSpPr>
          <p:nvPr/>
        </p:nvCxnSpPr>
        <p:spPr>
          <a:xfrm>
            <a:off x="2920492" y="1532965"/>
            <a:ext cx="0" cy="20574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049B895-5C07-F54D-A05F-FF72962A5B4F}"/>
              </a:ext>
            </a:extLst>
          </p:cNvPr>
          <p:cNvCxnSpPr>
            <a:cxnSpLocks/>
          </p:cNvCxnSpPr>
          <p:nvPr/>
        </p:nvCxnSpPr>
        <p:spPr>
          <a:xfrm flipH="1">
            <a:off x="4108316" y="1532965"/>
            <a:ext cx="1" cy="275664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C066C0-0193-904F-BD75-6B522DB1ACDF}"/>
              </a:ext>
            </a:extLst>
          </p:cNvPr>
          <p:cNvCxnSpPr>
            <a:cxnSpLocks/>
          </p:cNvCxnSpPr>
          <p:nvPr/>
        </p:nvCxnSpPr>
        <p:spPr>
          <a:xfrm>
            <a:off x="5524739" y="1532965"/>
            <a:ext cx="0" cy="368449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CCD6391-F6C1-FD42-A71A-F6B736C7FD6E}"/>
              </a:ext>
            </a:extLst>
          </p:cNvPr>
          <p:cNvCxnSpPr>
            <a:cxnSpLocks/>
          </p:cNvCxnSpPr>
          <p:nvPr/>
        </p:nvCxnSpPr>
        <p:spPr>
          <a:xfrm>
            <a:off x="6430174" y="1532965"/>
            <a:ext cx="0" cy="428961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8B3545-5DFD-5744-9EE9-D7C0F75B8D37}"/>
              </a:ext>
            </a:extLst>
          </p:cNvPr>
          <p:cNvCxnSpPr/>
          <p:nvPr/>
        </p:nvCxnSpPr>
        <p:spPr>
          <a:xfrm>
            <a:off x="7295268" y="1559651"/>
            <a:ext cx="0" cy="189603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D26710F-9220-194B-B8D0-89301C6CED04}"/>
              </a:ext>
            </a:extLst>
          </p:cNvPr>
          <p:cNvCxnSpPr>
            <a:cxnSpLocks/>
          </p:cNvCxnSpPr>
          <p:nvPr/>
        </p:nvCxnSpPr>
        <p:spPr>
          <a:xfrm>
            <a:off x="8362068" y="1543216"/>
            <a:ext cx="0" cy="263270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C6E6833F-035B-3347-9C5F-AF2EE371D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29044" y="4175917"/>
            <a:ext cx="8329335" cy="86763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F70B788-C95F-7A4C-969E-CF601C70E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29237" y="4896493"/>
            <a:ext cx="8945619" cy="64193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FE15D8CC-ABC5-624F-9E17-14D73CE48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340" y="5662540"/>
            <a:ext cx="8667667" cy="902882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AABB24B-DD26-4040-BFDF-5993B2308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845" y="3310627"/>
            <a:ext cx="8925691" cy="64050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CEBD3158-C15A-6348-BCF2-84E510669A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2279" y="4030110"/>
            <a:ext cx="7916024" cy="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3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B95C5-DC67-5D49-90EA-4AA167B7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Expectation value 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BF70B1-86DE-624A-9B7E-6D3D186B7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20" t="14453" b="56251"/>
          <a:stretch/>
        </p:blipFill>
        <p:spPr>
          <a:xfrm>
            <a:off x="5193792" y="730250"/>
            <a:ext cx="1217422" cy="5953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8B0B5F-DC72-A84D-9007-403AD7B8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3051"/>
            <a:ext cx="8915400" cy="660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944AA4-C06A-844A-B327-D449DD46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0646"/>
            <a:ext cx="8767488" cy="5479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89E764-3B1D-EC42-BDDE-15163BABE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48026"/>
            <a:ext cx="7893982" cy="8588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5DA4A7-8AB5-1E46-82C9-2ABFAA13D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988" y="4077354"/>
            <a:ext cx="8767488" cy="547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726ABB-585D-F246-87B0-2A795C207956}"/>
                  </a:ext>
                </a:extLst>
              </p:cNvPr>
              <p:cNvSpPr/>
              <p:nvPr/>
            </p:nvSpPr>
            <p:spPr>
              <a:xfrm>
                <a:off x="-129988" y="4950756"/>
                <a:ext cx="751242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⟨"/>
                          <m:endChr m:val="⟩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𝐴𝑈𝐵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726ABB-585D-F246-87B0-2A795C207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988" y="4950756"/>
                <a:ext cx="7512424" cy="404983"/>
              </a:xfrm>
              <a:prstGeom prst="rect">
                <a:avLst/>
              </a:prstGeom>
              <a:blipFill>
                <a:blip r:embed="rId7"/>
                <a:stretch>
                  <a:fillRect t="-93939" b="-1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9D79E3-62B3-6E42-8B58-BFD0FB236464}"/>
                  </a:ext>
                </a:extLst>
              </p:cNvPr>
              <p:cNvSpPr/>
              <p:nvPr/>
            </p:nvSpPr>
            <p:spPr>
              <a:xfrm>
                <a:off x="6550305" y="2438489"/>
                <a:ext cx="2533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𝐴𝑈𝐵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9D79E3-62B3-6E42-8B58-BFD0FB23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05" y="2438489"/>
                <a:ext cx="2533835" cy="369332"/>
              </a:xfrm>
              <a:prstGeom prst="rect">
                <a:avLst/>
              </a:prstGeom>
              <a:blipFill>
                <a:blip r:embed="rId8"/>
                <a:stretch>
                  <a:fillRect t="-124138" r="-8543" b="-189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19C4CF-FF16-3646-889A-0FDD8EF9D648}"/>
                  </a:ext>
                </a:extLst>
              </p:cNvPr>
              <p:cNvSpPr/>
              <p:nvPr/>
            </p:nvSpPr>
            <p:spPr>
              <a:xfrm>
                <a:off x="6550305" y="4234041"/>
                <a:ext cx="2464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𝐴𝑈𝐵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19C4CF-FF16-3646-889A-0FDD8EF9D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05" y="4234041"/>
                <a:ext cx="2464200" cy="369332"/>
              </a:xfrm>
              <a:prstGeom prst="rect">
                <a:avLst/>
              </a:prstGeom>
              <a:blipFill>
                <a:blip r:embed="rId9"/>
                <a:stretch>
                  <a:fillRect t="-106667" r="-7732" b="-16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00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613BF-C8C7-C442-8F1D-39ECAFD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-196115"/>
            <a:ext cx="11403106" cy="1325563"/>
          </a:xfrm>
        </p:spPr>
        <p:txBody>
          <a:bodyPr/>
          <a:lstStyle/>
          <a:p>
            <a:r>
              <a:rPr kumimoji="1" lang="en-US" altLang="zh-TW" dirty="0"/>
              <a:t>But how to derive expectation value from circuit? 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61E8B4-4676-2D4E-B060-09F4EB57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" y="859541"/>
            <a:ext cx="10515600" cy="4351338"/>
          </a:xfrm>
        </p:spPr>
        <p:txBody>
          <a:bodyPr/>
          <a:lstStyle/>
          <a:p>
            <a:r>
              <a:rPr lang="en-US" altLang="zh-TW" dirty="0"/>
              <a:t>For x: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E96098-38E0-E74A-B479-BF2F975A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64" y="841161"/>
            <a:ext cx="9618286" cy="5343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6B0E0B-FC1D-4441-A138-15105177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70" y="859541"/>
            <a:ext cx="7853082" cy="5635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A974B7C-CF7E-9142-84C9-1DC11ACC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181" y="884953"/>
            <a:ext cx="7171768" cy="5146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AA124F-C426-4B4C-B9D6-AFDD3FB10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6481" y="1767566"/>
            <a:ext cx="8190722" cy="13272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422E785-0F69-1143-9379-B5B1F73B9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06" y="3062920"/>
            <a:ext cx="7429500" cy="35306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78DFE9E-4CDB-5542-85F9-44CC909E892B}"/>
              </a:ext>
            </a:extLst>
          </p:cNvPr>
          <p:cNvSpPr/>
          <p:nvPr/>
        </p:nvSpPr>
        <p:spPr>
          <a:xfrm>
            <a:off x="7741023" y="18575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TW" sz="2400" dirty="0"/>
              <a:t>Strategy: measure first qubit:</a:t>
            </a:r>
          </a:p>
          <a:p>
            <a:r>
              <a:rPr kumimoji="1" lang="en-US" altLang="zh-TW" sz="2400" dirty="0"/>
              <a:t>If 1: record 1</a:t>
            </a:r>
          </a:p>
          <a:p>
            <a:r>
              <a:rPr kumimoji="1" lang="en-US" altLang="zh-TW" sz="2400" dirty="0"/>
              <a:t>If 0: record -1</a:t>
            </a:r>
          </a:p>
          <a:p>
            <a:r>
              <a:rPr kumimoji="1" lang="en-US" altLang="zh-TW" sz="2400" dirty="0"/>
              <a:t>The expected value of the number</a:t>
            </a:r>
          </a:p>
          <a:p>
            <a:r>
              <a:rPr kumimoji="1" lang="en-US" altLang="zh-TW" sz="2400" dirty="0"/>
              <a:t>=P(0)*1+P(1)*(-1)</a:t>
            </a:r>
          </a:p>
          <a:p>
            <a:r>
              <a:rPr kumimoji="1" lang="en-US" altLang="zh-TW" sz="2400" dirty="0"/>
              <a:t>=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8727BA9-2020-D141-B913-3E72D902E4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3263" r="86183"/>
          <a:stretch/>
        </p:blipFill>
        <p:spPr>
          <a:xfrm>
            <a:off x="7741023" y="3553421"/>
            <a:ext cx="1231870" cy="6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64DE1-FA50-D545-84E1-098A7849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54815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For y: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0BB668-EB30-B544-A9D4-0D48D08FDDCE}"/>
                  </a:ext>
                </a:extLst>
              </p:cNvPr>
              <p:cNvSpPr/>
              <p:nvPr/>
            </p:nvSpPr>
            <p:spPr>
              <a:xfrm>
                <a:off x="905499" y="1148261"/>
                <a:ext cx="161351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zh-TW" dirty="0">
                    <a:effectLst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0BB668-EB30-B544-A9D4-0D48D08FD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9" y="1148261"/>
                <a:ext cx="1613519" cy="554254"/>
              </a:xfrm>
              <a:prstGeom prst="rect">
                <a:avLst/>
              </a:prstGeom>
              <a:blipFill>
                <a:blip r:embed="rId2"/>
                <a:stretch>
                  <a:fillRect l="-2344"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AA273F-A05B-5B4B-ADC6-AAD2BD68316E}"/>
                  </a:ext>
                </a:extLst>
              </p:cNvPr>
              <p:cNvSpPr/>
              <p:nvPr/>
            </p:nvSpPr>
            <p:spPr>
              <a:xfrm>
                <a:off x="2962835" y="1085262"/>
                <a:ext cx="3814314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AA273F-A05B-5B4B-ADC6-AAD2BD683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835" y="1085262"/>
                <a:ext cx="3814314" cy="680251"/>
              </a:xfrm>
              <a:prstGeom prst="rect">
                <a:avLst/>
              </a:prstGeom>
              <a:blipFill>
                <a:blip r:embed="rId3"/>
                <a:stretch>
                  <a:fillRect t="-60000" r="-4636" b="-6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EDB5CD5-DBDA-9E47-9A9B-0A2FA94E6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850" y="1117417"/>
            <a:ext cx="7171768" cy="51464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CDB843-D042-BC43-B682-1F792CF32CDC}"/>
              </a:ext>
            </a:extLst>
          </p:cNvPr>
          <p:cNvSpPr/>
          <p:nvPr/>
        </p:nvSpPr>
        <p:spPr>
          <a:xfrm>
            <a:off x="7843370" y="20697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TW" sz="2400" dirty="0"/>
              <a:t>Strategy: measure first qubit:</a:t>
            </a:r>
          </a:p>
          <a:p>
            <a:r>
              <a:rPr kumimoji="1" lang="en-US" altLang="zh-TW" sz="2400" dirty="0"/>
              <a:t>If 1: record 1</a:t>
            </a:r>
          </a:p>
          <a:p>
            <a:r>
              <a:rPr kumimoji="1" lang="en-US" altLang="zh-TW" sz="2400" dirty="0"/>
              <a:t>If 0: record -1</a:t>
            </a:r>
          </a:p>
          <a:p>
            <a:r>
              <a:rPr kumimoji="1" lang="en-US" altLang="zh-TW" sz="2400" dirty="0"/>
              <a:t>The expected value of the number</a:t>
            </a:r>
          </a:p>
          <a:p>
            <a:r>
              <a:rPr kumimoji="1" lang="en-US" altLang="zh-TW" sz="2400" dirty="0"/>
              <a:t>=P(0)*1+P(1)*(-1)</a:t>
            </a:r>
          </a:p>
          <a:p>
            <a:r>
              <a:rPr kumimoji="1" lang="en-US" altLang="zh-TW" sz="2400" dirty="0"/>
              <a:t>=</a:t>
            </a:r>
            <a:endParaRPr lang="zh-TW" altLang="en-US" sz="24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17E3F5C-3DC3-2D49-B4CE-8A7809393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524" b="22499"/>
          <a:stretch/>
        </p:blipFill>
        <p:spPr>
          <a:xfrm>
            <a:off x="8094382" y="3967812"/>
            <a:ext cx="1063752" cy="66560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ADD6836-D392-D84E-9078-EB39CF37C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62785"/>
            <a:ext cx="7481432" cy="12122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DA9661-CACE-8242-A9BD-D9F430F402DE}"/>
                  </a:ext>
                </a:extLst>
              </p:cNvPr>
              <p:cNvSpPr/>
              <p:nvPr/>
            </p:nvSpPr>
            <p:spPr>
              <a:xfrm>
                <a:off x="99170" y="3117145"/>
                <a:ext cx="7814243" cy="3801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0|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𝑖𝐵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⨂(</m:t>
                          </m:r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𝑖𝑈𝐵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𝑖𝐴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𝑈𝐵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⟨"/>
                          <m:endChr m:val=""/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𝑖𝐵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𝑖𝑈𝐵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𝐴𝑈𝐵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𝑖𝐵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1|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⨂(</m:t>
                          </m:r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𝑖𝑈𝐵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𝑖𝐴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𝑈𝐵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⟨"/>
                          <m:endChr m:val=""/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𝑖𝐴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𝑈𝐵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TW" altLang="zh-TW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𝑖𝑈</m:t>
                                  </m:r>
                                </m:e>
                                <m:sup>
                                  <m:r>
                                    <a:rPr lang="en-US" altLang="zh-TW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𝐴𝑈𝐵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𝑖𝐵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TW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TW" altLang="zh-TW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DA9661-CACE-8242-A9BD-D9F430F40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" y="3117145"/>
                <a:ext cx="7814243" cy="3801041"/>
              </a:xfrm>
              <a:prstGeom prst="rect">
                <a:avLst/>
              </a:prstGeom>
              <a:blipFill>
                <a:blip r:embed="rId7"/>
                <a:stretch>
                  <a:fillRect t="-3322" b="-5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904A8-99D6-B44B-B9E9-D2221169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Goal?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79F62D-7992-FE4F-8DF7-EF500B1E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Simulating the time evolution with given Hamiltonian</a:t>
                </a:r>
              </a:p>
              <a:p>
                <a:endParaRPr kumimoji="1"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̂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79F62D-7992-FE4F-8DF7-EF500B1E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B6087-6436-B542-A4D0-9698EF6C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Can classical computer make it?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7F879E3-F702-E54B-8869-8D313FDF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Feynman--Hardly possible.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044E0C-3EA3-EC46-B8AB-5724BF63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3" y="3308350"/>
            <a:ext cx="8496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1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776E-4192-7244-87B2-B465B29A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Fail of classical quantum computer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E3B22-9896-844D-877F-5AACDB03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sz="3200" dirty="0"/>
              <a:t>1.Cost exponential memory: need 2*(2^n) memory.</a:t>
            </a:r>
          </a:p>
          <a:p>
            <a:pPr marL="0" indent="0">
              <a:buNone/>
            </a:pPr>
            <a:r>
              <a:rPr kumimoji="1" lang="en-US" altLang="zh-TW" sz="2000" dirty="0"/>
              <a:t>(Each state has real and imagine part)</a:t>
            </a:r>
          </a:p>
          <a:p>
            <a:pPr marL="0" indent="0">
              <a:buNone/>
            </a:pPr>
            <a:r>
              <a:rPr kumimoji="1" lang="en-US" altLang="zh-TW" sz="2000" dirty="0"/>
              <a:t>(Quantum computer :n qubit)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2.Cost exponential Calculation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</a:t>
            </a:r>
            <a:r>
              <a:rPr lang="en-US" altLang="zh-TW" dirty="0"/>
              <a:t> Numerical sign problem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6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7EEB3-B9A0-2541-9705-45D09FC2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Process of Quantum simulation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C43E1-4EB0-D24D-90EE-E8E125EE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Initialization</a:t>
            </a:r>
          </a:p>
          <a:p>
            <a:r>
              <a:rPr kumimoji="1" lang="en-US" altLang="zh-TW" dirty="0"/>
              <a:t>Hamiltonian Evolution</a:t>
            </a:r>
          </a:p>
          <a:p>
            <a:r>
              <a:rPr kumimoji="1" lang="en-US" altLang="zh-TW" dirty="0"/>
              <a:t>Data Extraction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All need to complete in Polynomial Time!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07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7DC6-D34B-D548-BB92-79A5BF1A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Review of Second Quantization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84A642-4B1A-8E44-916E-D92E241F7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/>
              <a:lstStyle/>
              <a:p>
                <a:r>
                  <a:rPr lang="en-US" altLang="zh-TW" dirty="0"/>
                  <a:t>Fock state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Creation and annihilation operators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TW" dirty="0"/>
                  <a:t>=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−1,…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begChr m:val=""/>
                        <m:endChr m:val="⟩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TW" dirty="0"/>
                  <a:t>=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For fermions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While Pauli matrices commute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84A642-4B1A-8E44-916E-D92E241F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965" t="-2368" b="-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30A52205-9850-1247-83C5-F69A04F1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5118892"/>
            <a:ext cx="3835400" cy="838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B016F6-781A-CC45-A866-CB77273E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65" y="2128642"/>
            <a:ext cx="2175934" cy="5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2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C6A39-EB2B-244E-B2C7-43FFDD6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Initialization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4A891-9044-5C4A-AAC2-A0C3613A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Direct preparation ( e.g.  00000…0 state)</a:t>
            </a:r>
          </a:p>
          <a:p>
            <a:r>
              <a:rPr kumimoji="1" lang="en-US" altLang="zh-TW" dirty="0"/>
              <a:t>Fermions: Linear combination of slater determinant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45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DCA65CC-00F6-9C49-B6ED-E028B8EB4A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4361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zh-TW" dirty="0"/>
                  <a:t>Hamiltonian Evolution: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e>
                    </m:d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DCA65CC-00F6-9C49-B6ED-E028B8EB4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4361"/>
                <a:ext cx="10515600" cy="1325563"/>
              </a:xfrm>
              <a:blipFill>
                <a:blip r:embed="rId2"/>
                <a:stretch>
                  <a:fillRect l="-2292" t="-20000" b="-5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B220E0-B54D-7A44-872D-0678B9E07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TW" dirty="0"/>
                  <a:t>Step1: 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kumimoji="1" lang="en-US" altLang="zh-TW" dirty="0"/>
                  <a:t> under second quantization</a:t>
                </a:r>
              </a:p>
              <a:p>
                <a:pPr marL="0" indent="0">
                  <a:buNone/>
                </a:pPr>
                <a:r>
                  <a:rPr kumimoji="1" lang="en-US" altLang="zh-TW" dirty="0"/>
                  <a:t>(fermion) creation/</a:t>
                </a:r>
                <a:r>
                  <a:rPr lang="en-US" altLang="zh-TW" dirty="0"/>
                  <a:t>annihilation operators</a:t>
                </a:r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e.g. Hubbard Model: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Step2: Use Suzuki-trotter approximation to simplify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e.g.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B220E0-B54D-7A44-872D-0678B9E07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EA09D26-03E2-D540-89E8-D6D22724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66" y="2734734"/>
            <a:ext cx="4267200" cy="812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C107DA-BA0D-4C46-AFA1-840592C8A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50" y="5524500"/>
            <a:ext cx="8420100" cy="787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73FF64-350E-6F42-9266-DEFD5FAD7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466" y="4407618"/>
            <a:ext cx="1447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E3D88E-B2C6-8442-98AD-C4838FB68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464" y="363070"/>
                <a:ext cx="11793071" cy="63739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TW" dirty="0"/>
                  <a:t>Step3: Map creation/</a:t>
                </a:r>
                <a:r>
                  <a:rPr lang="en-US" altLang="zh-TW" dirty="0"/>
                  <a:t>annihilation</a:t>
                </a:r>
                <a:r>
                  <a:rPr kumimoji="1" lang="en-US" altLang="zh-TW" dirty="0"/>
                  <a:t> operator (</a:t>
                </a:r>
                <a:r>
                  <a:rPr kumimoji="1" lang="en-US" altLang="zh-TW" dirty="0" err="1"/>
                  <a:t>anticommute</a:t>
                </a:r>
                <a:r>
                  <a:rPr kumimoji="1" lang="en-US" altLang="zh-TW" dirty="0"/>
                  <a:t>)  to </a:t>
                </a:r>
                <a:r>
                  <a:rPr kumimoji="1" lang="en-US" altLang="zh-TW" dirty="0" err="1"/>
                  <a:t>pauli</a:t>
                </a:r>
                <a:r>
                  <a:rPr kumimoji="1" lang="en-US" altLang="zh-TW" dirty="0"/>
                  <a:t> matrix(commute) by </a:t>
                </a:r>
                <a:r>
                  <a:rPr kumimoji="1" lang="en-US" altLang="zh-TW" b="1" dirty="0"/>
                  <a:t>Jordan-Wigner </a:t>
                </a:r>
                <a:r>
                  <a:rPr kumimoji="1" lang="en-US" altLang="zh-TW" b="1" dirty="0" err="1"/>
                  <a:t>transfrom</a:t>
                </a:r>
                <a:r>
                  <a:rPr kumimoji="1" lang="en-US" altLang="zh-TW" dirty="0"/>
                  <a:t>.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And then express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/>
                  <a:t> into linear combination of product of Pauli matrices.</a:t>
                </a:r>
              </a:p>
              <a:p>
                <a:pPr marL="0" indent="0">
                  <a:buNone/>
                </a:pPr>
                <a:r>
                  <a:rPr kumimoji="1" lang="en-US" altLang="zh-TW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TW" b="0" dirty="0"/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TW" b="0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 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 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TW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 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kumimoji="1" lang="en-US" altLang="zh-TW" dirty="0">
                    <a:ea typeface="Cambria Math" panose="02040503050406030204" pitchFamily="18" charset="0"/>
                  </a:rPr>
                  <a:t>/2</a:t>
                </a:r>
              </a:p>
              <a:p>
                <a:pPr marL="0" indent="0">
                  <a:buNone/>
                </a:pPr>
                <a:r>
                  <a:rPr kumimoji="1" lang="en-US" altLang="zh-TW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E3D88E-B2C6-8442-98AD-C4838FB68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464" y="363070"/>
                <a:ext cx="11793071" cy="6373905"/>
              </a:xfrm>
              <a:blipFill>
                <a:blip r:embed="rId2"/>
                <a:stretch>
                  <a:fillRect l="-1076" t="-3984" b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1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678</Words>
  <Application>Microsoft Macintosh PowerPoint</Application>
  <PresentationFormat>寬螢幕</PresentationFormat>
  <Paragraphs>122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佈景主題</vt:lpstr>
      <vt:lpstr>Introduction to  Quantum simulation</vt:lpstr>
      <vt:lpstr>Goal?</vt:lpstr>
      <vt:lpstr>Can classical computer make it?</vt:lpstr>
      <vt:lpstr>Fail of classical quantum computer</vt:lpstr>
      <vt:lpstr>Process of Quantum simulation</vt:lpstr>
      <vt:lpstr>Review of Second Quantization</vt:lpstr>
      <vt:lpstr>Initialization</vt:lpstr>
      <vt:lpstr>Hamiltonian Evolution:  ├ |ψ(t)⟩=exp⁡(-iH ̂t)├ |ψ(0)⟩</vt:lpstr>
      <vt:lpstr>PowerPoint 簡報</vt:lpstr>
      <vt:lpstr>PowerPoint 簡報</vt:lpstr>
      <vt:lpstr>PowerPoint 簡報</vt:lpstr>
      <vt:lpstr>PowerPoint 簡報</vt:lpstr>
      <vt:lpstr>Hamiltonian Evolution:</vt:lpstr>
      <vt:lpstr>Data Extraction</vt:lpstr>
      <vt:lpstr>Correlation Function </vt:lpstr>
      <vt:lpstr>Expectation value </vt:lpstr>
      <vt:lpstr>But how to derive expectation value from circuit?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Qunatum simulation</dc:title>
  <dc:creator>Microsoft Office User</dc:creator>
  <cp:lastModifiedBy>Microsoft Office User</cp:lastModifiedBy>
  <cp:revision>35</cp:revision>
  <dcterms:created xsi:type="dcterms:W3CDTF">2020-04-05T05:57:48Z</dcterms:created>
  <dcterms:modified xsi:type="dcterms:W3CDTF">2020-05-12T09:22:02Z</dcterms:modified>
</cp:coreProperties>
</file>