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0" r:id="rId4"/>
    <p:sldId id="259" r:id="rId5"/>
    <p:sldId id="279" r:id="rId6"/>
    <p:sldId id="281" r:id="rId7"/>
    <p:sldId id="272" r:id="rId8"/>
    <p:sldId id="258" r:id="rId9"/>
    <p:sldId id="260" r:id="rId10"/>
    <p:sldId id="261" r:id="rId11"/>
    <p:sldId id="262" r:id="rId12"/>
    <p:sldId id="263" r:id="rId13"/>
    <p:sldId id="264" r:id="rId14"/>
    <p:sldId id="273" r:id="rId15"/>
    <p:sldId id="265" r:id="rId16"/>
    <p:sldId id="274" r:id="rId17"/>
    <p:sldId id="266" r:id="rId18"/>
    <p:sldId id="267" r:id="rId19"/>
    <p:sldId id="268" r:id="rId20"/>
    <p:sldId id="269" r:id="rId21"/>
    <p:sldId id="270" r:id="rId22"/>
    <p:sldId id="282" r:id="rId23"/>
    <p:sldId id="271" r:id="rId24"/>
    <p:sldId id="275" r:id="rId25"/>
    <p:sldId id="278" r:id="rId26"/>
    <p:sldId id="276" r:id="rId27"/>
    <p:sldId id="277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3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A8E0-3E92-4940-AAA1-516C58FBE54F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38A1-1B3C-4804-BB58-5D02AAC7C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40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A8E0-3E92-4940-AAA1-516C58FBE54F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38A1-1B3C-4804-BB58-5D02AAC7C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43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A8E0-3E92-4940-AAA1-516C58FBE54F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38A1-1B3C-4804-BB58-5D02AAC7CB7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8638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A8E0-3E92-4940-AAA1-516C58FBE54F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38A1-1B3C-4804-BB58-5D02AAC7C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8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A8E0-3E92-4940-AAA1-516C58FBE54F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38A1-1B3C-4804-BB58-5D02AAC7CB7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6107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A8E0-3E92-4940-AAA1-516C58FBE54F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38A1-1B3C-4804-BB58-5D02AAC7C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713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A8E0-3E92-4940-AAA1-516C58FBE54F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38A1-1B3C-4804-BB58-5D02AAC7C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648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A8E0-3E92-4940-AAA1-516C58FBE54F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38A1-1B3C-4804-BB58-5D02AAC7C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95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A8E0-3E92-4940-AAA1-516C58FBE54F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38A1-1B3C-4804-BB58-5D02AAC7C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16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A8E0-3E92-4940-AAA1-516C58FBE54F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38A1-1B3C-4804-BB58-5D02AAC7C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14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A8E0-3E92-4940-AAA1-516C58FBE54F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38A1-1B3C-4804-BB58-5D02AAC7C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29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A8E0-3E92-4940-AAA1-516C58FBE54F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38A1-1B3C-4804-BB58-5D02AAC7C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9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A8E0-3E92-4940-AAA1-516C58FBE54F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38A1-1B3C-4804-BB58-5D02AAC7C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62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A8E0-3E92-4940-AAA1-516C58FBE54F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38A1-1B3C-4804-BB58-5D02AAC7C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3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A8E0-3E92-4940-AAA1-516C58FBE54F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38A1-1B3C-4804-BB58-5D02AAC7C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97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A8E0-3E92-4940-AAA1-516C58FBE54F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38A1-1B3C-4804-BB58-5D02AAC7C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29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4A8E0-3E92-4940-AAA1-516C58FBE54F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1638A1-1B3C-4804-BB58-5D02AAC7C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92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42900" y="2252134"/>
            <a:ext cx="10083800" cy="1646302"/>
          </a:xfrm>
        </p:spPr>
        <p:txBody>
          <a:bodyPr/>
          <a:lstStyle/>
          <a:p>
            <a:pPr algn="ctr"/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PQC Final Project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NTT Multiplication in NTRUHPS2048677 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59467" y="4050836"/>
            <a:ext cx="7766936" cy="1096899"/>
          </a:xfrm>
        </p:spPr>
        <p:txBody>
          <a:bodyPr/>
          <a:lstStyle/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 洪逸霖</a:t>
            </a:r>
            <a:r>
              <a:rPr lang="en-US" altLang="zh-TW" dirty="0"/>
              <a:t>(D09921011)</a:t>
            </a:r>
            <a:r>
              <a:rPr lang="zh-TW" altLang="en-US" dirty="0"/>
              <a:t>、林亮昕</a:t>
            </a:r>
            <a:r>
              <a:rPr lang="en-US" altLang="zh-TW" dirty="0"/>
              <a:t>(B07901100)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326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49" y="1467262"/>
            <a:ext cx="6426168" cy="5144024"/>
          </a:xfr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677333" y="14646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Tricks tried 1440-180(8-NTT) </a:t>
            </a:r>
            <a:br>
              <a:rPr lang="en-US" altLang="zh-TW" dirty="0"/>
            </a:br>
            <a:r>
              <a:rPr lang="en-US" altLang="zh-TW" dirty="0"/>
              <a:t>(Optimization)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917377" y="2529444"/>
            <a:ext cx="3021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We store value to s0, s1, s2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7061200" y="3138851"/>
                <a:ext cx="4046108" cy="66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Notice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2577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360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=−57584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1024∗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−57584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200" y="3138851"/>
                <a:ext cx="4046108" cy="669992"/>
              </a:xfrm>
              <a:prstGeom prst="rect">
                <a:avLst/>
              </a:prstGeom>
              <a:blipFill>
                <a:blip r:embed="rId3"/>
                <a:stretch>
                  <a:fillRect l="-1205" t="-6364"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5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88" y="1467262"/>
            <a:ext cx="6489978" cy="5185620"/>
          </a:xfr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677333" y="14646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Tricks tried 1440-180(8-NTT) </a:t>
            </a:r>
            <a:br>
              <a:rPr lang="en-US" altLang="zh-TW" dirty="0"/>
            </a:br>
            <a:r>
              <a:rPr lang="en-US" altLang="zh-TW" dirty="0"/>
              <a:t>(Optimization)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128660" y="2404753"/>
            <a:ext cx="3692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We reconstruct some Montgomery</a:t>
            </a:r>
          </a:p>
          <a:p>
            <a:r>
              <a:rPr lang="en-US" altLang="zh-TW" dirty="0"/>
              <a:t>multiplication  to save cycle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7842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066" y="1586015"/>
            <a:ext cx="6117149" cy="4873313"/>
          </a:xfr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647646" y="26521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Tricks tried 180-30(6-Good’s trick) </a:t>
            </a:r>
            <a:br>
              <a:rPr lang="en-US" altLang="zh-TW" dirty="0"/>
            </a:br>
            <a:r>
              <a:rPr lang="en-US" altLang="zh-TW" dirty="0"/>
              <a:t>(Not optimization)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4412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99" y="1586015"/>
            <a:ext cx="7786811" cy="4560846"/>
          </a:xfr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647646" y="26521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Tricks tried 180-30(6-Good’s trick) </a:t>
            </a:r>
            <a:br>
              <a:rPr lang="en-US" altLang="zh-TW" dirty="0"/>
            </a:br>
            <a:r>
              <a:rPr lang="en-US" altLang="zh-TW" dirty="0"/>
              <a:t>(Not optimization)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3852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Tricks tried 180-30(6-Good’s trick)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Notice that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We can do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=−1−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To do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0+3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4+1</m:t>
                        </m:r>
                      </m:e>
                    </m:d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2+5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0+3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4+1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+(2+5)</m:t>
                    </m:r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0+3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4+1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2+5</m:t>
                        </m:r>
                      </m:e>
                    </m:d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r>
                  <a:rPr lang="en-US" altLang="zh-TW" dirty="0"/>
                  <a:t>We can do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3×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0+3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928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73" y="1632136"/>
            <a:ext cx="6487821" cy="5028555"/>
          </a:xfr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647646" y="26521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Tricks tried 180-30(6-Good’s trick) </a:t>
            </a:r>
            <a:br>
              <a:rPr lang="en-US" altLang="zh-TW" dirty="0"/>
            </a:br>
            <a:r>
              <a:rPr lang="en-US" altLang="zh-TW" dirty="0"/>
              <a:t>(Optimization)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4664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2541"/>
                <a:ext cx="8596668" cy="505888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Notice that this is only work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To do others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+1, 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360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360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We do rotation i.e. Since the result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dirty="0"/>
                  <a:t> is: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−1→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p>
                                </m:s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m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240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p>
                                </m:s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240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m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480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p>
                                </m:s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480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mr>
                    </m:m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180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1→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60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p>
                                </m:s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60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m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300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p>
                                </m:s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300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m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540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p>
                                </m:s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540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mr>
                    </m:m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2541"/>
                <a:ext cx="8596668" cy="5058888"/>
              </a:xfrm>
              <a:blipFill>
                <a:blip r:embed="rId2"/>
                <a:stretch>
                  <a:fillRect l="-142" t="-8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 txBox="1">
            <a:spLocks/>
          </p:cNvSpPr>
          <p:nvPr/>
        </p:nvSpPr>
        <p:spPr>
          <a:xfrm>
            <a:off x="647646" y="26521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Tricks tried 180-30(6-Good’s trick) </a:t>
            </a:r>
            <a:br>
              <a:rPr lang="en-US" altLang="zh-TW" dirty="0"/>
            </a:br>
            <a:r>
              <a:rPr lang="en-US" altLang="zh-TW" dirty="0"/>
              <a:t>(Optimization)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328556" y="4114800"/>
                <a:ext cx="6863938" cy="673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We 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altLang="zh-TW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120</m:t>
                        </m:r>
                      </m:sup>
                    </m:sSup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556" y="4114800"/>
                <a:ext cx="6863938" cy="673069"/>
              </a:xfrm>
              <a:prstGeom prst="rect">
                <a:avLst/>
              </a:prstGeom>
              <a:blipFill>
                <a:blip r:embed="rId3"/>
                <a:stretch>
                  <a:fillRect l="-710" t="-4545" b="-45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489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78" y="1586015"/>
            <a:ext cx="6555345" cy="4974993"/>
          </a:xfr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647646" y="26521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Tricks tried 180-30(6-Good’s trick) </a:t>
            </a:r>
            <a:br>
              <a:rPr lang="en-US" altLang="zh-TW" dirty="0"/>
            </a:br>
            <a:r>
              <a:rPr lang="en-US" altLang="zh-TW" dirty="0"/>
              <a:t>(Optimization)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8860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Tricks tried 180-30(6-Good’s trick) </a:t>
            </a:r>
            <a:br>
              <a:rPr lang="en-US" altLang="zh-TW" dirty="0"/>
            </a:br>
            <a:r>
              <a:rPr lang="en-US" altLang="zh-TW" dirty="0"/>
              <a:t>(Twisted) 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57" y="2096479"/>
            <a:ext cx="7554538" cy="3069287"/>
          </a:xfrm>
        </p:spPr>
      </p:pic>
      <p:sp>
        <p:nvSpPr>
          <p:cNvPr id="5" name="文字方塊 4"/>
          <p:cNvSpPr txBox="1"/>
          <p:nvPr/>
        </p:nvSpPr>
        <p:spPr>
          <a:xfrm>
            <a:off x="3164774" y="5801096"/>
            <a:ext cx="321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To do twisted We do Like this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8168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326" y="1586015"/>
            <a:ext cx="6979474" cy="502502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1"/>
              <p:cNvSpPr txBox="1">
                <a:spLocks/>
              </p:cNvSpPr>
              <p:nvPr/>
            </p:nvSpPr>
            <p:spPr>
              <a:xfrm>
                <a:off x="647646" y="265215"/>
                <a:ext cx="8596668" cy="132080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altLang="zh-TW" dirty="0"/>
                  <a:t>Tricks tried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5×5</m:t>
                    </m:r>
                  </m:oMath>
                </a14:m>
                <a:r>
                  <a:rPr lang="en-US" altLang="zh-TW" dirty="0"/>
                  <a:t>(School book) </a:t>
                </a:r>
                <a:br>
                  <a:rPr lang="en-US" altLang="zh-TW" dirty="0"/>
                </a:br>
                <a:r>
                  <a:rPr lang="en-US" altLang="zh-TW" dirty="0"/>
                  <a:t>(Not Optimization)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標題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46" y="265215"/>
                <a:ext cx="8596668" cy="1320800"/>
              </a:xfrm>
              <a:prstGeom prst="rect">
                <a:avLst/>
              </a:prstGeom>
              <a:blipFill>
                <a:blip r:embed="rId3"/>
                <a:stretch>
                  <a:fillRect l="-2128" t="-6944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52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altLang="zh-TW" dirty="0"/>
              <a:t>Multiplication in NTRU</a:t>
            </a:r>
          </a:p>
          <a:p>
            <a:r>
              <a:rPr lang="en-US" altLang="zh-TW" dirty="0"/>
              <a:t>Prior work</a:t>
            </a:r>
          </a:p>
          <a:p>
            <a:r>
              <a:rPr lang="en-US" altLang="zh-TW" dirty="0"/>
              <a:t>Our scheme: twisted/no twisted</a:t>
            </a:r>
          </a:p>
          <a:p>
            <a:r>
              <a:rPr lang="en-US" altLang="zh-TW" dirty="0"/>
              <a:t>Experiments</a:t>
            </a:r>
          </a:p>
          <a:p>
            <a:r>
              <a:rPr lang="en-US" altLang="zh-TW" dirty="0"/>
              <a:t>Performance and Comparison</a:t>
            </a:r>
          </a:p>
        </p:txBody>
      </p:sp>
    </p:spTree>
    <p:extLst>
      <p:ext uri="{BB962C8B-B14F-4D97-AF65-F5344CB8AC3E}">
        <p14:creationId xmlns:p14="http://schemas.microsoft.com/office/powerpoint/2010/main" val="3030479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1"/>
              <p:cNvSpPr txBox="1">
                <a:spLocks/>
              </p:cNvSpPr>
              <p:nvPr/>
            </p:nvSpPr>
            <p:spPr>
              <a:xfrm>
                <a:off x="647646" y="265215"/>
                <a:ext cx="8596668" cy="132080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altLang="zh-TW" dirty="0"/>
                  <a:t>Tricks tried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5×5</m:t>
                    </m:r>
                  </m:oMath>
                </a14:m>
                <a:r>
                  <a:rPr lang="en-US" altLang="zh-TW" dirty="0"/>
                  <a:t>(School book) </a:t>
                </a:r>
                <a:br>
                  <a:rPr lang="en-US" altLang="zh-TW" dirty="0"/>
                </a:br>
                <a:r>
                  <a:rPr lang="en-US" altLang="zh-TW" dirty="0"/>
                  <a:t>(Optimization)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標題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46" y="265215"/>
                <a:ext cx="8596668" cy="1320800"/>
              </a:xfrm>
              <a:prstGeom prst="rect">
                <a:avLst/>
              </a:prstGeom>
              <a:blipFill>
                <a:blip r:embed="rId3"/>
                <a:stretch>
                  <a:fillRect l="-2128" t="-6944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673" y="1236765"/>
            <a:ext cx="4029577" cy="5213880"/>
          </a:xfrm>
        </p:spPr>
      </p:pic>
    </p:spTree>
    <p:extLst>
      <p:ext uri="{BB962C8B-B14F-4D97-AF65-F5344CB8AC3E}">
        <p14:creationId xmlns:p14="http://schemas.microsoft.com/office/powerpoint/2010/main" val="1169839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coefficient 1/288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33049"/>
            <a:ext cx="8596312" cy="3736514"/>
          </a:xfrm>
        </p:spPr>
      </p:pic>
    </p:spTree>
    <p:extLst>
      <p:ext uri="{BB962C8B-B14F-4D97-AF65-F5344CB8AC3E}">
        <p14:creationId xmlns:p14="http://schemas.microsoft.com/office/powerpoint/2010/main" val="36318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Barrett reduction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37015"/>
            <a:ext cx="8596312" cy="558345"/>
          </a:xfrm>
        </p:spPr>
      </p:pic>
      <p:sp>
        <p:nvSpPr>
          <p:cNvPr id="6" name="文字方塊 5"/>
          <p:cNvSpPr txBox="1"/>
          <p:nvPr/>
        </p:nvSpPr>
        <p:spPr>
          <a:xfrm>
            <a:off x="3219450" y="4394200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Notice that round(R/q)=333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6577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Tricks tried x^1352tox^677_mod2048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806" y="1270000"/>
            <a:ext cx="5318367" cy="5072062"/>
          </a:xfrm>
        </p:spPr>
      </p:pic>
    </p:spTree>
    <p:extLst>
      <p:ext uri="{BB962C8B-B14F-4D97-AF65-F5344CB8AC3E}">
        <p14:creationId xmlns:p14="http://schemas.microsoft.com/office/powerpoint/2010/main" val="349594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41489"/>
            <a:ext cx="8596668" cy="3880773"/>
          </a:xfrm>
        </p:spPr>
        <p:txBody>
          <a:bodyPr/>
          <a:lstStyle/>
          <a:p>
            <a:r>
              <a:rPr lang="en-US" altLang="zh-TW" dirty="0"/>
              <a:t>Compare our NTT multiplication with school book multiplication: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679AE10-E7D1-D94E-B871-AE079043A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45" y="2254250"/>
            <a:ext cx="11670909" cy="304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73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41489"/>
            <a:ext cx="8596668" cy="3880773"/>
          </a:xfrm>
        </p:spPr>
        <p:txBody>
          <a:bodyPr/>
          <a:lstStyle/>
          <a:p>
            <a:r>
              <a:rPr lang="en-US" altLang="zh-TW" dirty="0"/>
              <a:t>Run on pqm4:</a:t>
            </a: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1D5F7EF-F0EF-4943-B1D2-383D589C25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254" y="2271920"/>
            <a:ext cx="7231748" cy="426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32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 and Comparison</a:t>
            </a:r>
            <a:br>
              <a:rPr lang="en-US" altLang="zh-TW" dirty="0"/>
            </a:b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E5FA10D5-9BA3-9343-8823-580FC82D6B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1595336"/>
                  </p:ext>
                </p:extLst>
              </p:nvPr>
            </p:nvGraphicFramePr>
            <p:xfrm>
              <a:off x="393700" y="1398588"/>
              <a:ext cx="10668001" cy="3312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829">
                      <a:extLst>
                        <a:ext uri="{9D8B030D-6E8A-4147-A177-3AD203B41FA5}">
                          <a16:colId xmlns:a16="http://schemas.microsoft.com/office/drawing/2014/main" val="1954342423"/>
                        </a:ext>
                      </a:extLst>
                    </a:gridCol>
                    <a:gridCol w="1478723">
                      <a:extLst>
                        <a:ext uri="{9D8B030D-6E8A-4147-A177-3AD203B41FA5}">
                          <a16:colId xmlns:a16="http://schemas.microsoft.com/office/drawing/2014/main" val="2513226198"/>
                        </a:ext>
                      </a:extLst>
                    </a:gridCol>
                    <a:gridCol w="1478723">
                      <a:extLst>
                        <a:ext uri="{9D8B030D-6E8A-4147-A177-3AD203B41FA5}">
                          <a16:colId xmlns:a16="http://schemas.microsoft.com/office/drawing/2014/main" val="441097556"/>
                        </a:ext>
                      </a:extLst>
                    </a:gridCol>
                    <a:gridCol w="2056068">
                      <a:extLst>
                        <a:ext uri="{9D8B030D-6E8A-4147-A177-3AD203B41FA5}">
                          <a16:colId xmlns:a16="http://schemas.microsoft.com/office/drawing/2014/main" val="1704007194"/>
                        </a:ext>
                      </a:extLst>
                    </a:gridCol>
                    <a:gridCol w="1884829">
                      <a:extLst>
                        <a:ext uri="{9D8B030D-6E8A-4147-A177-3AD203B41FA5}">
                          <a16:colId xmlns:a16="http://schemas.microsoft.com/office/drawing/2014/main" val="40559567"/>
                        </a:ext>
                      </a:extLst>
                    </a:gridCol>
                    <a:gridCol w="1884829">
                      <a:extLst>
                        <a:ext uri="{9D8B030D-6E8A-4147-A177-3AD203B41FA5}">
                          <a16:colId xmlns:a16="http://schemas.microsoft.com/office/drawing/2014/main" val="35121363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NTRU2048677mul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Baseline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[KRS19]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CHK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/>
                            <a:t>21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]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/>
                            <a:t>Ourwork</a:t>
                          </a:r>
                          <a:endParaRPr lang="en-US" altLang="zh-TW" dirty="0"/>
                        </a:p>
                        <a:p>
                          <a:pPr algn="ctr"/>
                          <a:r>
                            <a:rPr lang="en-US" altLang="zh-TW" dirty="0"/>
                            <a:t>twisted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/>
                            <a:t>Ourwork</a:t>
                          </a:r>
                          <a:endParaRPr lang="en-US" altLang="zh-TW" dirty="0"/>
                        </a:p>
                        <a:p>
                          <a:pPr algn="ctr"/>
                          <a:r>
                            <a:rPr lang="en-US" altLang="zh-TW" dirty="0"/>
                            <a:t>No</a:t>
                          </a:r>
                          <a:r>
                            <a:rPr lang="en-US" altLang="zh-TW" baseline="0" dirty="0"/>
                            <a:t> twisted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2631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NTT trick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No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No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Yes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Yes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Yes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84644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NTT domain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No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No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1536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1440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1440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4017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Trick 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School book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</m:oMath>
                          </a14:m>
                          <a:r>
                            <a:rPr lang="en-US" altLang="zh-TW" dirty="0"/>
                            <a:t>Toom-4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 × 3-layer-radix-2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8-NTT+</a:t>
                          </a:r>
                        </a:p>
                        <a:p>
                          <a:pPr algn="ctr"/>
                          <a:r>
                            <a:rPr lang="en-US" altLang="zh-TW" b="0" i="0" dirty="0">
                              <a:latin typeface="+mn-lt"/>
                            </a:rPr>
                            <a:t>2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dirty="0"/>
                            <a:t> 6-Good’s trick</a:t>
                          </a:r>
                        </a:p>
                        <a:p>
                          <a:pPr algn="ctr"/>
                          <a:r>
                            <a:rPr lang="en-US" altLang="zh-TW" dirty="0"/>
                            <a:t>+2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dirty="0"/>
                            <a:t>twisted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8-NTT+</a:t>
                          </a:r>
                        </a:p>
                        <a:p>
                          <a:pPr algn="ctr"/>
                          <a:r>
                            <a:rPr lang="en-US" altLang="zh-TW" b="0" dirty="0"/>
                            <a:t>2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dirty="0"/>
                            <a:t> 6-Good’s trick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1410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Base </a:t>
                          </a:r>
                          <a:r>
                            <a:rPr lang="en-US" altLang="zh-TW" dirty="0" err="1"/>
                            <a:t>Mul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667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dirty="0"/>
                            <a:t>667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11×11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3×3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5×5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5×5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7548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Cycle count 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4591k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175 k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156 k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153k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148956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87288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E5FA10D5-9BA3-9343-8823-580FC82D6B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1595336"/>
                  </p:ext>
                </p:extLst>
              </p:nvPr>
            </p:nvGraphicFramePr>
            <p:xfrm>
              <a:off x="393700" y="1398588"/>
              <a:ext cx="10668001" cy="3312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829">
                      <a:extLst>
                        <a:ext uri="{9D8B030D-6E8A-4147-A177-3AD203B41FA5}">
                          <a16:colId xmlns:a16="http://schemas.microsoft.com/office/drawing/2014/main" val="1954342423"/>
                        </a:ext>
                      </a:extLst>
                    </a:gridCol>
                    <a:gridCol w="1478723">
                      <a:extLst>
                        <a:ext uri="{9D8B030D-6E8A-4147-A177-3AD203B41FA5}">
                          <a16:colId xmlns:a16="http://schemas.microsoft.com/office/drawing/2014/main" val="2513226198"/>
                        </a:ext>
                      </a:extLst>
                    </a:gridCol>
                    <a:gridCol w="1478723">
                      <a:extLst>
                        <a:ext uri="{9D8B030D-6E8A-4147-A177-3AD203B41FA5}">
                          <a16:colId xmlns:a16="http://schemas.microsoft.com/office/drawing/2014/main" val="441097556"/>
                        </a:ext>
                      </a:extLst>
                    </a:gridCol>
                    <a:gridCol w="2056068">
                      <a:extLst>
                        <a:ext uri="{9D8B030D-6E8A-4147-A177-3AD203B41FA5}">
                          <a16:colId xmlns:a16="http://schemas.microsoft.com/office/drawing/2014/main" val="1704007194"/>
                        </a:ext>
                      </a:extLst>
                    </a:gridCol>
                    <a:gridCol w="1884829">
                      <a:extLst>
                        <a:ext uri="{9D8B030D-6E8A-4147-A177-3AD203B41FA5}">
                          <a16:colId xmlns:a16="http://schemas.microsoft.com/office/drawing/2014/main" val="40559567"/>
                        </a:ext>
                      </a:extLst>
                    </a:gridCol>
                    <a:gridCol w="1884829">
                      <a:extLst>
                        <a:ext uri="{9D8B030D-6E8A-4147-A177-3AD203B41FA5}">
                          <a16:colId xmlns:a16="http://schemas.microsoft.com/office/drawing/2014/main" val="351213634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NTRU2048677mul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Baseline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[KRS19]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36420" t="-4000" r="-184568" b="-4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/>
                            <a:t>Ourwork</a:t>
                          </a:r>
                          <a:endParaRPr lang="en-US" altLang="zh-TW" dirty="0"/>
                        </a:p>
                        <a:p>
                          <a:pPr algn="ctr"/>
                          <a:r>
                            <a:rPr lang="en-US" altLang="zh-TW" dirty="0"/>
                            <a:t>twisted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/>
                            <a:t>Ourwork</a:t>
                          </a:r>
                          <a:endParaRPr lang="en-US" altLang="zh-TW" dirty="0"/>
                        </a:p>
                        <a:p>
                          <a:pPr algn="ctr"/>
                          <a:r>
                            <a:rPr lang="en-US" altLang="zh-TW" dirty="0"/>
                            <a:t>No</a:t>
                          </a:r>
                          <a:r>
                            <a:rPr lang="en-US" altLang="zh-TW" baseline="0" dirty="0"/>
                            <a:t> twisted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2631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NTT trick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No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No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Yes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Yes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Yes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84644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NTT domain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No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No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1536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1440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1440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4017955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Trick 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School book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27350" t="-118085" r="-394017" b="-6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 × 3-layer-radix-2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68243" t="-118085" r="-102027" b="-6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465101" t="-118085" r="-1342" b="-69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1410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Base </a:t>
                          </a:r>
                          <a:r>
                            <a:rPr lang="en-US" altLang="zh-TW" dirty="0" err="1"/>
                            <a:t>Mul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29310" t="-706897" r="-498276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27350" t="-706897" r="-394017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36420" t="-706897" r="-184568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68243" t="-706897" r="-102027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465101" t="-706897" r="-1342" b="-1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7548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Cycle count 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4591k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175 k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156 k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153k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148956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87288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8530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內容版面配置區 3">
            <a:extLst>
              <a:ext uri="{FF2B5EF4-FFF2-40B4-BE49-F238E27FC236}">
                <a16:creationId xmlns:a16="http://schemas.microsoft.com/office/drawing/2014/main" id="{151E7D3C-81DB-A44A-9CA8-D60B5207EC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507014"/>
              </p:ext>
            </p:extLst>
          </p:nvPr>
        </p:nvGraphicFramePr>
        <p:xfrm>
          <a:off x="2341563" y="1016000"/>
          <a:ext cx="58521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237">
                  <a:extLst>
                    <a:ext uri="{9D8B030D-6E8A-4147-A177-3AD203B41FA5}">
                      <a16:colId xmlns:a16="http://schemas.microsoft.com/office/drawing/2014/main" val="1954342423"/>
                    </a:ext>
                  </a:extLst>
                </a:gridCol>
                <a:gridCol w="1596725">
                  <a:extLst>
                    <a:ext uri="{9D8B030D-6E8A-4147-A177-3AD203B41FA5}">
                      <a16:colId xmlns:a16="http://schemas.microsoft.com/office/drawing/2014/main" val="441097556"/>
                    </a:ext>
                  </a:extLst>
                </a:gridCol>
                <a:gridCol w="2220142">
                  <a:extLst>
                    <a:ext uri="{9D8B030D-6E8A-4147-A177-3AD203B41FA5}">
                      <a16:colId xmlns:a16="http://schemas.microsoft.com/office/drawing/2014/main" val="1704007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NTRU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m4f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m4f w/ our NTT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63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KeyGeN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143,7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40</a:t>
                      </a:r>
                      <a:r>
                        <a:rPr lang="en-US" altLang="zh-TW" dirty="0"/>
                        <a:t>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143,7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19</a:t>
                      </a:r>
                      <a:r>
                        <a:rPr lang="en-US" altLang="zh-TW" dirty="0"/>
                        <a:t>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464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Encaps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27</a:t>
                      </a:r>
                      <a:r>
                        <a:rPr lang="en-US" altLang="zh-TW" dirty="0"/>
                        <a:t>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en-US" altLang="zh-TW" dirty="0"/>
                        <a:t>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01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Decaps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14</a:t>
                      </a:r>
                      <a:r>
                        <a:rPr lang="en-US" altLang="zh-TW" dirty="0"/>
                        <a:t>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07</a:t>
                      </a:r>
                      <a:r>
                        <a:rPr lang="en-US" altLang="zh-TW" dirty="0"/>
                        <a:t>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410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Key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54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40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Multiplication in NTRU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A3077AE1-6980-FE48-A9FD-F492B54921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85889"/>
                <a:ext cx="8596668" cy="4443411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Parameters: prime p, degree N, Rp=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dirty="0"/>
                  <a:t>Input:</a:t>
                </a:r>
              </a:p>
              <a:p>
                <a:pPr lvl="1"/>
                <a:r>
                  <a:rPr lang="en-US" altLang="zh-TW" dirty="0"/>
                  <a:t>Polynomial A: Ternary polynomial with degree at most N-1. (Coefficient={-1,0,1})</a:t>
                </a:r>
              </a:p>
              <a:p>
                <a:pPr lvl="1"/>
                <a:r>
                  <a:rPr lang="en-US" altLang="zh-TW" dirty="0"/>
                  <a:t>Polynomial B: polynomial in Rp</a:t>
                </a:r>
              </a:p>
              <a:p>
                <a:r>
                  <a:rPr lang="en-US" altLang="zh-TW" dirty="0"/>
                  <a:t>Output:</a:t>
                </a:r>
              </a:p>
              <a:p>
                <a:pPr lvl="1"/>
                <a:r>
                  <a:rPr lang="en-US" altLang="zh-TW" dirty="0"/>
                  <a:t>Polynomial A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dirty="0"/>
                  <a:t> Polynomial B (in </a:t>
                </a:r>
                <a:r>
                  <a:rPr lang="en-US" altLang="zh-TW" dirty="0" err="1"/>
                  <a:t>Rq</a:t>
                </a:r>
                <a:r>
                  <a:rPr lang="en-US" altLang="zh-TW" dirty="0"/>
                  <a:t>)</a:t>
                </a:r>
              </a:p>
              <a:p>
                <a:pPr marL="57150" indent="0">
                  <a:buNone/>
                </a:pPr>
                <a:endParaRPr lang="en-US" altLang="zh-TW" dirty="0"/>
              </a:p>
              <a:p>
                <a:pPr indent="-285750"/>
                <a:r>
                  <a:rPr lang="en-US" altLang="zh-TW" dirty="0"/>
                  <a:t>NTRUHPS2048677:</a:t>
                </a:r>
              </a:p>
              <a:p>
                <a:pPr lvl="1"/>
                <a:r>
                  <a:rPr lang="en-US" altLang="zh-TW" dirty="0"/>
                  <a:t>p=2048</a:t>
                </a:r>
              </a:p>
              <a:p>
                <a:pPr lvl="1"/>
                <a:r>
                  <a:rPr lang="en-US" altLang="zh-TW" dirty="0"/>
                  <a:t>N=677</a:t>
                </a:r>
              </a:p>
            </p:txBody>
          </p:sp>
        </mc:Choice>
        <mc:Fallback xmlns="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A3077AE1-6980-FE48-A9FD-F492B54921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85889"/>
                <a:ext cx="8596668" cy="4443411"/>
              </a:xfrm>
              <a:blipFill>
                <a:blip r:embed="rId2"/>
                <a:stretch>
                  <a:fillRect l="-1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030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Prior Work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內容版面配置區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91732698"/>
                  </p:ext>
                </p:extLst>
              </p:nvPr>
            </p:nvGraphicFramePr>
            <p:xfrm>
              <a:off x="1752600" y="2181860"/>
              <a:ext cx="6306315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3202">
                      <a:extLst>
                        <a:ext uri="{9D8B030D-6E8A-4147-A177-3AD203B41FA5}">
                          <a16:colId xmlns:a16="http://schemas.microsoft.com/office/drawing/2014/main" val="949595286"/>
                        </a:ext>
                      </a:extLst>
                    </a:gridCol>
                    <a:gridCol w="1720655">
                      <a:extLst>
                        <a:ext uri="{9D8B030D-6E8A-4147-A177-3AD203B41FA5}">
                          <a16:colId xmlns:a16="http://schemas.microsoft.com/office/drawing/2014/main" val="3151170010"/>
                        </a:ext>
                      </a:extLst>
                    </a:gridCol>
                    <a:gridCol w="2392458">
                      <a:extLst>
                        <a:ext uri="{9D8B030D-6E8A-4147-A177-3AD203B41FA5}">
                          <a16:colId xmlns:a16="http://schemas.microsoft.com/office/drawing/2014/main" val="20603381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NTRU2048677mul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[KRS19]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CHK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/>
                            <a:t>21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]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32177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NTT trick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No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Yes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71950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NTT domain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No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1536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34175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Trick 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</m:oMath>
                          </a14:m>
                          <a:r>
                            <a:rPr lang="en-US" altLang="zh-TW" dirty="0"/>
                            <a:t>Toom-4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 × 3-layer-radix-2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0684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/>
                            <a:t>baseMul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11×11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3×3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2866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Cycle count 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175 k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156 k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15375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內容版面配置區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91732698"/>
                  </p:ext>
                </p:extLst>
              </p:nvPr>
            </p:nvGraphicFramePr>
            <p:xfrm>
              <a:off x="1752600" y="2181860"/>
              <a:ext cx="6306315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3202">
                      <a:extLst>
                        <a:ext uri="{9D8B030D-6E8A-4147-A177-3AD203B41FA5}">
                          <a16:colId xmlns:a16="http://schemas.microsoft.com/office/drawing/2014/main" val="949595286"/>
                        </a:ext>
                      </a:extLst>
                    </a:gridCol>
                    <a:gridCol w="1720655">
                      <a:extLst>
                        <a:ext uri="{9D8B030D-6E8A-4147-A177-3AD203B41FA5}">
                          <a16:colId xmlns:a16="http://schemas.microsoft.com/office/drawing/2014/main" val="3151170010"/>
                        </a:ext>
                      </a:extLst>
                    </a:gridCol>
                    <a:gridCol w="2392458">
                      <a:extLst>
                        <a:ext uri="{9D8B030D-6E8A-4147-A177-3AD203B41FA5}">
                          <a16:colId xmlns:a16="http://schemas.microsoft.com/office/drawing/2014/main" val="20603381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NTRU2048677mul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[KRS19]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63868" t="-9836" r="-1018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32177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NTT trick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No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Yes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71950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NTT domain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No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1536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34175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Trick 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27562" t="-309836" r="-140283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 × 3-layer-radix-2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0684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/>
                            <a:t>baseMul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27562" t="-409836" r="-14028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63868" t="-409836" r="-1018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2866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Cycle count 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175 k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156 k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15375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930234" y="4658360"/>
                <a:ext cx="12222894" cy="956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[KRS19]Faster multiplication in Z2m[x] on Cortex-M4 to speed up NIST PQC candidates </a:t>
                </a:r>
              </a:p>
              <a:p>
                <a:r>
                  <a:rPr lang="en-US" altLang="zh-TW" dirty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CHK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dirty="0"/>
                  <a:t>21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]NTT Multiplication for NTT-unfriendly Rings </a:t>
                </a:r>
              </a:p>
              <a:p>
                <a:r>
                  <a:rPr lang="en-US" altLang="zh-TW" dirty="0"/>
                  <a:t>New Speed Records for Saber and NTRU on Cortex-M4 and AVX2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34" y="4658360"/>
                <a:ext cx="12222894" cy="956800"/>
              </a:xfrm>
              <a:prstGeom prst="rect">
                <a:avLst/>
              </a:prstGeom>
              <a:blipFill>
                <a:blip r:embed="rId3"/>
                <a:stretch>
                  <a:fillRect l="-449" t="-3822" b="-50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16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Our scheme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9B2E4C1A-2DA6-634B-BEAF-4B7FEAF07A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385889"/>
                <a:ext cx="11607800" cy="5218111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No twisted: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2048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677</m:t>
                              </m:r>
                            </m:sup>
                          </m:sSup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1440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groupChr>
                        <m:groupChrPr>
                          <m:chr m:val="→"/>
                          <m:vertJc m:val="bot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𝑎𝑑𝑖𝑥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8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𝑁𝑇𝑇</m:t>
                          </m:r>
                        </m:e>
                      </m:groupChr>
                      <m:nary>
                        <m:naryPr>
                          <m:chr m:val="⋃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180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groupChr>
                        <m:groupChrPr>
                          <m:chr m:val="→"/>
                          <m:vertJc m:val="bot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𝑎𝑑𝑖𝑥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6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𝑁𝑇𝑇</m:t>
                          </m:r>
                        </m:e>
                      </m:groupChr>
                      <m:nary>
                        <m:naryPr>
                          <m:chr m:val="⋃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groupChr>
                        <m:groupChrPr>
                          <m:chr m:val="→"/>
                          <m:vertJc m:val="bot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𝑎𝑑𝑖𝑥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6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𝑁𝑇𝑇</m:t>
                          </m:r>
                        </m:e>
                      </m:groupChr>
                      <m:nary>
                        <m:naryPr>
                          <m:chr m:val="⋃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Twisted: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2048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677</m:t>
                              </m:r>
                            </m:sup>
                          </m:sSup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1440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groupChr>
                        <m:groupChrPr>
                          <m:chr m:val="→"/>
                          <m:vertJc m:val="bot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𝑎𝑑𝑖𝑥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8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𝑁𝑇𝑇</m:t>
                          </m:r>
                        </m:e>
                      </m:groupChr>
                      <m:nary>
                        <m:naryPr>
                          <m:chr m:val="⋃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180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groupChr>
                        <m:groupChrPr>
                          <m:chr m:val="→"/>
                          <m:vertJc m:val="bot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𝑡𝑤𝑖𝑠𝑡𝑒𝑑</m:t>
                          </m:r>
                        </m:e>
                      </m:groupChr>
                      <m:nary>
                        <m:naryPr>
                          <m:chr m:val="⋃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180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nary>
                      <m:groupChr>
                        <m:groupChrPr>
                          <m:chr m:val="→"/>
                          <m:vertJc m:val="bot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𝑎𝑑𝑖𝑥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6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𝑁𝑇𝑇</m:t>
                          </m:r>
                        </m:e>
                      </m:groupChr>
                      <m:nary>
                        <m:naryPr>
                          <m:chr m:val="⋃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48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𝑡𝑤𝑖𝑠𝑡𝑒𝑑</m:t>
                          </m:r>
                        </m:e>
                      </m:groupChr>
                      <m:nary>
                        <m:naryPr>
                          <m:chr m:val="⋃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48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nary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𝑎𝑑𝑖𝑥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6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𝑁𝑇𝑇</m:t>
                          </m:r>
                        </m:e>
                      </m:groupChr>
                      <m:nary>
                        <m:naryPr>
                          <m:chr m:val="⋃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288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Parameter: p=12902401&gt;1024*677*2</a:t>
                </a:r>
              </a:p>
              <a:p>
                <a:r>
                  <a:rPr lang="en-US" altLang="zh-TW" dirty="0"/>
                  <a:t>Radix 6 NTT: Good Trick with special rotation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9B2E4C1A-2DA6-634B-BEAF-4B7FEAF07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385889"/>
                <a:ext cx="11607800" cy="5218111"/>
              </a:xfrm>
              <a:blipFill>
                <a:blip r:embed="rId2"/>
                <a:stretch>
                  <a:fillRect l="-109" t="-114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34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map of no twisted NTT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B2BEF3B-7B7C-EB4F-AA56-F1AD790939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344" y="1899652"/>
            <a:ext cx="2730184" cy="356134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9BB02ED-1E1D-E742-A24E-C6CC0455B8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410" y="1930400"/>
            <a:ext cx="2730184" cy="35306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D615E4F-F6F8-844B-BED1-296C2A8046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930400"/>
            <a:ext cx="2717526" cy="35306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FDCDEE9D-F423-C045-BEC5-8F50CAE5E85C}"/>
              </a:ext>
            </a:extLst>
          </p:cNvPr>
          <p:cNvSpPr txBox="1"/>
          <p:nvPr/>
        </p:nvSpPr>
        <p:spPr>
          <a:xfrm>
            <a:off x="6982636" y="3141702"/>
            <a:ext cx="1317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/>
              <a:t>…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2548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Montgomery reduction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42" y="1378527"/>
            <a:ext cx="10687823" cy="1103745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42" y="2878742"/>
            <a:ext cx="10058400" cy="336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146462"/>
            <a:ext cx="8596668" cy="1320800"/>
          </a:xfrm>
        </p:spPr>
        <p:txBody>
          <a:bodyPr/>
          <a:lstStyle/>
          <a:p>
            <a:r>
              <a:rPr lang="en-US" altLang="zh-TW" dirty="0"/>
              <a:t>Tricks tried 1440-180(8-NTT) </a:t>
            </a:r>
            <a:br>
              <a:rPr lang="en-US" altLang="zh-TW" dirty="0"/>
            </a:br>
            <a:r>
              <a:rPr lang="en-US" altLang="zh-TW" dirty="0"/>
              <a:t>(Not optimization) </a:t>
            </a:r>
            <a:endParaRPr lang="zh-TW" altLang="en-US" dirty="0"/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03" y="1372259"/>
            <a:ext cx="7230553" cy="5265965"/>
          </a:xfrm>
        </p:spPr>
      </p:pic>
    </p:spTree>
    <p:extLst>
      <p:ext uri="{BB962C8B-B14F-4D97-AF65-F5344CB8AC3E}">
        <p14:creationId xmlns:p14="http://schemas.microsoft.com/office/powerpoint/2010/main" val="1395043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7646" y="265215"/>
            <a:ext cx="8596668" cy="1320800"/>
          </a:xfrm>
        </p:spPr>
        <p:txBody>
          <a:bodyPr/>
          <a:lstStyle/>
          <a:p>
            <a:r>
              <a:rPr lang="en-US" altLang="zh-TW" dirty="0"/>
              <a:t>Tricks tried 1440-180(8-NTT) </a:t>
            </a:r>
            <a:br>
              <a:rPr lang="en-US" altLang="zh-TW" dirty="0"/>
            </a:br>
            <a:r>
              <a:rPr lang="en-US" altLang="zh-TW" dirty="0"/>
              <a:t>(Not optimization)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67" y="1930400"/>
            <a:ext cx="8834110" cy="4376778"/>
          </a:xfrm>
        </p:spPr>
      </p:pic>
    </p:spTree>
    <p:extLst>
      <p:ext uri="{BB962C8B-B14F-4D97-AF65-F5344CB8AC3E}">
        <p14:creationId xmlns:p14="http://schemas.microsoft.com/office/powerpoint/2010/main" val="342475505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2436</TotalTime>
  <Words>650</Words>
  <Application>Microsoft Macintosh PowerPoint</Application>
  <PresentationFormat>寬螢幕</PresentationFormat>
  <Paragraphs>149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Arial</vt:lpstr>
      <vt:lpstr>Cambria Math</vt:lpstr>
      <vt:lpstr>Times New Roman</vt:lpstr>
      <vt:lpstr>Trebuchet MS</vt:lpstr>
      <vt:lpstr>Wingdings 3</vt:lpstr>
      <vt:lpstr>多面向</vt:lpstr>
      <vt:lpstr>PQC Final Project NTT Multiplication in NTRUHPS2048677 </vt:lpstr>
      <vt:lpstr>Outline</vt:lpstr>
      <vt:lpstr>Multiplication in NTRU</vt:lpstr>
      <vt:lpstr>Prior Work</vt:lpstr>
      <vt:lpstr>Our scheme</vt:lpstr>
      <vt:lpstr>The map of no twisted NTT</vt:lpstr>
      <vt:lpstr>Montgomery reduction</vt:lpstr>
      <vt:lpstr>Tricks tried 1440-180(8-NTT)  (Not optimization) </vt:lpstr>
      <vt:lpstr>Tricks tried 1440-180(8-NTT)  (Not optimization) </vt:lpstr>
      <vt:lpstr>PowerPoint 簡報</vt:lpstr>
      <vt:lpstr>PowerPoint 簡報</vt:lpstr>
      <vt:lpstr>PowerPoint 簡報</vt:lpstr>
      <vt:lpstr>PowerPoint 簡報</vt:lpstr>
      <vt:lpstr>Tricks tried 180-30(6-Good’s trick)</vt:lpstr>
      <vt:lpstr>PowerPoint 簡報</vt:lpstr>
      <vt:lpstr>PowerPoint 簡報</vt:lpstr>
      <vt:lpstr>PowerPoint 簡報</vt:lpstr>
      <vt:lpstr>Tricks tried 180-30(6-Good’s trick)  (Twisted)  </vt:lpstr>
      <vt:lpstr>PowerPoint 簡報</vt:lpstr>
      <vt:lpstr>PowerPoint 簡報</vt:lpstr>
      <vt:lpstr>The coefficient 1/288</vt:lpstr>
      <vt:lpstr>Barrett reduction</vt:lpstr>
      <vt:lpstr>Tricks tried x^1352tox^677_mod2048</vt:lpstr>
      <vt:lpstr>Experiments </vt:lpstr>
      <vt:lpstr>Experiments </vt:lpstr>
      <vt:lpstr>Performance and Comparison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後量子密碼學  Final Project</dc:title>
  <dc:creator>e88888812@gmail.com</dc:creator>
  <cp:lastModifiedBy>Microsoft Office User</cp:lastModifiedBy>
  <cp:revision>36</cp:revision>
  <dcterms:created xsi:type="dcterms:W3CDTF">2021-06-15T05:25:50Z</dcterms:created>
  <dcterms:modified xsi:type="dcterms:W3CDTF">2021-06-29T00:01:37Z</dcterms:modified>
</cp:coreProperties>
</file>