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506" r:id="rId2"/>
    <p:sldId id="277" r:id="rId3"/>
    <p:sldId id="438" r:id="rId4"/>
    <p:sldId id="262" r:id="rId5"/>
    <p:sldId id="507" r:id="rId6"/>
    <p:sldId id="503" r:id="rId7"/>
    <p:sldId id="504" r:id="rId8"/>
    <p:sldId id="505" r:id="rId9"/>
    <p:sldId id="458" r:id="rId10"/>
    <p:sldId id="384" r:id="rId11"/>
    <p:sldId id="468" r:id="rId12"/>
    <p:sldId id="385" r:id="rId13"/>
    <p:sldId id="386" r:id="rId14"/>
    <p:sldId id="382" r:id="rId15"/>
    <p:sldId id="381" r:id="rId16"/>
    <p:sldId id="383" r:id="rId17"/>
    <p:sldId id="424" r:id="rId18"/>
    <p:sldId id="464" r:id="rId19"/>
    <p:sldId id="465" r:id="rId20"/>
    <p:sldId id="466" r:id="rId21"/>
    <p:sldId id="467" r:id="rId22"/>
    <p:sldId id="469" r:id="rId23"/>
    <p:sldId id="413" r:id="rId24"/>
    <p:sldId id="280" r:id="rId25"/>
    <p:sldId id="427" r:id="rId26"/>
    <p:sldId id="415" r:id="rId27"/>
    <p:sldId id="258" r:id="rId28"/>
    <p:sldId id="281" r:id="rId29"/>
    <p:sldId id="410" r:id="rId30"/>
    <p:sldId id="470" r:id="rId31"/>
    <p:sldId id="471" r:id="rId32"/>
    <p:sldId id="472" r:id="rId33"/>
    <p:sldId id="473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74" r:id="rId43"/>
    <p:sldId id="475" r:id="rId44"/>
    <p:sldId id="500" r:id="rId45"/>
    <p:sldId id="501" r:id="rId46"/>
    <p:sldId id="502" r:id="rId47"/>
    <p:sldId id="496" r:id="rId48"/>
    <p:sldId id="497" r:id="rId49"/>
    <p:sldId id="4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2303"/>
  </p:normalViewPr>
  <p:slideViewPr>
    <p:cSldViewPr snapToGrid="0" snapToObjects="1">
      <p:cViewPr varScale="1">
        <p:scale>
          <a:sx n="95" d="100"/>
          <a:sy n="95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9474C-96EF-4D38-87C8-82876602C3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98EBC-8B40-4EE8-9F62-8E89C1E1F60E}">
      <dgm:prSet/>
      <dgm:spPr/>
      <dgm:t>
        <a:bodyPr/>
        <a:lstStyle/>
        <a:p>
          <a:r>
            <a:rPr lang="en-GB" baseline="0" dirty="0"/>
            <a:t>The </a:t>
          </a:r>
          <a:r>
            <a:rPr lang="en-GB" b="1" baseline="0" dirty="0"/>
            <a:t>user</a:t>
          </a:r>
          <a:r>
            <a:rPr lang="en-GB" baseline="0" dirty="0"/>
            <a:t> should get monthly management reports showing the cost of drugs prescribed by each clinic during that </a:t>
          </a:r>
          <a:r>
            <a:rPr lang="en-GB" baseline="0" dirty="0" smtClean="0"/>
            <a:t>month.</a:t>
          </a:r>
          <a:endParaRPr lang="en-US" dirty="0"/>
        </a:p>
      </dgm:t>
    </dgm:pt>
    <dgm:pt modelId="{FE292291-34BB-4337-B7BE-859D9AD9640C}" type="parTrans" cxnId="{D2E89687-EAC2-4C7D-A155-20ECE1FA6454}">
      <dgm:prSet/>
      <dgm:spPr/>
      <dgm:t>
        <a:bodyPr/>
        <a:lstStyle/>
        <a:p>
          <a:endParaRPr lang="en-US"/>
        </a:p>
      </dgm:t>
    </dgm:pt>
    <dgm:pt modelId="{1B2AFAC4-D151-441C-BDD5-68A758A3CB99}" type="sibTrans" cxnId="{D2E89687-EAC2-4C7D-A155-20ECE1FA6454}">
      <dgm:prSet/>
      <dgm:spPr/>
      <dgm:t>
        <a:bodyPr/>
        <a:lstStyle/>
        <a:p>
          <a:endParaRPr lang="en-US"/>
        </a:p>
      </dgm:t>
    </dgm:pt>
    <dgm:pt modelId="{A6806700-CACD-4953-BD5F-50C0EB8DA66E}">
      <dgm:prSet/>
      <dgm:spPr/>
      <dgm:t>
        <a:bodyPr/>
        <a:lstStyle/>
        <a:p>
          <a:r>
            <a:rPr lang="en-GB" baseline="0" dirty="0"/>
            <a:t>The </a:t>
          </a:r>
          <a:r>
            <a:rPr lang="en-GB" b="1" baseline="0" dirty="0"/>
            <a:t>system</a:t>
          </a:r>
          <a:r>
            <a:rPr lang="en-GB" baseline="0" dirty="0"/>
            <a:t> shall automatically generate the report for printing after </a:t>
          </a:r>
          <a:r>
            <a:rPr lang="en-GB" baseline="0" dirty="0" smtClean="0"/>
            <a:t>17:30 </a:t>
          </a:r>
          <a:r>
            <a:rPr lang="en-GB" baseline="0" dirty="0"/>
            <a:t>on the last working day of the </a:t>
          </a:r>
          <a:r>
            <a:rPr lang="en-GB" baseline="0" dirty="0" smtClean="0"/>
            <a:t>month.</a:t>
          </a:r>
          <a:endParaRPr lang="en-US" dirty="0"/>
        </a:p>
      </dgm:t>
    </dgm:pt>
    <dgm:pt modelId="{5E59283B-F495-4137-A27F-9185A7E30858}" type="parTrans" cxnId="{1B364A5E-7BAF-4294-BA57-2B489DF3DBA5}">
      <dgm:prSet/>
      <dgm:spPr/>
      <dgm:t>
        <a:bodyPr/>
        <a:lstStyle/>
        <a:p>
          <a:endParaRPr lang="en-US"/>
        </a:p>
      </dgm:t>
    </dgm:pt>
    <dgm:pt modelId="{80A6BD64-91CE-4337-B5D0-EBCDE0B62AFD}" type="sibTrans" cxnId="{1B364A5E-7BAF-4294-BA57-2B489DF3DBA5}">
      <dgm:prSet/>
      <dgm:spPr/>
      <dgm:t>
        <a:bodyPr/>
        <a:lstStyle/>
        <a:p>
          <a:endParaRPr lang="en-US"/>
        </a:p>
      </dgm:t>
    </dgm:pt>
    <dgm:pt modelId="{016BB168-7090-DE49-8BDF-213B4C4AA446}" type="pres">
      <dgm:prSet presAssocID="{2D69474C-96EF-4D38-87C8-82876602C3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8628387-9377-CB45-85A9-89EE8471F138}" type="pres">
      <dgm:prSet presAssocID="{CDB98EBC-8B40-4EE8-9F62-8E89C1E1F60E}" presName="hierRoot1" presStyleCnt="0"/>
      <dgm:spPr/>
    </dgm:pt>
    <dgm:pt modelId="{010396B9-CAA0-1343-8C60-1229170FADD5}" type="pres">
      <dgm:prSet presAssocID="{CDB98EBC-8B40-4EE8-9F62-8E89C1E1F60E}" presName="composite" presStyleCnt="0"/>
      <dgm:spPr/>
    </dgm:pt>
    <dgm:pt modelId="{A6435AAC-71E3-F74C-AE30-75F3A7933B69}" type="pres">
      <dgm:prSet presAssocID="{CDB98EBC-8B40-4EE8-9F62-8E89C1E1F60E}" presName="background" presStyleLbl="node0" presStyleIdx="0" presStyleCnt="2"/>
      <dgm:spPr/>
    </dgm:pt>
    <dgm:pt modelId="{03B59929-2ACC-9148-951D-60AA33B446B2}" type="pres">
      <dgm:prSet presAssocID="{CDB98EBC-8B40-4EE8-9F62-8E89C1E1F60E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785FF8-AEED-304D-9B02-B3C65CBECBCF}" type="pres">
      <dgm:prSet presAssocID="{CDB98EBC-8B40-4EE8-9F62-8E89C1E1F60E}" presName="hierChild2" presStyleCnt="0"/>
      <dgm:spPr/>
    </dgm:pt>
    <dgm:pt modelId="{C06C9323-6819-344B-83C6-AD8827752095}" type="pres">
      <dgm:prSet presAssocID="{A6806700-CACD-4953-BD5F-50C0EB8DA66E}" presName="hierRoot1" presStyleCnt="0"/>
      <dgm:spPr/>
    </dgm:pt>
    <dgm:pt modelId="{895F4E53-8DD2-C844-8864-74097AD91763}" type="pres">
      <dgm:prSet presAssocID="{A6806700-CACD-4953-BD5F-50C0EB8DA66E}" presName="composite" presStyleCnt="0"/>
      <dgm:spPr/>
    </dgm:pt>
    <dgm:pt modelId="{AC930B5C-B515-F140-B6F3-F8E2FB918144}" type="pres">
      <dgm:prSet presAssocID="{A6806700-CACD-4953-BD5F-50C0EB8DA66E}" presName="background" presStyleLbl="node0" presStyleIdx="1" presStyleCnt="2"/>
      <dgm:spPr/>
    </dgm:pt>
    <dgm:pt modelId="{2B536716-1B6D-D04B-ABD0-FCC7A5B59772}" type="pres">
      <dgm:prSet presAssocID="{A6806700-CACD-4953-BD5F-50C0EB8DA66E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328C8C6-4714-6F47-BB7E-151F4B057B9C}" type="pres">
      <dgm:prSet presAssocID="{A6806700-CACD-4953-BD5F-50C0EB8DA66E}" presName="hierChild2" presStyleCnt="0"/>
      <dgm:spPr/>
    </dgm:pt>
  </dgm:ptLst>
  <dgm:cxnLst>
    <dgm:cxn modelId="{79454313-BCF4-384D-A370-009347BDCF82}" type="presOf" srcId="{2D69474C-96EF-4D38-87C8-82876602C334}" destId="{016BB168-7090-DE49-8BDF-213B4C4AA446}" srcOrd="0" destOrd="0" presId="urn:microsoft.com/office/officeart/2005/8/layout/hierarchy1"/>
    <dgm:cxn modelId="{720D3CF8-2782-A744-B17D-B161F82CA485}" type="presOf" srcId="{A6806700-CACD-4953-BD5F-50C0EB8DA66E}" destId="{2B536716-1B6D-D04B-ABD0-FCC7A5B59772}" srcOrd="0" destOrd="0" presId="urn:microsoft.com/office/officeart/2005/8/layout/hierarchy1"/>
    <dgm:cxn modelId="{B5E34417-5F1A-584B-9A1E-E11C69C72640}" type="presOf" srcId="{CDB98EBC-8B40-4EE8-9F62-8E89C1E1F60E}" destId="{03B59929-2ACC-9148-951D-60AA33B446B2}" srcOrd="0" destOrd="0" presId="urn:microsoft.com/office/officeart/2005/8/layout/hierarchy1"/>
    <dgm:cxn modelId="{D2E89687-EAC2-4C7D-A155-20ECE1FA6454}" srcId="{2D69474C-96EF-4D38-87C8-82876602C334}" destId="{CDB98EBC-8B40-4EE8-9F62-8E89C1E1F60E}" srcOrd="0" destOrd="0" parTransId="{FE292291-34BB-4337-B7BE-859D9AD9640C}" sibTransId="{1B2AFAC4-D151-441C-BDD5-68A758A3CB99}"/>
    <dgm:cxn modelId="{1B364A5E-7BAF-4294-BA57-2B489DF3DBA5}" srcId="{2D69474C-96EF-4D38-87C8-82876602C334}" destId="{A6806700-CACD-4953-BD5F-50C0EB8DA66E}" srcOrd="1" destOrd="0" parTransId="{5E59283B-F495-4137-A27F-9185A7E30858}" sibTransId="{80A6BD64-91CE-4337-B5D0-EBCDE0B62AFD}"/>
    <dgm:cxn modelId="{2D20E474-2AFE-6845-8444-52A463CDFCA5}" type="presParOf" srcId="{016BB168-7090-DE49-8BDF-213B4C4AA446}" destId="{08628387-9377-CB45-85A9-89EE8471F138}" srcOrd="0" destOrd="0" presId="urn:microsoft.com/office/officeart/2005/8/layout/hierarchy1"/>
    <dgm:cxn modelId="{C5975803-D8DB-324B-9159-E36824ADEE59}" type="presParOf" srcId="{08628387-9377-CB45-85A9-89EE8471F138}" destId="{010396B9-CAA0-1343-8C60-1229170FADD5}" srcOrd="0" destOrd="0" presId="urn:microsoft.com/office/officeart/2005/8/layout/hierarchy1"/>
    <dgm:cxn modelId="{F93298D4-8597-4D4D-9FE5-FDEF9983457F}" type="presParOf" srcId="{010396B9-CAA0-1343-8C60-1229170FADD5}" destId="{A6435AAC-71E3-F74C-AE30-75F3A7933B69}" srcOrd="0" destOrd="0" presId="urn:microsoft.com/office/officeart/2005/8/layout/hierarchy1"/>
    <dgm:cxn modelId="{D8F60804-27D2-1445-AE3D-DA44C721DDCC}" type="presParOf" srcId="{010396B9-CAA0-1343-8C60-1229170FADD5}" destId="{03B59929-2ACC-9148-951D-60AA33B446B2}" srcOrd="1" destOrd="0" presId="urn:microsoft.com/office/officeart/2005/8/layout/hierarchy1"/>
    <dgm:cxn modelId="{77999A83-33AB-BB43-98E5-33AC32D0F13C}" type="presParOf" srcId="{08628387-9377-CB45-85A9-89EE8471F138}" destId="{5D785FF8-AEED-304D-9B02-B3C65CBECBCF}" srcOrd="1" destOrd="0" presId="urn:microsoft.com/office/officeart/2005/8/layout/hierarchy1"/>
    <dgm:cxn modelId="{1494438F-0D60-534F-B0C1-E73DBB08D9F7}" type="presParOf" srcId="{016BB168-7090-DE49-8BDF-213B4C4AA446}" destId="{C06C9323-6819-344B-83C6-AD8827752095}" srcOrd="1" destOrd="0" presId="urn:microsoft.com/office/officeart/2005/8/layout/hierarchy1"/>
    <dgm:cxn modelId="{23D2826A-3537-4046-A942-FF6E99DE13F8}" type="presParOf" srcId="{C06C9323-6819-344B-83C6-AD8827752095}" destId="{895F4E53-8DD2-C844-8864-74097AD91763}" srcOrd="0" destOrd="0" presId="urn:microsoft.com/office/officeart/2005/8/layout/hierarchy1"/>
    <dgm:cxn modelId="{FB6AF717-D3DE-C74C-9323-612EEEFBA06A}" type="presParOf" srcId="{895F4E53-8DD2-C844-8864-74097AD91763}" destId="{AC930B5C-B515-F140-B6F3-F8E2FB918144}" srcOrd="0" destOrd="0" presId="urn:microsoft.com/office/officeart/2005/8/layout/hierarchy1"/>
    <dgm:cxn modelId="{9A3BAFF8-B485-3545-93A5-36EB9B64660C}" type="presParOf" srcId="{895F4E53-8DD2-C844-8864-74097AD91763}" destId="{2B536716-1B6D-D04B-ABD0-FCC7A5B59772}" srcOrd="1" destOrd="0" presId="urn:microsoft.com/office/officeart/2005/8/layout/hierarchy1"/>
    <dgm:cxn modelId="{88302B91-084A-F146-B1C6-1539FF2026F0}" type="presParOf" srcId="{C06C9323-6819-344B-83C6-AD8827752095}" destId="{3328C8C6-4714-6F47-BB7E-151F4B057B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35AAC-71E3-F74C-AE30-75F3A7933B69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59929-2ACC-9148-951D-60AA33B446B2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 dirty="0"/>
            <a:t>The </a:t>
          </a:r>
          <a:r>
            <a:rPr lang="en-GB" sz="2700" b="1" kern="1200" baseline="0" dirty="0"/>
            <a:t>user</a:t>
          </a:r>
          <a:r>
            <a:rPr lang="en-GB" sz="2700" kern="1200" baseline="0" dirty="0"/>
            <a:t> should get monthly management reports showing the cost of drugs prescribed by each clinic during that </a:t>
          </a:r>
          <a:r>
            <a:rPr lang="en-GB" sz="2700" kern="1200" baseline="0" dirty="0" smtClean="0"/>
            <a:t>month.</a:t>
          </a:r>
          <a:endParaRPr lang="en-US" sz="2700" kern="1200" dirty="0"/>
        </a:p>
      </dsp:txBody>
      <dsp:txXfrm>
        <a:off x="534770" y="778196"/>
        <a:ext cx="3960775" cy="2459240"/>
      </dsp:txXfrm>
    </dsp:sp>
    <dsp:sp modelId="{AC930B5C-B515-F140-B6F3-F8E2FB918144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36716-1B6D-D04B-ABD0-FCC7A5B59772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 dirty="0"/>
            <a:t>The </a:t>
          </a:r>
          <a:r>
            <a:rPr lang="en-GB" sz="2700" b="1" kern="1200" baseline="0" dirty="0"/>
            <a:t>system</a:t>
          </a:r>
          <a:r>
            <a:rPr lang="en-GB" sz="2700" kern="1200" baseline="0" dirty="0"/>
            <a:t> shall automatically generate the report for printing after </a:t>
          </a:r>
          <a:r>
            <a:rPr lang="en-GB" sz="2700" kern="1200" baseline="0" dirty="0" smtClean="0"/>
            <a:t>17:30 </a:t>
          </a:r>
          <a:r>
            <a:rPr lang="en-GB" sz="2700" kern="1200" baseline="0" dirty="0"/>
            <a:t>on the last working day of the </a:t>
          </a:r>
          <a:r>
            <a:rPr lang="en-GB" sz="2700" kern="1200" baseline="0" dirty="0" smtClean="0"/>
            <a:t>month.</a:t>
          </a:r>
          <a:endParaRPr lang="en-US" sz="2700" kern="1200" dirty="0"/>
        </a:p>
      </dsp:txBody>
      <dsp:txXfrm>
        <a:off x="5562742" y="778196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1BB0-6FC9-F54C-9FA2-955B2E2FAE9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D4F6-0C65-7344-8E65-D4CA3EE1CA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avoid group think, come up with 4 or 5 yourself, before taking them to the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C6EB7-6E80-E34D-8DFA-1FB7C5266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 for slides</a:t>
            </a:r>
            <a:r>
              <a:rPr lang="en-GB" baseline="0" dirty="0" smtClean="0"/>
              <a:t> on INVEST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/>
              <a:t>https://xp123.com/articles/invest-in-good-stories-and-smart-tasks/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</a:t>
            </a:r>
            <a:r>
              <a:rPr lang="en-GB" baseline="0" dirty="0" smtClean="0"/>
              <a:t> you write the story you should know how to test it.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stories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requirements</a:t>
            </a:r>
            <a:r>
              <a:rPr lang="de-DE" baseline="0" dirty="0" smtClean="0"/>
              <a:t>!</a:t>
            </a:r>
          </a:p>
          <a:p>
            <a:r>
              <a:rPr lang="de-DE" baseline="0" dirty="0" smtClean="0"/>
              <a:t>But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help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requirements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last point is an example for a non-functional requirement, to be discussed in more detail next week.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8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completeness: Please read in your own time and ask any questions during the next lecture or during surgeries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C6EB7-6E80-E34D-8DFA-1FB7C5266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Documented artifact of the process, note that the term requirement is not used consistently, different levels..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described here?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control device, place order, find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all different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functional requirement specifies something that a user needs to perform their work (e.g., visibility)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system may be required to enter and print cost estimates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non- functional requirement specify all the remaining requirements not covered by the functional requirements i.e., quality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Accessibility, concurrency, performance efficiency, price, privacy, interoperability, usability, security,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Functional </a:t>
            </a:r>
            <a:r>
              <a:rPr lang="en-GB" altLang="en-US" i="1" dirty="0"/>
              <a:t>user</a:t>
            </a:r>
            <a:r>
              <a:rPr lang="en-GB" altLang="en-US" dirty="0"/>
              <a:t> requirements may be high-level statements of what the system should do.</a:t>
            </a:r>
          </a:p>
          <a:p>
            <a:r>
              <a:rPr lang="en-GB" altLang="en-US" dirty="0"/>
              <a:t>Functional </a:t>
            </a:r>
            <a:r>
              <a:rPr lang="en-GB" altLang="en-US" i="1" dirty="0"/>
              <a:t>system</a:t>
            </a:r>
            <a:r>
              <a:rPr lang="en-GB" altLang="en-US" dirty="0"/>
              <a:t> requirements should describe the system services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731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77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6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1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tophat.com/log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mh21@leicester.ac.u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mailto:mmh21@leicester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082B50-8920-6346-B9A5-4E76169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TopHat</a:t>
            </a:r>
            <a:r>
              <a:rPr lang="en-US" dirty="0" smtClean="0"/>
              <a:t> activities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F89C22-0475-4427-B7C8-0269AD40E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3FAC463-5995-A94C-891F-569A5913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637078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Please join and indicate that you have done so: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app.tophat.com/login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Join: </a:t>
            </a:r>
            <a:r>
              <a:rPr lang="en-US" sz="2800" b="1" dirty="0"/>
              <a:t>356805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59" y="3343275"/>
            <a:ext cx="1447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6E76FF-DC38-4841-B68A-CA7F4F3D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/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DD7F64-FFE7-F94F-8AC7-EB99E9A9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GB" dirty="0"/>
              <a:t>This is a module about writing requirements</a:t>
            </a:r>
          </a:p>
          <a:p>
            <a:r>
              <a:rPr lang="en-GB" dirty="0"/>
              <a:t>Requirements describe software</a:t>
            </a:r>
          </a:p>
          <a:p>
            <a:r>
              <a:rPr lang="en-GB" dirty="0"/>
              <a:t>They are used and updated by everyone on a software project</a:t>
            </a:r>
          </a:p>
          <a:p>
            <a:r>
              <a:rPr lang="en-GB" dirty="0"/>
              <a:t>They are critical to a project success.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62" name="Picture 2" descr="Image result for team thinking">
            <a:extLst>
              <a:ext uri="{FF2B5EF4-FFF2-40B4-BE49-F238E27FC236}">
                <a16:creationId xmlns="" xmlns:a16="http://schemas.microsoft.com/office/drawing/2014/main" id="{137CED5B-0350-194C-9500-AB820A6F2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r="17272"/>
          <a:stretch/>
        </p:blipFill>
        <p:spPr bwMode="auto">
          <a:xfrm>
            <a:off x="7883650" y="406400"/>
            <a:ext cx="4036961" cy="60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022B6622-98C9-244D-9113-E2ADDA31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Requirements engineering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BFF50A30-5F9D-BD4C-8656-04B9A9EFF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4743" y="2286000"/>
            <a:ext cx="5793475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process of establishing the </a:t>
            </a:r>
            <a:r>
              <a:rPr lang="en-GB" alt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services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that the customer requires from a system and the </a:t>
            </a:r>
            <a:r>
              <a:rPr lang="en-GB" alt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constraints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under which it operates and is developed.</a:t>
            </a:r>
          </a:p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GB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requirements themselves 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the descriptions of the system services and constraints that are generated during the requirements engineering process.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1" name="Picture 4100">
            <a:extLst>
              <a:ext uri="{FF2B5EF4-FFF2-40B4-BE49-F238E27FC236}">
                <a16:creationId xmlns="" xmlns:a16="http://schemas.microsoft.com/office/drawing/2014/main" id="{90EDDA37-5400-4807-9FEB-0576CBA39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25" r="-1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1C364-8618-6C44-AD68-E5276C0E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/>
              <a:t>Example of some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4AE215-C2BF-D441-B551-EC67340B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“A text box allows users to enter search terms"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"Users </a:t>
            </a:r>
            <a:r>
              <a:rPr lang="en-GB" dirty="0" smtClean="0"/>
              <a:t>can </a:t>
            </a:r>
            <a:r>
              <a:rPr lang="en-GB" dirty="0"/>
              <a:t>click the "Search" </a:t>
            </a:r>
            <a:r>
              <a:rPr lang="en-GB" dirty="0" smtClean="0"/>
              <a:t>button to </a:t>
            </a:r>
            <a:r>
              <a:rPr lang="en-GB" dirty="0"/>
              <a:t>submit their search”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"Users are shown a list of web pages that contain the search term(s) that they entered”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"The pages are sorted in order of relevance, with the most relevant </a:t>
            </a:r>
            <a:r>
              <a:rPr lang="en-GB" dirty="0" smtClean="0"/>
              <a:t>at </a:t>
            </a:r>
            <a:r>
              <a:rPr lang="en-GB" dirty="0"/>
              <a:t>the top”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"For each web page the user is shown the title of the page, the </a:t>
            </a:r>
            <a:r>
              <a:rPr lang="en-GB" dirty="0" err="1"/>
              <a:t>url</a:t>
            </a:r>
            <a:r>
              <a:rPr lang="en-GB" dirty="0"/>
              <a:t>, and a 150-character excerpt from the page "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988" name="Picture 4" descr="Related image">
            <a:extLst>
              <a:ext uri="{FF2B5EF4-FFF2-40B4-BE49-F238E27FC236}">
                <a16:creationId xmlns="" xmlns:a16="http://schemas.microsoft.com/office/drawing/2014/main" id="{74925CDD-6591-1C4F-9960-FA0891E52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7" r="33104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68BA7F-DA6E-4746-9ABE-AFA1BED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546FF3-C159-634B-A909-7661745D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Describes the whole system </a:t>
            </a:r>
          </a:p>
          <a:p>
            <a:r>
              <a:rPr lang="en-GB" dirty="0"/>
              <a:t>Is made up of many tiny requirements</a:t>
            </a:r>
          </a:p>
          <a:p>
            <a:r>
              <a:rPr lang="en-GB" dirty="0"/>
              <a:t>It's the </a:t>
            </a:r>
            <a:r>
              <a:rPr lang="en-GB" b="1" dirty="0"/>
              <a:t>single, shared, agreed </a:t>
            </a:r>
            <a:r>
              <a:rPr lang="en-GB" dirty="0"/>
              <a:t>description for everyone. </a:t>
            </a:r>
          </a:p>
          <a:p>
            <a:r>
              <a:rPr lang="en-GB" dirty="0"/>
              <a:t>This is what you are creating for your group project</a:t>
            </a:r>
            <a:endParaRPr lang="en-US" dirty="0"/>
          </a:p>
        </p:txBody>
      </p:sp>
      <p:pic>
        <p:nvPicPr>
          <p:cNvPr id="43010" name="Picture 2" descr="Related image">
            <a:extLst>
              <a:ext uri="{FF2B5EF4-FFF2-40B4-BE49-F238E27FC236}">
                <a16:creationId xmlns="" xmlns:a16="http://schemas.microsoft.com/office/drawing/2014/main" id="{B2D46CDF-870D-F24B-8468-28897C3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33" y="2696028"/>
            <a:ext cx="5225587" cy="41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F9A54-1EF0-A141-A151-D7B1C110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9A08F3-83CC-874C-8781-90A1FFFD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Image result for sunday afternoon on the island of la grande jatte">
            <a:extLst>
              <a:ext uri="{FF2B5EF4-FFF2-40B4-BE49-F238E27FC236}">
                <a16:creationId xmlns="" xmlns:a16="http://schemas.microsoft.com/office/drawing/2014/main" id="{31B579E5-23EC-0B45-8F6A-02539CB0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96" y="313454"/>
            <a:ext cx="9354408" cy="6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39A5C5A-CAF5-AE48-98B1-AA30EC67F3D1}"/>
              </a:ext>
            </a:extLst>
          </p:cNvPr>
          <p:cNvSpPr/>
          <p:nvPr/>
        </p:nvSpPr>
        <p:spPr>
          <a:xfrm>
            <a:off x="4360305" y="6488668"/>
            <a:ext cx="753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 Sunday Afternoon on the Island of La Grande </a:t>
            </a:r>
            <a:r>
              <a:rPr lang="en-GB" dirty="0" err="1"/>
              <a:t>Jatte</a:t>
            </a:r>
            <a:r>
              <a:rPr lang="en-GB" dirty="0"/>
              <a:t>, Georges Seurat, 1884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CACE2B-B285-E443-9D55-F9661777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2D796D-A87F-7C4E-B725-B9B27966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B99FA5D-0DC3-364B-A1AD-9F0D473BF8E8}"/>
              </a:ext>
            </a:extLst>
          </p:cNvPr>
          <p:cNvSpPr/>
          <p:nvPr/>
        </p:nvSpPr>
        <p:spPr>
          <a:xfrm>
            <a:off x="1371600" y="5987534"/>
            <a:ext cx="389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From Seurat's Parade de cirque, 1889</a:t>
            </a:r>
            <a:endParaRPr lang="en-US" dirty="0"/>
          </a:p>
        </p:txBody>
      </p:sp>
      <p:pic>
        <p:nvPicPr>
          <p:cNvPr id="35846" name="Picture 6" descr="Image result for pointillist">
            <a:extLst>
              <a:ext uri="{FF2B5EF4-FFF2-40B4-BE49-F238E27FC236}">
                <a16:creationId xmlns="" xmlns:a16="http://schemas.microsoft.com/office/drawing/2014/main" id="{5D845499-731B-5C44-BFF2-28CBA89B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36" y="0"/>
            <a:ext cx="5348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pointillist">
            <a:extLst>
              <a:ext uri="{FF2B5EF4-FFF2-40B4-BE49-F238E27FC236}">
                <a16:creationId xmlns="" xmlns:a16="http://schemas.microsoft.com/office/drawing/2014/main" id="{DADADBD8-29FE-A846-9CCC-583F91819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8" t="43277" r="27284" b="29712"/>
          <a:stretch/>
        </p:blipFill>
        <p:spPr bwMode="auto">
          <a:xfrm>
            <a:off x="1372827" y="2286000"/>
            <a:ext cx="3358830" cy="358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0AAA2-A68D-4D47-B8D7-4BA8738E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DAE0C-18A1-B54D-91C5-8F119C64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GB" dirty="0"/>
              <a:t>The overall picture describes the scene</a:t>
            </a:r>
          </a:p>
          <a:p>
            <a:r>
              <a:rPr lang="en-GB" dirty="0"/>
              <a:t>It is made up of tiny dots</a:t>
            </a:r>
          </a:p>
          <a:p>
            <a:r>
              <a:rPr lang="en-GB" dirty="0"/>
              <a:t>Each dot is perfectly formed and placed to add the needed detail to the picture</a:t>
            </a:r>
          </a:p>
          <a:p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requirement is a tiny dot. They come together to form the complete picture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2" descr="Image result for sunday afternoon on the island of la grande jatte">
            <a:extLst>
              <a:ext uri="{FF2B5EF4-FFF2-40B4-BE49-F238E27FC236}">
                <a16:creationId xmlns="" xmlns:a16="http://schemas.microsoft.com/office/drawing/2014/main" id="{F1E45FED-C2B8-2544-AD3F-FD5437018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7" r="34797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2362E1-05F8-EC4F-B1D0-816F7FCA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439D87-7090-A540-A070-038B4E29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Image result for parade de cirque">
            <a:extLst>
              <a:ext uri="{FF2B5EF4-FFF2-40B4-BE49-F238E27FC236}">
                <a16:creationId xmlns="" xmlns:a16="http://schemas.microsoft.com/office/drawing/2014/main" id="{4B4BD0B0-D11F-9B4B-A0CC-9BF8FC9D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36600"/>
            <a:ext cx="9260114" cy="61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0B11C7-6792-BE45-A89D-0333E3CE50F5}"/>
              </a:ext>
            </a:extLst>
          </p:cNvPr>
          <p:cNvSpPr/>
          <p:nvPr/>
        </p:nvSpPr>
        <p:spPr>
          <a:xfrm>
            <a:off x="7708297" y="6511370"/>
            <a:ext cx="411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Parade de cirque, Georges Seurat, 1889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0DB01-D4F2-FC49-8166-1DE0205D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GB" dirty="0"/>
              <a:t>Requirements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5CE9EA-35A8-F44C-A88C-C1F58BF2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GB" dirty="0"/>
              <a:t>Documenting the understanding of people’s needs</a:t>
            </a:r>
          </a:p>
          <a:p>
            <a:r>
              <a:rPr lang="en-GB" dirty="0"/>
              <a:t>The “</a:t>
            </a:r>
            <a:r>
              <a:rPr lang="en-GB" b="1" dirty="0"/>
              <a:t>instructions</a:t>
            </a:r>
            <a:r>
              <a:rPr lang="en-GB" dirty="0"/>
              <a:t>” to the development team</a:t>
            </a:r>
          </a:p>
          <a:p>
            <a:r>
              <a:rPr lang="en-GB" dirty="0"/>
              <a:t>The “</a:t>
            </a:r>
            <a:r>
              <a:rPr lang="en-GB" b="1" dirty="0"/>
              <a:t>acceptance criteria</a:t>
            </a:r>
            <a:r>
              <a:rPr lang="en-GB" dirty="0"/>
              <a:t>” for the final software/system</a:t>
            </a:r>
          </a:p>
          <a:p>
            <a:r>
              <a:rPr lang="en-GB" dirty="0"/>
              <a:t>Into a document called Requirements Specification (one or more)</a:t>
            </a:r>
          </a:p>
          <a:p>
            <a:pPr lvl="1"/>
            <a:r>
              <a:rPr lang="en-GB" dirty="0"/>
              <a:t>Shared, agreed description for everyone</a:t>
            </a:r>
            <a:endParaRPr lang="en-US" sz="18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78F74733-26B6-5741-BDD4-374255EB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50" y="2504049"/>
            <a:ext cx="5749320" cy="33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61E3D81F-8DB9-C149-BF1F-F2FC91A9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requirements specification document</a:t>
            </a:r>
            <a:endParaRPr lang="en-GB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0D2CE49C-A031-2544-B4ED-BC83F9DDC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software requirements document is the official statement of what is required of the system developers.</a:t>
            </a:r>
          </a:p>
          <a:p>
            <a:r>
              <a:rPr lang="en-GB" altLang="en-US" dirty="0"/>
              <a:t>Can include both a definition of user requirements and a specification of the system requirements.</a:t>
            </a:r>
          </a:p>
          <a:p>
            <a:r>
              <a:rPr lang="en-GB" altLang="en-US" dirty="0"/>
              <a:t>It is </a:t>
            </a:r>
            <a:r>
              <a:rPr lang="en-GB" altLang="en-US" b="1" dirty="0"/>
              <a:t>NOT</a:t>
            </a:r>
            <a:r>
              <a:rPr lang="en-GB" altLang="en-US" dirty="0"/>
              <a:t> a design document. As far as possible, it should set </a:t>
            </a:r>
            <a:r>
              <a:rPr lang="en-GB" altLang="en-US" dirty="0" smtClean="0"/>
              <a:t>out </a:t>
            </a:r>
            <a:r>
              <a:rPr lang="en-GB" altLang="en-US" b="1" dirty="0"/>
              <a:t>WHAT</a:t>
            </a:r>
            <a:r>
              <a:rPr lang="en-GB" altLang="en-US" dirty="0"/>
              <a:t> the system should do rather than </a:t>
            </a:r>
            <a:r>
              <a:rPr lang="en-GB" altLang="en-US" b="1" dirty="0"/>
              <a:t>HOW</a:t>
            </a:r>
            <a:r>
              <a:rPr lang="en-GB" altLang="en-US" dirty="0"/>
              <a:t> it should do it.</a:t>
            </a:r>
          </a:p>
        </p:txBody>
      </p:sp>
    </p:spTree>
    <p:extLst>
      <p:ext uri="{BB962C8B-B14F-4D97-AF65-F5344CB8AC3E}">
        <p14:creationId xmlns:p14="http://schemas.microsoft.com/office/powerpoint/2010/main" val="241574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DDD152-AC4B-BF41-A1DA-14C32C3E9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Functional </a:t>
            </a:r>
            <a:r>
              <a:rPr lang="en-US" sz="4800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308ADF-E516-2A4F-B9A8-CA50D008A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CO1106 Requirements Engineering and Professional Practice</a:t>
            </a:r>
          </a:p>
          <a:p>
            <a:endParaRPr lang="en-GB" dirty="0"/>
          </a:p>
          <a:p>
            <a:r>
              <a:rPr lang="en-GB" dirty="0"/>
              <a:t>Dr </a:t>
            </a:r>
            <a:r>
              <a:rPr lang="en-GB" dirty="0" smtClean="0"/>
              <a:t>Matthias Heintz</a:t>
            </a:r>
            <a:endParaRPr lang="en-GB" dirty="0"/>
          </a:p>
          <a:p>
            <a:r>
              <a:rPr lang="en-GB" dirty="0" smtClean="0"/>
              <a:t>(</a:t>
            </a:r>
            <a:r>
              <a:rPr lang="en-GB" dirty="0" smtClean="0">
                <a:hlinkClick r:id="rId2"/>
              </a:rPr>
              <a:t>mmh21@leicester.ac.uk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5" name="Picture 2" descr="Image result for university of leicester logo">
            <a:extLst>
              <a:ext uri="{FF2B5EF4-FFF2-40B4-BE49-F238E27FC236}">
                <a16:creationId xmlns="" xmlns:a16="http://schemas.microsoft.com/office/drawing/2014/main" id="{2AEB750E-B264-314E-A856-410668BA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83067"/>
            <a:ext cx="3371850" cy="8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="" xmlns:a16="http://schemas.microsoft.com/office/drawing/2014/main" id="{32812C54-7AEF-4ABB-826E-221F51CB0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7DFB0-3416-6A4C-A62B-B34C311B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GB"/>
              <a:t>Things useful to have in a requirement specification</a:t>
            </a:r>
            <a:endParaRPr 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891F40E4-8A76-44CF-91EC-907367352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2171013-D973-4187-9CF2-EE098EEF8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7F952FE3-B4DF-2449-919D-2A9AE2CE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Written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Models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Sections and subsections for 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Table of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Definitions of terms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History of the document (e.g. who wrote, updated)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C16B3199-A768-0A4D-BDE5-8D93E61AF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Requirements completeness and consistency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48299DC8-F810-DF47-BBB2-6AF96255C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In principle, requirements should be both complete and consistent</a:t>
            </a:r>
          </a:p>
          <a:p>
            <a:r>
              <a:rPr lang="en-GB" altLang="en-US" b="1" dirty="0"/>
              <a:t>Complete</a:t>
            </a:r>
          </a:p>
          <a:p>
            <a:pPr lvl="1"/>
            <a:r>
              <a:rPr lang="en-GB" altLang="en-US" dirty="0"/>
              <a:t>They should include descriptions of all facilities required</a:t>
            </a:r>
          </a:p>
          <a:p>
            <a:r>
              <a:rPr lang="en-GB" altLang="en-US" b="1" dirty="0"/>
              <a:t>Consistent</a:t>
            </a:r>
          </a:p>
          <a:p>
            <a:pPr lvl="1"/>
            <a:r>
              <a:rPr lang="en-GB" altLang="en-US" dirty="0"/>
              <a:t>There should be no conflicts or contradictions in the descriptions of the system facilities</a:t>
            </a:r>
          </a:p>
          <a:p>
            <a:pPr marL="0" indent="0">
              <a:buNone/>
            </a:pPr>
            <a:r>
              <a:rPr lang="en-GB" altLang="en-US" dirty="0"/>
              <a:t>In practice, it is impossible to produce a complete and consistent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434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Requirements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410C23-C8BD-E046-8929-4842EB22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129D1C-6FDF-A147-B9EC-75498F4F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>
            <a:extLst>
              <a:ext uri="{FF2B5EF4-FFF2-40B4-BE49-F238E27FC236}">
                <a16:creationId xmlns="" xmlns:a16="http://schemas.microsoft.com/office/drawing/2014/main" id="{2D5719D8-624F-1247-8865-E16FAA47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2434"/>
            <a:ext cx="10089243" cy="46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32812C54-7AEF-4ABB-826E-221F51CB0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C9B14CBC-6B0F-9742-824E-79AB02EC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Types of requirement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891F40E4-8A76-44CF-91EC-907367352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72171013-D973-4187-9CF2-EE098EEF8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31CCE13D-B399-0441-8B37-3CC0A4B22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63864" y="2286000"/>
            <a:ext cx="7705164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 requirements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Statements in natural language plus diagrams of the services the system provides and its operational constraints. Written for customers.</a:t>
            </a:r>
          </a:p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System requirements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structured document setting out detailed descriptions of the system’s functions, services and operational constraints. Defines what should be implemented so may be part of a contract between client and contractor.</a:t>
            </a:r>
          </a:p>
        </p:txBody>
      </p:sp>
    </p:spTree>
    <p:extLst>
      <p:ext uri="{BB962C8B-B14F-4D97-AF65-F5344CB8AC3E}">
        <p14:creationId xmlns:p14="http://schemas.microsoft.com/office/powerpoint/2010/main" val="152389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3DC3E-5CEA-064D-9687-1520CB5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vs.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C59E90-90D7-114F-A1D7-D668C892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requirements:</a:t>
            </a:r>
          </a:p>
          <a:p>
            <a:pPr lvl="1"/>
            <a:r>
              <a:rPr lang="en-GB" dirty="0"/>
              <a:t>End-users will </a:t>
            </a:r>
            <a:r>
              <a:rPr lang="en-GB" b="1" dirty="0"/>
              <a:t>NOT</a:t>
            </a:r>
            <a:r>
              <a:rPr lang="en-GB" dirty="0"/>
              <a:t> be concerned with the detail</a:t>
            </a:r>
          </a:p>
          <a:p>
            <a:pPr lvl="1"/>
            <a:r>
              <a:rPr lang="en-GB" dirty="0"/>
              <a:t>Generic, abstracted written requirement</a:t>
            </a:r>
          </a:p>
          <a:p>
            <a:pPr lvl="1"/>
            <a:r>
              <a:rPr lang="en-GB" b="1" dirty="0"/>
              <a:t>The user is the main subject </a:t>
            </a:r>
          </a:p>
          <a:p>
            <a:r>
              <a:rPr lang="en-GB" dirty="0"/>
              <a:t>System requirements:</a:t>
            </a:r>
          </a:p>
          <a:p>
            <a:pPr lvl="1"/>
            <a:r>
              <a:rPr lang="en-GB" dirty="0"/>
              <a:t>Target the stakeholders involved in the </a:t>
            </a:r>
            <a:r>
              <a:rPr lang="en-GB" b="1" dirty="0"/>
              <a:t>development</a:t>
            </a:r>
          </a:p>
          <a:p>
            <a:pPr lvl="1"/>
            <a:r>
              <a:rPr lang="en-GB" dirty="0"/>
              <a:t>Have to be precise without providing too many details on the implementation</a:t>
            </a:r>
          </a:p>
          <a:p>
            <a:pPr lvl="1"/>
            <a:r>
              <a:rPr lang="en-GB" dirty="0"/>
              <a:t>Exactly what the system should do -&gt; </a:t>
            </a:r>
            <a:r>
              <a:rPr lang="en-GB" b="1" dirty="0"/>
              <a:t>system is the main subject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2608FE-65E8-BF4B-8608-CC4C42D8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User vs. system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FF9D7EBA-2E7C-4EFF-B5E9-4CDD51ECE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42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7106" name="Picture 2" descr="Image result for user">
            <a:extLst>
              <a:ext uri="{FF2B5EF4-FFF2-40B4-BE49-F238E27FC236}">
                <a16:creationId xmlns="" xmlns:a16="http://schemas.microsoft.com/office/drawing/2014/main" id="{8B8FADBC-EE50-AB41-B549-CBC91774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32" y="5531807"/>
            <a:ext cx="1097983" cy="106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Related image">
            <a:extLst>
              <a:ext uri="{FF2B5EF4-FFF2-40B4-BE49-F238E27FC236}">
                <a16:creationId xmlns="" xmlns:a16="http://schemas.microsoft.com/office/drawing/2014/main" id="{3777A9FB-30E7-6F46-B02B-530F220C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77" y="5418667"/>
            <a:ext cx="1145566" cy="12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648AA27A-B028-C144-B2C6-B3097F99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Readers of different types of requirements specification</a:t>
            </a:r>
            <a:r>
              <a:rPr lang="en-GB" altLang="en-US"/>
              <a:t>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6D63B-794F-3544-B6EB-92FB3EB1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7" name="Picture 6" descr="4.2 ReqReaders.eps">
            <a:extLst>
              <a:ext uri="{FF2B5EF4-FFF2-40B4-BE49-F238E27FC236}">
                <a16:creationId xmlns="" xmlns:a16="http://schemas.microsoft.com/office/drawing/2014/main" id="{FBA43919-13CE-2E48-A9BE-D1FC4BAE7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86000"/>
            <a:ext cx="59975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5523FC8-0ACB-A143-9B09-9AE4F8C76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Functional and non-functional requirements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100EB09A-5A04-DD47-9B1F-7C58796C5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b="1" dirty="0"/>
              <a:t>Functional requirements</a:t>
            </a:r>
          </a:p>
          <a:p>
            <a:pPr lvl="1"/>
            <a:r>
              <a:rPr lang="en-GB" altLang="en-US" dirty="0"/>
              <a:t>Statements of services the system should provide, how the system should react to particular inputs and how the system should behave in particular situations.</a:t>
            </a:r>
          </a:p>
          <a:p>
            <a:pPr lvl="1"/>
            <a:r>
              <a:rPr lang="en-GB" altLang="en-US" dirty="0"/>
              <a:t>May state what the system should not do.</a:t>
            </a:r>
          </a:p>
          <a:p>
            <a:r>
              <a:rPr lang="en-GB" altLang="en-US" b="1" dirty="0"/>
              <a:t>Non-functional requirements</a:t>
            </a:r>
          </a:p>
          <a:p>
            <a:pPr lvl="1"/>
            <a:r>
              <a:rPr lang="en-GB" altLang="en-US" dirty="0"/>
              <a:t>Constraints on the services or functions offered by the system such as timing constraints, constraints on the development process, standards, etc.</a:t>
            </a:r>
          </a:p>
          <a:p>
            <a:pPr lvl="1"/>
            <a:r>
              <a:rPr lang="en-GB" altLang="en-US" dirty="0"/>
              <a:t>Often apply to the system as a whole rather than individual features or services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031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1E30C-AD95-5146-A736-FDF20ECB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F2EDB-D2F7-7240-8C00-EF2A0758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(Most requirements are of this nature)</a:t>
            </a:r>
          </a:p>
          <a:p>
            <a:r>
              <a:rPr lang="en-GB" dirty="0"/>
              <a:t>"What the system will do”</a:t>
            </a:r>
          </a:p>
          <a:p>
            <a:pPr lvl="1"/>
            <a:r>
              <a:rPr lang="en-GB" dirty="0"/>
              <a:t>"A user can log into the system using their company email address and password”</a:t>
            </a:r>
          </a:p>
          <a:p>
            <a:pPr lvl="1"/>
            <a:r>
              <a:rPr lang="en-GB" dirty="0"/>
              <a:t>"The current date will be highlighted”</a:t>
            </a:r>
          </a:p>
          <a:p>
            <a:pPr lvl="1"/>
            <a:r>
              <a:rPr lang="en-GB" dirty="0"/>
              <a:t>"An administrator can specify that they have read a notification by sending an email”</a:t>
            </a:r>
          </a:p>
          <a:p>
            <a:r>
              <a:rPr lang="en-GB" dirty="0"/>
              <a:t>When expressed as user requirement, they are usually described in an abstract way.</a:t>
            </a:r>
          </a:p>
          <a:p>
            <a:r>
              <a:rPr lang="en-GB" dirty="0"/>
              <a:t>However, more specific </a:t>
            </a:r>
            <a:r>
              <a:rPr lang="en-GB" b="1" dirty="0"/>
              <a:t>functional system requirements </a:t>
            </a:r>
            <a:r>
              <a:rPr lang="en-GB" dirty="0"/>
              <a:t>describe the system functions</a:t>
            </a:r>
          </a:p>
          <a:p>
            <a:pPr lvl="1"/>
            <a:r>
              <a:rPr lang="en-GB" dirty="0"/>
              <a:t> Inputs, processing; how it will react to a particular input, the expected output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7C5D1-27C5-F24B-AAE6-E1F14324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32" y="2286000"/>
            <a:ext cx="12253904" cy="2944073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1605002" y="2873448"/>
            <a:ext cx="7378224" cy="325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EA484-F05B-7646-BE0C-464BBC47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66" name="Picture 2" descr="Image result for extreme programming dilbert">
            <a:extLst>
              <a:ext uri="{FF2B5EF4-FFF2-40B4-BE49-F238E27FC236}">
                <a16:creationId xmlns:a16="http://schemas.microsoft.com/office/drawing/2014/main" xmlns="" id="{2D7BA790-1A1A-6549-8C28-3E3EF9A8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2247973"/>
            <a:ext cx="6517065" cy="20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1E0DD-BE5E-2F4D-8922-9575E36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005445"/>
            <a:ext cx="4192788" cy="38619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Designed to be a lightweight form of user requirements documentation </a:t>
            </a:r>
          </a:p>
          <a:p>
            <a:pPr lvl="1"/>
            <a:r>
              <a:rPr lang="en-GB" dirty="0"/>
              <a:t>much quicker to create</a:t>
            </a:r>
          </a:p>
          <a:p>
            <a:pPr lvl="1"/>
            <a:r>
              <a:rPr lang="en-GB" dirty="0"/>
              <a:t>much easier to mark as </a:t>
            </a:r>
            <a:r>
              <a:rPr lang="en-GB" dirty="0" smtClean="0"/>
              <a:t>complete</a:t>
            </a:r>
          </a:p>
          <a:p>
            <a:r>
              <a:rPr lang="en-GB" dirty="0" smtClean="0"/>
              <a:t>Written </a:t>
            </a:r>
            <a:r>
              <a:rPr lang="en-GB" dirty="0"/>
              <a:t>sequences of actions and events that lead to an outcome</a:t>
            </a:r>
          </a:p>
          <a:p>
            <a:r>
              <a:rPr lang="en-GB" dirty="0"/>
              <a:t>Bridge the gap between users, designers and developers</a:t>
            </a:r>
          </a:p>
          <a:p>
            <a:r>
              <a:rPr lang="en-GB" dirty="0"/>
              <a:t>Quick and easy way to get new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370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362DFFC-4DCC-48EE-B781-94D04B95F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EA484-F05B-7646-BE0C-464BBC47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User Stories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18B8B265-E68C-4B64-9238-781F0102C5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DA01E0DD-BE5E-2F4D-8922-9575E36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Often used in agile development</a:t>
            </a:r>
          </a:p>
          <a:p>
            <a:r>
              <a:rPr lang="en-GB" sz="1800" dirty="0"/>
              <a:t>A one sentence statement of a clear requirement for a user </a:t>
            </a:r>
          </a:p>
          <a:p>
            <a:pPr lvl="1"/>
            <a:r>
              <a:rPr lang="en-GB" sz="1800" dirty="0"/>
              <a:t>includes a role </a:t>
            </a:r>
          </a:p>
          <a:p>
            <a:pPr lvl="1"/>
            <a:r>
              <a:rPr lang="en-GB" sz="1800" dirty="0"/>
              <a:t>includes a goal/desire/action </a:t>
            </a:r>
          </a:p>
          <a:p>
            <a:pPr lvl="1"/>
            <a:r>
              <a:rPr lang="en-GB" sz="1800" dirty="0"/>
              <a:t>includes an effect/outcome</a:t>
            </a:r>
          </a:p>
          <a:p>
            <a:r>
              <a:rPr lang="en-GB" sz="1800" dirty="0" smtClean="0"/>
              <a:t>Good </a:t>
            </a:r>
            <a:r>
              <a:rPr lang="en-GB" sz="1800" dirty="0"/>
              <a:t>user stories</a:t>
            </a:r>
          </a:p>
          <a:p>
            <a:pPr lvl="1"/>
            <a:r>
              <a:rPr lang="en-GB" sz="1800" dirty="0"/>
              <a:t>describe some specific need</a:t>
            </a:r>
          </a:p>
          <a:p>
            <a:pPr lvl="1"/>
            <a:r>
              <a:rPr lang="en-GB" sz="1800" dirty="0"/>
              <a:t>short and testable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4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61D8973-EAA9-459A-AF59-BBB4233D6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96D27-07C9-A244-8381-0D21AAAD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F3804-EA15-E74A-9019-E37A651D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Take the form:</a:t>
            </a:r>
          </a:p>
          <a:p>
            <a:r>
              <a:rPr lang="en-GB" dirty="0"/>
              <a:t>"</a:t>
            </a:r>
            <a:r>
              <a:rPr lang="en-GB" b="1" dirty="0"/>
              <a:t>As a</a:t>
            </a:r>
            <a:r>
              <a:rPr lang="en-GB" dirty="0"/>
              <a:t> &lt;role&gt;, </a:t>
            </a:r>
            <a:r>
              <a:rPr lang="en-GB" b="1" dirty="0"/>
              <a:t>I want </a:t>
            </a:r>
            <a:r>
              <a:rPr lang="en-GB" dirty="0"/>
              <a:t>&lt;goal/desire&gt; </a:t>
            </a:r>
            <a:r>
              <a:rPr lang="en-GB" b="1" dirty="0"/>
              <a:t>so that </a:t>
            </a:r>
            <a:r>
              <a:rPr lang="en-GB" dirty="0"/>
              <a:t>&lt;benefit&gt;"</a:t>
            </a:r>
            <a:endParaRPr lang="en-US" dirty="0"/>
          </a:p>
          <a:p>
            <a:r>
              <a:rPr lang="en-GB" dirty="0"/>
              <a:t>E.g. “</a:t>
            </a:r>
            <a:r>
              <a:rPr lang="en-GB" b="1" dirty="0"/>
              <a:t>As a </a:t>
            </a:r>
            <a:r>
              <a:rPr lang="en-GB" dirty="0"/>
              <a:t>personal tutor, </a:t>
            </a:r>
            <a:r>
              <a:rPr lang="en-GB" b="1" dirty="0"/>
              <a:t>I want </a:t>
            </a:r>
            <a:r>
              <a:rPr lang="en-GB" dirty="0"/>
              <a:t>to easily schedule meetings with students </a:t>
            </a:r>
            <a:r>
              <a:rPr lang="en-GB" b="1" dirty="0"/>
              <a:t>so that </a:t>
            </a:r>
            <a:r>
              <a:rPr lang="en-GB" dirty="0"/>
              <a:t>I can get to know them better and discuss issues that they might </a:t>
            </a:r>
            <a:r>
              <a:rPr lang="en-GB" dirty="0" smtClean="0"/>
              <a:t>have.”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EA8A33-C0D0-416D-8359-724B8828C7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EFA671-C9FE-45E3-A5C5-E13EB96C8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2" r="14572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good user stories?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INVEST acronym:</a:t>
            </a:r>
          </a:p>
          <a:p>
            <a:pPr lvl="1"/>
            <a:r>
              <a:rPr lang="en-GB" dirty="0" smtClean="0"/>
              <a:t>I – Independent</a:t>
            </a:r>
          </a:p>
          <a:p>
            <a:pPr lvl="1"/>
            <a:r>
              <a:rPr lang="en-GB" dirty="0" smtClean="0"/>
              <a:t>N – Negotiable</a:t>
            </a:r>
          </a:p>
          <a:p>
            <a:pPr lvl="1"/>
            <a:r>
              <a:rPr lang="en-GB" dirty="0" smtClean="0"/>
              <a:t>V – Valuable</a:t>
            </a:r>
          </a:p>
          <a:p>
            <a:pPr lvl="1"/>
            <a:r>
              <a:rPr lang="en-GB" dirty="0" smtClean="0"/>
              <a:t>E – Estimable</a:t>
            </a:r>
          </a:p>
          <a:p>
            <a:pPr lvl="1"/>
            <a:r>
              <a:rPr lang="en-GB" dirty="0" smtClean="0"/>
              <a:t>S – Small</a:t>
            </a:r>
          </a:p>
          <a:p>
            <a:pPr lvl="1"/>
            <a:r>
              <a:rPr lang="en-GB" dirty="0" smtClean="0"/>
              <a:t>T</a:t>
            </a:r>
            <a:r>
              <a:rPr lang="en-GB" dirty="0"/>
              <a:t> –</a:t>
            </a:r>
            <a:r>
              <a:rPr lang="en-GB" dirty="0" smtClean="0"/>
              <a:t> Testable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</a:t>
            </a:r>
            <a:r>
              <a:rPr lang="en-GB" dirty="0" smtClean="0"/>
              <a:t>NVEST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Independent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Good user stories should</a:t>
            </a:r>
          </a:p>
          <a:p>
            <a:pPr lvl="1"/>
            <a:r>
              <a:rPr lang="en-GB" dirty="0" smtClean="0"/>
              <a:t>not overlap in concept</a:t>
            </a:r>
          </a:p>
          <a:p>
            <a:pPr lvl="1"/>
            <a:r>
              <a:rPr lang="en-GB" dirty="0" smtClean="0"/>
              <a:t>be independent of other stories</a:t>
            </a:r>
          </a:p>
          <a:p>
            <a:pPr lvl="1"/>
            <a:r>
              <a:rPr lang="en-GB" dirty="0" smtClean="0"/>
              <a:t>be able to be implemented in any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4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="1" dirty="0" smtClean="0"/>
              <a:t>N</a:t>
            </a:r>
            <a:r>
              <a:rPr lang="en-GB" dirty="0" smtClean="0"/>
              <a:t>VEST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Negotiable</a:t>
            </a:r>
          </a:p>
          <a:p>
            <a:endParaRPr lang="en-GB" dirty="0" smtClean="0"/>
          </a:p>
          <a:p>
            <a:r>
              <a:rPr lang="en-GB" dirty="0" smtClean="0"/>
              <a:t>Good user stories</a:t>
            </a:r>
          </a:p>
          <a:p>
            <a:pPr lvl="1"/>
            <a:r>
              <a:rPr lang="en-GB" dirty="0" smtClean="0"/>
              <a:t>are not an explicit contract for features</a:t>
            </a:r>
          </a:p>
          <a:p>
            <a:pPr lvl="1"/>
            <a:r>
              <a:rPr lang="en-GB" dirty="0"/>
              <a:t>capture the essence, not the details</a:t>
            </a:r>
          </a:p>
          <a:p>
            <a:pPr lvl="1"/>
            <a:r>
              <a:rPr lang="en-GB" dirty="0" smtClean="0"/>
              <a:t>(details) will be co-created by customer and programmer</a:t>
            </a:r>
          </a:p>
          <a:p>
            <a:pPr lvl="1"/>
            <a:r>
              <a:rPr lang="en-GB" dirty="0" smtClean="0"/>
              <a:t>may be enhanced through notes, test ideas, etc. over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6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="1" dirty="0" smtClean="0"/>
              <a:t>V</a:t>
            </a:r>
            <a:r>
              <a:rPr lang="en-GB" dirty="0" smtClean="0"/>
              <a:t>EST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Valuable</a:t>
            </a:r>
          </a:p>
          <a:p>
            <a:endParaRPr lang="en-GB" dirty="0"/>
          </a:p>
          <a:p>
            <a:r>
              <a:rPr lang="en-GB" dirty="0" smtClean="0"/>
              <a:t>Good user stories</a:t>
            </a:r>
          </a:p>
          <a:p>
            <a:pPr lvl="1"/>
            <a:r>
              <a:rPr lang="en-GB" dirty="0" smtClean="0"/>
              <a:t>need to be valuable to the customer</a:t>
            </a:r>
            <a:br>
              <a:rPr lang="en-GB" dirty="0" smtClean="0"/>
            </a:br>
            <a:r>
              <a:rPr lang="en-GB" dirty="0" smtClean="0"/>
              <a:t>(e.g. no story that focusses just on improving the database layer with no presentation layer)</a:t>
            </a:r>
          </a:p>
        </p:txBody>
      </p:sp>
    </p:spTree>
    <p:extLst>
      <p:ext uri="{BB962C8B-B14F-4D97-AF65-F5344CB8AC3E}">
        <p14:creationId xmlns:p14="http://schemas.microsoft.com/office/powerpoint/2010/main" val="23322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</a:t>
            </a:r>
            <a:r>
              <a:rPr lang="en-GB" b="1" dirty="0" smtClean="0"/>
              <a:t>E</a:t>
            </a:r>
            <a:r>
              <a:rPr lang="en-GB" dirty="0" smtClean="0"/>
              <a:t>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Estimable</a:t>
            </a:r>
          </a:p>
          <a:p>
            <a:endParaRPr lang="en-GB" dirty="0"/>
          </a:p>
          <a:p>
            <a:r>
              <a:rPr lang="en-GB" dirty="0" smtClean="0"/>
              <a:t>Good user stories</a:t>
            </a:r>
          </a:p>
          <a:p>
            <a:pPr lvl="1"/>
            <a:r>
              <a:rPr lang="en-GB" dirty="0" smtClean="0"/>
              <a:t>can be estimated</a:t>
            </a:r>
          </a:p>
        </p:txBody>
      </p:sp>
    </p:spTree>
    <p:extLst>
      <p:ext uri="{BB962C8B-B14F-4D97-AF65-F5344CB8AC3E}">
        <p14:creationId xmlns:p14="http://schemas.microsoft.com/office/powerpoint/2010/main" val="37743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</a:t>
            </a:r>
            <a:r>
              <a:rPr lang="en-GB" b="1" dirty="0" smtClean="0"/>
              <a:t>S</a:t>
            </a:r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Small</a:t>
            </a:r>
          </a:p>
          <a:p>
            <a:endParaRPr lang="en-GB" dirty="0"/>
          </a:p>
          <a:p>
            <a:r>
              <a:rPr lang="en-GB" dirty="0" smtClean="0"/>
              <a:t>Good user stories</a:t>
            </a:r>
          </a:p>
          <a:p>
            <a:pPr lvl="1"/>
            <a:r>
              <a:rPr lang="en-GB" dirty="0" smtClean="0"/>
              <a:t>tend to be small</a:t>
            </a:r>
          </a:p>
          <a:p>
            <a:pPr lvl="1"/>
            <a:r>
              <a:rPr lang="en-GB" dirty="0" smtClean="0"/>
              <a:t>typically represent at most a few person-weeks of work</a:t>
            </a:r>
          </a:p>
          <a:p>
            <a:pPr lvl="1"/>
            <a:r>
              <a:rPr lang="en-GB" dirty="0" smtClean="0"/>
              <a:t>have small descriptions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4CB83-DBD6-3242-AD79-EEF76DFC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1FF92-DB1D-AE4D-95E0-FDB4CC88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lecture you will:</a:t>
            </a:r>
          </a:p>
          <a:p>
            <a:pPr lvl="1"/>
            <a:r>
              <a:rPr lang="en-GB" dirty="0"/>
              <a:t>Explain what a requirements specification document is </a:t>
            </a:r>
          </a:p>
          <a:p>
            <a:pPr lvl="1"/>
            <a:r>
              <a:rPr lang="en-GB" dirty="0"/>
              <a:t>List the things you would include and not include in one</a:t>
            </a:r>
          </a:p>
          <a:p>
            <a:pPr lvl="1"/>
            <a:r>
              <a:rPr lang="en-GB" dirty="0" smtClean="0"/>
              <a:t>Distinguish different types of requirements</a:t>
            </a:r>
          </a:p>
          <a:p>
            <a:pPr lvl="1"/>
            <a:r>
              <a:rPr lang="en-GB" dirty="0" smtClean="0"/>
              <a:t>Describe </a:t>
            </a:r>
            <a:r>
              <a:rPr lang="en-GB" dirty="0"/>
              <a:t>what </a:t>
            </a:r>
            <a:r>
              <a:rPr lang="en-GB" dirty="0" smtClean="0"/>
              <a:t>a good </a:t>
            </a:r>
            <a:r>
              <a:rPr lang="en-GB" dirty="0"/>
              <a:t>user story </a:t>
            </a:r>
            <a:r>
              <a:rPr lang="en-GB" dirty="0" smtClean="0"/>
              <a:t>is</a:t>
            </a:r>
          </a:p>
          <a:p>
            <a:pPr lvl="1"/>
            <a:r>
              <a:rPr lang="en-GB" dirty="0" smtClean="0"/>
              <a:t>Derive system requirements from 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</a:t>
            </a:r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Testable</a:t>
            </a:r>
          </a:p>
          <a:p>
            <a:endParaRPr lang="en-GB" dirty="0"/>
          </a:p>
          <a:p>
            <a:r>
              <a:rPr lang="en-GB" dirty="0" smtClean="0"/>
              <a:t>Good user stories</a:t>
            </a:r>
          </a:p>
          <a:p>
            <a:pPr lvl="1"/>
            <a:r>
              <a:rPr lang="en-GB" dirty="0" smtClean="0"/>
              <a:t>are testable</a:t>
            </a:r>
          </a:p>
        </p:txBody>
      </p:sp>
    </p:spTree>
    <p:extLst>
      <p:ext uri="{BB962C8B-B14F-4D97-AF65-F5344CB8AC3E}">
        <p14:creationId xmlns:p14="http://schemas.microsoft.com/office/powerpoint/2010/main" val="3571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AC13-6E7E-914D-B407-F81CAD2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stories (expenses)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658ED4D4-6AF1-47C2-BA09-225FC8F0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4" r="3047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CD6D5C9-394D-2F4D-AB14-71DDD732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73" y="2545398"/>
            <a:ext cx="7399540" cy="26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AC13-6E7E-914D-B407-F81CAD2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stories (expenses)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658ED4D4-6AF1-47C2-BA09-225FC8F0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4" r="3047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3A1738-EDD0-694B-AB4D-1680BD46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GB" b="1" dirty="0"/>
              <a:t>As an</a:t>
            </a:r>
            <a:r>
              <a:rPr lang="en-GB" dirty="0"/>
              <a:t> employee </a:t>
            </a:r>
            <a:r>
              <a:rPr lang="en-GB" b="1" dirty="0"/>
              <a:t>I want to</a:t>
            </a:r>
            <a:r>
              <a:rPr lang="en-GB" dirty="0"/>
              <a:t> login </a:t>
            </a:r>
            <a:r>
              <a:rPr lang="en-GB" b="1" dirty="0" smtClean="0"/>
              <a:t>so </a:t>
            </a:r>
            <a:r>
              <a:rPr lang="en-GB" b="1" dirty="0"/>
              <a:t>that</a:t>
            </a:r>
            <a:r>
              <a:rPr lang="en-GB" dirty="0"/>
              <a:t> I can claim my expenses or see my previous claims</a:t>
            </a:r>
            <a:endParaRPr lang="en-GB" b="1" dirty="0"/>
          </a:p>
          <a:p>
            <a:r>
              <a:rPr lang="en-GB" b="1" dirty="0"/>
              <a:t>As a </a:t>
            </a:r>
            <a:r>
              <a:rPr lang="en-GB" dirty="0"/>
              <a:t>claimant </a:t>
            </a:r>
            <a:r>
              <a:rPr lang="en-GB" b="1" dirty="0"/>
              <a:t>I want to </a:t>
            </a:r>
            <a:r>
              <a:rPr lang="en-GB" dirty="0"/>
              <a:t>add a new expense claim </a:t>
            </a:r>
            <a:r>
              <a:rPr lang="en-GB" b="1" dirty="0"/>
              <a:t>so that </a:t>
            </a:r>
            <a:r>
              <a:rPr lang="en-GB" dirty="0"/>
              <a:t>I can be reimbursed for expenses</a:t>
            </a:r>
          </a:p>
          <a:p>
            <a:r>
              <a:rPr lang="en-GB" b="1" dirty="0"/>
              <a:t>As a </a:t>
            </a:r>
            <a:r>
              <a:rPr lang="en-GB" dirty="0"/>
              <a:t>claimant </a:t>
            </a:r>
            <a:r>
              <a:rPr lang="en-GB" b="1" dirty="0"/>
              <a:t>I want to </a:t>
            </a:r>
            <a:r>
              <a:rPr lang="en-GB" dirty="0"/>
              <a:t>view a record of my previous expense claims </a:t>
            </a:r>
            <a:r>
              <a:rPr lang="en-GB" b="1" dirty="0"/>
              <a:t>so that</a:t>
            </a:r>
            <a:r>
              <a:rPr lang="en-GB" dirty="0"/>
              <a:t> I can check that I have been reimbursed correctly</a:t>
            </a:r>
          </a:p>
          <a:p>
            <a:r>
              <a:rPr lang="en-GB" b="1" dirty="0"/>
              <a:t>As a</a:t>
            </a:r>
            <a:r>
              <a:rPr lang="en-GB" dirty="0"/>
              <a:t> claimant </a:t>
            </a:r>
            <a:r>
              <a:rPr lang="en-GB" b="1" dirty="0"/>
              <a:t>I want to </a:t>
            </a:r>
            <a:r>
              <a:rPr lang="en-GB" dirty="0"/>
              <a:t>return to partially completed expense claims </a:t>
            </a:r>
            <a:r>
              <a:rPr lang="en-GB" b="1" dirty="0"/>
              <a:t>so that </a:t>
            </a:r>
            <a:r>
              <a:rPr lang="en-GB" dirty="0"/>
              <a:t>I don’t have to complete the form in a single sitting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User Story to Functional 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</a:t>
            </a:r>
          </a:p>
          <a:p>
            <a:pPr lvl="1"/>
            <a:r>
              <a:rPr lang="en-GB" dirty="0" smtClean="0"/>
              <a:t>acceptance criteria for the user story</a:t>
            </a:r>
          </a:p>
          <a:p>
            <a:pPr lvl="1"/>
            <a:r>
              <a:rPr lang="en-GB" dirty="0" smtClean="0"/>
              <a:t>what the system has to do to make this story possible</a:t>
            </a:r>
          </a:p>
        </p:txBody>
      </p:sp>
    </p:spTree>
    <p:extLst>
      <p:ext uri="{BB962C8B-B14F-4D97-AF65-F5344CB8AC3E}">
        <p14:creationId xmlns:p14="http://schemas.microsoft.com/office/powerpoint/2010/main" val="18406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8401" cy="14859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From User Stories (User Requirements) to</a:t>
            </a:r>
            <a:br>
              <a:rPr lang="en-GB" sz="3200" dirty="0" smtClean="0"/>
            </a:br>
            <a:r>
              <a:rPr lang="en-GB" sz="3200" dirty="0" smtClean="0"/>
              <a:t>Functional Requirements (System Requirements)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e.g.: “</a:t>
            </a:r>
            <a:r>
              <a:rPr lang="en-GB" b="1" dirty="0"/>
              <a:t>As a </a:t>
            </a:r>
            <a:r>
              <a:rPr lang="en-GB" dirty="0"/>
              <a:t>claimant </a:t>
            </a:r>
            <a:r>
              <a:rPr lang="en-GB" b="1" dirty="0"/>
              <a:t>I want to </a:t>
            </a:r>
            <a:r>
              <a:rPr lang="en-GB" dirty="0"/>
              <a:t>add a new expense claim </a:t>
            </a:r>
            <a:r>
              <a:rPr lang="en-GB" b="1" dirty="0"/>
              <a:t>so that </a:t>
            </a:r>
            <a:r>
              <a:rPr lang="en-GB" dirty="0"/>
              <a:t>I can be reimbursed for </a:t>
            </a:r>
            <a:r>
              <a:rPr lang="en-GB" dirty="0" smtClean="0"/>
              <a:t>expenses.”</a:t>
            </a:r>
          </a:p>
          <a:p>
            <a:endParaRPr lang="en-GB" dirty="0"/>
          </a:p>
          <a:p>
            <a:pPr lvl="1"/>
            <a:r>
              <a:rPr lang="en-GB" dirty="0" smtClean="0"/>
              <a:t>Can I save a draft of my claim and come back later to complete it?</a:t>
            </a:r>
          </a:p>
          <a:p>
            <a:pPr lvl="1"/>
            <a:r>
              <a:rPr lang="en-GB" dirty="0" smtClean="0"/>
              <a:t>=&gt; “The user could safe their progress when adding an expense claim.”</a:t>
            </a:r>
          </a:p>
          <a:p>
            <a:pPr lvl="1"/>
            <a:r>
              <a:rPr lang="en-GB" dirty="0" smtClean="0"/>
              <a:t>Can I check the claim before submitting it?</a:t>
            </a:r>
          </a:p>
          <a:p>
            <a:pPr lvl="1"/>
            <a:r>
              <a:rPr lang="en-GB" dirty="0" smtClean="0"/>
              <a:t>=&gt; “The system must show the claim for checking, before submitting it.”</a:t>
            </a:r>
          </a:p>
          <a:p>
            <a:pPr lvl="1"/>
            <a:r>
              <a:rPr lang="en-GB" dirty="0" smtClean="0"/>
              <a:t>Can I see the total claim amount based on what I have entered so far?</a:t>
            </a:r>
          </a:p>
          <a:p>
            <a:pPr lvl="1"/>
            <a:r>
              <a:rPr lang="en-GB" dirty="0" smtClean="0"/>
              <a:t>=&gt; “The system should calculate and display the total claim amount.”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Can I add a claim at any time (24/7)?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4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Prioritisation of 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599" y="2286000"/>
            <a:ext cx="9881755" cy="3581400"/>
          </a:xfrm>
        </p:spPr>
        <p:txBody>
          <a:bodyPr>
            <a:normAutofit/>
          </a:bodyPr>
          <a:lstStyle/>
          <a:p>
            <a:r>
              <a:rPr lang="en-GB" dirty="0" smtClean="0"/>
              <a:t>Must have</a:t>
            </a:r>
          </a:p>
          <a:p>
            <a:pPr lvl="1"/>
            <a:r>
              <a:rPr lang="en-GB" dirty="0" smtClean="0"/>
              <a:t>critical / essential</a:t>
            </a:r>
          </a:p>
          <a:p>
            <a:pPr lvl="1"/>
            <a:r>
              <a:rPr lang="en-GB" dirty="0" smtClean="0"/>
              <a:t>e.g. “</a:t>
            </a:r>
            <a:r>
              <a:rPr lang="en-GB" dirty="0"/>
              <a:t>The system must show the claim for checking, before submitting it.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Should have</a:t>
            </a:r>
          </a:p>
          <a:p>
            <a:pPr lvl="1"/>
            <a:r>
              <a:rPr lang="en-GB" dirty="0" smtClean="0"/>
              <a:t>important, but not necessary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“The system should calculate and display the total claim amount.”</a:t>
            </a:r>
            <a:endParaRPr lang="en-GB" dirty="0" smtClean="0"/>
          </a:p>
          <a:p>
            <a:r>
              <a:rPr lang="en-GB" dirty="0" smtClean="0"/>
              <a:t>Could have</a:t>
            </a:r>
          </a:p>
          <a:p>
            <a:pPr lvl="1"/>
            <a:r>
              <a:rPr lang="en-GB" dirty="0" smtClean="0"/>
              <a:t>nice to have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“The user could safe their progress when adding an expense claim.”</a:t>
            </a:r>
          </a:p>
        </p:txBody>
      </p:sp>
    </p:spTree>
    <p:extLst>
      <p:ext uri="{BB962C8B-B14F-4D97-AF65-F5344CB8AC3E}">
        <p14:creationId xmlns:p14="http://schemas.microsoft.com/office/powerpoint/2010/main" val="13725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184DF-3E62-B645-8357-9F66DEB3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DC0A2D-E89D-D842-A818-445516E6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67400" cy="3581400"/>
          </a:xfrm>
        </p:spPr>
        <p:txBody>
          <a:bodyPr>
            <a:normAutofit/>
          </a:bodyPr>
          <a:lstStyle/>
          <a:p>
            <a:r>
              <a:rPr lang="en-GB" dirty="0" smtClean="0"/>
              <a:t>Based on the results of </a:t>
            </a:r>
            <a:r>
              <a:rPr lang="en-GB" dirty="0"/>
              <a:t>your quantitative </a:t>
            </a:r>
            <a:r>
              <a:rPr lang="en-GB" dirty="0" smtClean="0"/>
              <a:t>and / or </a:t>
            </a:r>
            <a:r>
              <a:rPr lang="en-GB" dirty="0"/>
              <a:t>qualitative user studies </a:t>
            </a:r>
            <a:r>
              <a:rPr lang="en-GB" dirty="0" smtClean="0"/>
              <a:t>you should now generate functional </a:t>
            </a:r>
            <a:r>
              <a:rPr lang="en-GB" dirty="0"/>
              <a:t>requirements for your group project</a:t>
            </a:r>
          </a:p>
          <a:p>
            <a:pPr lvl="1"/>
            <a:r>
              <a:rPr lang="en-GB" dirty="0"/>
              <a:t>Receive feedback on your progress during the </a:t>
            </a:r>
            <a:r>
              <a:rPr lang="en-GB" dirty="0" smtClean="0"/>
              <a:t>surgeries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/>
              <a:t>next </a:t>
            </a:r>
            <a:r>
              <a:rPr lang="en-US" dirty="0" smtClean="0"/>
              <a:t>week:</a:t>
            </a:r>
            <a:br>
              <a:rPr lang="en-US" dirty="0" smtClean="0"/>
            </a:br>
            <a:r>
              <a:rPr lang="en-US" smtClean="0"/>
              <a:t>Writing Non-Functional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24578" name="Picture 2" descr="Image result for screen bean">
            <a:extLst>
              <a:ext uri="{FF2B5EF4-FFF2-40B4-BE49-F238E27FC236}">
                <a16:creationId xmlns="" xmlns:a16="http://schemas.microsoft.com/office/drawing/2014/main" id="{4C7DF52C-B56F-DB44-9063-1EDE10C9E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2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DF5AD-A268-3D42-A028-E5A5AABD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Additional reading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BEC9E7FA-3295-45ED-8253-D23F9E44E1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10" name="Picture 2" descr="Image result for sommerville software engineering">
            <a:extLst>
              <a:ext uri="{FF2B5EF4-FFF2-40B4-BE49-F238E27FC236}">
                <a16:creationId xmlns="" xmlns:a16="http://schemas.microsoft.com/office/drawing/2014/main" id="{1AF1A6CF-08FD-6A41-8767-E16B174D8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2" r="3" b="3"/>
          <a:stretch/>
        </p:blipFill>
        <p:spPr bwMode="auto">
          <a:xfrm>
            <a:off x="1851358" y="645106"/>
            <a:ext cx="486147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7295F5-67F3-A940-9366-A72EE824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GB"/>
              <a:t>Ian Sommerville, Software Engineering</a:t>
            </a:r>
          </a:p>
          <a:p>
            <a:pPr lvl="1"/>
            <a:r>
              <a:rPr lang="en-GB"/>
              <a:t>Chapter 4 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3544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36FF3-A496-174F-9172-52DC875E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58F93F-EC65-984B-88D5-ECBD064F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sz="2800" dirty="0"/>
              <a:t>Dr. </a:t>
            </a:r>
            <a:r>
              <a:rPr lang="en-US" sz="2800" dirty="0" smtClean="0"/>
              <a:t>Matthias Heintz</a:t>
            </a:r>
            <a:endParaRPr lang="en-US" sz="2800" dirty="0"/>
          </a:p>
          <a:p>
            <a:pPr lvl="1"/>
            <a:r>
              <a:rPr lang="en-US" sz="2800" dirty="0" smtClean="0">
                <a:hlinkClick r:id="rId2"/>
              </a:rPr>
              <a:t>mmh21@leicester.ac.uk</a:t>
            </a:r>
            <a:endParaRPr lang="en-US" sz="2800" dirty="0" smtClean="0"/>
          </a:p>
          <a:p>
            <a:pPr lvl="1"/>
            <a:r>
              <a:rPr lang="en-US" sz="2800" dirty="0"/>
              <a:t>Microsoft Teams</a:t>
            </a:r>
          </a:p>
          <a:p>
            <a:pPr lvl="1"/>
            <a:r>
              <a:rPr lang="en-US" sz="2800" dirty="0" smtClean="0"/>
              <a:t>Office </a:t>
            </a:r>
            <a:r>
              <a:rPr lang="en-US" sz="2800" dirty="0" smtClean="0"/>
              <a:t>613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smtClean="0"/>
              <a:t>Ken Edward</a:t>
            </a:r>
            <a:r>
              <a:rPr lang="en-US" sz="2800" smtClean="0"/>
              <a:t>s </a:t>
            </a:r>
            <a:r>
              <a:rPr lang="en-US" sz="2800" dirty="0" smtClean="0"/>
              <a:t>Building</a:t>
            </a:r>
            <a:endParaRPr lang="en-US" sz="2800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 result for question">
            <a:extLst>
              <a:ext uri="{FF2B5EF4-FFF2-40B4-BE49-F238E27FC236}">
                <a16:creationId xmlns="" xmlns:a16="http://schemas.microsoft.com/office/drawing/2014/main" id="{3773A744-D25C-FC48-989D-69EB0F55A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0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niversity of leicester logo">
            <a:extLst>
              <a:ext uri="{FF2B5EF4-FFF2-40B4-BE49-F238E27FC236}">
                <a16:creationId xmlns="" xmlns:a16="http://schemas.microsoft.com/office/drawing/2014/main" id="{5CB7E5AA-438D-5D4E-BC72-A32CB41F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2" y="5466528"/>
            <a:ext cx="3371850" cy="8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DB9E0F-3CA8-9945-848F-D8E0A14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/>
              <a:t>Group coursework in CO1106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87562-18AA-7140-ADC4-FA9558A4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6598917" cy="3581400"/>
          </a:xfrm>
        </p:spPr>
        <p:txBody>
          <a:bodyPr>
            <a:normAutofit/>
          </a:bodyPr>
          <a:lstStyle/>
          <a:p>
            <a:r>
              <a:rPr lang="en-GB" dirty="0" smtClean="0"/>
              <a:t>Main </a:t>
            </a:r>
            <a:r>
              <a:rPr lang="en-GB" dirty="0"/>
              <a:t>group project</a:t>
            </a:r>
          </a:p>
          <a:p>
            <a:pPr lvl="1"/>
            <a:r>
              <a:rPr lang="en-GB" b="1" dirty="0"/>
              <a:t>Part 1 </a:t>
            </a:r>
            <a:r>
              <a:rPr lang="en-GB" b="1" dirty="0" smtClean="0"/>
              <a:t>(50% </a:t>
            </a:r>
            <a:r>
              <a:rPr lang="en-GB" b="1" dirty="0"/>
              <a:t>- due </a:t>
            </a:r>
            <a:r>
              <a:rPr lang="en-GB" b="1" dirty="0" smtClean="0"/>
              <a:t>24</a:t>
            </a:r>
            <a:r>
              <a:rPr lang="en-GB" b="1" baseline="30000" dirty="0" smtClean="0"/>
              <a:t>th</a:t>
            </a:r>
            <a:r>
              <a:rPr lang="en-GB" b="1" dirty="0" smtClean="0"/>
              <a:t> </a:t>
            </a:r>
            <a:r>
              <a:rPr lang="en-GB" b="1" dirty="0"/>
              <a:t>February)</a:t>
            </a:r>
          </a:p>
          <a:p>
            <a:pPr lvl="2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description (10%)</a:t>
            </a:r>
          </a:p>
          <a:p>
            <a:pPr lvl="2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Quantitative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qualitative studies (10%)</a:t>
            </a:r>
          </a:p>
          <a:p>
            <a:pPr lvl="2"/>
            <a:r>
              <a:rPr lang="en-GB" sz="2000" b="1" dirty="0"/>
              <a:t>Written requirements </a:t>
            </a:r>
            <a:r>
              <a:rPr lang="en-GB" sz="2000" b="1" dirty="0"/>
              <a:t>(20</a:t>
            </a:r>
            <a:r>
              <a:rPr lang="en-GB" sz="2000" b="1" dirty="0"/>
              <a:t>%)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Use Case UML Diagram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dirty="0">
                <a:solidFill>
                  <a:schemeClr val="tx1"/>
                </a:solidFill>
              </a:rPr>
              <a:t>Case Description</a:t>
            </a:r>
            <a:r>
              <a:rPr lang="en-GB" sz="2000" dirty="0" smtClean="0">
                <a:solidFill>
                  <a:schemeClr val="tx1"/>
                </a:solidFill>
              </a:rPr>
              <a:t> (10%)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r>
              <a:rPr lang="en-GB" dirty="0"/>
              <a:t>Part 2 </a:t>
            </a:r>
            <a:r>
              <a:rPr lang="en-GB" dirty="0" smtClean="0"/>
              <a:t>(10</a:t>
            </a:r>
            <a:r>
              <a:rPr lang="en-GB" dirty="0"/>
              <a:t>% - </a:t>
            </a:r>
            <a:r>
              <a:rPr lang="en-GB" dirty="0" smtClean="0"/>
              <a:t>due 05</a:t>
            </a:r>
            <a:r>
              <a:rPr lang="en-GB" baseline="30000" dirty="0" smtClean="0"/>
              <a:t>th</a:t>
            </a:r>
            <a:r>
              <a:rPr lang="en-GB" dirty="0" smtClean="0"/>
              <a:t> May)</a:t>
            </a:r>
            <a:endParaRPr lang="en-GB" dirty="0"/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Effective usage of git version control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4">
            <a:extLst>
              <a:ext uri="{FF2B5EF4-FFF2-40B4-BE49-F238E27FC236}">
                <a16:creationId xmlns="" xmlns:a16="http://schemas.microsoft.com/office/drawing/2014/main" id="{342434E8-6B99-4B7F-9AAE-41388868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7" r="4741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Group Coursework Part 1 - Task 3</a:t>
            </a:r>
            <a:br>
              <a:rPr lang="en-GB" sz="2800" dirty="0"/>
            </a:br>
            <a:r>
              <a:rPr lang="en-GB" sz="2800" dirty="0" smtClean="0"/>
              <a:t>Written requirements</a:t>
            </a:r>
            <a:br>
              <a:rPr lang="en-GB" sz="2800" dirty="0" smtClean="0"/>
            </a:br>
            <a:r>
              <a:rPr lang="en-GB" sz="2800" dirty="0" smtClean="0"/>
              <a:t>(20</a:t>
            </a:r>
            <a:r>
              <a:rPr lang="en-GB" sz="2800" dirty="0"/>
              <a:t>% of module marks)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pPr marL="530352" lvl="1" indent="0">
              <a:buNone/>
            </a:pPr>
            <a:r>
              <a:rPr lang="en-GB" dirty="0"/>
              <a:t>You must produce between 1 and 2 pages of written requirements [functional (10%) and non-functional (10%) requirements] that describe, in detail, one or more of the key distinct features of your application (i.e. for example not the login process, but functionality that is specific for your project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C1A-E947-D846-94C0-27CE77A0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44100" cy="1485900"/>
          </a:xfrm>
        </p:spPr>
        <p:txBody>
          <a:bodyPr>
            <a:normAutofit/>
          </a:bodyPr>
          <a:lstStyle/>
          <a:p>
            <a:r>
              <a:rPr lang="en-GB" dirty="0" smtClean="0"/>
              <a:t>Instructions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AB3580-E23F-4546-8CCB-E6592569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Functional requirements</a:t>
            </a:r>
            <a:endParaRPr lang="en-GB" b="1" dirty="0"/>
          </a:p>
          <a:p>
            <a:r>
              <a:rPr lang="en-GB" dirty="0" smtClean="0"/>
              <a:t>Based </a:t>
            </a:r>
            <a:r>
              <a:rPr lang="en-GB" dirty="0"/>
              <a:t>on your project </a:t>
            </a:r>
            <a:r>
              <a:rPr lang="en-GB" dirty="0" smtClean="0"/>
              <a:t>description and data collection / analysis results:</a:t>
            </a:r>
            <a:r>
              <a:rPr lang="en-GB" dirty="0"/>
              <a:t> </a:t>
            </a:r>
          </a:p>
          <a:p>
            <a:pPr lvl="1"/>
            <a:r>
              <a:rPr lang="en-US" dirty="0" smtClean="0"/>
              <a:t>Think about which features are needed (User Stories can help here)</a:t>
            </a:r>
          </a:p>
          <a:p>
            <a:pPr lvl="1"/>
            <a:r>
              <a:rPr lang="en-US" dirty="0" smtClean="0"/>
              <a:t>Write must have / should have / could have functional requirements covering those features</a:t>
            </a:r>
          </a:p>
          <a:p>
            <a:pPr lvl="1"/>
            <a:r>
              <a:rPr lang="en-US" dirty="0" smtClean="0"/>
              <a:t>Focus on features specific to your project (e.g. login, password reset and other common functionality is less important)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86E90-72F1-104A-AA74-1CF48AE0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75341" cy="1485900"/>
          </a:xfrm>
        </p:spPr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rubric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" y="3054928"/>
            <a:ext cx="11821244" cy="2043544"/>
          </a:xfrm>
        </p:spPr>
      </p:pic>
    </p:spTree>
    <p:extLst>
      <p:ext uri="{BB962C8B-B14F-4D97-AF65-F5344CB8AC3E}">
        <p14:creationId xmlns:p14="http://schemas.microsoft.com/office/powerpoint/2010/main" val="906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Specification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Office PowerPoint</Application>
  <PresentationFormat>Breitbild</PresentationFormat>
  <Paragraphs>274</Paragraphs>
  <Slides>49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ＭＳ Ｐゴシック</vt:lpstr>
      <vt:lpstr>Arial</vt:lpstr>
      <vt:lpstr>Calibri</vt:lpstr>
      <vt:lpstr>Franklin Gothic Book</vt:lpstr>
      <vt:lpstr>Crop</vt:lpstr>
      <vt:lpstr>TopHat activities</vt:lpstr>
      <vt:lpstr>Functional Requirements</vt:lpstr>
      <vt:lpstr>Schedule</vt:lpstr>
      <vt:lpstr>Session objectives</vt:lpstr>
      <vt:lpstr>Group coursework in CO1106</vt:lpstr>
      <vt:lpstr>Group Coursework Part 1 - Task 3 Written requirements (20% of module marks)</vt:lpstr>
      <vt:lpstr>Instructions </vt:lpstr>
      <vt:lpstr>Marking rubric</vt:lpstr>
      <vt:lpstr>Requirements Specification</vt:lpstr>
      <vt:lpstr>Reminder</vt:lpstr>
      <vt:lpstr>Requirements engineering</vt:lpstr>
      <vt:lpstr>Example of some requirements</vt:lpstr>
      <vt:lpstr>Requirements specification</vt:lpstr>
      <vt:lpstr>PowerPoint-Präsentation</vt:lpstr>
      <vt:lpstr>What is this?</vt:lpstr>
      <vt:lpstr>PowerPoint-Präsentation</vt:lpstr>
      <vt:lpstr>PowerPoint-Präsentation</vt:lpstr>
      <vt:lpstr>Requirements specification</vt:lpstr>
      <vt:lpstr>The requirements specification document</vt:lpstr>
      <vt:lpstr>Things useful to have in a requirement specification</vt:lpstr>
      <vt:lpstr>Requirements completeness and consistency</vt:lpstr>
      <vt:lpstr>Types of Requirements</vt:lpstr>
      <vt:lpstr>Requirements hierarchy</vt:lpstr>
      <vt:lpstr>Types of requirement</vt:lpstr>
      <vt:lpstr>User vs. system requirements</vt:lpstr>
      <vt:lpstr>User vs. system requirements</vt:lpstr>
      <vt:lpstr>Readers of different types of requirements specification </vt:lpstr>
      <vt:lpstr>Functional and non-functional requirements</vt:lpstr>
      <vt:lpstr>Functional requirements</vt:lpstr>
      <vt:lpstr>User Stories</vt:lpstr>
      <vt:lpstr>User Stories</vt:lpstr>
      <vt:lpstr>User Stories</vt:lpstr>
      <vt:lpstr>User stories</vt:lpstr>
      <vt:lpstr>How to write good user stories?</vt:lpstr>
      <vt:lpstr>INVEST</vt:lpstr>
      <vt:lpstr>INVEST</vt:lpstr>
      <vt:lpstr>INVEST</vt:lpstr>
      <vt:lpstr>INVEST</vt:lpstr>
      <vt:lpstr>INVEST</vt:lpstr>
      <vt:lpstr>INVEST</vt:lpstr>
      <vt:lpstr>Example</vt:lpstr>
      <vt:lpstr>Example: User stories (expenses)</vt:lpstr>
      <vt:lpstr>Example: User stories (expenses)</vt:lpstr>
      <vt:lpstr>From User Story to Functional Requirements</vt:lpstr>
      <vt:lpstr>From User Stories (User Requirements) to Functional Requirements (System Requirements)</vt:lpstr>
      <vt:lpstr>Prioritisation of Requirements</vt:lpstr>
      <vt:lpstr>What’s next?</vt:lpstr>
      <vt:lpstr>Additional reading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Written Requirements</dc:title>
  <dc:creator>Drake, John (Dr.)</dc:creator>
  <cp:lastModifiedBy>Matthias</cp:lastModifiedBy>
  <cp:revision>59</cp:revision>
  <dcterms:created xsi:type="dcterms:W3CDTF">2020-02-03T14:41:49Z</dcterms:created>
  <dcterms:modified xsi:type="dcterms:W3CDTF">2023-01-27T10:18:04Z</dcterms:modified>
</cp:coreProperties>
</file>