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4" r:id="rId3"/>
    <p:sldId id="265" r:id="rId4"/>
    <p:sldId id="266" r:id="rId5"/>
    <p:sldId id="267" r:id="rId6"/>
    <p:sldId id="268" r:id="rId7"/>
    <p:sldId id="269" r:id="rId8"/>
    <p:sldId id="270"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2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91"/>
  </p:normalViewPr>
  <p:slideViewPr>
    <p:cSldViewPr snapToGrid="0" snapToObjects="1">
      <p:cViewPr varScale="1">
        <p:scale>
          <a:sx n="121" d="100"/>
          <a:sy n="121" d="100"/>
        </p:scale>
        <p:origin x="200" y="304"/>
      </p:cViewPr>
      <p:guideLst>
        <p:guide pos="7423"/>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7/31/22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
        <p:nvSpPr>
          <p:cNvPr id="4" name="Rectangle 3">
            <a:extLst>
              <a:ext uri="{FF2B5EF4-FFF2-40B4-BE49-F238E27FC236}">
                <a16:creationId xmlns:a16="http://schemas.microsoft.com/office/drawing/2014/main" id="{3CDA96AA-60C1-A299-E190-4B128F62CDB5}"/>
              </a:ext>
            </a:extLst>
          </p:cNvPr>
          <p:cNvSpPr/>
          <p:nvPr userDrawn="1"/>
        </p:nvSpPr>
        <p:spPr>
          <a:xfrm>
            <a:off x="0" y="-14258"/>
            <a:ext cx="12192000"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7/31/22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7/31/22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7/31/22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7/31/22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7/31/22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7/31/22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7/31/22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7/31/22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sv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hyperlink" Target="https://think-asia.org/handle/11540/7030" TargetMode="External"/><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hyperlink" Target="https://cs.stanford.edu/~ermon/papers/cropyield_AAAI17.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hink-asia.org/handle/11540/703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hink-asia.org/handle/11540/703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s.stanford.edu/~ermon/papers/cropyield_AAAI17.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stain.stanford.edu/crop-yield-analysis" TargetMode="External"/><Relationship Id="rId2" Type="http://schemas.openxmlformats.org/officeDocument/2006/relationships/hyperlink" Target="https://cs.stanford.edu/~ermon/papers/cropyield_AAAI17.pdf" TargetMode="Externa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3" Type="http://schemas.openxmlformats.org/officeDocument/2006/relationships/hyperlink" Target="http://sustain.stanford.edu/crop-yield-analysis" TargetMode="External"/><Relationship Id="rId2" Type="http://schemas.openxmlformats.org/officeDocument/2006/relationships/hyperlink" Target="https://cs.stanford.edu/~ermon/papers/cropyield_AAAI17.pdf"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103B7-571F-00E7-9122-E5EAA026C2BB}"/>
              </a:ext>
            </a:extLst>
          </p:cNvPr>
          <p:cNvSpPr>
            <a:spLocks noGrp="1"/>
          </p:cNvSpPr>
          <p:nvPr>
            <p:ph type="ctrTitle"/>
          </p:nvPr>
        </p:nvSpPr>
        <p:spPr/>
        <p:txBody>
          <a:bodyPr/>
          <a:lstStyle/>
          <a:p>
            <a:r>
              <a:rPr lang="en-US" dirty="0"/>
              <a:t>Data bounty </a:t>
            </a:r>
          </a:p>
        </p:txBody>
      </p:sp>
      <p:sp>
        <p:nvSpPr>
          <p:cNvPr id="5" name="Subtitle 4">
            <a:extLst>
              <a:ext uri="{FF2B5EF4-FFF2-40B4-BE49-F238E27FC236}">
                <a16:creationId xmlns:a16="http://schemas.microsoft.com/office/drawing/2014/main" id="{3642FE14-073F-91AD-1728-2F4B642D9348}"/>
              </a:ext>
            </a:extLst>
          </p:cNvPr>
          <p:cNvSpPr>
            <a:spLocks noGrp="1"/>
          </p:cNvSpPr>
          <p:nvPr>
            <p:ph type="subTitle" idx="1"/>
          </p:nvPr>
        </p:nvSpPr>
        <p:spPr/>
        <p:txBody>
          <a:bodyPr/>
          <a:lstStyle/>
          <a:p>
            <a:r>
              <a:rPr lang="en-US" dirty="0"/>
              <a:t>Konrad Eilers</a:t>
            </a:r>
          </a:p>
          <a:p>
            <a:r>
              <a:rPr lang="en-US" dirty="0"/>
              <a:t>Email: </a:t>
            </a:r>
            <a:r>
              <a:rPr lang="en-GB" dirty="0"/>
              <a:t>eilerskonrad1@gmail.com</a:t>
            </a:r>
            <a:endParaRPr lang="en-US" dirty="0"/>
          </a:p>
        </p:txBody>
      </p:sp>
    </p:spTree>
    <p:extLst>
      <p:ext uri="{BB962C8B-B14F-4D97-AF65-F5344CB8AC3E}">
        <p14:creationId xmlns:p14="http://schemas.microsoft.com/office/powerpoint/2010/main" val="2498630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E36448-3F15-D8B1-C11D-97A7412CAFF9}"/>
              </a:ext>
            </a:extLst>
          </p:cNvPr>
          <p:cNvSpPr/>
          <p:nvPr/>
        </p:nvSpPr>
        <p:spPr>
          <a:xfrm>
            <a:off x="0"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a:t>
            </a:r>
          </a:p>
        </p:txBody>
      </p:sp>
      <p:sp>
        <p:nvSpPr>
          <p:cNvPr id="6" name="Rectangle 5">
            <a:extLst>
              <a:ext uri="{FF2B5EF4-FFF2-40B4-BE49-F238E27FC236}">
                <a16:creationId xmlns:a16="http://schemas.microsoft.com/office/drawing/2014/main" id="{148977BF-3867-8AD1-2025-F7ECC847E91B}"/>
              </a:ext>
            </a:extLst>
          </p:cNvPr>
          <p:cNvSpPr/>
          <p:nvPr/>
        </p:nvSpPr>
        <p:spPr>
          <a:xfrm>
            <a:off x="3238938" y="579"/>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Historical Information</a:t>
            </a:r>
          </a:p>
        </p:txBody>
      </p:sp>
      <p:sp>
        <p:nvSpPr>
          <p:cNvPr id="7" name="Rectangle 6">
            <a:extLst>
              <a:ext uri="{FF2B5EF4-FFF2-40B4-BE49-F238E27FC236}">
                <a16:creationId xmlns:a16="http://schemas.microsoft.com/office/drawing/2014/main" id="{75C524F4-1A77-12F4-034D-02A7A4A97497}"/>
              </a:ext>
            </a:extLst>
          </p:cNvPr>
          <p:cNvSpPr/>
          <p:nvPr/>
        </p:nvSpPr>
        <p:spPr>
          <a:xfrm>
            <a:off x="6477876"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 Proposal</a:t>
            </a:r>
          </a:p>
        </p:txBody>
      </p:sp>
      <p:sp>
        <p:nvSpPr>
          <p:cNvPr id="8" name="Rectangle 7">
            <a:extLst>
              <a:ext uri="{FF2B5EF4-FFF2-40B4-BE49-F238E27FC236}">
                <a16:creationId xmlns:a16="http://schemas.microsoft.com/office/drawing/2014/main" id="{11672746-C881-6BC1-0932-687FDB450464}"/>
              </a:ext>
            </a:extLst>
          </p:cNvPr>
          <p:cNvSpPr/>
          <p:nvPr/>
        </p:nvSpPr>
        <p:spPr>
          <a:xfrm>
            <a:off x="9716814" y="0"/>
            <a:ext cx="2354317" cy="5675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Benefits</a:t>
            </a:r>
          </a:p>
        </p:txBody>
      </p:sp>
      <p:sp>
        <p:nvSpPr>
          <p:cNvPr id="10" name="Title 1">
            <a:extLst>
              <a:ext uri="{FF2B5EF4-FFF2-40B4-BE49-F238E27FC236}">
                <a16:creationId xmlns:a16="http://schemas.microsoft.com/office/drawing/2014/main" id="{5DCC3C95-447F-0D44-3EC6-A13D564D76EB}"/>
              </a:ext>
            </a:extLst>
          </p:cNvPr>
          <p:cNvSpPr>
            <a:spLocks noGrp="1"/>
          </p:cNvSpPr>
          <p:nvPr>
            <p:ph type="title"/>
          </p:nvPr>
        </p:nvSpPr>
        <p:spPr>
          <a:xfrm>
            <a:off x="2231136" y="964692"/>
            <a:ext cx="7729728" cy="1188720"/>
          </a:xfrm>
        </p:spPr>
        <p:txBody>
          <a:bodyPr/>
          <a:lstStyle/>
          <a:p>
            <a:r>
              <a:rPr lang="en-US" dirty="0"/>
              <a:t>Benefits</a:t>
            </a:r>
          </a:p>
        </p:txBody>
      </p:sp>
      <p:sp>
        <p:nvSpPr>
          <p:cNvPr id="2" name="Rectangle 1">
            <a:extLst>
              <a:ext uri="{FF2B5EF4-FFF2-40B4-BE49-F238E27FC236}">
                <a16:creationId xmlns:a16="http://schemas.microsoft.com/office/drawing/2014/main" id="{783A7608-E06C-B106-9D19-1AC17A58FC41}"/>
              </a:ext>
            </a:extLst>
          </p:cNvPr>
          <p:cNvSpPr/>
          <p:nvPr/>
        </p:nvSpPr>
        <p:spPr>
          <a:xfrm>
            <a:off x="581030" y="2292038"/>
            <a:ext cx="11029940" cy="56755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ysClr val="windowText" lastClr="000000"/>
                </a:solidFill>
              </a:rPr>
              <a:t>Based on the </a:t>
            </a:r>
            <a:r>
              <a:rPr lang="en-US" b="1" dirty="0">
                <a:solidFill>
                  <a:sysClr val="windowText" lastClr="000000"/>
                </a:solidFill>
              </a:rPr>
              <a:t>forecast</a:t>
            </a:r>
            <a:r>
              <a:rPr lang="en-US" dirty="0">
                <a:solidFill>
                  <a:sysClr val="windowText" lastClr="000000"/>
                </a:solidFill>
              </a:rPr>
              <a:t>, the Madhya Pradesh government could implement important short term and long-term measures to alleviate people out of poverty</a:t>
            </a:r>
          </a:p>
        </p:txBody>
      </p:sp>
      <p:grpSp>
        <p:nvGrpSpPr>
          <p:cNvPr id="32" name="Group 31">
            <a:extLst>
              <a:ext uri="{FF2B5EF4-FFF2-40B4-BE49-F238E27FC236}">
                <a16:creationId xmlns:a16="http://schemas.microsoft.com/office/drawing/2014/main" id="{9A3E2857-896A-70D5-2CCB-03F9236795A6}"/>
              </a:ext>
            </a:extLst>
          </p:cNvPr>
          <p:cNvGrpSpPr/>
          <p:nvPr/>
        </p:nvGrpSpPr>
        <p:grpSpPr>
          <a:xfrm>
            <a:off x="1325282" y="3749953"/>
            <a:ext cx="10285688" cy="570274"/>
            <a:chOff x="1325282" y="3831469"/>
            <a:chExt cx="10285688" cy="570274"/>
          </a:xfrm>
        </p:grpSpPr>
        <p:pic>
          <p:nvPicPr>
            <p:cNvPr id="20" name="Graphic 19" descr="Water">
              <a:extLst>
                <a:ext uri="{FF2B5EF4-FFF2-40B4-BE49-F238E27FC236}">
                  <a16:creationId xmlns:a16="http://schemas.microsoft.com/office/drawing/2014/main" id="{A3F826D6-6038-6B2B-BB5E-22C8B20CF9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5282" y="3831469"/>
              <a:ext cx="570274" cy="570274"/>
            </a:xfrm>
            <a:prstGeom prst="rect">
              <a:avLst/>
            </a:prstGeom>
          </p:spPr>
        </p:pic>
        <p:sp>
          <p:nvSpPr>
            <p:cNvPr id="21" name="Rectangle 20">
              <a:extLst>
                <a:ext uri="{FF2B5EF4-FFF2-40B4-BE49-F238E27FC236}">
                  <a16:creationId xmlns:a16="http://schemas.microsoft.com/office/drawing/2014/main" id="{24C8B622-71E0-C18E-7764-6DEE9F366FF3}"/>
                </a:ext>
              </a:extLst>
            </p:cNvPr>
            <p:cNvSpPr/>
            <p:nvPr/>
          </p:nvSpPr>
          <p:spPr>
            <a:xfrm>
              <a:off x="2231136" y="3831469"/>
              <a:ext cx="9379834" cy="567559"/>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ysClr val="windowText" lastClr="000000"/>
                  </a:solidFill>
                </a:rPr>
                <a:t>Long-term irrigation projects have proved successful (see source, page. ii). If the forecast predicts poor crop yield in the coming months, government can increase support for irrigation via funding or short-term water support</a:t>
              </a:r>
            </a:p>
          </p:txBody>
        </p:sp>
      </p:grpSp>
      <p:sp>
        <p:nvSpPr>
          <p:cNvPr id="22" name="Rectangle 21">
            <a:extLst>
              <a:ext uri="{FF2B5EF4-FFF2-40B4-BE49-F238E27FC236}">
                <a16:creationId xmlns:a16="http://schemas.microsoft.com/office/drawing/2014/main" id="{F99B7AEA-3C02-7CB9-521C-BFF642EE28FE}"/>
              </a:ext>
            </a:extLst>
          </p:cNvPr>
          <p:cNvSpPr/>
          <p:nvPr/>
        </p:nvSpPr>
        <p:spPr>
          <a:xfrm>
            <a:off x="756745" y="6074979"/>
            <a:ext cx="11014841" cy="515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ysClr val="windowText" lastClr="000000"/>
                </a:solidFill>
              </a:rPr>
              <a:t>Source: Gulati, A., Rajkhowa, P. &amp; Sharma, P. Making Rapid Strides-Agriculture in Madhya Pradesh: Sources, Drivers, and Policy Lessons; Working Paper 339 (</a:t>
            </a:r>
            <a:r>
              <a:rPr lang="en-US" sz="1000" dirty="0">
                <a:solidFill>
                  <a:sysClr val="windowText" lastClr="000000"/>
                </a:solidFill>
                <a:hlinkClick r:id="rId4"/>
              </a:rPr>
              <a:t>https://think-asia.org/handle/11540/7030</a:t>
            </a:r>
            <a:r>
              <a:rPr lang="en-US" sz="1000" dirty="0">
                <a:solidFill>
                  <a:sysClr val="windowText" lastClr="000000"/>
                </a:solidFill>
              </a:rPr>
              <a:t>). Part of Dimitra Bounty Phase 1 datasets.   </a:t>
            </a:r>
          </a:p>
        </p:txBody>
      </p:sp>
      <p:grpSp>
        <p:nvGrpSpPr>
          <p:cNvPr id="33" name="Group 32">
            <a:extLst>
              <a:ext uri="{FF2B5EF4-FFF2-40B4-BE49-F238E27FC236}">
                <a16:creationId xmlns:a16="http://schemas.microsoft.com/office/drawing/2014/main" id="{4B4DEDBC-DF93-0C64-6528-81EF46750387}"/>
              </a:ext>
            </a:extLst>
          </p:cNvPr>
          <p:cNvGrpSpPr/>
          <p:nvPr/>
        </p:nvGrpSpPr>
        <p:grpSpPr>
          <a:xfrm>
            <a:off x="1329369" y="2969384"/>
            <a:ext cx="10242932" cy="570274"/>
            <a:chOff x="1329369" y="2969384"/>
            <a:chExt cx="10242932" cy="570274"/>
          </a:xfrm>
        </p:grpSpPr>
        <p:pic>
          <p:nvPicPr>
            <p:cNvPr id="24" name="Graphic 23" descr="Exclamation mark">
              <a:extLst>
                <a:ext uri="{FF2B5EF4-FFF2-40B4-BE49-F238E27FC236}">
                  <a16:creationId xmlns:a16="http://schemas.microsoft.com/office/drawing/2014/main" id="{6C975B1A-39E5-8C6A-E40C-B39C48BC0A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29369" y="2969384"/>
              <a:ext cx="570274" cy="570274"/>
            </a:xfrm>
            <a:prstGeom prst="rect">
              <a:avLst/>
            </a:prstGeom>
          </p:spPr>
        </p:pic>
        <p:sp>
          <p:nvSpPr>
            <p:cNvPr id="25" name="Rectangle 24">
              <a:extLst>
                <a:ext uri="{FF2B5EF4-FFF2-40B4-BE49-F238E27FC236}">
                  <a16:creationId xmlns:a16="http://schemas.microsoft.com/office/drawing/2014/main" id="{864EB091-9E6F-9842-2768-0C55E9907455}"/>
                </a:ext>
              </a:extLst>
            </p:cNvPr>
            <p:cNvSpPr/>
            <p:nvPr/>
          </p:nvSpPr>
          <p:spPr>
            <a:xfrm>
              <a:off x="2231136" y="2970742"/>
              <a:ext cx="9341165" cy="567559"/>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ysClr val="windowText" lastClr="000000"/>
                  </a:solidFill>
                </a:rPr>
                <a:t>An early warning system (either using app / news papers / etc.) allows farmers to take action accordingly and plan responsibly. </a:t>
              </a:r>
            </a:p>
          </p:txBody>
        </p:sp>
      </p:grpSp>
      <p:grpSp>
        <p:nvGrpSpPr>
          <p:cNvPr id="31" name="Group 30">
            <a:extLst>
              <a:ext uri="{FF2B5EF4-FFF2-40B4-BE49-F238E27FC236}">
                <a16:creationId xmlns:a16="http://schemas.microsoft.com/office/drawing/2014/main" id="{8BE24ED4-4F63-EE81-2AE4-E1342D929A80}"/>
              </a:ext>
            </a:extLst>
          </p:cNvPr>
          <p:cNvGrpSpPr/>
          <p:nvPr/>
        </p:nvGrpSpPr>
        <p:grpSpPr>
          <a:xfrm>
            <a:off x="1328931" y="4530522"/>
            <a:ext cx="10282039" cy="709184"/>
            <a:chOff x="1328931" y="4633730"/>
            <a:chExt cx="10282039" cy="709184"/>
          </a:xfrm>
        </p:grpSpPr>
        <p:pic>
          <p:nvPicPr>
            <p:cNvPr id="18" name="Graphic 17" descr="Store">
              <a:extLst>
                <a:ext uri="{FF2B5EF4-FFF2-40B4-BE49-F238E27FC236}">
                  <a16:creationId xmlns:a16="http://schemas.microsoft.com/office/drawing/2014/main" id="{5740B493-9DEE-0C61-2C16-AB2672E3FD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28931" y="4703185"/>
              <a:ext cx="570274" cy="570274"/>
            </a:xfrm>
            <a:prstGeom prst="rect">
              <a:avLst/>
            </a:prstGeom>
          </p:spPr>
        </p:pic>
        <p:sp>
          <p:nvSpPr>
            <p:cNvPr id="26" name="Rectangle 25">
              <a:extLst>
                <a:ext uri="{FF2B5EF4-FFF2-40B4-BE49-F238E27FC236}">
                  <a16:creationId xmlns:a16="http://schemas.microsoft.com/office/drawing/2014/main" id="{8B99089C-79B2-1B6E-CB90-214B3A137D99}"/>
                </a:ext>
              </a:extLst>
            </p:cNvPr>
            <p:cNvSpPr/>
            <p:nvPr/>
          </p:nvSpPr>
          <p:spPr>
            <a:xfrm>
              <a:off x="2231136" y="4633730"/>
              <a:ext cx="9379834" cy="709184"/>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ysClr val="windowText" lastClr="000000"/>
                  </a:solidFill>
                </a:rPr>
                <a:t>The strong procurement system </a:t>
              </a:r>
              <a:r>
                <a:rPr lang="en-US" sz="1400" i="1" dirty="0">
                  <a:solidFill>
                    <a:sysClr val="windowText" lastClr="000000"/>
                  </a:solidFill>
                </a:rPr>
                <a:t>e-</a:t>
              </a:r>
              <a:r>
                <a:rPr lang="en-US" sz="1400" i="1" dirty="0" err="1">
                  <a:solidFill>
                    <a:sysClr val="windowText" lastClr="000000"/>
                  </a:solidFill>
                </a:rPr>
                <a:t>Uparajan</a:t>
              </a:r>
              <a:r>
                <a:rPr lang="en-US" sz="1400" dirty="0">
                  <a:solidFill>
                    <a:sysClr val="windowText" lastClr="000000"/>
                  </a:solidFill>
                </a:rPr>
                <a:t> that MP has put in place can take the forecasts into account. Given the forecasting algorithm, future crop yields can dynamically be taken into account into the procurement system which improves the planning horizon for all market participants. </a:t>
              </a:r>
            </a:p>
          </p:txBody>
        </p:sp>
      </p:grpSp>
      <p:grpSp>
        <p:nvGrpSpPr>
          <p:cNvPr id="30" name="Group 29">
            <a:extLst>
              <a:ext uri="{FF2B5EF4-FFF2-40B4-BE49-F238E27FC236}">
                <a16:creationId xmlns:a16="http://schemas.microsoft.com/office/drawing/2014/main" id="{5442261E-2D00-CDE1-ACA4-3C130AEDE77F}"/>
              </a:ext>
            </a:extLst>
          </p:cNvPr>
          <p:cNvGrpSpPr/>
          <p:nvPr/>
        </p:nvGrpSpPr>
        <p:grpSpPr>
          <a:xfrm>
            <a:off x="1325282" y="5450001"/>
            <a:ext cx="10247018" cy="570274"/>
            <a:chOff x="1325282" y="5450001"/>
            <a:chExt cx="10247018" cy="570274"/>
          </a:xfrm>
        </p:grpSpPr>
        <p:sp>
          <p:nvSpPr>
            <p:cNvPr id="27" name="Rectangle 26">
              <a:extLst>
                <a:ext uri="{FF2B5EF4-FFF2-40B4-BE49-F238E27FC236}">
                  <a16:creationId xmlns:a16="http://schemas.microsoft.com/office/drawing/2014/main" id="{8DAACAC4-4E40-6DB1-4373-CE9921626A85}"/>
                </a:ext>
              </a:extLst>
            </p:cNvPr>
            <p:cNvSpPr/>
            <p:nvPr/>
          </p:nvSpPr>
          <p:spPr>
            <a:xfrm>
              <a:off x="2231135" y="5450001"/>
              <a:ext cx="9341165" cy="567559"/>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ysClr val="windowText" lastClr="000000"/>
                  </a:solidFill>
                </a:rPr>
                <a:t>Government and international aid can be planned and allocated effectively according to the forecasting algorithm in case of crisis</a:t>
              </a:r>
            </a:p>
          </p:txBody>
        </p:sp>
        <p:pic>
          <p:nvPicPr>
            <p:cNvPr id="29" name="Graphic 28" descr="Medical">
              <a:extLst>
                <a:ext uri="{FF2B5EF4-FFF2-40B4-BE49-F238E27FC236}">
                  <a16:creationId xmlns:a16="http://schemas.microsoft.com/office/drawing/2014/main" id="{FA9CBD3E-9634-0D68-266B-588B51C5C68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25282" y="5450001"/>
              <a:ext cx="570274" cy="570274"/>
            </a:xfrm>
            <a:prstGeom prst="rect">
              <a:avLst/>
            </a:prstGeom>
          </p:spPr>
        </p:pic>
      </p:grpSp>
    </p:spTree>
    <p:extLst>
      <p:ext uri="{BB962C8B-B14F-4D97-AF65-F5344CB8AC3E}">
        <p14:creationId xmlns:p14="http://schemas.microsoft.com/office/powerpoint/2010/main" val="406884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E179-C1F7-F66E-1D20-27066440686B}"/>
              </a:ext>
            </a:extLst>
          </p:cNvPr>
          <p:cNvSpPr>
            <a:spLocks noGrp="1"/>
          </p:cNvSpPr>
          <p:nvPr>
            <p:ph type="title"/>
          </p:nvPr>
        </p:nvSpPr>
        <p:spPr/>
        <p:txBody>
          <a:bodyPr/>
          <a:lstStyle/>
          <a:p>
            <a:r>
              <a:rPr lang="en-US" dirty="0"/>
              <a:t>Data Bounty Summary</a:t>
            </a:r>
          </a:p>
        </p:txBody>
      </p:sp>
      <p:sp>
        <p:nvSpPr>
          <p:cNvPr id="3" name="Content Placeholder 2">
            <a:extLst>
              <a:ext uri="{FF2B5EF4-FFF2-40B4-BE49-F238E27FC236}">
                <a16:creationId xmlns:a16="http://schemas.microsoft.com/office/drawing/2014/main" id="{27E9C8B6-416B-9FE7-48EA-FC79DEE43C99}"/>
              </a:ext>
            </a:extLst>
          </p:cNvPr>
          <p:cNvSpPr>
            <a:spLocks noGrp="1"/>
          </p:cNvSpPr>
          <p:nvPr>
            <p:ph idx="1"/>
          </p:nvPr>
        </p:nvSpPr>
        <p:spPr>
          <a:xfrm>
            <a:off x="1471447" y="2638044"/>
            <a:ext cx="8975835" cy="3101983"/>
          </a:xfrm>
        </p:spPr>
        <p:txBody>
          <a:bodyPr>
            <a:normAutofit fontScale="92500"/>
          </a:bodyPr>
          <a:lstStyle/>
          <a:p>
            <a:r>
              <a:rPr lang="en-US" dirty="0"/>
              <a:t>Agriculture is extremely important for Madhya Pradesh to alleviate the population out of poverty</a:t>
            </a:r>
          </a:p>
          <a:p>
            <a:r>
              <a:rPr lang="en-US" dirty="0"/>
              <a:t>This analysis shows that the crop yields for the most important crops, soya beans and wheat, demonstrate </a:t>
            </a:r>
            <a:r>
              <a:rPr lang="en-US" b="1" dirty="0"/>
              <a:t>high variability across states and years</a:t>
            </a:r>
            <a:r>
              <a:rPr lang="en-US" dirty="0"/>
              <a:t>. This makes it difficult for farmers in Madhya Pradesh to plan ahead and make informed planting decisions. Research shows that this can have devastating effects on food security and thus poverty alleviation. </a:t>
            </a:r>
          </a:p>
          <a:p>
            <a:r>
              <a:rPr lang="en-US" dirty="0"/>
              <a:t>I propose to implement a scalable, accurate, and inexpensive </a:t>
            </a:r>
            <a:r>
              <a:rPr lang="en-US" b="1" dirty="0"/>
              <a:t>prediction method </a:t>
            </a:r>
            <a:r>
              <a:rPr lang="en-US" dirty="0"/>
              <a:t>to </a:t>
            </a:r>
            <a:r>
              <a:rPr lang="en-US" dirty="0">
                <a:solidFill>
                  <a:sysClr val="windowText" lastClr="000000"/>
                </a:solidFill>
              </a:rPr>
              <a:t>generate information on crop yield </a:t>
            </a:r>
            <a:r>
              <a:rPr lang="en-GB" b="1" dirty="0"/>
              <a:t>several months before harvest </a:t>
            </a:r>
            <a:r>
              <a:rPr lang="en-GB" dirty="0"/>
              <a:t>based of on </a:t>
            </a:r>
            <a:r>
              <a:rPr lang="en-US" dirty="0">
                <a:solidFill>
                  <a:sysClr val="windowText" lastClr="000000"/>
                </a:solidFill>
              </a:rPr>
              <a:t>You, L. et al. (2017)</a:t>
            </a:r>
          </a:p>
          <a:p>
            <a:r>
              <a:rPr lang="en-US" dirty="0">
                <a:solidFill>
                  <a:sysClr val="windowText" lastClr="000000"/>
                </a:solidFill>
              </a:rPr>
              <a:t>This brings significant benefits, not just an early warning system and well-planned government help in case of crisis, but also an improvement to the effectiveness of irrigation projects as well as the efficiency of the procurement system e-</a:t>
            </a:r>
            <a:r>
              <a:rPr lang="en-US" dirty="0" err="1">
                <a:solidFill>
                  <a:sysClr val="windowText" lastClr="000000"/>
                </a:solidFill>
              </a:rPr>
              <a:t>Uparajan</a:t>
            </a:r>
            <a:r>
              <a:rPr lang="en-US" dirty="0">
                <a:solidFill>
                  <a:sysClr val="windowText" lastClr="000000"/>
                </a:solidFill>
              </a:rPr>
              <a:t> by including future price forecasts. </a:t>
            </a:r>
          </a:p>
          <a:p>
            <a:endParaRPr lang="en-US" dirty="0"/>
          </a:p>
        </p:txBody>
      </p:sp>
      <p:sp>
        <p:nvSpPr>
          <p:cNvPr id="5" name="Rectangle 4">
            <a:extLst>
              <a:ext uri="{FF2B5EF4-FFF2-40B4-BE49-F238E27FC236}">
                <a16:creationId xmlns:a16="http://schemas.microsoft.com/office/drawing/2014/main" id="{E9E36448-3F15-D8B1-C11D-97A7412CAFF9}"/>
              </a:ext>
            </a:extLst>
          </p:cNvPr>
          <p:cNvSpPr/>
          <p:nvPr/>
        </p:nvSpPr>
        <p:spPr>
          <a:xfrm>
            <a:off x="0" y="0"/>
            <a:ext cx="2354317" cy="5675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a:t>
            </a:r>
          </a:p>
        </p:txBody>
      </p:sp>
      <p:sp>
        <p:nvSpPr>
          <p:cNvPr id="6" name="Rectangle 5">
            <a:extLst>
              <a:ext uri="{FF2B5EF4-FFF2-40B4-BE49-F238E27FC236}">
                <a16:creationId xmlns:a16="http://schemas.microsoft.com/office/drawing/2014/main" id="{148977BF-3867-8AD1-2025-F7ECC847E91B}"/>
              </a:ext>
            </a:extLst>
          </p:cNvPr>
          <p:cNvSpPr/>
          <p:nvPr/>
        </p:nvSpPr>
        <p:spPr>
          <a:xfrm>
            <a:off x="3238938" y="579"/>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Historical Information</a:t>
            </a:r>
          </a:p>
        </p:txBody>
      </p:sp>
      <p:sp>
        <p:nvSpPr>
          <p:cNvPr id="7" name="Rectangle 6">
            <a:extLst>
              <a:ext uri="{FF2B5EF4-FFF2-40B4-BE49-F238E27FC236}">
                <a16:creationId xmlns:a16="http://schemas.microsoft.com/office/drawing/2014/main" id="{75C524F4-1A77-12F4-034D-02A7A4A97497}"/>
              </a:ext>
            </a:extLst>
          </p:cNvPr>
          <p:cNvSpPr/>
          <p:nvPr/>
        </p:nvSpPr>
        <p:spPr>
          <a:xfrm>
            <a:off x="6477876"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 Proposal</a:t>
            </a:r>
          </a:p>
        </p:txBody>
      </p:sp>
      <p:sp>
        <p:nvSpPr>
          <p:cNvPr id="8" name="Rectangle 7">
            <a:extLst>
              <a:ext uri="{FF2B5EF4-FFF2-40B4-BE49-F238E27FC236}">
                <a16:creationId xmlns:a16="http://schemas.microsoft.com/office/drawing/2014/main" id="{11672746-C881-6BC1-0932-687FDB450464}"/>
              </a:ext>
            </a:extLst>
          </p:cNvPr>
          <p:cNvSpPr/>
          <p:nvPr/>
        </p:nvSpPr>
        <p:spPr>
          <a:xfrm>
            <a:off x="9716814"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Benefits</a:t>
            </a:r>
          </a:p>
        </p:txBody>
      </p:sp>
      <p:sp>
        <p:nvSpPr>
          <p:cNvPr id="9" name="Rectangle 8">
            <a:extLst>
              <a:ext uri="{FF2B5EF4-FFF2-40B4-BE49-F238E27FC236}">
                <a16:creationId xmlns:a16="http://schemas.microsoft.com/office/drawing/2014/main" id="{B1F488D2-E193-A02C-3F2E-DC395FB36F89}"/>
              </a:ext>
            </a:extLst>
          </p:cNvPr>
          <p:cNvSpPr/>
          <p:nvPr/>
        </p:nvSpPr>
        <p:spPr>
          <a:xfrm>
            <a:off x="756745" y="6074979"/>
            <a:ext cx="11014841" cy="515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ysClr val="windowText" lastClr="000000"/>
                </a:solidFill>
              </a:rPr>
              <a:t>Source: You, L. et al. (2017) Deep Gaussian Process for Crop Yield Prediction Based on Remote Sensing Data. </a:t>
            </a:r>
            <a:r>
              <a:rPr lang="en-US" sz="1000" dirty="0">
                <a:solidFill>
                  <a:sysClr val="windowText" lastClr="000000"/>
                </a:solidFill>
                <a:hlinkClick r:id="rId2"/>
              </a:rPr>
              <a:t>https://cs.stanford.edu/~ermon/papers/cropyield_AAAI17.pdf</a:t>
            </a:r>
            <a:r>
              <a:rPr lang="en-US" sz="1000" dirty="0">
                <a:solidFill>
                  <a:sysClr val="windowText" lastClr="000000"/>
                </a:solidFill>
              </a:rPr>
              <a:t> </a:t>
            </a:r>
          </a:p>
        </p:txBody>
      </p:sp>
    </p:spTree>
    <p:extLst>
      <p:ext uri="{BB962C8B-B14F-4D97-AF65-F5344CB8AC3E}">
        <p14:creationId xmlns:p14="http://schemas.microsoft.com/office/powerpoint/2010/main" val="331464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E36448-3F15-D8B1-C11D-97A7412CAFF9}"/>
              </a:ext>
            </a:extLst>
          </p:cNvPr>
          <p:cNvSpPr/>
          <p:nvPr/>
        </p:nvSpPr>
        <p:spPr>
          <a:xfrm>
            <a:off x="0"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a:t>
            </a:r>
          </a:p>
        </p:txBody>
      </p:sp>
      <p:sp>
        <p:nvSpPr>
          <p:cNvPr id="6" name="Rectangle 5">
            <a:extLst>
              <a:ext uri="{FF2B5EF4-FFF2-40B4-BE49-F238E27FC236}">
                <a16:creationId xmlns:a16="http://schemas.microsoft.com/office/drawing/2014/main" id="{148977BF-3867-8AD1-2025-F7ECC847E91B}"/>
              </a:ext>
            </a:extLst>
          </p:cNvPr>
          <p:cNvSpPr/>
          <p:nvPr/>
        </p:nvSpPr>
        <p:spPr>
          <a:xfrm>
            <a:off x="3238938" y="579"/>
            <a:ext cx="2354317" cy="5675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Historical Information</a:t>
            </a:r>
          </a:p>
        </p:txBody>
      </p:sp>
      <p:sp>
        <p:nvSpPr>
          <p:cNvPr id="7" name="Rectangle 6">
            <a:extLst>
              <a:ext uri="{FF2B5EF4-FFF2-40B4-BE49-F238E27FC236}">
                <a16:creationId xmlns:a16="http://schemas.microsoft.com/office/drawing/2014/main" id="{75C524F4-1A77-12F4-034D-02A7A4A97497}"/>
              </a:ext>
            </a:extLst>
          </p:cNvPr>
          <p:cNvSpPr/>
          <p:nvPr/>
        </p:nvSpPr>
        <p:spPr>
          <a:xfrm>
            <a:off x="6477876"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 Proposal</a:t>
            </a:r>
          </a:p>
        </p:txBody>
      </p:sp>
      <p:sp>
        <p:nvSpPr>
          <p:cNvPr id="8" name="Rectangle 7">
            <a:extLst>
              <a:ext uri="{FF2B5EF4-FFF2-40B4-BE49-F238E27FC236}">
                <a16:creationId xmlns:a16="http://schemas.microsoft.com/office/drawing/2014/main" id="{11672746-C881-6BC1-0932-687FDB450464}"/>
              </a:ext>
            </a:extLst>
          </p:cNvPr>
          <p:cNvSpPr/>
          <p:nvPr/>
        </p:nvSpPr>
        <p:spPr>
          <a:xfrm>
            <a:off x="9716814"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Benefits</a:t>
            </a:r>
          </a:p>
        </p:txBody>
      </p:sp>
      <p:sp>
        <p:nvSpPr>
          <p:cNvPr id="10" name="Title 1">
            <a:extLst>
              <a:ext uri="{FF2B5EF4-FFF2-40B4-BE49-F238E27FC236}">
                <a16:creationId xmlns:a16="http://schemas.microsoft.com/office/drawing/2014/main" id="{5DCC3C95-447F-0D44-3EC6-A13D564D76EB}"/>
              </a:ext>
            </a:extLst>
          </p:cNvPr>
          <p:cNvSpPr>
            <a:spLocks noGrp="1"/>
          </p:cNvSpPr>
          <p:nvPr>
            <p:ph type="title"/>
          </p:nvPr>
        </p:nvSpPr>
        <p:spPr>
          <a:xfrm>
            <a:off x="2231136" y="964692"/>
            <a:ext cx="7729728" cy="1188720"/>
          </a:xfrm>
        </p:spPr>
        <p:txBody>
          <a:bodyPr/>
          <a:lstStyle/>
          <a:p>
            <a:r>
              <a:rPr lang="en-US" dirty="0"/>
              <a:t>Agricultural Pattern I</a:t>
            </a:r>
          </a:p>
        </p:txBody>
      </p:sp>
      <p:pic>
        <p:nvPicPr>
          <p:cNvPr id="2049" name="Picture 1" descr="page12image22896144">
            <a:extLst>
              <a:ext uri="{FF2B5EF4-FFF2-40B4-BE49-F238E27FC236}">
                <a16:creationId xmlns:a16="http://schemas.microsoft.com/office/drawing/2014/main" id="{C42FBB17-259B-2995-70CD-C93C9CB7D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3338" y="2350436"/>
            <a:ext cx="6348248" cy="354287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99EA9C1-83BC-1C02-36F1-F8CC7DF80DB2}"/>
              </a:ext>
            </a:extLst>
          </p:cNvPr>
          <p:cNvSpPr/>
          <p:nvPr/>
        </p:nvSpPr>
        <p:spPr>
          <a:xfrm>
            <a:off x="756745" y="2350436"/>
            <a:ext cx="4382814" cy="3542872"/>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solidFill>
                  <a:sysClr val="windowText" lastClr="000000"/>
                </a:solidFill>
              </a:rPr>
              <a:t>Madhya Pradesh (MP) outperforms India in Share of Agriculture in Total GDP</a:t>
            </a:r>
          </a:p>
          <a:p>
            <a:pPr marL="285750" indent="-285750">
              <a:buFont typeface="Arial" panose="020B0604020202020204" pitchFamily="34" charset="0"/>
              <a:buChar char="•"/>
            </a:pPr>
            <a:r>
              <a:rPr lang="en-US" dirty="0">
                <a:solidFill>
                  <a:sysClr val="windowText" lastClr="000000"/>
                </a:solidFill>
              </a:rPr>
              <a:t>Around 71.3% of the population  (in comparison to national average 68.8%) lives in rural areas making MP a rural economy</a:t>
            </a:r>
          </a:p>
          <a:p>
            <a:pPr marL="285750" indent="-285750">
              <a:buFont typeface="Arial" panose="020B0604020202020204" pitchFamily="34" charset="0"/>
              <a:buChar char="•"/>
            </a:pPr>
            <a:r>
              <a:rPr lang="en-US" dirty="0">
                <a:solidFill>
                  <a:sysClr val="windowText" lastClr="000000"/>
                </a:solidFill>
              </a:rPr>
              <a:t>Agricultural growth rates play a key role in faster alleviation out of poverty</a:t>
            </a:r>
          </a:p>
          <a:p>
            <a:pPr marL="285750" indent="-285750">
              <a:buFont typeface="Arial" panose="020B0604020202020204" pitchFamily="34" charset="0"/>
              <a:buChar char="•"/>
            </a:pPr>
            <a:r>
              <a:rPr lang="en-US" b="1" dirty="0">
                <a:solidFill>
                  <a:sysClr val="windowText" lastClr="000000"/>
                </a:solidFill>
              </a:rPr>
              <a:t>In a rural economy such as MP, agriculture is extremely important</a:t>
            </a:r>
          </a:p>
        </p:txBody>
      </p:sp>
      <p:sp>
        <p:nvSpPr>
          <p:cNvPr id="12" name="Rectangle 11">
            <a:extLst>
              <a:ext uri="{FF2B5EF4-FFF2-40B4-BE49-F238E27FC236}">
                <a16:creationId xmlns:a16="http://schemas.microsoft.com/office/drawing/2014/main" id="{0C0319CE-687D-6B86-FC9E-74E49327CA91}"/>
              </a:ext>
            </a:extLst>
          </p:cNvPr>
          <p:cNvSpPr/>
          <p:nvPr/>
        </p:nvSpPr>
        <p:spPr>
          <a:xfrm>
            <a:off x="756745" y="6074979"/>
            <a:ext cx="11014841" cy="515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ysClr val="windowText" lastClr="000000"/>
                </a:solidFill>
              </a:rPr>
              <a:t>Source: Gulati, A., Rajkhowa, P. &amp; Sharma, P. Making Rapid Strides-Agriculture in Madhya Pradesh: Sources, Drivers, and Policy Lessons; Working Paper 339 (</a:t>
            </a:r>
            <a:r>
              <a:rPr lang="en-US" sz="1000" dirty="0">
                <a:solidFill>
                  <a:sysClr val="windowText" lastClr="000000"/>
                </a:solidFill>
                <a:hlinkClick r:id="rId3"/>
              </a:rPr>
              <a:t>https://think-asia.org/handle/11540/7030</a:t>
            </a:r>
            <a:r>
              <a:rPr lang="en-US" sz="1000" dirty="0">
                <a:solidFill>
                  <a:sysClr val="windowText" lastClr="000000"/>
                </a:solidFill>
              </a:rPr>
              <a:t>). Part of Dimitra Bounty Phase 1 datasets.   </a:t>
            </a:r>
          </a:p>
        </p:txBody>
      </p:sp>
    </p:spTree>
    <p:extLst>
      <p:ext uri="{BB962C8B-B14F-4D97-AF65-F5344CB8AC3E}">
        <p14:creationId xmlns:p14="http://schemas.microsoft.com/office/powerpoint/2010/main" val="997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E36448-3F15-D8B1-C11D-97A7412CAFF9}"/>
              </a:ext>
            </a:extLst>
          </p:cNvPr>
          <p:cNvSpPr/>
          <p:nvPr/>
        </p:nvSpPr>
        <p:spPr>
          <a:xfrm>
            <a:off x="0"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a:t>
            </a:r>
          </a:p>
        </p:txBody>
      </p:sp>
      <p:sp>
        <p:nvSpPr>
          <p:cNvPr id="6" name="Rectangle 5">
            <a:extLst>
              <a:ext uri="{FF2B5EF4-FFF2-40B4-BE49-F238E27FC236}">
                <a16:creationId xmlns:a16="http://schemas.microsoft.com/office/drawing/2014/main" id="{148977BF-3867-8AD1-2025-F7ECC847E91B}"/>
              </a:ext>
            </a:extLst>
          </p:cNvPr>
          <p:cNvSpPr/>
          <p:nvPr/>
        </p:nvSpPr>
        <p:spPr>
          <a:xfrm>
            <a:off x="3238938" y="579"/>
            <a:ext cx="2354317" cy="5675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Historical Information</a:t>
            </a:r>
          </a:p>
        </p:txBody>
      </p:sp>
      <p:sp>
        <p:nvSpPr>
          <p:cNvPr id="7" name="Rectangle 6">
            <a:extLst>
              <a:ext uri="{FF2B5EF4-FFF2-40B4-BE49-F238E27FC236}">
                <a16:creationId xmlns:a16="http://schemas.microsoft.com/office/drawing/2014/main" id="{75C524F4-1A77-12F4-034D-02A7A4A97497}"/>
              </a:ext>
            </a:extLst>
          </p:cNvPr>
          <p:cNvSpPr/>
          <p:nvPr/>
        </p:nvSpPr>
        <p:spPr>
          <a:xfrm>
            <a:off x="6477876"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 Proposal</a:t>
            </a:r>
          </a:p>
        </p:txBody>
      </p:sp>
      <p:sp>
        <p:nvSpPr>
          <p:cNvPr id="8" name="Rectangle 7">
            <a:extLst>
              <a:ext uri="{FF2B5EF4-FFF2-40B4-BE49-F238E27FC236}">
                <a16:creationId xmlns:a16="http://schemas.microsoft.com/office/drawing/2014/main" id="{11672746-C881-6BC1-0932-687FDB450464}"/>
              </a:ext>
            </a:extLst>
          </p:cNvPr>
          <p:cNvSpPr/>
          <p:nvPr/>
        </p:nvSpPr>
        <p:spPr>
          <a:xfrm>
            <a:off x="9716814"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Benefits</a:t>
            </a:r>
          </a:p>
        </p:txBody>
      </p:sp>
      <p:sp>
        <p:nvSpPr>
          <p:cNvPr id="10" name="Title 1">
            <a:extLst>
              <a:ext uri="{FF2B5EF4-FFF2-40B4-BE49-F238E27FC236}">
                <a16:creationId xmlns:a16="http://schemas.microsoft.com/office/drawing/2014/main" id="{5DCC3C95-447F-0D44-3EC6-A13D564D76EB}"/>
              </a:ext>
            </a:extLst>
          </p:cNvPr>
          <p:cNvSpPr>
            <a:spLocks noGrp="1"/>
          </p:cNvSpPr>
          <p:nvPr>
            <p:ph type="title"/>
          </p:nvPr>
        </p:nvSpPr>
        <p:spPr>
          <a:xfrm>
            <a:off x="2231136" y="964692"/>
            <a:ext cx="7729728" cy="1188720"/>
          </a:xfrm>
        </p:spPr>
        <p:txBody>
          <a:bodyPr/>
          <a:lstStyle/>
          <a:p>
            <a:r>
              <a:rPr lang="en-US" dirty="0"/>
              <a:t>Agricultural Pattern II</a:t>
            </a:r>
          </a:p>
        </p:txBody>
      </p:sp>
      <p:sp>
        <p:nvSpPr>
          <p:cNvPr id="12" name="Rectangle 11">
            <a:extLst>
              <a:ext uri="{FF2B5EF4-FFF2-40B4-BE49-F238E27FC236}">
                <a16:creationId xmlns:a16="http://schemas.microsoft.com/office/drawing/2014/main" id="{0C0319CE-687D-6B86-FC9E-74E49327CA91}"/>
              </a:ext>
            </a:extLst>
          </p:cNvPr>
          <p:cNvSpPr/>
          <p:nvPr/>
        </p:nvSpPr>
        <p:spPr>
          <a:xfrm>
            <a:off x="756745" y="6074979"/>
            <a:ext cx="11014841" cy="515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ysClr val="windowText" lastClr="000000"/>
                </a:solidFill>
              </a:rPr>
              <a:t>Source: Gulati, A., Rajkhowa, P. &amp; Sharma, P. Making Rapid Strides-Agriculture in Madhya Pradesh: Sources, Drivers, and Policy Lessons; Working Paper 339 (</a:t>
            </a:r>
            <a:r>
              <a:rPr lang="en-US" sz="1000" dirty="0">
                <a:solidFill>
                  <a:sysClr val="windowText" lastClr="000000"/>
                </a:solidFill>
                <a:hlinkClick r:id="rId2"/>
              </a:rPr>
              <a:t>https://think-asia.org/handle/11540/7030</a:t>
            </a:r>
            <a:r>
              <a:rPr lang="en-US" sz="1000" dirty="0">
                <a:solidFill>
                  <a:sysClr val="windowText" lastClr="000000"/>
                </a:solidFill>
              </a:rPr>
              <a:t>). Part of Dimitra Bounty Phase 1 datasets.   </a:t>
            </a:r>
          </a:p>
        </p:txBody>
      </p:sp>
      <p:pic>
        <p:nvPicPr>
          <p:cNvPr id="3073" name="Picture 1" descr="page14image22933696">
            <a:extLst>
              <a:ext uri="{FF2B5EF4-FFF2-40B4-BE49-F238E27FC236}">
                <a16:creationId xmlns:a16="http://schemas.microsoft.com/office/drawing/2014/main" id="{BDD83454-7E2A-6CBD-3749-005E88EBC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717" y="2529936"/>
            <a:ext cx="5593255" cy="316851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525502C-9509-37F3-152B-8E5A2A451285}"/>
              </a:ext>
            </a:extLst>
          </p:cNvPr>
          <p:cNvSpPr/>
          <p:nvPr/>
        </p:nvSpPr>
        <p:spPr>
          <a:xfrm>
            <a:off x="756745" y="2350436"/>
            <a:ext cx="4382814" cy="3542872"/>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solidFill>
                  <a:sysClr val="windowText" lastClr="000000"/>
                </a:solidFill>
              </a:rPr>
              <a:t>The cropping pattern (chart right) demonstrates that  62% of its gross cropped area (GCA) devoted to food grains and 32% to oilseeds</a:t>
            </a:r>
          </a:p>
          <a:p>
            <a:pPr marL="285750" indent="-285750">
              <a:buFont typeface="Arial" panose="020B0604020202020204" pitchFamily="34" charset="0"/>
              <a:buChar char="•"/>
            </a:pPr>
            <a:r>
              <a:rPr lang="en-US" dirty="0">
                <a:solidFill>
                  <a:sysClr val="windowText" lastClr="000000"/>
                </a:solidFill>
              </a:rPr>
              <a:t>Wheat is the major crop grown during the rabi season and it is intercropped with gram while in the Kharif season, MP mostly grows oilseeds, specifically soybean</a:t>
            </a:r>
          </a:p>
          <a:p>
            <a:pPr marL="285750" indent="-285750">
              <a:buFont typeface="Arial" panose="020B0604020202020204" pitchFamily="34" charset="0"/>
              <a:buChar char="•"/>
            </a:pPr>
            <a:r>
              <a:rPr lang="en-US" b="1" dirty="0">
                <a:solidFill>
                  <a:sysClr val="windowText" lastClr="000000"/>
                </a:solidFill>
              </a:rPr>
              <a:t>How stable are the crop yields from the most important crops? </a:t>
            </a:r>
          </a:p>
        </p:txBody>
      </p:sp>
    </p:spTree>
    <p:extLst>
      <p:ext uri="{BB962C8B-B14F-4D97-AF65-F5344CB8AC3E}">
        <p14:creationId xmlns:p14="http://schemas.microsoft.com/office/powerpoint/2010/main" val="404084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E36448-3F15-D8B1-C11D-97A7412CAFF9}"/>
              </a:ext>
            </a:extLst>
          </p:cNvPr>
          <p:cNvSpPr/>
          <p:nvPr/>
        </p:nvSpPr>
        <p:spPr>
          <a:xfrm>
            <a:off x="-1" y="290"/>
            <a:ext cx="1306800"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a:t>
            </a:r>
          </a:p>
        </p:txBody>
      </p:sp>
      <p:sp>
        <p:nvSpPr>
          <p:cNvPr id="6" name="Rectangle 5">
            <a:extLst>
              <a:ext uri="{FF2B5EF4-FFF2-40B4-BE49-F238E27FC236}">
                <a16:creationId xmlns:a16="http://schemas.microsoft.com/office/drawing/2014/main" id="{148977BF-3867-8AD1-2025-F7ECC847E91B}"/>
              </a:ext>
            </a:extLst>
          </p:cNvPr>
          <p:cNvSpPr/>
          <p:nvPr/>
        </p:nvSpPr>
        <p:spPr>
          <a:xfrm>
            <a:off x="2145566" y="290"/>
            <a:ext cx="1306800" cy="5675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Historical Information</a:t>
            </a:r>
          </a:p>
        </p:txBody>
      </p:sp>
      <p:sp>
        <p:nvSpPr>
          <p:cNvPr id="7" name="Rectangle 6">
            <a:extLst>
              <a:ext uri="{FF2B5EF4-FFF2-40B4-BE49-F238E27FC236}">
                <a16:creationId xmlns:a16="http://schemas.microsoft.com/office/drawing/2014/main" id="{75C524F4-1A77-12F4-034D-02A7A4A97497}"/>
              </a:ext>
            </a:extLst>
          </p:cNvPr>
          <p:cNvSpPr/>
          <p:nvPr/>
        </p:nvSpPr>
        <p:spPr>
          <a:xfrm>
            <a:off x="4291133" y="290"/>
            <a:ext cx="1306800"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 Proposal</a:t>
            </a:r>
          </a:p>
        </p:txBody>
      </p:sp>
      <p:sp>
        <p:nvSpPr>
          <p:cNvPr id="8" name="Rectangle 7">
            <a:extLst>
              <a:ext uri="{FF2B5EF4-FFF2-40B4-BE49-F238E27FC236}">
                <a16:creationId xmlns:a16="http://schemas.microsoft.com/office/drawing/2014/main" id="{11672746-C881-6BC1-0932-687FDB450464}"/>
              </a:ext>
            </a:extLst>
          </p:cNvPr>
          <p:cNvSpPr/>
          <p:nvPr/>
        </p:nvSpPr>
        <p:spPr>
          <a:xfrm>
            <a:off x="6436700" y="290"/>
            <a:ext cx="1306800"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Benefits</a:t>
            </a:r>
          </a:p>
        </p:txBody>
      </p:sp>
      <p:sp>
        <p:nvSpPr>
          <p:cNvPr id="12" name="Rectangle 11">
            <a:extLst>
              <a:ext uri="{FF2B5EF4-FFF2-40B4-BE49-F238E27FC236}">
                <a16:creationId xmlns:a16="http://schemas.microsoft.com/office/drawing/2014/main" id="{0C0319CE-687D-6B86-FC9E-74E49327CA91}"/>
              </a:ext>
            </a:extLst>
          </p:cNvPr>
          <p:cNvSpPr/>
          <p:nvPr/>
        </p:nvSpPr>
        <p:spPr>
          <a:xfrm>
            <a:off x="756745" y="6074979"/>
            <a:ext cx="11014841" cy="515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ysClr val="windowText" lastClr="000000"/>
                </a:solidFill>
              </a:rPr>
              <a:t>Source: Part of Dimitra Bounty Phase 1 datasets. Dataset covers distribution in the years 1997-2020.   </a:t>
            </a:r>
          </a:p>
        </p:txBody>
      </p:sp>
      <p:pic>
        <p:nvPicPr>
          <p:cNvPr id="4098" name="Picture 2">
            <a:extLst>
              <a:ext uri="{FF2B5EF4-FFF2-40B4-BE49-F238E27FC236}">
                <a16:creationId xmlns:a16="http://schemas.microsoft.com/office/drawing/2014/main" id="{A0D185E5-5C65-E2A7-30B0-F211CBA23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3778" y="0"/>
            <a:ext cx="4289542" cy="6876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C2BA74CC-5B95-65A0-97ED-785F0862228E}"/>
              </a:ext>
            </a:extLst>
          </p:cNvPr>
          <p:cNvSpPr>
            <a:spLocks noGrp="1"/>
          </p:cNvSpPr>
          <p:nvPr>
            <p:ph type="title"/>
          </p:nvPr>
        </p:nvSpPr>
        <p:spPr>
          <a:xfrm>
            <a:off x="192130" y="760665"/>
            <a:ext cx="7490932" cy="1188720"/>
          </a:xfrm>
        </p:spPr>
        <p:txBody>
          <a:bodyPr/>
          <a:lstStyle/>
          <a:p>
            <a:r>
              <a:rPr lang="en-US" dirty="0"/>
              <a:t>How stable is the crop Yield for </a:t>
            </a:r>
            <a:r>
              <a:rPr lang="en-US" b="1" dirty="0"/>
              <a:t>Soya Beans</a:t>
            </a:r>
            <a:r>
              <a:rPr lang="en-US" dirty="0"/>
              <a:t>?</a:t>
            </a:r>
          </a:p>
        </p:txBody>
      </p:sp>
      <p:sp>
        <p:nvSpPr>
          <p:cNvPr id="13" name="Rectangle 12">
            <a:extLst>
              <a:ext uri="{FF2B5EF4-FFF2-40B4-BE49-F238E27FC236}">
                <a16:creationId xmlns:a16="http://schemas.microsoft.com/office/drawing/2014/main" id="{792BF18C-712D-5175-C528-F4E7F1941EFD}"/>
              </a:ext>
            </a:extLst>
          </p:cNvPr>
          <p:cNvSpPr/>
          <p:nvPr/>
        </p:nvSpPr>
        <p:spPr>
          <a:xfrm>
            <a:off x="756744" y="2141912"/>
            <a:ext cx="6180083" cy="3751396"/>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solidFill>
                  <a:sysClr val="windowText" lastClr="000000"/>
                </a:solidFill>
              </a:rPr>
              <a:t>The chart on the right demonstrates the distribution of crop yields across the different states and across all years on record for soya beans</a:t>
            </a:r>
          </a:p>
          <a:p>
            <a:pPr marL="285750" indent="-285750">
              <a:buFont typeface="Arial" panose="020B0604020202020204" pitchFamily="34" charset="0"/>
              <a:buChar char="•"/>
            </a:pPr>
            <a:r>
              <a:rPr lang="en-US" dirty="0">
                <a:solidFill>
                  <a:sysClr val="windowText" lastClr="000000"/>
                </a:solidFill>
              </a:rPr>
              <a:t>Soyabeans are only harvested in the season Kharif</a:t>
            </a:r>
          </a:p>
          <a:p>
            <a:pPr marL="285750" indent="-285750">
              <a:buFont typeface="Arial" panose="020B0604020202020204" pitchFamily="34" charset="0"/>
              <a:buChar char="•"/>
            </a:pPr>
            <a:r>
              <a:rPr lang="en-US" b="1" dirty="0">
                <a:solidFill>
                  <a:sysClr val="windowText" lastClr="000000"/>
                </a:solidFill>
              </a:rPr>
              <a:t>The chart demonstrates two results</a:t>
            </a:r>
          </a:p>
          <a:p>
            <a:pPr marL="742950" lvl="1" indent="-285750">
              <a:buFont typeface="Arial" panose="020B0604020202020204" pitchFamily="34" charset="0"/>
              <a:buChar char="•"/>
            </a:pPr>
            <a:r>
              <a:rPr lang="en-US" dirty="0">
                <a:solidFill>
                  <a:sysClr val="windowText" lastClr="000000"/>
                </a:solidFill>
              </a:rPr>
              <a:t>There is significant variability across regions. </a:t>
            </a:r>
            <a:r>
              <a:rPr lang="en-US" i="1" dirty="0">
                <a:solidFill>
                  <a:sysClr val="windowText" lastClr="000000"/>
                </a:solidFill>
              </a:rPr>
              <a:t>Given the different road patterns, soil patterns and weather patterns in the different states, this is expected!</a:t>
            </a:r>
          </a:p>
          <a:p>
            <a:pPr marL="742950" lvl="1" indent="-285750">
              <a:buFont typeface="Arial" panose="020B0604020202020204" pitchFamily="34" charset="0"/>
              <a:buChar char="•"/>
            </a:pPr>
            <a:r>
              <a:rPr lang="en-US" dirty="0">
                <a:solidFill>
                  <a:schemeClr val="accent3"/>
                </a:solidFill>
              </a:rPr>
              <a:t>There is significant variability within the region – This is surprising! Different years (same season) result in significant swings in crop yields</a:t>
            </a:r>
          </a:p>
          <a:p>
            <a:pPr marL="285750" indent="-285750">
              <a:buFont typeface="Arial" panose="020B0604020202020204" pitchFamily="34" charset="0"/>
              <a:buChar char="•"/>
            </a:pPr>
            <a:r>
              <a:rPr lang="en-US" dirty="0">
                <a:solidFill>
                  <a:schemeClr val="tx1"/>
                </a:solidFill>
              </a:rPr>
              <a:t>This makes planning difficult for farmers in MP!</a:t>
            </a:r>
          </a:p>
        </p:txBody>
      </p:sp>
    </p:spTree>
    <p:extLst>
      <p:ext uri="{BB962C8B-B14F-4D97-AF65-F5344CB8AC3E}">
        <p14:creationId xmlns:p14="http://schemas.microsoft.com/office/powerpoint/2010/main" val="171739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E36448-3F15-D8B1-C11D-97A7412CAFF9}"/>
              </a:ext>
            </a:extLst>
          </p:cNvPr>
          <p:cNvSpPr/>
          <p:nvPr/>
        </p:nvSpPr>
        <p:spPr>
          <a:xfrm>
            <a:off x="-1" y="290"/>
            <a:ext cx="1306800"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a:t>
            </a:r>
          </a:p>
        </p:txBody>
      </p:sp>
      <p:sp>
        <p:nvSpPr>
          <p:cNvPr id="6" name="Rectangle 5">
            <a:extLst>
              <a:ext uri="{FF2B5EF4-FFF2-40B4-BE49-F238E27FC236}">
                <a16:creationId xmlns:a16="http://schemas.microsoft.com/office/drawing/2014/main" id="{148977BF-3867-8AD1-2025-F7ECC847E91B}"/>
              </a:ext>
            </a:extLst>
          </p:cNvPr>
          <p:cNvSpPr/>
          <p:nvPr/>
        </p:nvSpPr>
        <p:spPr>
          <a:xfrm>
            <a:off x="2145566" y="290"/>
            <a:ext cx="1306800" cy="5675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Historical Information</a:t>
            </a:r>
          </a:p>
        </p:txBody>
      </p:sp>
      <p:sp>
        <p:nvSpPr>
          <p:cNvPr id="7" name="Rectangle 6">
            <a:extLst>
              <a:ext uri="{FF2B5EF4-FFF2-40B4-BE49-F238E27FC236}">
                <a16:creationId xmlns:a16="http://schemas.microsoft.com/office/drawing/2014/main" id="{75C524F4-1A77-12F4-034D-02A7A4A97497}"/>
              </a:ext>
            </a:extLst>
          </p:cNvPr>
          <p:cNvSpPr/>
          <p:nvPr/>
        </p:nvSpPr>
        <p:spPr>
          <a:xfrm>
            <a:off x="4291133" y="290"/>
            <a:ext cx="1306800"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 Proposal</a:t>
            </a:r>
          </a:p>
        </p:txBody>
      </p:sp>
      <p:sp>
        <p:nvSpPr>
          <p:cNvPr id="8" name="Rectangle 7">
            <a:extLst>
              <a:ext uri="{FF2B5EF4-FFF2-40B4-BE49-F238E27FC236}">
                <a16:creationId xmlns:a16="http://schemas.microsoft.com/office/drawing/2014/main" id="{11672746-C881-6BC1-0932-687FDB450464}"/>
              </a:ext>
            </a:extLst>
          </p:cNvPr>
          <p:cNvSpPr/>
          <p:nvPr/>
        </p:nvSpPr>
        <p:spPr>
          <a:xfrm>
            <a:off x="6436700" y="290"/>
            <a:ext cx="1306800"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Benefits</a:t>
            </a:r>
          </a:p>
        </p:txBody>
      </p:sp>
      <p:sp>
        <p:nvSpPr>
          <p:cNvPr id="12" name="Rectangle 11">
            <a:extLst>
              <a:ext uri="{FF2B5EF4-FFF2-40B4-BE49-F238E27FC236}">
                <a16:creationId xmlns:a16="http://schemas.microsoft.com/office/drawing/2014/main" id="{0C0319CE-687D-6B86-FC9E-74E49327CA91}"/>
              </a:ext>
            </a:extLst>
          </p:cNvPr>
          <p:cNvSpPr/>
          <p:nvPr/>
        </p:nvSpPr>
        <p:spPr>
          <a:xfrm>
            <a:off x="756745" y="6074979"/>
            <a:ext cx="11014841" cy="515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ysClr val="windowText" lastClr="000000"/>
                </a:solidFill>
              </a:rPr>
              <a:t>Source: Part of Dimitra Bounty Phase 1 datasets. Dataset covers distribution in the years 1997-2020.   </a:t>
            </a:r>
          </a:p>
        </p:txBody>
      </p:sp>
      <p:sp>
        <p:nvSpPr>
          <p:cNvPr id="11" name="Title 1">
            <a:extLst>
              <a:ext uri="{FF2B5EF4-FFF2-40B4-BE49-F238E27FC236}">
                <a16:creationId xmlns:a16="http://schemas.microsoft.com/office/drawing/2014/main" id="{C2BA74CC-5B95-65A0-97ED-785F0862228E}"/>
              </a:ext>
            </a:extLst>
          </p:cNvPr>
          <p:cNvSpPr>
            <a:spLocks noGrp="1"/>
          </p:cNvSpPr>
          <p:nvPr>
            <p:ph type="title"/>
          </p:nvPr>
        </p:nvSpPr>
        <p:spPr>
          <a:xfrm>
            <a:off x="192130" y="760665"/>
            <a:ext cx="7490932" cy="1188720"/>
          </a:xfrm>
        </p:spPr>
        <p:txBody>
          <a:bodyPr/>
          <a:lstStyle/>
          <a:p>
            <a:r>
              <a:rPr lang="en-US" dirty="0"/>
              <a:t>How stable is the crop Yield for </a:t>
            </a:r>
            <a:r>
              <a:rPr lang="en-US" b="1" dirty="0"/>
              <a:t>Wheat</a:t>
            </a:r>
            <a:r>
              <a:rPr lang="en-US" dirty="0"/>
              <a:t>?</a:t>
            </a:r>
          </a:p>
        </p:txBody>
      </p:sp>
      <p:sp>
        <p:nvSpPr>
          <p:cNvPr id="13" name="Rectangle 12">
            <a:extLst>
              <a:ext uri="{FF2B5EF4-FFF2-40B4-BE49-F238E27FC236}">
                <a16:creationId xmlns:a16="http://schemas.microsoft.com/office/drawing/2014/main" id="{792BF18C-712D-5175-C528-F4E7F1941EFD}"/>
              </a:ext>
            </a:extLst>
          </p:cNvPr>
          <p:cNvSpPr/>
          <p:nvPr/>
        </p:nvSpPr>
        <p:spPr>
          <a:xfrm>
            <a:off x="756744" y="2141912"/>
            <a:ext cx="6180083" cy="3751396"/>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solidFill>
                  <a:sysClr val="windowText" lastClr="000000"/>
                </a:solidFill>
              </a:rPr>
              <a:t>The chart on the right demonstrates the distribution of crop yields across the different states and across all years on record for Wheat</a:t>
            </a:r>
          </a:p>
          <a:p>
            <a:pPr marL="285750" indent="-285750">
              <a:buFont typeface="Arial" panose="020B0604020202020204" pitchFamily="34" charset="0"/>
              <a:buChar char="•"/>
            </a:pPr>
            <a:r>
              <a:rPr lang="en-US" dirty="0">
                <a:solidFill>
                  <a:sysClr val="windowText" lastClr="000000"/>
                </a:solidFill>
              </a:rPr>
              <a:t>Wheat are only harvested in the season </a:t>
            </a:r>
            <a:r>
              <a:rPr lang="en-GB" dirty="0"/>
              <a:t>Rabi</a:t>
            </a:r>
            <a:endParaRPr lang="en-US" dirty="0">
              <a:solidFill>
                <a:sysClr val="windowText" lastClr="000000"/>
              </a:solidFill>
            </a:endParaRPr>
          </a:p>
          <a:p>
            <a:pPr marL="285750" indent="-285750">
              <a:buFont typeface="Arial" panose="020B0604020202020204" pitchFamily="34" charset="0"/>
              <a:buChar char="•"/>
            </a:pPr>
            <a:r>
              <a:rPr lang="en-US" b="1" dirty="0">
                <a:solidFill>
                  <a:sysClr val="windowText" lastClr="000000"/>
                </a:solidFill>
              </a:rPr>
              <a:t>The chart demonstrates two results (the same result):</a:t>
            </a:r>
          </a:p>
          <a:p>
            <a:pPr marL="742950" lvl="1" indent="-285750">
              <a:buFont typeface="Arial" panose="020B0604020202020204" pitchFamily="34" charset="0"/>
              <a:buChar char="•"/>
            </a:pPr>
            <a:r>
              <a:rPr lang="en-US" dirty="0">
                <a:solidFill>
                  <a:sysClr val="windowText" lastClr="000000"/>
                </a:solidFill>
              </a:rPr>
              <a:t>There is significant variability across regions. </a:t>
            </a:r>
            <a:r>
              <a:rPr lang="en-US" i="1" dirty="0">
                <a:solidFill>
                  <a:sysClr val="windowText" lastClr="000000"/>
                </a:solidFill>
              </a:rPr>
              <a:t>Given the different road patterns, soil patterns and weather patterns in the different states, this is expected!</a:t>
            </a:r>
          </a:p>
          <a:p>
            <a:pPr marL="742950" lvl="1" indent="-285750">
              <a:buFont typeface="Arial" panose="020B0604020202020204" pitchFamily="34" charset="0"/>
              <a:buChar char="•"/>
            </a:pPr>
            <a:r>
              <a:rPr lang="en-US" dirty="0">
                <a:solidFill>
                  <a:schemeClr val="accent3"/>
                </a:solidFill>
              </a:rPr>
              <a:t>There is significant variability within the region – This is surprising! Different years (same season) result in significant swings in crop yields</a:t>
            </a:r>
          </a:p>
          <a:p>
            <a:pPr marL="285750" indent="-285750">
              <a:buFont typeface="Arial" panose="020B0604020202020204" pitchFamily="34" charset="0"/>
              <a:buChar char="•"/>
            </a:pPr>
            <a:r>
              <a:rPr lang="en-US" dirty="0">
                <a:solidFill>
                  <a:schemeClr val="tx1"/>
                </a:solidFill>
              </a:rPr>
              <a:t>This makes planning difficult for farmers in MP!</a:t>
            </a:r>
          </a:p>
        </p:txBody>
      </p:sp>
      <p:pic>
        <p:nvPicPr>
          <p:cNvPr id="5122" name="Picture 2">
            <a:extLst>
              <a:ext uri="{FF2B5EF4-FFF2-40B4-BE49-F238E27FC236}">
                <a16:creationId xmlns:a16="http://schemas.microsoft.com/office/drawing/2014/main" id="{332F9655-3DA2-511E-A7AA-6CBFF808A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7276" y="0"/>
            <a:ext cx="4289542" cy="68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65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E36448-3F15-D8B1-C11D-97A7412CAFF9}"/>
              </a:ext>
            </a:extLst>
          </p:cNvPr>
          <p:cNvSpPr/>
          <p:nvPr/>
        </p:nvSpPr>
        <p:spPr>
          <a:xfrm>
            <a:off x="0"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a:t>
            </a:r>
          </a:p>
        </p:txBody>
      </p:sp>
      <p:sp>
        <p:nvSpPr>
          <p:cNvPr id="6" name="Rectangle 5">
            <a:extLst>
              <a:ext uri="{FF2B5EF4-FFF2-40B4-BE49-F238E27FC236}">
                <a16:creationId xmlns:a16="http://schemas.microsoft.com/office/drawing/2014/main" id="{148977BF-3867-8AD1-2025-F7ECC847E91B}"/>
              </a:ext>
            </a:extLst>
          </p:cNvPr>
          <p:cNvSpPr/>
          <p:nvPr/>
        </p:nvSpPr>
        <p:spPr>
          <a:xfrm>
            <a:off x="3238938" y="579"/>
            <a:ext cx="2354317" cy="5675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Historical Information</a:t>
            </a:r>
          </a:p>
        </p:txBody>
      </p:sp>
      <p:sp>
        <p:nvSpPr>
          <p:cNvPr id="7" name="Rectangle 6">
            <a:extLst>
              <a:ext uri="{FF2B5EF4-FFF2-40B4-BE49-F238E27FC236}">
                <a16:creationId xmlns:a16="http://schemas.microsoft.com/office/drawing/2014/main" id="{75C524F4-1A77-12F4-034D-02A7A4A97497}"/>
              </a:ext>
            </a:extLst>
          </p:cNvPr>
          <p:cNvSpPr/>
          <p:nvPr/>
        </p:nvSpPr>
        <p:spPr>
          <a:xfrm>
            <a:off x="6477876"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 Proposal</a:t>
            </a:r>
          </a:p>
        </p:txBody>
      </p:sp>
      <p:sp>
        <p:nvSpPr>
          <p:cNvPr id="8" name="Rectangle 7">
            <a:extLst>
              <a:ext uri="{FF2B5EF4-FFF2-40B4-BE49-F238E27FC236}">
                <a16:creationId xmlns:a16="http://schemas.microsoft.com/office/drawing/2014/main" id="{11672746-C881-6BC1-0932-687FDB450464}"/>
              </a:ext>
            </a:extLst>
          </p:cNvPr>
          <p:cNvSpPr/>
          <p:nvPr/>
        </p:nvSpPr>
        <p:spPr>
          <a:xfrm>
            <a:off x="9716814"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Benefits</a:t>
            </a:r>
          </a:p>
        </p:txBody>
      </p:sp>
      <p:sp>
        <p:nvSpPr>
          <p:cNvPr id="10" name="Title 1">
            <a:extLst>
              <a:ext uri="{FF2B5EF4-FFF2-40B4-BE49-F238E27FC236}">
                <a16:creationId xmlns:a16="http://schemas.microsoft.com/office/drawing/2014/main" id="{5DCC3C95-447F-0D44-3EC6-A13D564D76EB}"/>
              </a:ext>
            </a:extLst>
          </p:cNvPr>
          <p:cNvSpPr>
            <a:spLocks noGrp="1"/>
          </p:cNvSpPr>
          <p:nvPr>
            <p:ph type="title"/>
          </p:nvPr>
        </p:nvSpPr>
        <p:spPr>
          <a:xfrm>
            <a:off x="2231136" y="964692"/>
            <a:ext cx="7729728" cy="1188720"/>
          </a:xfrm>
        </p:spPr>
        <p:txBody>
          <a:bodyPr/>
          <a:lstStyle/>
          <a:p>
            <a:r>
              <a:rPr lang="en-US" dirty="0"/>
              <a:t>Results of Exploratory analysis</a:t>
            </a:r>
          </a:p>
        </p:txBody>
      </p:sp>
      <p:sp>
        <p:nvSpPr>
          <p:cNvPr id="12" name="Rectangle 11">
            <a:extLst>
              <a:ext uri="{FF2B5EF4-FFF2-40B4-BE49-F238E27FC236}">
                <a16:creationId xmlns:a16="http://schemas.microsoft.com/office/drawing/2014/main" id="{0C0319CE-687D-6B86-FC9E-74E49327CA91}"/>
              </a:ext>
            </a:extLst>
          </p:cNvPr>
          <p:cNvSpPr/>
          <p:nvPr/>
        </p:nvSpPr>
        <p:spPr>
          <a:xfrm>
            <a:off x="756745" y="6074979"/>
            <a:ext cx="11014841" cy="515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ysClr val="windowText" lastClr="000000"/>
                </a:solidFill>
              </a:rPr>
              <a:t>Source: You, L. et al. (2017) Deep Gaussian Process for Crop Yield Prediction Based on Remote Sensing Data. </a:t>
            </a:r>
            <a:r>
              <a:rPr lang="en-US" sz="1000" dirty="0">
                <a:solidFill>
                  <a:sysClr val="windowText" lastClr="000000"/>
                </a:solidFill>
                <a:hlinkClick r:id="rId2"/>
              </a:rPr>
              <a:t>https://cs.stanford.edu/~ermon/papers/cropyield_AAAI17.pdf</a:t>
            </a:r>
            <a:r>
              <a:rPr lang="en-US" sz="1000" dirty="0">
                <a:solidFill>
                  <a:sysClr val="windowText" lastClr="000000"/>
                </a:solidFill>
              </a:rPr>
              <a:t> </a:t>
            </a:r>
          </a:p>
        </p:txBody>
      </p:sp>
      <p:sp>
        <p:nvSpPr>
          <p:cNvPr id="2" name="Rectangle 1">
            <a:extLst>
              <a:ext uri="{FF2B5EF4-FFF2-40B4-BE49-F238E27FC236}">
                <a16:creationId xmlns:a16="http://schemas.microsoft.com/office/drawing/2014/main" id="{1525502C-9509-37F3-152B-8E5A2A451285}"/>
              </a:ext>
            </a:extLst>
          </p:cNvPr>
          <p:cNvSpPr/>
          <p:nvPr/>
        </p:nvSpPr>
        <p:spPr>
          <a:xfrm>
            <a:off x="2231135" y="2317857"/>
            <a:ext cx="7729727" cy="3542872"/>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solidFill>
                  <a:sysClr val="windowText" lastClr="000000"/>
                </a:solidFill>
              </a:rPr>
              <a:t>For the most important crops, soya beans and wheat, there is significant variability between states and within a state over time</a:t>
            </a:r>
          </a:p>
          <a:p>
            <a:pPr marL="285750" indent="-285750">
              <a:buFont typeface="Arial" panose="020B0604020202020204" pitchFamily="34" charset="0"/>
              <a:buChar char="•"/>
            </a:pPr>
            <a:r>
              <a:rPr lang="en-US" b="1" dirty="0">
                <a:solidFill>
                  <a:sysClr val="windowText" lastClr="000000"/>
                </a:solidFill>
              </a:rPr>
              <a:t>This results in a farmer not being able to plan well. However, developing a crop plan is key to a successful harvest. </a:t>
            </a:r>
          </a:p>
          <a:p>
            <a:pPr marL="285750" indent="-285750">
              <a:buFont typeface="Arial" panose="020B0604020202020204" pitchFamily="34" charset="0"/>
              <a:buChar char="•"/>
            </a:pPr>
            <a:endParaRPr lang="en-US" b="1" dirty="0">
              <a:solidFill>
                <a:sysClr val="windowText" lastClr="000000"/>
              </a:solidFill>
            </a:endParaRPr>
          </a:p>
          <a:p>
            <a:r>
              <a:rPr lang="en-US" b="1" i="1" dirty="0">
                <a:solidFill>
                  <a:sysClr val="windowText" lastClr="000000"/>
                </a:solidFill>
              </a:rPr>
              <a:t>“</a:t>
            </a:r>
            <a:r>
              <a:rPr lang="en-GB" i="1" dirty="0"/>
              <a:t>A central challenge of addressing food security issues is yield estimation,  namely being able to accurately predict crop yields well before harvest.”  (You et al., 2017) </a:t>
            </a:r>
            <a:endParaRPr lang="en-US" b="1" i="1" dirty="0">
              <a:solidFill>
                <a:sysClr val="windowText" lastClr="000000"/>
              </a:solidFill>
            </a:endParaRPr>
          </a:p>
          <a:p>
            <a:pPr marL="285750" indent="-285750">
              <a:buFont typeface="Arial" panose="020B0604020202020204" pitchFamily="34" charset="0"/>
              <a:buChar char="•"/>
            </a:pPr>
            <a:endParaRPr lang="en-US" dirty="0">
              <a:solidFill>
                <a:sysClr val="windowText" lastClr="000000"/>
              </a:solidFill>
            </a:endParaRPr>
          </a:p>
          <a:p>
            <a:endParaRPr lang="en-US" dirty="0">
              <a:solidFill>
                <a:sysClr val="windowText" lastClr="000000"/>
              </a:solidFill>
            </a:endParaRPr>
          </a:p>
          <a:p>
            <a:r>
              <a:rPr lang="en-US" dirty="0">
                <a:solidFill>
                  <a:sysClr val="windowText" lastClr="000000"/>
                </a:solidFill>
              </a:rPr>
              <a:t>How to solve this issue? I am proposing a crop yield prediction algorithm to address this important problem.</a:t>
            </a:r>
          </a:p>
        </p:txBody>
      </p:sp>
    </p:spTree>
    <p:extLst>
      <p:ext uri="{BB962C8B-B14F-4D97-AF65-F5344CB8AC3E}">
        <p14:creationId xmlns:p14="http://schemas.microsoft.com/office/powerpoint/2010/main" val="339388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E36448-3F15-D8B1-C11D-97A7412CAFF9}"/>
              </a:ext>
            </a:extLst>
          </p:cNvPr>
          <p:cNvSpPr/>
          <p:nvPr/>
        </p:nvSpPr>
        <p:spPr>
          <a:xfrm>
            <a:off x="0"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a:t>
            </a:r>
          </a:p>
        </p:txBody>
      </p:sp>
      <p:sp>
        <p:nvSpPr>
          <p:cNvPr id="6" name="Rectangle 5">
            <a:extLst>
              <a:ext uri="{FF2B5EF4-FFF2-40B4-BE49-F238E27FC236}">
                <a16:creationId xmlns:a16="http://schemas.microsoft.com/office/drawing/2014/main" id="{148977BF-3867-8AD1-2025-F7ECC847E91B}"/>
              </a:ext>
            </a:extLst>
          </p:cNvPr>
          <p:cNvSpPr/>
          <p:nvPr/>
        </p:nvSpPr>
        <p:spPr>
          <a:xfrm>
            <a:off x="3238938" y="579"/>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Historical Information</a:t>
            </a:r>
          </a:p>
        </p:txBody>
      </p:sp>
      <p:sp>
        <p:nvSpPr>
          <p:cNvPr id="7" name="Rectangle 6">
            <a:extLst>
              <a:ext uri="{FF2B5EF4-FFF2-40B4-BE49-F238E27FC236}">
                <a16:creationId xmlns:a16="http://schemas.microsoft.com/office/drawing/2014/main" id="{75C524F4-1A77-12F4-034D-02A7A4A97497}"/>
              </a:ext>
            </a:extLst>
          </p:cNvPr>
          <p:cNvSpPr/>
          <p:nvPr/>
        </p:nvSpPr>
        <p:spPr>
          <a:xfrm>
            <a:off x="6477876" y="0"/>
            <a:ext cx="2354317" cy="5675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 Proposal</a:t>
            </a:r>
          </a:p>
        </p:txBody>
      </p:sp>
      <p:sp>
        <p:nvSpPr>
          <p:cNvPr id="8" name="Rectangle 7">
            <a:extLst>
              <a:ext uri="{FF2B5EF4-FFF2-40B4-BE49-F238E27FC236}">
                <a16:creationId xmlns:a16="http://schemas.microsoft.com/office/drawing/2014/main" id="{11672746-C881-6BC1-0932-687FDB450464}"/>
              </a:ext>
            </a:extLst>
          </p:cNvPr>
          <p:cNvSpPr/>
          <p:nvPr/>
        </p:nvSpPr>
        <p:spPr>
          <a:xfrm>
            <a:off x="9716814"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Benefits</a:t>
            </a:r>
          </a:p>
        </p:txBody>
      </p:sp>
      <p:sp>
        <p:nvSpPr>
          <p:cNvPr id="10" name="Title 1">
            <a:extLst>
              <a:ext uri="{FF2B5EF4-FFF2-40B4-BE49-F238E27FC236}">
                <a16:creationId xmlns:a16="http://schemas.microsoft.com/office/drawing/2014/main" id="{5DCC3C95-447F-0D44-3EC6-A13D564D76EB}"/>
              </a:ext>
            </a:extLst>
          </p:cNvPr>
          <p:cNvSpPr>
            <a:spLocks noGrp="1"/>
          </p:cNvSpPr>
          <p:nvPr>
            <p:ph type="title"/>
          </p:nvPr>
        </p:nvSpPr>
        <p:spPr>
          <a:xfrm>
            <a:off x="2231136" y="964692"/>
            <a:ext cx="7729728" cy="1188720"/>
          </a:xfrm>
        </p:spPr>
        <p:txBody>
          <a:bodyPr/>
          <a:lstStyle/>
          <a:p>
            <a:r>
              <a:rPr lang="en-US" dirty="0"/>
              <a:t>Algorithmic Approach I</a:t>
            </a:r>
          </a:p>
        </p:txBody>
      </p:sp>
      <p:sp>
        <p:nvSpPr>
          <p:cNvPr id="12" name="Rectangle 11">
            <a:extLst>
              <a:ext uri="{FF2B5EF4-FFF2-40B4-BE49-F238E27FC236}">
                <a16:creationId xmlns:a16="http://schemas.microsoft.com/office/drawing/2014/main" id="{0C0319CE-687D-6B86-FC9E-74E49327CA91}"/>
              </a:ext>
            </a:extLst>
          </p:cNvPr>
          <p:cNvSpPr/>
          <p:nvPr/>
        </p:nvSpPr>
        <p:spPr>
          <a:xfrm>
            <a:off x="756745" y="6074979"/>
            <a:ext cx="11014841" cy="515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ysClr val="windowText" lastClr="000000"/>
                </a:solidFill>
              </a:rPr>
              <a:t>Source: You, L. et al. (2017) Deep Gaussian Process for Crop Yield Prediction Based on Remote Sensing Data. </a:t>
            </a:r>
            <a:r>
              <a:rPr lang="en-US" sz="1000" dirty="0">
                <a:solidFill>
                  <a:sysClr val="windowText" lastClr="000000"/>
                </a:solidFill>
                <a:hlinkClick r:id="rId2"/>
              </a:rPr>
              <a:t>https://cs.stanford.edu/~ermon/papers/cropyield_AAAI17.pdf</a:t>
            </a:r>
            <a:r>
              <a:rPr lang="en-US" sz="1000" dirty="0">
                <a:solidFill>
                  <a:sysClr val="windowText" lastClr="000000"/>
                </a:solidFill>
              </a:rPr>
              <a:t> </a:t>
            </a:r>
          </a:p>
          <a:p>
            <a:r>
              <a:rPr lang="en-US" sz="1000" dirty="0">
                <a:solidFill>
                  <a:sysClr val="windowText" lastClr="000000"/>
                </a:solidFill>
              </a:rPr>
              <a:t>Imagery taken from: </a:t>
            </a:r>
            <a:r>
              <a:rPr lang="en-US" sz="1000" dirty="0">
                <a:solidFill>
                  <a:sysClr val="windowText" lastClr="000000"/>
                </a:solidFill>
                <a:hlinkClick r:id="rId3"/>
              </a:rPr>
              <a:t>http://sustain.stanford.edu/crop-yield-analysis</a:t>
            </a:r>
            <a:r>
              <a:rPr lang="en-US" sz="1000" dirty="0">
                <a:solidFill>
                  <a:sysClr val="windowText" lastClr="000000"/>
                </a:solidFill>
              </a:rPr>
              <a:t> </a:t>
            </a:r>
          </a:p>
        </p:txBody>
      </p:sp>
      <p:sp>
        <p:nvSpPr>
          <p:cNvPr id="4" name="Rectangle 3">
            <a:extLst>
              <a:ext uri="{FF2B5EF4-FFF2-40B4-BE49-F238E27FC236}">
                <a16:creationId xmlns:a16="http://schemas.microsoft.com/office/drawing/2014/main" id="{EF5A9F57-EBDC-3DB4-6C2B-9C048EB02036}"/>
              </a:ext>
            </a:extLst>
          </p:cNvPr>
          <p:cNvSpPr/>
          <p:nvPr/>
        </p:nvSpPr>
        <p:spPr>
          <a:xfrm>
            <a:off x="756745" y="2350436"/>
            <a:ext cx="4382814" cy="3542872"/>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solidFill>
                  <a:sysClr val="windowText" lastClr="000000"/>
                </a:solidFill>
              </a:rPr>
              <a:t>Using the deep learning architecture proposed by You, L. et al. (2017), I am proposing to generate low-level crop yield predictions</a:t>
            </a:r>
          </a:p>
          <a:p>
            <a:pPr marL="285750" indent="-285750">
              <a:buFont typeface="Arial" panose="020B0604020202020204" pitchFamily="34" charset="0"/>
              <a:buChar char="•"/>
            </a:pPr>
            <a:r>
              <a:rPr lang="en-US" dirty="0">
                <a:solidFill>
                  <a:sysClr val="windowText" lastClr="000000"/>
                </a:solidFill>
              </a:rPr>
              <a:t>The proposed algorithm produces scalable, accurate, and inexpensive prediction methods to generate information on crop yield </a:t>
            </a:r>
            <a:r>
              <a:rPr lang="en-GB" b="1" dirty="0"/>
              <a:t>several months before harvest</a:t>
            </a:r>
          </a:p>
        </p:txBody>
      </p:sp>
      <p:pic>
        <p:nvPicPr>
          <p:cNvPr id="7172" name="Picture 4" descr="Figure 3(b): Monthly prediction given by our model, 2012">
            <a:extLst>
              <a:ext uri="{FF2B5EF4-FFF2-40B4-BE49-F238E27FC236}">
                <a16:creationId xmlns:a16="http://schemas.microsoft.com/office/drawing/2014/main" id="{AB231459-5C4D-73E3-803E-B4DB3D51A5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9791" y="2422198"/>
            <a:ext cx="3557533" cy="338399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ular Callout 8">
            <a:extLst>
              <a:ext uri="{FF2B5EF4-FFF2-40B4-BE49-F238E27FC236}">
                <a16:creationId xmlns:a16="http://schemas.microsoft.com/office/drawing/2014/main" id="{DBBCAB39-22F0-0FE4-7A5F-12657C1E9DD6}"/>
              </a:ext>
            </a:extLst>
          </p:cNvPr>
          <p:cNvSpPr/>
          <p:nvPr/>
        </p:nvSpPr>
        <p:spPr>
          <a:xfrm>
            <a:off x="10079521" y="2060027"/>
            <a:ext cx="1823149" cy="840828"/>
          </a:xfrm>
          <a:prstGeom prst="wedgeRectCallout">
            <a:avLst>
              <a:gd name="adj1" fmla="val -50234"/>
              <a:gd name="adj2" fmla="val 7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Color scale corresponds to numeric values (blue: low pred. crop yield; red: high pred. crop yield)</a:t>
            </a:r>
          </a:p>
        </p:txBody>
      </p:sp>
    </p:spTree>
    <p:extLst>
      <p:ext uri="{BB962C8B-B14F-4D97-AF65-F5344CB8AC3E}">
        <p14:creationId xmlns:p14="http://schemas.microsoft.com/office/powerpoint/2010/main" val="271361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E36448-3F15-D8B1-C11D-97A7412CAFF9}"/>
              </a:ext>
            </a:extLst>
          </p:cNvPr>
          <p:cNvSpPr/>
          <p:nvPr/>
        </p:nvSpPr>
        <p:spPr>
          <a:xfrm>
            <a:off x="0"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a:t>
            </a:r>
          </a:p>
        </p:txBody>
      </p:sp>
      <p:sp>
        <p:nvSpPr>
          <p:cNvPr id="6" name="Rectangle 5">
            <a:extLst>
              <a:ext uri="{FF2B5EF4-FFF2-40B4-BE49-F238E27FC236}">
                <a16:creationId xmlns:a16="http://schemas.microsoft.com/office/drawing/2014/main" id="{148977BF-3867-8AD1-2025-F7ECC847E91B}"/>
              </a:ext>
            </a:extLst>
          </p:cNvPr>
          <p:cNvSpPr/>
          <p:nvPr/>
        </p:nvSpPr>
        <p:spPr>
          <a:xfrm>
            <a:off x="3238938" y="579"/>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Historical Information</a:t>
            </a:r>
          </a:p>
        </p:txBody>
      </p:sp>
      <p:sp>
        <p:nvSpPr>
          <p:cNvPr id="7" name="Rectangle 6">
            <a:extLst>
              <a:ext uri="{FF2B5EF4-FFF2-40B4-BE49-F238E27FC236}">
                <a16:creationId xmlns:a16="http://schemas.microsoft.com/office/drawing/2014/main" id="{75C524F4-1A77-12F4-034D-02A7A4A97497}"/>
              </a:ext>
            </a:extLst>
          </p:cNvPr>
          <p:cNvSpPr/>
          <p:nvPr/>
        </p:nvSpPr>
        <p:spPr>
          <a:xfrm>
            <a:off x="6477876" y="0"/>
            <a:ext cx="2354317" cy="5675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 Proposal</a:t>
            </a:r>
          </a:p>
        </p:txBody>
      </p:sp>
      <p:sp>
        <p:nvSpPr>
          <p:cNvPr id="8" name="Rectangle 7">
            <a:extLst>
              <a:ext uri="{FF2B5EF4-FFF2-40B4-BE49-F238E27FC236}">
                <a16:creationId xmlns:a16="http://schemas.microsoft.com/office/drawing/2014/main" id="{11672746-C881-6BC1-0932-687FDB450464}"/>
              </a:ext>
            </a:extLst>
          </p:cNvPr>
          <p:cNvSpPr/>
          <p:nvPr/>
        </p:nvSpPr>
        <p:spPr>
          <a:xfrm>
            <a:off x="9716814" y="0"/>
            <a:ext cx="2354317" cy="567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Benefits</a:t>
            </a:r>
          </a:p>
        </p:txBody>
      </p:sp>
      <p:sp>
        <p:nvSpPr>
          <p:cNvPr id="10" name="Title 1">
            <a:extLst>
              <a:ext uri="{FF2B5EF4-FFF2-40B4-BE49-F238E27FC236}">
                <a16:creationId xmlns:a16="http://schemas.microsoft.com/office/drawing/2014/main" id="{5DCC3C95-447F-0D44-3EC6-A13D564D76EB}"/>
              </a:ext>
            </a:extLst>
          </p:cNvPr>
          <p:cNvSpPr>
            <a:spLocks noGrp="1"/>
          </p:cNvSpPr>
          <p:nvPr>
            <p:ph type="title"/>
          </p:nvPr>
        </p:nvSpPr>
        <p:spPr>
          <a:xfrm>
            <a:off x="2231136" y="964692"/>
            <a:ext cx="7729728" cy="1188720"/>
          </a:xfrm>
        </p:spPr>
        <p:txBody>
          <a:bodyPr/>
          <a:lstStyle/>
          <a:p>
            <a:r>
              <a:rPr lang="en-US" dirty="0"/>
              <a:t>Algorithmic Approach II</a:t>
            </a:r>
          </a:p>
        </p:txBody>
      </p:sp>
      <p:sp>
        <p:nvSpPr>
          <p:cNvPr id="12" name="Rectangle 11">
            <a:extLst>
              <a:ext uri="{FF2B5EF4-FFF2-40B4-BE49-F238E27FC236}">
                <a16:creationId xmlns:a16="http://schemas.microsoft.com/office/drawing/2014/main" id="{0C0319CE-687D-6B86-FC9E-74E49327CA91}"/>
              </a:ext>
            </a:extLst>
          </p:cNvPr>
          <p:cNvSpPr/>
          <p:nvPr/>
        </p:nvSpPr>
        <p:spPr>
          <a:xfrm>
            <a:off x="756745" y="6074979"/>
            <a:ext cx="11014841" cy="515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ysClr val="windowText" lastClr="000000"/>
                </a:solidFill>
              </a:rPr>
              <a:t>Source: You, L. et al. (2017) Deep Gaussian Process for Crop Yield Prediction Based on Remote Sensing Data. </a:t>
            </a:r>
            <a:r>
              <a:rPr lang="en-US" sz="1000" dirty="0">
                <a:solidFill>
                  <a:sysClr val="windowText" lastClr="000000"/>
                </a:solidFill>
                <a:hlinkClick r:id="rId2"/>
              </a:rPr>
              <a:t>https://cs.stanford.edu/~ermon/papers/cropyield_AAAI17.pdf</a:t>
            </a:r>
            <a:endParaRPr lang="en-US" sz="1000" dirty="0">
              <a:solidFill>
                <a:sysClr val="windowText" lastClr="000000"/>
              </a:solidFill>
            </a:endParaRPr>
          </a:p>
          <a:p>
            <a:r>
              <a:rPr lang="en-US" sz="1000" dirty="0">
                <a:solidFill>
                  <a:sysClr val="windowText" lastClr="000000"/>
                </a:solidFill>
              </a:rPr>
              <a:t>Imagery taken from: </a:t>
            </a:r>
            <a:r>
              <a:rPr lang="en-US" sz="1000" dirty="0">
                <a:solidFill>
                  <a:sysClr val="windowText" lastClr="000000"/>
                </a:solidFill>
                <a:hlinkClick r:id="rId3"/>
              </a:rPr>
              <a:t>http://sustain.stanford.edu/crop-yield-analysis</a:t>
            </a:r>
            <a:r>
              <a:rPr lang="en-US" sz="1000" dirty="0">
                <a:solidFill>
                  <a:sysClr val="windowText" lastClr="000000"/>
                </a:solidFill>
              </a:rPr>
              <a:t>  </a:t>
            </a:r>
          </a:p>
        </p:txBody>
      </p:sp>
      <p:sp>
        <p:nvSpPr>
          <p:cNvPr id="4" name="Rectangle 3">
            <a:extLst>
              <a:ext uri="{FF2B5EF4-FFF2-40B4-BE49-F238E27FC236}">
                <a16:creationId xmlns:a16="http://schemas.microsoft.com/office/drawing/2014/main" id="{EF5A9F57-EBDC-3DB4-6C2B-9C048EB02036}"/>
              </a:ext>
            </a:extLst>
          </p:cNvPr>
          <p:cNvSpPr/>
          <p:nvPr/>
        </p:nvSpPr>
        <p:spPr>
          <a:xfrm>
            <a:off x="756745" y="2350436"/>
            <a:ext cx="4382814" cy="3542872"/>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solidFill>
                  <a:sysClr val="windowText" lastClr="000000"/>
                </a:solidFill>
              </a:rPr>
              <a:t>Plug-and-play architecture that can be enriched with data as part of Dimitra 1 data release</a:t>
            </a:r>
          </a:p>
          <a:p>
            <a:pPr marL="285750" indent="-285750">
              <a:buFont typeface="Arial" panose="020B0604020202020204" pitchFamily="34" charset="0"/>
              <a:buChar char="•"/>
            </a:pPr>
            <a:r>
              <a:rPr lang="en-US" dirty="0">
                <a:solidFill>
                  <a:sysClr val="windowText" lastClr="000000"/>
                </a:solidFill>
              </a:rPr>
              <a:t>Remote sensing data can be enriched with soil data &amp; detailed weather data to improve predictions</a:t>
            </a:r>
          </a:p>
          <a:p>
            <a:pPr marL="285750" indent="-285750">
              <a:buFont typeface="Arial" panose="020B0604020202020204" pitchFamily="34" charset="0"/>
              <a:buChar char="•"/>
            </a:pPr>
            <a:r>
              <a:rPr lang="en-US" dirty="0">
                <a:solidFill>
                  <a:sysClr val="windowText" lastClr="000000"/>
                </a:solidFill>
              </a:rPr>
              <a:t>Architecture relies on deep learning by relying on proven concepts such as Deep Gaussian Processes and Convolutional Neural Networks.</a:t>
            </a:r>
          </a:p>
        </p:txBody>
      </p:sp>
      <p:pic>
        <p:nvPicPr>
          <p:cNvPr id="8194" name="Picture 2" descr="Figure 1: Basic workflow of our approach.">
            <a:extLst>
              <a:ext uri="{FF2B5EF4-FFF2-40B4-BE49-F238E27FC236}">
                <a16:creationId xmlns:a16="http://schemas.microsoft.com/office/drawing/2014/main" id="{53B3003D-318A-EBC8-B0C9-1F91A8749B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0180" y="2549966"/>
            <a:ext cx="5850616" cy="324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4132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1503</TotalTime>
  <Words>1349</Words>
  <Application>Microsoft Macintosh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Data bounty </vt:lpstr>
      <vt:lpstr>Data Bounty Summary</vt:lpstr>
      <vt:lpstr>Agricultural Pattern I</vt:lpstr>
      <vt:lpstr>Agricultural Pattern II</vt:lpstr>
      <vt:lpstr>How stable is the crop Yield for Soya Beans?</vt:lpstr>
      <vt:lpstr>How stable is the crop Yield for Wheat?</vt:lpstr>
      <vt:lpstr>Results of Exploratory analysis</vt:lpstr>
      <vt:lpstr>Algorithmic Approach I</vt:lpstr>
      <vt:lpstr>Algorithmic Approach II</vt:lpstr>
      <vt:lpstr>Benefits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Konrad E.</dc:creator>
  <cp:lastModifiedBy>Konrad E.</cp:lastModifiedBy>
  <cp:revision>50</cp:revision>
  <dcterms:created xsi:type="dcterms:W3CDTF">2022-07-31T21:32:30Z</dcterms:created>
  <dcterms:modified xsi:type="dcterms:W3CDTF">2022-08-01T22:35:40Z</dcterms:modified>
</cp:coreProperties>
</file>