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8" r:id="rId4"/>
    <p:sldMasterId id="2147483675" r:id="rId5"/>
    <p:sldMasterId id="2147483764" r:id="rId6"/>
    <p:sldMasterId id="2147483836" r:id="rId7"/>
    <p:sldMasterId id="2147483820" r:id="rId8"/>
  </p:sldMasterIdLst>
  <p:notesMasterIdLst>
    <p:notesMasterId r:id="rId32"/>
  </p:notesMasterIdLst>
  <p:sldIdLst>
    <p:sldId id="273" r:id="rId9"/>
    <p:sldId id="264" r:id="rId10"/>
    <p:sldId id="267" r:id="rId11"/>
    <p:sldId id="282" r:id="rId12"/>
    <p:sldId id="289" r:id="rId13"/>
    <p:sldId id="290" r:id="rId14"/>
    <p:sldId id="266" r:id="rId15"/>
    <p:sldId id="265" r:id="rId16"/>
    <p:sldId id="283" r:id="rId17"/>
    <p:sldId id="284" r:id="rId18"/>
    <p:sldId id="285" r:id="rId19"/>
    <p:sldId id="272" r:id="rId20"/>
    <p:sldId id="287" r:id="rId21"/>
    <p:sldId id="281" r:id="rId22"/>
    <p:sldId id="288" r:id="rId23"/>
    <p:sldId id="286" r:id="rId24"/>
    <p:sldId id="291" r:id="rId25"/>
    <p:sldId id="269" r:id="rId26"/>
    <p:sldId id="274" r:id="rId27"/>
    <p:sldId id="278" r:id="rId28"/>
    <p:sldId id="277" r:id="rId29"/>
    <p:sldId id="256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68313" autoAdjust="0"/>
  </p:normalViewPr>
  <p:slideViewPr>
    <p:cSldViewPr snapToGrid="0" snapToObjects="1">
      <p:cViewPr varScale="1">
        <p:scale>
          <a:sx n="79" d="100"/>
          <a:sy n="79" d="100"/>
        </p:scale>
        <p:origin x="36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23T07:53:15.94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Hi, </a:t>
            </a:r>
          </a:p>
          <a:p>
            <a:r>
              <a:rPr lang="pl-PL" dirty="0"/>
              <a:t>Thank you for your many visits. </a:t>
            </a:r>
          </a:p>
          <a:p>
            <a:r>
              <a:rPr lang="pl-PL" dirty="0"/>
              <a:t>I will try to orgianizate our meetings every week on Wendays.</a:t>
            </a:r>
          </a:p>
          <a:p>
            <a:endParaRPr lang="pl-PL" dirty="0"/>
          </a:p>
          <a:p>
            <a:r>
              <a:rPr lang="pl-PL" dirty="0"/>
              <a:t>Today i will talk about the basics of JS. </a:t>
            </a:r>
          </a:p>
          <a:p>
            <a:r>
              <a:rPr lang="pl-PL" dirty="0"/>
              <a:t>On this meeting i will not be talking about the history of javascript</a:t>
            </a:r>
          </a:p>
          <a:p>
            <a:r>
              <a:rPr lang="pl-PL" dirty="0"/>
              <a:t>I don’t touch all topics. </a:t>
            </a:r>
          </a:p>
          <a:p>
            <a:endParaRPr lang="pl-PL" dirty="0"/>
          </a:p>
          <a:p>
            <a:r>
              <a:rPr lang="pl-PL" dirty="0"/>
              <a:t>But i touch important basic stuff which will allow programing.</a:t>
            </a:r>
          </a:p>
          <a:p>
            <a:r>
              <a:rPr lang="pl-PL" dirty="0"/>
              <a:t>And adittionaly I want to show you firebase. Life database, database wchitch automatycly propagated changes to connected useres.</a:t>
            </a:r>
          </a:p>
          <a:p>
            <a:endParaRPr lang="pl-PL" dirty="0"/>
          </a:p>
          <a:p>
            <a:r>
              <a:rPr lang="en-US" dirty="0"/>
              <a:t>I would like to</a:t>
            </a:r>
            <a:r>
              <a:rPr lang="pl-PL" dirty="0"/>
              <a:t> code </a:t>
            </a:r>
            <a:r>
              <a:rPr lang="en-US" dirty="0"/>
              <a:t>a game with you today.</a:t>
            </a:r>
            <a:endParaRPr lang="pl-PL" dirty="0"/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 would like each of you to run your favoirte programing editor.</a:t>
            </a:r>
          </a:p>
          <a:p>
            <a:r>
              <a:rPr lang="pl-PL" dirty="0"/>
              <a:t>Visual studio code, notepad++ or Atom will be great, it can also be a notepad </a:t>
            </a:r>
            <a:r>
              <a:rPr lang="en-US" dirty="0"/>
              <a:t>but he </a:t>
            </a:r>
            <a:r>
              <a:rPr lang="en-US" dirty="0" err="1"/>
              <a:t>doesn</a:t>
            </a:r>
            <a:r>
              <a:rPr lang="pl-PL" dirty="0"/>
              <a:t>’t</a:t>
            </a:r>
            <a:r>
              <a:rPr lang="en-US" dirty="0"/>
              <a:t> suggest syntax</a:t>
            </a:r>
            <a:endParaRPr lang="pl-PL" dirty="0"/>
          </a:p>
          <a:p>
            <a:r>
              <a:rPr lang="pl-PL" dirty="0"/>
              <a:t>But let’s start from 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This will be our whole code in html file, rest will be written in javascript.</a:t>
            </a:r>
          </a:p>
          <a:p>
            <a:endParaRPr lang="pl-PL" dirty="0"/>
          </a:p>
          <a:p>
            <a:r>
              <a:rPr lang="pl-PL" dirty="0"/>
              <a:t>So</a:t>
            </a:r>
          </a:p>
          <a:p>
            <a:pPr marL="228600" indent="-228600">
              <a:buAutoNum type="arabicPeriod"/>
            </a:pPr>
            <a:r>
              <a:rPr lang="pl-PL" dirty="0"/>
              <a:t>Create folder „game”</a:t>
            </a:r>
          </a:p>
          <a:p>
            <a:pPr marL="228600" indent="-228600">
              <a:buAutoNum type="arabicPeriod"/>
            </a:pPr>
            <a:r>
              <a:rPr lang="pl-PL" dirty="0"/>
              <a:t>In this folder create 2 text file. </a:t>
            </a:r>
          </a:p>
          <a:p>
            <a:pPr marL="228600" indent="-228600">
              <a:buAutoNum type="arabicPeriod"/>
            </a:pPr>
            <a:r>
              <a:rPr lang="pl-PL" dirty="0"/>
              <a:t>First index.html</a:t>
            </a:r>
          </a:p>
          <a:p>
            <a:pPr marL="228600" indent="-228600">
              <a:buAutoNum type="arabicPeriod"/>
            </a:pPr>
            <a:r>
              <a:rPr lang="pl-PL" dirty="0"/>
              <a:t>Second game.js</a:t>
            </a:r>
          </a:p>
          <a:p>
            <a:pPr marL="228600" indent="-228600">
              <a:buAutoNum type="arabicPeriod"/>
            </a:pPr>
            <a:r>
              <a:rPr lang="pl-PL" dirty="0"/>
              <a:t>In index.html rewrite this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27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Now we create playground our game. </a:t>
            </a:r>
          </a:p>
          <a:p>
            <a:r>
              <a:rPr lang="pl-PL" dirty="0"/>
              <a:t>We create const playground and we will assing document.getElementById</a:t>
            </a:r>
          </a:p>
          <a:p>
            <a:endParaRPr lang="pl-PL" dirty="0"/>
          </a:p>
          <a:p>
            <a:r>
              <a:rPr lang="pl-PL" dirty="0"/>
              <a:t>Variable document is object our page.</a:t>
            </a:r>
          </a:p>
          <a:p>
            <a:endParaRPr lang="pl-PL" dirty="0"/>
          </a:p>
          <a:p>
            <a:r>
              <a:rPr lang="pl-PL" dirty="0"/>
              <a:t>getElementById  is method who taks selector. And return selected object</a:t>
            </a:r>
          </a:p>
          <a:p>
            <a:endParaRPr lang="pl-PL" dirty="0"/>
          </a:p>
          <a:p>
            <a:r>
              <a:rPr lang="pl-PL" dirty="0"/>
              <a:t>Now we will change style our div playground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This is a list of topics that we will discuss today. </a:t>
            </a:r>
          </a:p>
          <a:p>
            <a:endParaRPr lang="pl-PL" dirty="0"/>
          </a:p>
          <a:p>
            <a:r>
              <a:rPr lang="pl-PL" dirty="0"/>
              <a:t>We will stat with run a browser chrome. And i will show you console in chrome, and snippets. 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If you do not have it then there is a good moment for instalation chrome. </a:t>
            </a:r>
          </a:p>
          <a:p>
            <a:endParaRPr lang="pl-PL" dirty="0"/>
          </a:p>
          <a:p>
            <a:r>
              <a:rPr lang="pl-PL" dirty="0"/>
              <a:t>We will start with basic of coding in javascript. </a:t>
            </a:r>
          </a:p>
          <a:p>
            <a:endParaRPr lang="pl-PL" dirty="0"/>
          </a:p>
          <a:p>
            <a:r>
              <a:rPr lang="pl-PL" dirty="0"/>
              <a:t>At the begining  i show you:</a:t>
            </a:r>
          </a:p>
          <a:p>
            <a:r>
              <a:rPr lang="pl-PL" dirty="0"/>
              <a:t>Comments, Variables, Array, Function, Object, Class. </a:t>
            </a:r>
          </a:p>
          <a:p>
            <a:endParaRPr lang="pl-PL" dirty="0"/>
          </a:p>
          <a:p>
            <a:r>
              <a:rPr lang="pl-PL" dirty="0"/>
              <a:t>And next we will go to handling arrow keys on our keyboard</a:t>
            </a:r>
          </a:p>
          <a:p>
            <a:endParaRPr lang="pl-PL" dirty="0"/>
          </a:p>
          <a:p>
            <a:r>
              <a:rPr lang="en-US" dirty="0"/>
              <a:t>Each step will be closer to writing the game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2349-C4E0-4519-BB5A-69D36C66CA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Javascript allows two types of comments. </a:t>
            </a:r>
          </a:p>
          <a:p>
            <a:r>
              <a:rPr lang="pl-PL" dirty="0"/>
              <a:t>First in line </a:t>
            </a:r>
          </a:p>
          <a:p>
            <a:r>
              <a:rPr lang="pl-PL" dirty="0"/>
              <a:t>Second: block</a:t>
            </a:r>
          </a:p>
          <a:p>
            <a:endParaRPr lang="pl-PL" dirty="0"/>
          </a:p>
          <a:p>
            <a:r>
              <a:rPr lang="pl-PL" dirty="0"/>
              <a:t>The code in the comment will niot be executed.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How to start writing in javascript?</a:t>
            </a:r>
          </a:p>
          <a:p>
            <a:r>
              <a:rPr lang="pl-PL" dirty="0"/>
              <a:t>I have written at least three way go get started. </a:t>
            </a:r>
          </a:p>
          <a:p>
            <a:endParaRPr lang="pl-PL" dirty="0"/>
          </a:p>
          <a:p>
            <a:r>
              <a:rPr lang="pl-PL" dirty="0"/>
              <a:t>I think the first is the quickest.</a:t>
            </a:r>
          </a:p>
          <a:p>
            <a:r>
              <a:rPr lang="pl-PL" dirty="0"/>
              <a:t>Run Chrome (Its is possible to run console in other browser)</a:t>
            </a:r>
          </a:p>
          <a:p>
            <a:endParaRPr lang="pl-PL" dirty="0"/>
          </a:p>
          <a:p>
            <a:r>
              <a:rPr lang="pl-PL" dirty="0"/>
              <a:t>This shortcut will allow you to start command line. </a:t>
            </a:r>
          </a:p>
          <a:p>
            <a:r>
              <a:rPr lang="pl-PL" dirty="0"/>
              <a:t>And you can code.</a:t>
            </a:r>
          </a:p>
          <a:p>
            <a:endParaRPr lang="pl-PL" dirty="0"/>
          </a:p>
          <a:p>
            <a:r>
              <a:rPr lang="pl-PL" dirty="0"/>
              <a:t>Unfrotunetly after each overload, you lost your code. Your code will not be saved.</a:t>
            </a:r>
          </a:p>
          <a:p>
            <a:endParaRPr lang="pl-PL" dirty="0"/>
          </a:p>
          <a:p>
            <a:r>
              <a:rPr lang="pl-PL" dirty="0"/>
              <a:t>So to the sort coding i used snippets. </a:t>
            </a:r>
          </a:p>
          <a:p>
            <a:endParaRPr lang="pl-PL" dirty="0"/>
          </a:p>
          <a:p>
            <a:r>
              <a:rPr lang="pl-PL" dirty="0"/>
              <a:t>Eatch snippet is saved in the browser. After closing you can return to it. </a:t>
            </a:r>
          </a:p>
          <a:p>
            <a:endParaRPr lang="pl-PL" dirty="0"/>
          </a:p>
          <a:p>
            <a:r>
              <a:rPr lang="pl-PL" dirty="0"/>
              <a:t>And the next method. Coding in html file or including to html from separet javascript file.</a:t>
            </a:r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For needs of this course. When i say JS – javascript then i think EcmaScript 5, When i say EcmaScript then i think about EcmaScript 6.</a:t>
            </a:r>
          </a:p>
          <a:p>
            <a:endParaRPr lang="pl-PL" dirty="0"/>
          </a:p>
          <a:p>
            <a:r>
              <a:rPr lang="pl-PL" dirty="0"/>
              <a:t>EcmaScript works in new browsers, but, in commercial  project we usually transplate Ecmascript to native javascript. </a:t>
            </a:r>
          </a:p>
          <a:p>
            <a:endParaRPr lang="pl-PL" dirty="0"/>
          </a:p>
          <a:p>
            <a:r>
              <a:rPr lang="pl-PL" dirty="0"/>
              <a:t>We will use EcmaScript becouse in the next meeting we will touch React. And there we will use Ecmascript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>
                <a:solidFill>
                  <a:srgbClr val="464646"/>
                </a:solidFill>
              </a:rPr>
              <a:t>We use in old javascript, variable are conteainers for storing dava values</a:t>
            </a:r>
          </a:p>
          <a:p>
            <a:endParaRPr lang="pl-PL" dirty="0"/>
          </a:p>
          <a:p>
            <a:r>
              <a:rPr lang="pl-PL" sz="1200" dirty="0">
                <a:solidFill>
                  <a:srgbClr val="464646"/>
                </a:solidFill>
              </a:rPr>
              <a:t>Let – let working only in block of code in javascript </a:t>
            </a:r>
          </a:p>
          <a:p>
            <a:endParaRPr lang="pl-PL" sz="1200" dirty="0">
              <a:solidFill>
                <a:srgbClr val="46464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Const - </a:t>
            </a:r>
            <a:r>
              <a:rPr lang="en-US" dirty="0"/>
              <a:t>we </a:t>
            </a:r>
            <a:r>
              <a:rPr lang="en-US" dirty="0" err="1"/>
              <a:t>declarating</a:t>
            </a:r>
            <a:r>
              <a:rPr lang="en-US" dirty="0"/>
              <a:t> variable type </a:t>
            </a:r>
            <a:r>
              <a:rPr lang="en-US" dirty="0" err="1"/>
              <a:t>const</a:t>
            </a:r>
            <a:r>
              <a:rPr lang="en-US" dirty="0"/>
              <a:t>, type is constant, we can only one </a:t>
            </a:r>
            <a:r>
              <a:rPr lang="en-US" dirty="0" err="1"/>
              <a:t>declarating</a:t>
            </a:r>
            <a:r>
              <a:rPr lang="en-US" dirty="0"/>
              <a:t> variables. only for read. </a:t>
            </a:r>
            <a:endParaRPr lang="en-US" sz="1100" dirty="0">
              <a:solidFill>
                <a:srgbClr val="464646"/>
              </a:solidFill>
            </a:endParaRPr>
          </a:p>
          <a:p>
            <a:endParaRPr lang="pl-PL" sz="1200" dirty="0">
              <a:solidFill>
                <a:srgbClr val="464646"/>
              </a:solidFill>
            </a:endParaRP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dirty="0"/>
              <a:t>In javascript we have array, array is realy an object type. </a:t>
            </a:r>
          </a:p>
          <a:p>
            <a:r>
              <a:rPr lang="pl-PL" dirty="0"/>
              <a:t>You checket out when you type typeof tabColor in console you see  // Object.</a:t>
            </a:r>
          </a:p>
          <a:p>
            <a:endParaRPr lang="pl-PL" dirty="0"/>
          </a:p>
          <a:p>
            <a:r>
              <a:rPr lang="pl-PL" dirty="0"/>
              <a:t>We can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6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Function allows us to colse several command into one expression </a:t>
            </a:r>
          </a:p>
          <a:p>
            <a:r>
              <a:rPr lang="pl-PL" dirty="0"/>
              <a:t>For example in this case we have allert and return value. </a:t>
            </a:r>
          </a:p>
          <a:p>
            <a:endParaRPr lang="pl-PL" dirty="0"/>
          </a:p>
          <a:p>
            <a:r>
              <a:rPr lang="pl-PL" dirty="0"/>
              <a:t>When we run this function in console we see pass value Konrad and in browser we see popup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aka.avanade.com/CoverPhotos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me Wavetrim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05877" y="4393096"/>
            <a:ext cx="9293895" cy="855797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305878" y="2981739"/>
            <a:ext cx="9302406" cy="1331844"/>
          </a:xfrm>
        </p:spPr>
        <p:txBody>
          <a:bodyPr/>
          <a:lstStyle>
            <a:lvl1pPr>
              <a:defRPr lang="en-GB" sz="4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9508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F0508-FC31-4D5A-94D2-694FF2A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5E5AF2-8609-4565-8404-1C70882C9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40DA56-CF6D-4485-A734-665E877B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8376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E49D8-AB2D-4686-A1AC-EB8EF2D28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664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68762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me Wavetrim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05877" y="4393096"/>
            <a:ext cx="9293895" cy="855797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305878" y="2981739"/>
            <a:ext cx="9302406" cy="1331844"/>
          </a:xfrm>
        </p:spPr>
        <p:txBody>
          <a:bodyPr/>
          <a:lstStyle>
            <a:lvl1pPr>
              <a:defRPr lang="en-GB" sz="4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9310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F0508-FC31-4D5A-94D2-694FF2A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5E5AF2-8609-4565-8404-1C70882C9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40DA56-CF6D-4485-A734-665E877B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B404B5-8474-411C-B288-DD4B1ACB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E5817-89C8-45EE-8909-BD20E45F2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56274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me Wavetrim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05877" y="4393096"/>
            <a:ext cx="9293895" cy="855797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305878" y="2981739"/>
            <a:ext cx="9302406" cy="1331844"/>
          </a:xfrm>
        </p:spPr>
        <p:txBody>
          <a:bodyPr/>
          <a:lstStyle>
            <a:lvl1pPr>
              <a:defRPr lang="en-GB" sz="4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021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3721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F0508-FC31-4D5A-94D2-694FF2A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5E5AF2-8609-4565-8404-1C70882C9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40DA56-CF6D-4485-A734-665E877B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2475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5260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80828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E5817-89C8-45EE-8909-BD20E45F2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4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72559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me Wavetrim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05877" y="4393096"/>
            <a:ext cx="9293895" cy="855797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305878" y="2981739"/>
            <a:ext cx="9302406" cy="1331844"/>
          </a:xfrm>
        </p:spPr>
        <p:txBody>
          <a:bodyPr/>
          <a:lstStyle>
            <a:lvl1pPr>
              <a:defRPr lang="en-GB" sz="4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343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F0508-FC31-4D5A-94D2-694FF2A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5E5AF2-8609-4565-8404-1C70882C9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40DA56-CF6D-4485-A734-665E877B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4331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me Wavetrim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05877" y="4393096"/>
            <a:ext cx="9293895" cy="855797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305878" y="2981739"/>
            <a:ext cx="9302406" cy="1331844"/>
          </a:xfrm>
        </p:spPr>
        <p:txBody>
          <a:bodyPr/>
          <a:lstStyle>
            <a:lvl1pPr>
              <a:defRPr lang="en-GB" sz="4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8442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452308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3175" y="3352791"/>
            <a:ext cx="12195175" cy="3505209"/>
            <a:chOff x="-3175" y="3352791"/>
            <a:chExt cx="12195175" cy="3505209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4452308"/>
              <a:ext cx="12192000" cy="2405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3175" y="3352791"/>
              <a:ext cx="12195174" cy="1242463"/>
            </a:xfrm>
            <a:prstGeom prst="rect">
              <a:avLst/>
            </a:prstGeom>
          </p:spPr>
        </p:pic>
      </p:grp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F6CFB02-6C38-4BCC-AE64-D415CEE9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3765" y="6589498"/>
            <a:ext cx="2064470" cy="245261"/>
          </a:xfrm>
        </p:spPr>
        <p:txBody>
          <a:bodyPr/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2D40EE-1219-4260-8BFA-4492AFB0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538" y="5471703"/>
            <a:ext cx="9085262" cy="10240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  <a:p>
            <a:r>
              <a:rPr lang="en-GB" dirty="0"/>
              <a:t>Go to </a:t>
            </a:r>
            <a:r>
              <a:rPr lang="en-GB" dirty="0">
                <a:hlinkClick r:id="rId4"/>
              </a:rPr>
              <a:t>https://aka.avanade.com/CoverPhotos</a:t>
            </a:r>
            <a:r>
              <a:rPr lang="en-GB" dirty="0"/>
              <a:t> for additional cover photos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F6A01D-EC2F-459A-AA3A-A655EA0B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38" y="4744958"/>
            <a:ext cx="9085262" cy="687600"/>
          </a:xfrm>
          <a:prstGeom prst="rect">
            <a:avLst/>
          </a:prstGeom>
        </p:spPr>
        <p:txBody>
          <a:bodyPr/>
          <a:lstStyle>
            <a:lvl1pPr>
              <a:defRPr lang="en-GB" sz="3600" b="0" i="0" kern="120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543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08">
          <p15:clr>
            <a:srgbClr val="FBAE40"/>
          </p15:clr>
        </p15:guide>
        <p15:guide id="2" pos="3840">
          <p15:clr>
            <a:srgbClr val="FBAE40"/>
          </p15:clr>
        </p15:guide>
        <p15:guide id="3" pos="1512">
          <p15:clr>
            <a:srgbClr val="FBAE40"/>
          </p15:clr>
        </p15:guide>
        <p15:guide id="4" orient="horz" pos="3024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orient="horz" pos="3672">
          <p15:clr>
            <a:srgbClr val="FBAE40"/>
          </p15:clr>
        </p15:guide>
        <p15:guide id="8" orient="horz" pos="3888">
          <p15:clr>
            <a:srgbClr val="FBAE40"/>
          </p15:clr>
        </p15:guide>
        <p15:guide id="9" orient="horz" pos="4104">
          <p15:clr>
            <a:srgbClr val="FBAE40"/>
          </p15:clr>
        </p15:guide>
        <p15:guide id="10" orient="horz" pos="3240">
          <p15:clr>
            <a:srgbClr val="FBAE40"/>
          </p15:clr>
        </p15:guide>
        <p15:guide id="11" orient="horz" pos="2592">
          <p15:clr>
            <a:srgbClr val="FBAE40"/>
          </p15:clr>
        </p15:guide>
        <p15:guide id="12" orient="horz" pos="2376">
          <p15:clr>
            <a:srgbClr val="FBAE40"/>
          </p15:clr>
        </p15:guide>
        <p15:guide id="13" orient="horz" pos="1944">
          <p15:clr>
            <a:srgbClr val="FBAE40"/>
          </p15:clr>
        </p15:guide>
        <p15:guide id="14" orient="horz" pos="1728">
          <p15:clr>
            <a:srgbClr val="FBAE40"/>
          </p15:clr>
        </p15:guide>
        <p15:guide id="15" orient="horz" pos="1512">
          <p15:clr>
            <a:srgbClr val="FBAE40"/>
          </p15:clr>
        </p15:guide>
        <p15:guide id="16" orient="horz" pos="1296">
          <p15:clr>
            <a:srgbClr val="FBAE40"/>
          </p15:clr>
        </p15:guide>
        <p15:guide id="17" orient="horz" pos="1080">
          <p15:clr>
            <a:srgbClr val="FBAE40"/>
          </p15:clr>
        </p15:guide>
        <p15:guide id="18" orient="horz" pos="864">
          <p15:clr>
            <a:srgbClr val="FBAE40"/>
          </p15:clr>
        </p15:guide>
        <p15:guide id="19" orient="horz" pos="648">
          <p15:clr>
            <a:srgbClr val="FBAE40"/>
          </p15:clr>
        </p15:guide>
        <p15:guide id="20" orient="horz" pos="432">
          <p15:clr>
            <a:srgbClr val="FBAE40"/>
          </p15:clr>
        </p15:guide>
        <p15:guide id="21" orient="horz" pos="216">
          <p15:clr>
            <a:srgbClr val="FBAE40"/>
          </p15:clr>
        </p15:guide>
        <p15:guide id="22" pos="1920">
          <p15:clr>
            <a:srgbClr val="FBAE40"/>
          </p15:clr>
        </p15:guide>
        <p15:guide id="23" pos="57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F9AFA9F-3C8B-42FE-8D9F-5AC915F2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350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6372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me Wavetrim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05877" y="4393096"/>
            <a:ext cx="9293895" cy="855797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305878" y="2981739"/>
            <a:ext cx="9302406" cy="1331844"/>
          </a:xfrm>
        </p:spPr>
        <p:txBody>
          <a:bodyPr/>
          <a:lstStyle>
            <a:lvl1pPr>
              <a:defRPr lang="en-GB" sz="4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8186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avanade.sharepoint.com/sites/policies/Policies2/Data%20Management/1431_DataManagement.pdf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hyperlink" Target="https://avanade.sharepoint.com/sites/policies/Policies2/Data%20Management/1431_DataManagement.pdf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hyperlink" Target="https://avanade.sharepoint.com/sites/policies/Policies2/Data%20Management/1431_DataManagement.pdf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10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1979E4A-0434-4B8C-98D9-46CD3B023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49FFDD-5815-44FE-84AA-4F8A4A28210E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760" r:id="rId2"/>
    <p:sldLayoutId id="2147483835" r:id="rId3"/>
    <p:sldLayoutId id="2147483762" r:id="rId4"/>
    <p:sldLayoutId id="2147483763" r:id="rId5"/>
    <p:sldLayoutId id="2147483801" r:id="rId6"/>
    <p:sldLayoutId id="2147483847" r:id="rId7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9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EBF51D39-AC93-4FFC-83AE-903E59DFE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0FCF32-3A31-4926-AB19-DD2E5ADBC17F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720" r:id="rId2"/>
    <p:sldLayoutId id="2147483834" r:id="rId3"/>
    <p:sldLayoutId id="2147483722" r:id="rId4"/>
    <p:sldLayoutId id="2147483723" r:id="rId5"/>
    <p:sldLayoutId id="2147483822" r:id="rId6"/>
    <p:sldLayoutId id="2147483846" r:id="rId7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&lt;Restricted&gt;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9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22CADC3-6A3F-4A43-BE72-ED78E835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0C16CA-CD22-4806-A87E-A76AA5A79505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766" r:id="rId2"/>
    <p:sldLayoutId id="2147483765" r:id="rId3"/>
    <p:sldLayoutId id="2147483768" r:id="rId4"/>
    <p:sldLayoutId id="2147483769" r:id="rId5"/>
    <p:sldLayoutId id="2147483823" r:id="rId6"/>
    <p:sldLayoutId id="2147483845" r:id="rId7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22CADC3-6A3F-4A43-BE72-ED78E835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EA263B-8638-48B6-B8A1-188D191B3175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38" r:id="rId2"/>
    <p:sldLayoutId id="2147483839" r:id="rId3"/>
    <p:sldLayoutId id="2147483841" r:id="rId4"/>
    <p:sldLayoutId id="2147483842" r:id="rId5"/>
    <p:sldLayoutId id="2147483843" r:id="rId6"/>
    <p:sldLayoutId id="2147483844" r:id="rId7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74" r:id="rId3"/>
    <p:sldLayoutId id="2147483821" r:id="rId4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1D0_wFlXgo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avanade.com/CoverPhotos" TargetMode="Externa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Konrad Hanus 22.05.2018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3929" y="2981739"/>
            <a:ext cx="9302406" cy="1331844"/>
          </a:xfrm>
        </p:spPr>
        <p:txBody>
          <a:bodyPr/>
          <a:lstStyle/>
          <a:p>
            <a:pPr algn="ctr"/>
            <a:r>
              <a:rPr lang="pl-PL" b="1" dirty="0"/>
              <a:t>WORKSHOP</a:t>
            </a:r>
            <a:br>
              <a:rPr lang="pl-PL" dirty="0"/>
            </a:br>
            <a:r>
              <a:rPr lang="pl-PL" dirty="0"/>
              <a:t>JS Fundamentals + Firebase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349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9B44B-6541-43BC-8788-7E0C5711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00D3-6955-402F-88A6-D3F4718C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const player = { </a:t>
            </a:r>
          </a:p>
          <a:p>
            <a:r>
              <a:rPr lang="pl-PL" dirty="0"/>
              <a:t>   ‘name’: ‘Konrad’, </a:t>
            </a:r>
          </a:p>
          <a:p>
            <a:r>
              <a:rPr lang="pl-PL" dirty="0"/>
              <a:t>    ‘score’: 0, </a:t>
            </a:r>
          </a:p>
          <a:p>
            <a:r>
              <a:rPr lang="pl-PL" dirty="0"/>
              <a:t>    ‘position’: [0,0]</a:t>
            </a:r>
          </a:p>
          <a:p>
            <a:r>
              <a:rPr lang="pl-PL" dirty="0"/>
              <a:t>}</a:t>
            </a:r>
          </a:p>
          <a:p>
            <a:endParaRPr lang="pl-PL" dirty="0"/>
          </a:p>
          <a:p>
            <a:r>
              <a:rPr lang="pl-PL" dirty="0"/>
              <a:t>player.name // Konrad</a:t>
            </a:r>
          </a:p>
          <a:p>
            <a:r>
              <a:rPr lang="pl-PL" dirty="0"/>
              <a:t>player.position = [10,10];</a:t>
            </a:r>
          </a:p>
          <a:p>
            <a:r>
              <a:rPr lang="pl-PL" dirty="0"/>
              <a:t>player.position // [10,10];</a:t>
            </a:r>
          </a:p>
          <a:p>
            <a:br>
              <a:rPr lang="pl-PL" dirty="0"/>
            </a:br>
            <a:endParaRPr lang="pl-P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7491AF-E0F4-4932-9523-27A65ACE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0497774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05FA9-F961-4801-A4B7-4DDA2552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41A0-47C1-4CE8-80E8-EDC3198A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const playerClass = function(){</a:t>
            </a:r>
          </a:p>
          <a:p>
            <a:r>
              <a:rPr lang="pl-PL" dirty="0"/>
              <a:t>     this.goUp = function(){   </a:t>
            </a:r>
          </a:p>
          <a:p>
            <a:r>
              <a:rPr lang="pl-PL" dirty="0"/>
              <a:t>	alert(’Go Up!’); </a:t>
            </a:r>
          </a:p>
          <a:p>
            <a:r>
              <a:rPr lang="pl-PL" dirty="0"/>
              <a:t>     }</a:t>
            </a:r>
          </a:p>
          <a:p>
            <a:r>
              <a:rPr lang="pl-PL" dirty="0"/>
              <a:t>     this.goDown = function(){{   </a:t>
            </a:r>
          </a:p>
          <a:p>
            <a:r>
              <a:rPr lang="pl-PL" dirty="0"/>
              <a:t>	alert(’Go Down!’); </a:t>
            </a:r>
          </a:p>
          <a:p>
            <a:r>
              <a:rPr lang="pl-PL" dirty="0"/>
              <a:t>     }</a:t>
            </a:r>
          </a:p>
          <a:p>
            <a:r>
              <a:rPr lang="pl-PL" dirty="0"/>
              <a:t>}</a:t>
            </a:r>
          </a:p>
          <a:p>
            <a:r>
              <a:rPr lang="pl-PL" dirty="0"/>
              <a:t>let player = new playerClass; // create instance of class</a:t>
            </a:r>
          </a:p>
          <a:p>
            <a:r>
              <a:rPr lang="pl-PL" dirty="0"/>
              <a:t>player.goUp(); // see pop up in broweser ’Go Up!’</a:t>
            </a:r>
          </a:p>
          <a:p>
            <a:br>
              <a:rPr lang="pl-PL" dirty="0"/>
            </a:br>
            <a:endParaRPr lang="pl-P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415199-DA40-4D90-9DAA-168FD05F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6833166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function keyDown(e){</a:t>
            </a:r>
          </a:p>
          <a:p>
            <a:r>
              <a:rPr lang="pl-PL" dirty="0"/>
              <a:t>      var keyCode = e.keyCode;</a:t>
            </a:r>
          </a:p>
          <a:p>
            <a:r>
              <a:rPr lang="pl-PL" dirty="0"/>
              <a:t>      if(keyCode == 38){</a:t>
            </a:r>
          </a:p>
          <a:p>
            <a:r>
              <a:rPr lang="pl-PL" dirty="0"/>
              <a:t>           alert(‘arrow up’);</a:t>
            </a:r>
          </a:p>
          <a:p>
            <a:r>
              <a:rPr lang="pl-PL" dirty="0"/>
              <a:t>      }</a:t>
            </a:r>
          </a:p>
          <a:p>
            <a:r>
              <a:rPr lang="pl-PL" dirty="0"/>
              <a:t>}</a:t>
            </a:r>
          </a:p>
          <a:p>
            <a:r>
              <a:rPr lang="pl-PL" dirty="0"/>
              <a:t>document.addEventListener("keydown", keyDown, false);</a:t>
            </a:r>
          </a:p>
          <a:p>
            <a:endParaRPr lang="pl-PL" dirty="0"/>
          </a:p>
          <a:p>
            <a:r>
              <a:rPr lang="pl-PL" dirty="0"/>
              <a:t>When you click arrow up then you see pop up alert ’arrow up’</a:t>
            </a:r>
          </a:p>
          <a:p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Handling keys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387D-99B4-4721-8B29-38E5F2FFA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349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A868-F52F-427D-B41B-B68B698010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</p:spPr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37232A4C-D410-4062-B6EE-D77589DC0214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8969" y="0"/>
            <a:ext cx="9186128" cy="68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122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2E184E-60C4-4353-9EA4-0961EAD2B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DE9B1-33E6-4946-A7D9-24E52F51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Let’s write a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5515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DF7098-51EC-436B-8EBA-86F51E61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&lt;html&gt;</a:t>
            </a:r>
          </a:p>
          <a:p>
            <a:r>
              <a:rPr lang="pl-PL" dirty="0"/>
              <a:t>&lt;body&gt;</a:t>
            </a:r>
          </a:p>
          <a:p>
            <a:r>
              <a:rPr lang="pl-PL" dirty="0"/>
              <a:t>	&lt;div id=„playground”&gt;&lt;/div&gt;</a:t>
            </a:r>
          </a:p>
          <a:p>
            <a:r>
              <a:rPr lang="pl-PL" dirty="0"/>
              <a:t>	&lt;script src=„game.js”&gt;&lt;/script&gt;</a:t>
            </a:r>
          </a:p>
          <a:p>
            <a:r>
              <a:rPr lang="pl-PL" dirty="0"/>
              <a:t>&lt;/body&gt;</a:t>
            </a:r>
          </a:p>
          <a:p>
            <a:r>
              <a:rPr lang="pl-PL" dirty="0"/>
              <a:t>&lt;/html&gt;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7CE1C-0A1B-4320-AD34-923FCFE8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41A8-00D6-4EF5-B688-F595D64E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617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3BB371-30BE-4DAD-BB23-5B03D83F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playground = </a:t>
            </a:r>
            <a:r>
              <a:rPr lang="en-US" dirty="0" err="1"/>
              <a:t>document.getElementById</a:t>
            </a:r>
            <a:r>
              <a:rPr lang="en-US" dirty="0"/>
              <a:t>('playground’);</a:t>
            </a:r>
            <a:endParaRPr lang="pl-PL" dirty="0"/>
          </a:p>
          <a:p>
            <a:endParaRPr lang="pl-PL" dirty="0"/>
          </a:p>
          <a:p>
            <a:r>
              <a:rPr lang="pl-PL" dirty="0"/>
              <a:t>const playground = document.getElementById('playground');</a:t>
            </a:r>
          </a:p>
          <a:p>
            <a:r>
              <a:rPr lang="pl-PL" dirty="0"/>
              <a:t>playground.style.width = "600px";</a:t>
            </a:r>
          </a:p>
          <a:p>
            <a:r>
              <a:rPr lang="pl-PL" dirty="0"/>
              <a:t>playground.style.height = "600px";</a:t>
            </a:r>
          </a:p>
          <a:p>
            <a:r>
              <a:rPr lang="pl-PL" dirty="0"/>
              <a:t>playground.style.backgroundColor = "black";</a:t>
            </a:r>
          </a:p>
          <a:p>
            <a:r>
              <a:rPr lang="pl-PL" dirty="0"/>
              <a:t>playground.style.position = "relative";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A5962-6A57-446A-B658-3706C306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Playground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7BEED-0426-47DB-A75C-F430F858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280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3D96E-9124-44DD-BFC8-9E908296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const newPlayer = document.createElement('div’);</a:t>
            </a:r>
          </a:p>
          <a:p>
            <a:endParaRPr lang="pl-PL" dirty="0"/>
          </a:p>
          <a:p>
            <a:r>
              <a:rPr lang="pl-PL" dirty="0"/>
              <a:t>newPlayer.setAttribute('id’, '1’);</a:t>
            </a:r>
          </a:p>
          <a:p>
            <a:endParaRPr lang="pl-PL" dirty="0"/>
          </a:p>
          <a:p>
            <a:r>
              <a:rPr lang="en-US" dirty="0" err="1"/>
              <a:t>newPlayer.setAttribute</a:t>
            </a:r>
            <a:r>
              <a:rPr lang="en-US" dirty="0"/>
              <a:t>('style', 'left: 10; top: 10</a:t>
            </a:r>
            <a:r>
              <a:rPr lang="pl-PL" dirty="0"/>
              <a:t>;</a:t>
            </a:r>
            <a:r>
              <a:rPr lang="en-US" dirty="0"/>
              <a:t> background-color: red</a:t>
            </a:r>
            <a:r>
              <a:rPr lang="pl-PL" dirty="0"/>
              <a:t>’</a:t>
            </a:r>
            <a:r>
              <a:rPr lang="en-US" dirty="0"/>
              <a:t>);</a:t>
            </a:r>
          </a:p>
          <a:p>
            <a:r>
              <a:rPr lang="en-US" dirty="0" err="1"/>
              <a:t>newPlayer.setAttribute</a:t>
            </a:r>
            <a:r>
              <a:rPr lang="en-US" dirty="0"/>
              <a:t>('class', 'player’);</a:t>
            </a:r>
            <a:endParaRPr lang="pl-PL" dirty="0"/>
          </a:p>
          <a:p>
            <a:endParaRPr lang="pl-PL" dirty="0"/>
          </a:p>
          <a:p>
            <a:r>
              <a:rPr lang="pl-PL" dirty="0"/>
              <a:t>document.getElementById('playground').appendChild(newPlayer);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3E1DF9-349C-4E1D-93FB-995ABAD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D971-F70D-4FDB-965C-A79987482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735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8A510-1E8F-4E26-B16C-A3652A660F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5B8E66-E3A5-4153-8AAD-143FC50457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A6DF7-1C27-40F0-A038-AF1D5F33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D92DAD-F9D5-4F54-B4DA-BACE6C82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Add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6287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E5CCD-3E85-4DB1-85BE-70599A91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ECEAEF-0A37-44E6-B8D4-5E12A696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Only Example</a:t>
            </a:r>
          </a:p>
        </p:txBody>
      </p:sp>
    </p:spTree>
    <p:extLst>
      <p:ext uri="{BB962C8B-B14F-4D97-AF65-F5344CB8AC3E}">
        <p14:creationId xmlns:p14="http://schemas.microsoft.com/office/powerpoint/2010/main" val="1816914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sz="1800" i="1" dirty="0"/>
              <a:t>Start chrome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Variables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Array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Function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Object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Class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Handle key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Firebase</a:t>
            </a:r>
          </a:p>
          <a:p>
            <a:pPr marL="285750" indent="-285750">
              <a:buFontTx/>
              <a:buChar char="-"/>
            </a:pPr>
            <a:r>
              <a:rPr lang="pl-PL" sz="1800" i="1" dirty="0"/>
              <a:t>Game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29928" y="6056504"/>
            <a:ext cx="2634938" cy="604960"/>
          </a:xfrm>
          <a:prstGeom prst="ellipse">
            <a:avLst/>
          </a:prstGeom>
          <a:noFill/>
          <a:ln w="12700">
            <a:solidFill>
              <a:srgbClr val="FF5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DADF-5341-401F-81CC-4D5ADE8F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830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844B1D-40E1-4168-AC1F-1E12893B66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70E8-24AF-4D29-963C-070B76D18D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98A7-3E16-4111-91FF-3CD64AB6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63C9F6-7C63-4210-8A78-4D5E81F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622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Wavetrim</a:t>
            </a:r>
            <a:r>
              <a:rPr lang="en-US" dirty="0"/>
              <a:t> foot with logo v2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or cover slide</a:t>
            </a:r>
          </a:p>
        </p:txBody>
      </p:sp>
    </p:spTree>
    <p:extLst>
      <p:ext uri="{BB962C8B-B14F-4D97-AF65-F5344CB8AC3E}">
        <p14:creationId xmlns:p14="http://schemas.microsoft.com/office/powerpoint/2010/main" val="15336857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049C4-A80B-497A-AC70-B15ACBD5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D1DD-7841-4EA7-A15D-A62B67795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https://aka.avanade.com/CoverPhotos</a:t>
            </a:r>
            <a:r>
              <a:rPr lang="en-GB" dirty="0"/>
              <a:t> for additional cover photos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6DCA8-34BB-461A-A447-85BA58C2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Alternate Title Slide</a:t>
            </a:r>
          </a:p>
        </p:txBody>
      </p:sp>
    </p:spTree>
    <p:extLst>
      <p:ext uri="{BB962C8B-B14F-4D97-AF65-F5344CB8AC3E}">
        <p14:creationId xmlns:p14="http://schemas.microsoft.com/office/powerpoint/2010/main" val="31417776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1800" dirty="0"/>
          </a:p>
          <a:p>
            <a:r>
              <a:rPr lang="pl-PL" sz="1800" dirty="0"/>
              <a:t>// this commented code</a:t>
            </a:r>
          </a:p>
          <a:p>
            <a:endParaRPr lang="pl-PL" sz="1800" dirty="0"/>
          </a:p>
          <a:p>
            <a:r>
              <a:rPr lang="pl-PL" sz="1800" dirty="0"/>
              <a:t>/* </a:t>
            </a:r>
          </a:p>
          <a:p>
            <a:r>
              <a:rPr lang="pl-PL" sz="1800" dirty="0"/>
              <a:t>multiline </a:t>
            </a:r>
          </a:p>
          <a:p>
            <a:r>
              <a:rPr lang="pl-PL" sz="1800" dirty="0"/>
              <a:t>comment </a:t>
            </a:r>
          </a:p>
          <a:p>
            <a:r>
              <a:rPr lang="pl-PL" dirty="0"/>
              <a:t>code</a:t>
            </a:r>
          </a:p>
          <a:p>
            <a:r>
              <a:rPr lang="pl-PL" sz="1800" dirty="0"/>
              <a:t>*/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Comments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E51A12-BD2D-4066-BAFA-220EB2E7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05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7A6DB-98FC-4797-A6C7-70E876A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A63B-8251-49BA-9B57-C6B6F4FC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l-PL" sz="1600" b="1" dirty="0"/>
              <a:t>Run Chrome</a:t>
            </a:r>
          </a:p>
          <a:p>
            <a:pPr marL="342900" indent="-342900">
              <a:buAutoNum type="arabicPeriod"/>
            </a:pPr>
            <a:r>
              <a:rPr lang="pl-PL" sz="1600" b="1" dirty="0"/>
              <a:t>Ctrl + Shift + i (run console)</a:t>
            </a:r>
          </a:p>
          <a:p>
            <a:pPr marL="342900" indent="-342900">
              <a:buAutoNum type="arabicPeriod"/>
            </a:pPr>
            <a:r>
              <a:rPr lang="pl-PL" sz="1600" b="1" dirty="0"/>
              <a:t>Enjoy</a:t>
            </a:r>
          </a:p>
          <a:p>
            <a:r>
              <a:rPr lang="pl-PL" sz="1600" dirty="0"/>
              <a:t>or </a:t>
            </a:r>
          </a:p>
          <a:p>
            <a:pPr marL="457200" indent="-457200">
              <a:buAutoNum type="arabicPeriod"/>
            </a:pPr>
            <a:r>
              <a:rPr lang="pl-PL" sz="1600" dirty="0"/>
              <a:t>Run Chorme</a:t>
            </a:r>
          </a:p>
          <a:p>
            <a:pPr marL="457200" indent="-457200">
              <a:buAutoNum type="arabicPeriod"/>
            </a:pPr>
            <a:r>
              <a:rPr lang="pl-PL" sz="1600" dirty="0"/>
              <a:t>Ctrl + shift + i </a:t>
            </a:r>
          </a:p>
          <a:p>
            <a:pPr marL="457200" indent="-457200">
              <a:buAutoNum type="arabicPeriod"/>
            </a:pPr>
            <a:r>
              <a:rPr lang="pl-PL" sz="1600" dirty="0"/>
              <a:t>Go to Sources / Snippet </a:t>
            </a:r>
          </a:p>
          <a:p>
            <a:pPr marL="457200" indent="-457200">
              <a:buAutoNum type="arabicPeriod"/>
            </a:pPr>
            <a:r>
              <a:rPr lang="pl-PL" sz="1600" dirty="0"/>
              <a:t>Ctrl + enter (run code)</a:t>
            </a:r>
          </a:p>
          <a:p>
            <a:r>
              <a:rPr lang="pl-PL" sz="1600" dirty="0"/>
              <a:t>or</a:t>
            </a:r>
          </a:p>
          <a:p>
            <a:pPr marL="457200" indent="-457200">
              <a:buAutoNum type="arabicPeriod"/>
            </a:pPr>
            <a:r>
              <a:rPr lang="pl-PL" sz="1600" dirty="0"/>
              <a:t>Create file .html</a:t>
            </a:r>
          </a:p>
          <a:p>
            <a:pPr marL="457200" indent="-457200">
              <a:buAutoNum type="arabicPeriod"/>
            </a:pPr>
            <a:r>
              <a:rPr lang="pl-PL" sz="1600" dirty="0"/>
              <a:t>&lt;script&gt; alert(„hello world”)&lt;/script&gt;</a:t>
            </a:r>
          </a:p>
          <a:p>
            <a:pPr marL="457200" indent="-457200">
              <a:buAutoNum type="arabicPeriod"/>
            </a:pPr>
            <a:r>
              <a:rPr lang="pl-PL" sz="1600" dirty="0"/>
              <a:t>Save</a:t>
            </a:r>
          </a:p>
          <a:p>
            <a:pPr marL="457200" indent="-457200">
              <a:buAutoNum type="arabicPeriod"/>
            </a:pPr>
            <a:r>
              <a:rPr lang="pl-PL" sz="1600" dirty="0"/>
              <a:t>Run in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98B02F-176E-4CA3-A061-366B169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JS form scrach</a:t>
            </a:r>
          </a:p>
        </p:txBody>
      </p:sp>
    </p:spTree>
    <p:extLst>
      <p:ext uri="{BB962C8B-B14F-4D97-AF65-F5344CB8AC3E}">
        <p14:creationId xmlns:p14="http://schemas.microsoft.com/office/powerpoint/2010/main" val="30121195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B22D6-718E-4C36-920F-D2CD972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48D1-5B0C-4B53-857C-892D5302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alert(„Hello world”) // pop up with text</a:t>
            </a:r>
          </a:p>
          <a:p>
            <a:r>
              <a:rPr lang="pl-PL" dirty="0"/>
              <a:t>console.log(„Hello world in console log”) // display text in console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C5D32-6E38-4F39-958E-E6322FF5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Hello in JavaScript world!</a:t>
            </a:r>
          </a:p>
        </p:txBody>
      </p:sp>
    </p:spTree>
    <p:extLst>
      <p:ext uri="{BB962C8B-B14F-4D97-AF65-F5344CB8AC3E}">
        <p14:creationId xmlns:p14="http://schemas.microsoft.com/office/powerpoint/2010/main" val="26798686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C80B9FD-DA1F-4192-BCF1-CA3578B80C35}"/>
              </a:ext>
            </a:extLst>
          </p:cNvPr>
          <p:cNvSpPr/>
          <p:nvPr/>
        </p:nvSpPr>
        <p:spPr>
          <a:xfrm>
            <a:off x="2110902" y="1016346"/>
            <a:ext cx="6922848" cy="4036979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l-PL" dirty="0"/>
          </a:p>
          <a:p>
            <a:pPr algn="r"/>
            <a:r>
              <a:rPr lang="pl-PL" dirty="0">
                <a:solidFill>
                  <a:schemeClr val="bg2">
                    <a:lumMod val="10000"/>
                  </a:schemeClr>
                </a:solidFill>
              </a:rPr>
              <a:t>ES2017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AF51FD-1A07-486B-B901-150C8CB69FFA}"/>
              </a:ext>
            </a:extLst>
          </p:cNvPr>
          <p:cNvSpPr/>
          <p:nvPr/>
        </p:nvSpPr>
        <p:spPr>
          <a:xfrm>
            <a:off x="2168201" y="1313229"/>
            <a:ext cx="4951380" cy="3511685"/>
          </a:xfrm>
          <a:prstGeom prst="ellipse">
            <a:avLst/>
          </a:prstGeom>
          <a:solidFill>
            <a:srgbClr val="92D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l-PL" dirty="0"/>
          </a:p>
          <a:p>
            <a:pPr algn="r"/>
            <a:r>
              <a:rPr lang="pl-PL" dirty="0"/>
              <a:t>ES2016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C4D583-4F9B-4503-8B51-D5EA0C44BDBF}"/>
              </a:ext>
            </a:extLst>
          </p:cNvPr>
          <p:cNvSpPr/>
          <p:nvPr/>
        </p:nvSpPr>
        <p:spPr>
          <a:xfrm>
            <a:off x="2148745" y="1621262"/>
            <a:ext cx="3214761" cy="28729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l-PL" dirty="0"/>
          </a:p>
          <a:p>
            <a:pPr algn="r"/>
            <a:r>
              <a:rPr lang="pl-PL" dirty="0"/>
              <a:t>ES6 / </a:t>
            </a:r>
          </a:p>
          <a:p>
            <a:pPr algn="r"/>
            <a:r>
              <a:rPr lang="pl-PL" dirty="0"/>
              <a:t>ES2015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51915-F4F7-4FFF-B69C-432777A3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</p:spPr>
        <p:txBody>
          <a:bodyPr/>
          <a:lstStyle/>
          <a:p>
            <a:r>
              <a:rPr lang="pl-PL" dirty="0"/>
              <a:t>JavaScript = ES5   				EcmaScript = ES6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FE93-1D4F-4023-B4C7-493DA3B4B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4B64F-1235-4EDC-874B-846FB304D3B0}"/>
              </a:ext>
            </a:extLst>
          </p:cNvPr>
          <p:cNvSpPr/>
          <p:nvPr/>
        </p:nvSpPr>
        <p:spPr>
          <a:xfrm>
            <a:off x="2187657" y="2309780"/>
            <a:ext cx="1538038" cy="15380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JavaScript</a:t>
            </a:r>
          </a:p>
          <a:p>
            <a:pPr algn="ctr"/>
            <a:r>
              <a:rPr lang="pl-PL" sz="1200" dirty="0"/>
              <a:t>EcmaScript 5</a:t>
            </a:r>
          </a:p>
        </p:txBody>
      </p:sp>
      <p:pic>
        <p:nvPicPr>
          <p:cNvPr id="1028" name="Picture 4" descr="https://cdn-images-1.medium.com/max/696/0*Bvk27SKKqJu64d3L.">
            <a:extLst>
              <a:ext uri="{FF2B5EF4-FFF2-40B4-BE49-F238E27FC236}">
                <a16:creationId xmlns:a16="http://schemas.microsoft.com/office/drawing/2014/main" id="{7F8AC82B-A395-411A-B507-F5614DF6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82" y="5118746"/>
            <a:ext cx="4466869" cy="173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447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>
                <a:solidFill>
                  <a:srgbClr val="464646"/>
                </a:solidFill>
              </a:rPr>
              <a:t>var id1 = 1; </a:t>
            </a:r>
          </a:p>
          <a:p>
            <a:endParaRPr lang="pl-PL" sz="1800" dirty="0">
              <a:solidFill>
                <a:srgbClr val="464646"/>
              </a:solidFill>
            </a:endParaRPr>
          </a:p>
          <a:p>
            <a:r>
              <a:rPr lang="pl-PL" sz="1800" dirty="0">
                <a:solidFill>
                  <a:srgbClr val="464646"/>
                </a:solidFill>
              </a:rPr>
              <a:t>let id2 = 1; //1</a:t>
            </a:r>
          </a:p>
          <a:p>
            <a:r>
              <a:rPr lang="pl-PL" sz="1800" dirty="0">
                <a:solidFill>
                  <a:srgbClr val="464646"/>
                </a:solidFill>
              </a:rPr>
              <a:t>id2 = 2; // 2</a:t>
            </a:r>
          </a:p>
          <a:p>
            <a:r>
              <a:rPr lang="pl-PL" sz="1400" dirty="0">
                <a:solidFill>
                  <a:srgbClr val="464646"/>
                </a:solidFill>
              </a:rPr>
              <a:t>For example: </a:t>
            </a:r>
          </a:p>
          <a:p>
            <a:r>
              <a:rPr lang="pl-PL" sz="1400" dirty="0">
                <a:solidFill>
                  <a:srgbClr val="464646"/>
                </a:solidFill>
              </a:rPr>
              <a:t>{</a:t>
            </a:r>
          </a:p>
          <a:p>
            <a:r>
              <a:rPr lang="pl-PL" sz="1400" dirty="0">
                <a:solidFill>
                  <a:srgbClr val="464646"/>
                </a:solidFill>
              </a:rPr>
              <a:t>   let2 = 1</a:t>
            </a:r>
          </a:p>
          <a:p>
            <a:r>
              <a:rPr lang="pl-PL" sz="1400" dirty="0">
                <a:solidFill>
                  <a:srgbClr val="464646"/>
                </a:solidFill>
              </a:rPr>
              <a:t>   let2 // 1</a:t>
            </a:r>
          </a:p>
          <a:p>
            <a:r>
              <a:rPr lang="pl-PL" sz="1400" dirty="0">
                <a:solidFill>
                  <a:srgbClr val="464646"/>
                </a:solidFill>
              </a:rPr>
              <a:t>}</a:t>
            </a:r>
            <a:endParaRPr lang="en-US" sz="1800" dirty="0">
              <a:solidFill>
                <a:srgbClr val="464646"/>
              </a:solidFill>
            </a:endParaRPr>
          </a:p>
          <a:p>
            <a:endParaRPr lang="pl-PL" sz="1800" dirty="0">
              <a:solidFill>
                <a:srgbClr val="464646"/>
              </a:solidFill>
            </a:endParaRPr>
          </a:p>
          <a:p>
            <a:r>
              <a:rPr lang="pl-PL" sz="1800" dirty="0">
                <a:solidFill>
                  <a:srgbClr val="464646"/>
                </a:solidFill>
              </a:rPr>
              <a:t>const id3 = 1;</a:t>
            </a:r>
          </a:p>
          <a:p>
            <a:r>
              <a:rPr lang="pl-PL" sz="1800" dirty="0"/>
              <a:t>Id3 = 2 // error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Variables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72A8-C621-4B27-A308-5FB534D1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https://cdn-images-1.medium.com/max/400/1*ktJUMJO60oHoluiEV6KBmA.png">
            <a:extLst>
              <a:ext uri="{FF2B5EF4-FFF2-40B4-BE49-F238E27FC236}">
                <a16:creationId xmlns:a16="http://schemas.microsoft.com/office/drawing/2014/main" id="{6F502423-BFD7-4DA3-80F4-7963EB82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9" y="2316804"/>
            <a:ext cx="663102" cy="6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400/1*ktJUMJO60oHoluiEV6KBmA.png">
            <a:extLst>
              <a:ext uri="{FF2B5EF4-FFF2-40B4-BE49-F238E27FC236}">
                <a16:creationId xmlns:a16="http://schemas.microsoft.com/office/drawing/2014/main" id="{7894F292-0ABB-4A32-9317-01189F93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9" y="5056761"/>
            <a:ext cx="663102" cy="6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501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4333" y="1524000"/>
            <a:ext cx="10270415" cy="4351338"/>
          </a:xfrm>
        </p:spPr>
        <p:txBody>
          <a:bodyPr/>
          <a:lstStyle/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tabColor</a:t>
            </a:r>
            <a:r>
              <a:rPr lang="en-US" sz="1600" dirty="0"/>
              <a:t> =</a:t>
            </a:r>
            <a:r>
              <a:rPr lang="pl-PL" sz="1600" dirty="0"/>
              <a:t> </a:t>
            </a:r>
            <a:r>
              <a:rPr lang="en-US" sz="1600" dirty="0"/>
              <a:t>["Azure", "Bisque", "</a:t>
            </a:r>
            <a:r>
              <a:rPr lang="en-US" sz="1600" dirty="0" err="1"/>
              <a:t>BlanchedAlmond</a:t>
            </a:r>
            <a:r>
              <a:rPr lang="en-US" sz="1600" dirty="0"/>
              <a:t>", "</a:t>
            </a:r>
            <a:r>
              <a:rPr lang="en-US" sz="1600" dirty="0" err="1"/>
              <a:t>CadetBlue</a:t>
            </a:r>
            <a:r>
              <a:rPr lang="en-US" sz="1600" dirty="0"/>
              <a:t>", "Chocolate", "</a:t>
            </a:r>
            <a:r>
              <a:rPr lang="en-US" sz="1600" dirty="0" err="1"/>
              <a:t>Cornsilk</a:t>
            </a:r>
            <a:r>
              <a:rPr lang="en-US" sz="1600" dirty="0"/>
              <a:t>", "Crimson","</a:t>
            </a:r>
            <a:r>
              <a:rPr lang="en-US" sz="1600" dirty="0" err="1"/>
              <a:t>DarkGoldenRod</a:t>
            </a:r>
            <a:r>
              <a:rPr lang="en-US" sz="1600" dirty="0"/>
              <a:t>"];</a:t>
            </a:r>
            <a:endParaRPr lang="pl-PL" sz="1600" dirty="0"/>
          </a:p>
          <a:p>
            <a:r>
              <a:rPr lang="pl-PL" sz="1600" dirty="0"/>
              <a:t>var emptyArray = [];</a:t>
            </a:r>
          </a:p>
          <a:p>
            <a:r>
              <a:rPr lang="pl-PL" sz="1600" dirty="0"/>
              <a:t>var positionArray = [10,10];</a:t>
            </a:r>
          </a:p>
          <a:p>
            <a:endParaRPr lang="pl-PL" sz="1800" dirty="0"/>
          </a:p>
          <a:p>
            <a:r>
              <a:rPr lang="pl-PL" sz="1800" dirty="0"/>
              <a:t>typeof tabColor // Object</a:t>
            </a:r>
          </a:p>
          <a:p>
            <a:endParaRPr lang="en-US" sz="1800" dirty="0"/>
          </a:p>
          <a:p>
            <a:r>
              <a:rPr lang="pl-PL" sz="1800" dirty="0"/>
              <a:t>typeof tabColor  		//array</a:t>
            </a:r>
          </a:p>
          <a:p>
            <a:r>
              <a:rPr lang="pl-PL" sz="1800" dirty="0"/>
              <a:t>tabColor.length 		// lenght of array //8</a:t>
            </a:r>
          </a:p>
          <a:p>
            <a:r>
              <a:rPr lang="pl-PL" sz="1800" dirty="0"/>
              <a:t>tabColor.pop() 		// delete last element</a:t>
            </a:r>
          </a:p>
          <a:p>
            <a:r>
              <a:rPr lang="pl-PL" sz="1800" dirty="0"/>
              <a:t>tabColor.push(’red’) 	// add new element</a:t>
            </a:r>
          </a:p>
          <a:p>
            <a:r>
              <a:rPr lang="pl-PL" sz="1800" dirty="0"/>
              <a:t>tabColor[3] 		// </a:t>
            </a:r>
            <a:r>
              <a:rPr lang="en-US" sz="1800" dirty="0" err="1"/>
              <a:t>CadetBlue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Array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8E86A5-B091-4919-BD24-FBABC1A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2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499BE-2B4B-4FFC-8241-DBEED10B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A245-4FF5-4048-A3E2-0B2F2028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// declaration function</a:t>
            </a:r>
          </a:p>
          <a:p>
            <a:r>
              <a:rPr lang="pl-PL" dirty="0"/>
              <a:t>function myConsoleLogFunction(‘name’){</a:t>
            </a:r>
          </a:p>
          <a:p>
            <a:r>
              <a:rPr lang="pl-PL" dirty="0"/>
              <a:t>	alert(‘name’);</a:t>
            </a:r>
          </a:p>
          <a:p>
            <a:r>
              <a:rPr lang="pl-PL" dirty="0"/>
              <a:t>	return(”pass value”+name);</a:t>
            </a:r>
          </a:p>
          <a:p>
            <a:r>
              <a:rPr lang="pl-PL" dirty="0"/>
              <a:t>}</a:t>
            </a:r>
          </a:p>
          <a:p>
            <a:endParaRPr lang="pl-PL" dirty="0"/>
          </a:p>
          <a:p>
            <a:r>
              <a:rPr lang="pl-PL" dirty="0"/>
              <a:t>// run fuction</a:t>
            </a:r>
          </a:p>
          <a:p>
            <a:r>
              <a:rPr lang="pl-PL" dirty="0"/>
              <a:t>myConsoleLogFunction(„Konrad”); </a:t>
            </a:r>
          </a:p>
          <a:p>
            <a:endParaRPr lang="pl-PL" dirty="0"/>
          </a:p>
          <a:p>
            <a:r>
              <a:rPr lang="pl-PL" dirty="0"/>
              <a:t>In Console				in Browser</a:t>
            </a:r>
          </a:p>
          <a:p>
            <a:r>
              <a:rPr lang="pl-PL" dirty="0"/>
              <a:t>-&gt; pass value Kornad			popup [ Kornad ]</a:t>
            </a:r>
          </a:p>
          <a:p>
            <a:endParaRPr lang="pl-PL" dirty="0"/>
          </a:p>
          <a:p>
            <a:br>
              <a:rPr lang="pl-PL" dirty="0"/>
            </a:br>
            <a:endParaRPr lang="pl-P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60C09F-88F2-4411-A9C8-E20CB6E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59011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ighly Confidential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Flame PPT Template July 2017" id="{4CABFA57-6A30-4DB4-9E93-CD92B15D20A7}" vid="{BA31F4D8-8733-48E5-BC9D-92E5F00B8E10}"/>
    </a:ext>
  </a:extLst>
</a:theme>
</file>

<file path=ppt/theme/theme2.xml><?xml version="1.0" encoding="utf-8"?>
<a:theme xmlns:a="http://schemas.openxmlformats.org/drawingml/2006/main" name="Confidential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Flame PPT Template July 2017" id="{4CABFA57-6A30-4DB4-9E93-CD92B15D20A7}" vid="{14FE8237-040D-4424-81F5-55F19B52CAE8}"/>
    </a:ext>
  </a:extLst>
</a:theme>
</file>

<file path=ppt/theme/theme3.xml><?xml version="1.0" encoding="utf-8"?>
<a:theme xmlns:a="http://schemas.openxmlformats.org/drawingml/2006/main" name="Restricted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Flame PPT Template July 2017" id="{4CABFA57-6A30-4DB4-9E93-CD92B15D20A7}" vid="{C9DF90C8-8D03-4A45-AF0D-457E6B67AEEC}"/>
    </a:ext>
  </a:extLst>
</a:theme>
</file>

<file path=ppt/theme/theme4.xml><?xml version="1.0" encoding="utf-8"?>
<a:theme xmlns:a="http://schemas.openxmlformats.org/drawingml/2006/main" name="Unrestricted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Flame PPT Template July 2017" id="{4CABFA57-6A30-4DB4-9E93-CD92B15D20A7}" vid="{9DE97276-D518-434F-8845-E1958688ED11}"/>
    </a:ext>
  </a:extLst>
</a:theme>
</file>

<file path=ppt/theme/theme5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Flame PPT Template July 2017" id="{4CABFA57-6A30-4DB4-9E93-CD92B15D20A7}" vid="{0931AD4B-AAA8-49DC-A1E4-65AF1590DE1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C0C2E955B568408460517FA8180ACE" ma:contentTypeVersion="50" ma:contentTypeDescription="Create a new document." ma:contentTypeScope="" ma:versionID="7fc0f9db0283c17753e57b29ba189168">
  <xsd:schema xmlns:xsd="http://www.w3.org/2001/XMLSchema" xmlns:xs="http://www.w3.org/2001/XMLSchema" xmlns:p="http://schemas.microsoft.com/office/2006/metadata/properties" xmlns:ns1="http://schemas.microsoft.com/sharepoint/v3" xmlns:ns2="5c6536c9-b8f0-43e3-9703-491ed605a055" xmlns:ns3="0e56c044-f2f6-4825-ae61-b726c90d87ff" xmlns:ns4="bf78e01e-608e-41fd-90b2-d6e58fb24ccf" targetNamespace="http://schemas.microsoft.com/office/2006/metadata/properties" ma:root="true" ma:fieldsID="3902a6bda0ec20123231f7f653e662e7" ns1:_="" ns2:_="" ns3:_="" ns4:_="">
    <xsd:import namespace="http://schemas.microsoft.com/sharepoint/v3"/>
    <xsd:import namespace="5c6536c9-b8f0-43e3-9703-491ed605a055"/>
    <xsd:import namespace="0e56c044-f2f6-4825-ae61-b726c90d87ff"/>
    <xsd:import namespace="bf78e01e-608e-41fd-90b2-d6e58fb24ccf"/>
    <xsd:element name="properties">
      <xsd:complexType>
        <xsd:sequence>
          <xsd:element name="documentManagement">
            <xsd:complexType>
              <xsd:all>
                <xsd:element ref="ns2:K_A_ContributionType" minOccurs="0"/>
                <xsd:element ref="ns2:K_A_Contributed_x0020_by" minOccurs="0"/>
                <xsd:element ref="ns2:K_A_Author" minOccurs="0"/>
                <xsd:element ref="ns1:AverageRating" minOccurs="0"/>
                <xsd:element ref="ns1:RatingCount" minOccurs="0"/>
                <xsd:element ref="ns2:Ava_WBSElement" minOccurs="0"/>
                <xsd:element ref="ns2:Ava_ExternalAuthor" minOccurs="0"/>
                <xsd:element ref="ns2:K_A_Terms_Conds" minOccurs="0"/>
                <xsd:element ref="ns2:dbcac63996034bb5ab00629643269bbf" minOccurs="0"/>
                <xsd:element ref="ns2:m88e5436840d49d8947bb8d0c7c49aef" minOccurs="0"/>
                <xsd:element ref="ns3:TaxCatchAll" minOccurs="0"/>
                <xsd:element ref="ns2:i164f6e312eb402ab96c662b44f65928" minOccurs="0"/>
                <xsd:element ref="ns2:h7424637c88d496482edfe9ce4e383ad" minOccurs="0"/>
                <xsd:element ref="ns2:n0565a55c5ed469c9eb842327131e786" minOccurs="0"/>
                <xsd:element ref="ns3:TaxKeywordTaxHTField" minOccurs="0"/>
                <xsd:element ref="ns2:ce7cba295be64191bf9873b7e3f6c459" minOccurs="0"/>
                <xsd:element ref="ns2:SharedWithUsers" minOccurs="0"/>
                <xsd:element ref="ns2:SharedWithDetails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K_A_Document_Description" minOccurs="0"/>
                <xsd:element ref="ns2:e23119ab3f614e75b99d2a63602f0f9e" minOccurs="0"/>
                <xsd:element ref="ns2:b864fa0abf4449d0ac0c7fc2ea8c6034" minOccurs="0"/>
                <xsd:element ref="ns2:LastSharedByUser" minOccurs="0"/>
                <xsd:element ref="ns2:LastSharedByTime" minOccurs="0"/>
                <xsd:element ref="ns4:ParentModifiedDateUpdat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2" nillable="true" ma:displayName="Rating (0-5)" ma:decimals="2" ma:indexed="true" ma:internalName="AverageRating" ma:readOnly="true">
      <xsd:simpleType>
        <xsd:restriction base="dms:Number"/>
      </xsd:simpleType>
    </xsd:element>
    <xsd:element name="RatingCount" ma:index="13" nillable="true" ma:displayName="Number of Ratings" ma:decimals="0" ma:indexed="true" ma:internalName="RatingCount" ma:readOnly="true">
      <xsd:simpleType>
        <xsd:restriction base="dms:Number"/>
      </xsd:simpleType>
    </xsd:element>
    <xsd:element name="RatedBy" ma:index="3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3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  <xsd:element name="LikedBy" ma:index="3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ip_UnifiedCompliancePolicyProperties" ma:index="4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5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536c9-b8f0-43e3-9703-491ed605a055" elementFormDefault="qualified">
    <xsd:import namespace="http://schemas.microsoft.com/office/2006/documentManagement/types"/>
    <xsd:import namespace="http://schemas.microsoft.com/office/infopath/2007/PartnerControls"/>
    <xsd:element name="K_A_ContributionType" ma:index="2" nillable="true" ma:displayName="Contribution Type" ma:default="Original Material" ma:indexed="true" ma:internalName="K_A_ContributionType" ma:readOnly="false">
      <xsd:simpleType>
        <xsd:restriction base="dms:Choice">
          <xsd:enumeration value="Client Engagement"/>
          <xsd:enumeration value="Original Material"/>
          <xsd:enumeration value="Third Party"/>
        </xsd:restriction>
      </xsd:simpleType>
    </xsd:element>
    <xsd:element name="K_A_Contributed_x0020_by" ma:index="4" nillable="true" ma:displayName="Contributed by" ma:indexed="true" ma:list="UserInfo" ma:internalName="K_A_Contribut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_A_Author" ma:index="5" nillable="true" ma:displayName="Author(s)" ma:list="UserInfo" ma:internalName="K_A_Autho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a_WBSElement" ma:index="14" nillable="true" ma:displayName="Engagement WBS" ma:description="WBSElement only required for 'Customer Engagement' contribution type" ma:internalName="K_A_Engagement_x0020_WBS" ma:readOnly="false">
      <xsd:simpleType>
        <xsd:restriction base="dms:Text">
          <xsd:maxLength value="255"/>
        </xsd:restriction>
      </xsd:simpleType>
    </xsd:element>
    <xsd:element name="Ava_ExternalAuthor" ma:index="15" nillable="true" ma:displayName="Third Party" ma:internalName="K_A_Third_x0020_Party_x0020_Author" ma:readOnly="false">
      <xsd:simpleType>
        <xsd:restriction base="dms:Text">
          <xsd:maxLength value="255"/>
        </xsd:restriction>
      </xsd:simpleType>
    </xsd:element>
    <xsd:element name="K_A_Terms_Conds" ma:index="16" nillable="true" ma:displayName="Terms and Definitions" ma:default="1" ma:internalName="K_A_Terms_Conds" ma:readOnly="false">
      <xsd:simpleType>
        <xsd:restriction base="dms:Number"/>
      </xsd:simpleType>
    </xsd:element>
    <xsd:element name="dbcac63996034bb5ab00629643269bbf" ma:index="17" nillable="true" ma:taxonomy="true" ma:internalName="dbcac63996034bb5ab00629643269bbf" ma:taxonomyFieldName="K_A_Talent_x0020_Community" ma:displayName="Talent Community" ma:default="" ma:fieldId="{dbcac639-9603-4bb5-ab00-629643269bbf}" ma:taxonomyMulti="true" ma:sspId="1217ff2e-1616-4146-8372-4640400776c3" ma:termSetId="63900f27-0a4a-49f1-9170-586f98161d5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88e5436840d49d8947bb8d0c7c49aef" ma:index="20" nillable="true" ma:taxonomy="true" ma:internalName="m88e5436840d49d8947bb8d0c7c49aef" ma:taxonomyFieldName="K_A_Offering" ma:displayName="Offering" ma:default="" ma:fieldId="{688e5436-840d-49d8-947b-b8d0c7c49aef}" ma:taxonomyMulti="true" ma:sspId="1217ff2e-1616-4146-8372-4640400776c3" ma:termSetId="e6e719a6-01fa-405f-a38b-61facd0c97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164f6e312eb402ab96c662b44f65928" ma:index="22" nillable="true" ma:taxonomy="true" ma:internalName="i164f6e312eb402ab96c662b44f65928" ma:taxonomyFieldName="K_A_Market_x0020_Unit" ma:displayName="Market Unit" ma:default="" ma:fieldId="{2164f6e3-12eb-402a-b96c-662b44f65928}" ma:taxonomyMulti="true" ma:sspId="1217ff2e-1616-4146-8372-4640400776c3" ma:termSetId="c8d408bd-6a37-402f-b62c-cf59c6540e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7424637c88d496482edfe9ce4e383ad" ma:index="23" nillable="true" ma:taxonomy="true" ma:internalName="h7424637c88d496482edfe9ce4e383ad" ma:taxonomyFieldName="K_A_Asset_x0020_Type" ma:displayName="Asset Type" ma:indexed="true" ma:default="" ma:fieldId="{17424637-c88d-4964-82ed-fe9ce4e383ad}" ma:sspId="1217ff2e-1616-4146-8372-4640400776c3" ma:termSetId="da715966-62bd-4f17-86cb-cf8d61fc268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0565a55c5ed469c9eb842327131e786" ma:index="24" nillable="true" ma:taxonomy="true" ma:internalName="n0565a55c5ed469c9eb842327131e786" ma:taxonomyFieldName="K_A_Industry" ma:displayName="Industry" ma:default="" ma:fieldId="{70565a55-c5ed-469c-9eb8-42327131e786}" ma:taxonomyMulti="true" ma:sspId="1217ff2e-1616-4146-8372-4640400776c3" ma:termSetId="ab578b3f-5196-416c-a312-04a3676737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e7cba295be64191bf9873b7e3f6c459" ma:index="28" nillable="true" ma:taxonomy="true" ma:internalName="ce7cba295be64191bf9873b7e3f6c459" ma:taxonomyFieldName="K_A_DocumentAcceptableUse" ma:displayName="Acceptable Use" ma:default="" ma:fieldId="{ce7cba29-5be6-4191-bf98-73b7e3f6c459}" ma:taxonomyMulti="true" ma:sspId="1217ff2e-1616-4146-8372-4640400776c3" ma:termSetId="e18029de-0b13-442f-9d58-2e875b08831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K_A_Document_Description" ma:index="37" nillable="true" ma:displayName="Description" ma:internalName="Description0" ma:readOnly="false">
      <xsd:simpleType>
        <xsd:restriction base="dms:Text">
          <xsd:maxLength value="255"/>
        </xsd:restriction>
      </xsd:simpleType>
    </xsd:element>
    <xsd:element name="e23119ab3f614e75b99d2a63602f0f9e" ma:index="38" nillable="true" ma:taxonomy="true" ma:internalName="e23119ab3f614e75b99d2a63602f0f9e" ma:taxonomyFieldName="K_A_Market_Unit_Portfolio" ma:displayName="Market Unit - Portfolio" ma:readOnly="false" ma:default="3190;#N/A- Not Applicable|0e36607a-4796-4f4e-bde1-652abdf19e5c" ma:fieldId="{e23119ab-3f61-4e75-b99d-2a63602f0f9e}" ma:taxonomyMulti="true" ma:sspId="1217ff2e-1616-4146-8372-4640400776c3" ma:termSetId="69998958-0cf7-4289-9488-51bd944112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864fa0abf4449d0ac0c7fc2ea8c6034" ma:index="40" nillable="true" ma:taxonomy="true" ma:internalName="b864fa0abf4449d0ac0c7fc2ea8c6034" ma:taxonomyFieldName="K_A_Operating_x0020_Group" ma:displayName="Operating Group" ma:default="" ma:fieldId="{b864fa0a-bf44-49d0-ac0c-7fc2ea8c6034}" ma:taxonomyMulti="true" ma:sspId="1217ff2e-1616-4146-8372-4640400776c3" ma:termSetId="b44fb919-5388-4ba1-9ab7-a89767d0fe3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SharedByUser" ma:index="4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6c044-f2f6-4825-ae61-b726c90d87f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description="" ma:hidden="true" ma:list="{12dbe6a2-031b-4840-a795-4bb899f2d563}" ma:internalName="TaxCatchAll" ma:showField="CatchAllData" ma:web="5c6536c9-b8f0-43e3-9703-491ed605a0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5" nillable="true" ma:taxonomy="true" ma:internalName="TaxKeywordTaxHTField" ma:taxonomyFieldName="TaxKeyword" ma:displayName="Enterprise Keywords" ma:fieldId="{23f27201-bee3-471e-b2e7-b64fd8b7ca38}" ma:taxonomyMulti="true" ma:sspId="1217ff2e-1616-4146-8372-4640400776c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8e01e-608e-41fd-90b2-d6e58fb24ccf" elementFormDefault="qualified">
    <xsd:import namespace="http://schemas.microsoft.com/office/2006/documentManagement/types"/>
    <xsd:import namespace="http://schemas.microsoft.com/office/infopath/2007/PartnerControls"/>
    <xsd:element name="ParentModifiedDateUpdate" ma:index="44" nillable="true" ma:displayName="ParentModifiedDateUpdate" ma:internalName="ParentModifiedDateUpdat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4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4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48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a_WBSElement xmlns="5c6536c9-b8f0-43e3-9703-491ed605a055" xsi:nil="true"/>
    <dbcac63996034bb5ab00629643269bbf xmlns="5c6536c9-b8f0-43e3-9703-491ed605a055">
      <Terms xmlns="http://schemas.microsoft.com/office/infopath/2007/PartnerControls"/>
    </dbcac63996034bb5ab00629643269bbf>
    <i164f6e312eb402ab96c662b44f65928 xmlns="5c6536c9-b8f0-43e3-9703-491ed605a055">
      <Terms xmlns="http://schemas.microsoft.com/office/infopath/2007/PartnerControls"/>
    </i164f6e312eb402ab96c662b44f65928>
    <LikesCount xmlns="http://schemas.microsoft.com/sharepoint/v3" xsi:nil="true"/>
    <_ip_UnifiedCompliancePolicyUIAction xmlns="http://schemas.microsoft.com/sharepoint/v3" xsi:nil="true"/>
    <e23119ab3f614e75b99d2a63602f0f9e xmlns="5c6536c9-b8f0-43e3-9703-491ed605a05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N/A- Not Applicable</TermName>
          <TermId xmlns="http://schemas.microsoft.com/office/infopath/2007/PartnerControls">0e36607a-4796-4f4e-bde1-652abdf19e5c</TermId>
        </TermInfo>
      </Terms>
    </e23119ab3f614e75b99d2a63602f0f9e>
    <K_A_ContributionType xmlns="5c6536c9-b8f0-43e3-9703-491ed605a055">Original Material</K_A_ContributionType>
    <ParentModifiedDateUpdate xmlns="bf78e01e-608e-41fd-90b2-d6e58fb24ccf">
      <Url xsi:nil="true"/>
      <Description xsi:nil="true"/>
    </ParentModifiedDateUpdate>
    <TaxCatchAll xmlns="0e56c044-f2f6-4825-ae61-b726c90d87ff">
      <Value>5466</Value>
      <Value>3190</Value>
      <Value>3952</Value>
      <Value>4644</Value>
      <Value>4419</Value>
    </TaxCatchAll>
    <h7424637c88d496482edfe9ce4e383ad xmlns="5c6536c9-b8f0-43e3-9703-491ed605a055">
      <Terms xmlns="http://schemas.microsoft.com/office/infopath/2007/PartnerControls"/>
    </h7424637c88d496482edfe9ce4e383ad>
    <Ratings xmlns="http://schemas.microsoft.com/sharepoint/v3" xsi:nil="true"/>
    <TaxKeywordTaxHTField xmlns="0e56c044-f2f6-4825-ae61-b726c90d87f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a8db7f1f-4e10-4541-bdd0-a3869d2e889d</TermId>
        </TermInfo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07f73016-f010-4d7a-9465-47c4253e86eb</TermId>
        </TermInfo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dc511a7a-d027-49be-9e55-13512607adf9</TermId>
        </TermInfo>
      </Terms>
    </TaxKeywordTaxHTField>
    <Ava_ExternalAuthor xmlns="5c6536c9-b8f0-43e3-9703-491ed605a055" xsi:nil="true"/>
    <LikedBy xmlns="http://schemas.microsoft.com/sharepoint/v3">
      <UserInfo>
        <DisplayName/>
        <AccountId xsi:nil="true"/>
        <AccountType/>
      </UserInfo>
    </LikedBy>
    <_ip_UnifiedCompliancePolicyProperties xmlns="http://schemas.microsoft.com/sharepoint/v3" xsi:nil="true"/>
    <K_A_Contributed_x0020_by xmlns="5c6536c9-b8f0-43e3-9703-491ed605a055">
      <UserInfo>
        <DisplayName>Courteney Malon</DisplayName>
        <AccountId>68</AccountId>
        <AccountType/>
      </UserInfo>
    </K_A_Contributed_x0020_by>
    <ce7cba295be64191bf9873b7e3f6c459 xmlns="5c6536c9-b8f0-43e3-9703-491ed605a05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Avanade use only</TermName>
          <TermId xmlns="http://schemas.microsoft.com/office/infopath/2007/PartnerControls">9914b639-e543-480a-a33a-edb490cc60e8</TermId>
        </TermInfo>
      </Terms>
    </ce7cba295be64191bf9873b7e3f6c459>
    <n0565a55c5ed469c9eb842327131e786 xmlns="5c6536c9-b8f0-43e3-9703-491ed605a055">
      <Terms xmlns="http://schemas.microsoft.com/office/infopath/2007/PartnerControls"/>
    </n0565a55c5ed469c9eb842327131e786>
    <m88e5436840d49d8947bb8d0c7c49aef xmlns="5c6536c9-b8f0-43e3-9703-491ed605a055">
      <Terms xmlns="http://schemas.microsoft.com/office/infopath/2007/PartnerControls"/>
    </m88e5436840d49d8947bb8d0c7c49aef>
    <K_A_Author xmlns="5c6536c9-b8f0-43e3-9703-491ed605a055">
      <UserInfo>
        <DisplayName>Magnus Dahlhjelm</DisplayName>
        <AccountId>640</AccountId>
        <AccountType/>
      </UserInfo>
      <UserInfo>
        <DisplayName>Elizabeth Schroeder</DisplayName>
        <AccountId>8713</AccountId>
        <AccountType/>
      </UserInfo>
      <UserInfo>
        <DisplayName>Courteney Malon</DisplayName>
        <AccountId>68</AccountId>
        <AccountType/>
      </UserInfo>
    </K_A_Author>
    <K_A_Terms_Conds xmlns="5c6536c9-b8f0-43e3-9703-491ed605a055">3</K_A_Terms_Conds>
    <RatedBy xmlns="http://schemas.microsoft.com/sharepoint/v3">
      <UserInfo>
        <DisplayName/>
        <AccountId xsi:nil="true"/>
        <AccountType/>
      </UserInfo>
    </RatedBy>
    <K_A_Document_Description xmlns="5c6536c9-b8f0-43e3-9703-491ed605a055" xsi:nil="true"/>
    <b864fa0abf4449d0ac0c7fc2ea8c6034 xmlns="5c6536c9-b8f0-43e3-9703-491ed605a055">
      <Terms xmlns="http://schemas.microsoft.com/office/infopath/2007/PartnerControls"/>
    </b864fa0abf4449d0ac0c7fc2ea8c6034>
  </documentManagement>
</p:properties>
</file>

<file path=customXml/itemProps1.xml><?xml version="1.0" encoding="utf-8"?>
<ds:datastoreItem xmlns:ds="http://schemas.openxmlformats.org/officeDocument/2006/customXml" ds:itemID="{E2856B2F-6BF8-4181-A59B-8271F50807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D4BA8-D986-4244-8535-51B151F6C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c6536c9-b8f0-43e3-9703-491ed605a055"/>
    <ds:schemaRef ds:uri="0e56c044-f2f6-4825-ae61-b726c90d87ff"/>
    <ds:schemaRef ds:uri="bf78e01e-608e-41fd-90b2-d6e58fb24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9D75B-29D0-4385-877B-A9973A0C2647}">
  <ds:schemaRefs>
    <ds:schemaRef ds:uri="http://schemas.microsoft.com/office/infopath/2007/PartnerControls"/>
    <ds:schemaRef ds:uri="http://schemas.microsoft.com/sharepoint/v3"/>
    <ds:schemaRef ds:uri="http://purl.org/dc/elements/1.1/"/>
    <ds:schemaRef ds:uri="http://schemas.openxmlformats.org/package/2006/metadata/core-properties"/>
    <ds:schemaRef ds:uri="bf78e01e-608e-41fd-90b2-d6e58fb24ccf"/>
    <ds:schemaRef ds:uri="http://purl.org/dc/terms/"/>
    <ds:schemaRef ds:uri="0e56c044-f2f6-4825-ae61-b726c90d87ff"/>
    <ds:schemaRef ds:uri="5c6536c9-b8f0-43e3-9703-491ed605a05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JS_form_scratch</Template>
  <TotalTime>0</TotalTime>
  <Words>1169</Words>
  <Application>Microsoft Office PowerPoint</Application>
  <PresentationFormat>Widescreen</PresentationFormat>
  <Paragraphs>279</Paragraphs>
  <Slides>23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Segoe UI</vt:lpstr>
      <vt:lpstr>Segoe UI Light</vt:lpstr>
      <vt:lpstr>Highly Confidential</vt:lpstr>
      <vt:lpstr>Confidential</vt:lpstr>
      <vt:lpstr>Restricted</vt:lpstr>
      <vt:lpstr>Unrestricted</vt:lpstr>
      <vt:lpstr>Title Slides</vt:lpstr>
      <vt:lpstr>WORKSHOP JS Fundamentals + Firebase</vt:lpstr>
      <vt:lpstr>Agenda</vt:lpstr>
      <vt:lpstr>Comments</vt:lpstr>
      <vt:lpstr>JS form scrach</vt:lpstr>
      <vt:lpstr>Hello in JavaScript world!</vt:lpstr>
      <vt:lpstr>JavaScript = ES5       EcmaScript = ES6 </vt:lpstr>
      <vt:lpstr>Variables</vt:lpstr>
      <vt:lpstr>Array</vt:lpstr>
      <vt:lpstr>Function</vt:lpstr>
      <vt:lpstr>Object</vt:lpstr>
      <vt:lpstr>Class</vt:lpstr>
      <vt:lpstr>Handling keys</vt:lpstr>
      <vt:lpstr>PowerPoint Presentation</vt:lpstr>
      <vt:lpstr>Let’s write a game</vt:lpstr>
      <vt:lpstr>HTML</vt:lpstr>
      <vt:lpstr>Playground</vt:lpstr>
      <vt:lpstr>Player</vt:lpstr>
      <vt:lpstr>Add player</vt:lpstr>
      <vt:lpstr>Title Only Example</vt:lpstr>
      <vt:lpstr>PowerPoint Presentation</vt:lpstr>
      <vt:lpstr>Divider or cover slide</vt:lpstr>
      <vt:lpstr>PowerPoint Presentation</vt:lpstr>
      <vt:lpstr>Alternate Title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Marketing; brand; templates</cp:keywords>
  <dc:description/>
  <cp:lastModifiedBy/>
  <cp:revision>1</cp:revision>
  <dcterms:created xsi:type="dcterms:W3CDTF">2018-05-22T07:57:24Z</dcterms:created>
  <dcterms:modified xsi:type="dcterms:W3CDTF">2018-05-23T14:47:59Z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0x01010071C0C2E955B568408460517FA8180ACE</vt:lpwstr>
  </property>
  <property fmtid="{D5CDD505-2E9C-101B-9397-08002B2CF9AE}" pid="3" name="TaxKeyword">
    <vt:lpwstr>3952;#Marketing|a8db7f1f-4e10-4541-bdd0-a3869d2e889d;#4644;#templates|07f73016-f010-4d7a-9465-47c4253e86eb;#4419;#brand|dc511a7a-d027-49be-9e55-13512607adf9</vt:lpwstr>
  </property>
  <property fmtid="{D5CDD505-2E9C-101B-9397-08002B2CF9AE}" pid="4" name="K_A_Industry">
    <vt:lpwstr/>
  </property>
  <property fmtid="{D5CDD505-2E9C-101B-9397-08002B2CF9AE}" pid="5" name="K_A_DocumentAcceptableUse">
    <vt:lpwstr>5466;#Internal Avanade use only|9914b639-e543-480a-a33a-edb490cc60e8</vt:lpwstr>
  </property>
  <property fmtid="{D5CDD505-2E9C-101B-9397-08002B2CF9AE}" pid="6" name="K_A_Operating Group">
    <vt:lpwstr/>
  </property>
  <property fmtid="{D5CDD505-2E9C-101B-9397-08002B2CF9AE}" pid="7" name="K_A_Talent Community">
    <vt:lpwstr/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AMP_BusinessFunction">
    <vt:lpwstr/>
  </property>
  <property fmtid="{D5CDD505-2E9C-101B-9397-08002B2CF9AE}" pid="13" name="bb61b19362a04c4dabb125d63e0bde14">
    <vt:lpwstr/>
  </property>
  <property fmtid="{D5CDD505-2E9C-101B-9397-08002B2CF9AE}" pid="14" name="i1b72d3e0121427caf4dcfceb8b8a873">
    <vt:lpwstr/>
  </property>
  <property fmtid="{D5CDD505-2E9C-101B-9397-08002B2CF9AE}" pid="15" name="_docset_NoMedatataSyncRequired">
    <vt:lpwstr>False</vt:lpwstr>
  </property>
  <property fmtid="{D5CDD505-2E9C-101B-9397-08002B2CF9AE}" pid="16" name="K_A_Sub_Offerings">
    <vt:lpwstr/>
  </property>
</Properties>
</file>