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1076900" cy="44132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15:guide id="1" orient="horz" pos="13900">
          <p15:clr>
            <a:srgbClr val="A4A3A4"/>
          </p15:clr>
        </p15:guide>
        <p15:guide id="2" pos="97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 d="100"/>
          <a:sy n="17" d="100"/>
        </p:scale>
        <p:origin x="3162" y="114"/>
      </p:cViewPr>
      <p:guideLst>
        <p:guide orient="horz" pos="13900"/>
        <p:guide pos="9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69999751"/>
      </p:ext>
    </p:extLst>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2220913" y="685800"/>
            <a:ext cx="2416175" cy="3429000"/>
          </a:xfrm>
        </p:spPr>
      </p:sp>
      <p:sp>
        <p:nvSpPr>
          <p:cNvPr id="3" name="Symbol zastępczy notatek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321437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zt szablon plakat z opisem prac 690x980 wrzes 201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53" y="31752"/>
            <a:ext cx="31295765" cy="44076932"/>
          </a:xfrm>
          <a:prstGeom prst="rect">
            <a:avLst/>
          </a:prstGeom>
          <a:ln w="12700">
            <a:miter lim="400000"/>
          </a:ln>
        </p:spPr>
      </p:pic>
      <p:sp>
        <p:nvSpPr>
          <p:cNvPr id="3" name="Title Text"/>
          <p:cNvSpPr txBox="1">
            <a:spLocks noGrp="1"/>
          </p:cNvSpPr>
          <p:nvPr>
            <p:ph type="title"/>
          </p:nvPr>
        </p:nvSpPr>
        <p:spPr>
          <a:xfrm>
            <a:off x="4656139" y="4954690"/>
            <a:ext cx="24861521" cy="107368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14901" tIns="214901" rIns="214901" bIns="214901" anchor="ctr"/>
          <a:lstStyle/>
          <a:p>
            <a:r>
              <a:t>Title Text</a:t>
            </a:r>
          </a:p>
        </p:txBody>
      </p:sp>
      <p:sp>
        <p:nvSpPr>
          <p:cNvPr id="4" name="Body Level One…"/>
          <p:cNvSpPr txBox="1">
            <a:spLocks noGrp="1"/>
          </p:cNvSpPr>
          <p:nvPr>
            <p:ph type="body" idx="1"/>
          </p:nvPr>
        </p:nvSpPr>
        <p:spPr>
          <a:xfrm>
            <a:off x="17345873" y="15691555"/>
            <a:ext cx="12171787" cy="284409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14901" tIns="214901" rIns="214901" bIns="214901"/>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8364073" y="41511643"/>
            <a:ext cx="1163427" cy="1136439"/>
          </a:xfrm>
          <a:prstGeom prst="rect">
            <a:avLst/>
          </a:prstGeom>
          <a:ln w="12700">
            <a:miter lim="400000"/>
          </a:ln>
        </p:spPr>
        <p:txBody>
          <a:bodyPr wrap="none" lIns="214901" tIns="214901" rIns="214901" bIns="214901" anchor="ctr">
            <a:spAutoFit/>
          </a:bodyPr>
          <a:lstStyle>
            <a:lvl1pPr algn="r" defTabSz="914400">
              <a:defRPr sz="5600">
                <a:solidFill>
                  <a:srgbClr val="898989"/>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1pPr>
      <a:lvl2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2pPr>
      <a:lvl3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3pPr>
      <a:lvl4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4pPr>
      <a:lvl5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5pPr>
      <a:lvl6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6pPr>
      <a:lvl7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7pPr>
      <a:lvl8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8pPr>
      <a:lvl9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9pPr>
    </p:titleStyle>
    <p:bodyStyle>
      <a:lvl1pPr marL="1609725" marR="0" indent="-1609725" algn="l" defTabSz="4295775" rtl="0" latinLnBrk="0">
        <a:lnSpc>
          <a:spcPct val="100000"/>
        </a:lnSpc>
        <a:spcBef>
          <a:spcPts val="3600"/>
        </a:spcBef>
        <a:spcAft>
          <a:spcPts val="0"/>
        </a:spcAft>
        <a:buClrTx/>
        <a:buSzPct val="100000"/>
        <a:buFont typeface="Arial"/>
        <a:buChar char="»"/>
        <a:tabLst/>
        <a:defRPr sz="15000" b="0" i="0" u="none" strike="noStrike" cap="none" spc="0" baseline="0">
          <a:solidFill>
            <a:srgbClr val="000000"/>
          </a:solidFill>
          <a:uFillTx/>
          <a:latin typeface="Calibri"/>
          <a:ea typeface="Calibri"/>
          <a:cs typeface="Calibri"/>
          <a:sym typeface="Calibri"/>
        </a:defRPr>
      </a:lvl1pPr>
      <a:lvl2pPr marL="14861117" marR="0" indent="-12713230" algn="l" defTabSz="4295775" rtl="0" latinLnBrk="0">
        <a:lnSpc>
          <a:spcPct val="100000"/>
        </a:lnSpc>
        <a:spcBef>
          <a:spcPts val="3600"/>
        </a:spcBef>
        <a:spcAft>
          <a:spcPts val="0"/>
        </a:spcAft>
        <a:buClrTx/>
        <a:buSzPct val="100000"/>
        <a:buFont typeface="Arial"/>
        <a:buChar char="–"/>
        <a:tabLst/>
        <a:defRPr sz="15000" b="0" i="0" u="none" strike="noStrike" cap="none" spc="0" baseline="0">
          <a:solidFill>
            <a:srgbClr val="000000"/>
          </a:solidFill>
          <a:uFillTx/>
          <a:latin typeface="Calibri"/>
          <a:ea typeface="Calibri"/>
          <a:cs typeface="Calibri"/>
          <a:sym typeface="Calibri"/>
        </a:defRPr>
      </a:lvl2pPr>
      <a:lvl3pPr marL="16165512" marR="0" indent="-11866561" algn="l" defTabSz="4295775" rtl="0" latinLnBrk="0">
        <a:lnSpc>
          <a:spcPct val="100000"/>
        </a:lnSpc>
        <a:spcBef>
          <a:spcPts val="3600"/>
        </a:spcBef>
        <a:spcAft>
          <a:spcPts val="0"/>
        </a:spcAft>
        <a:buClrTx/>
        <a:buSzPct val="100000"/>
        <a:buFont typeface="Arial"/>
        <a:buChar char="•"/>
        <a:tabLst/>
        <a:defRPr sz="15000" b="0" i="0" u="none" strike="noStrike" cap="none" spc="0" baseline="0">
          <a:solidFill>
            <a:srgbClr val="000000"/>
          </a:solidFill>
          <a:uFillTx/>
          <a:latin typeface="Calibri"/>
          <a:ea typeface="Calibri"/>
          <a:cs typeface="Calibri"/>
          <a:sym typeface="Calibri"/>
        </a:defRPr>
      </a:lvl3pPr>
      <a:lvl4pPr marL="20709466" marR="0" indent="-14261041" algn="l" defTabSz="4295775" rtl="0" latinLnBrk="0">
        <a:lnSpc>
          <a:spcPct val="100000"/>
        </a:lnSpc>
        <a:spcBef>
          <a:spcPts val="3600"/>
        </a:spcBef>
        <a:spcAft>
          <a:spcPts val="0"/>
        </a:spcAft>
        <a:buClrTx/>
        <a:buSzPct val="100000"/>
        <a:buFont typeface="Arial"/>
        <a:buChar char="–"/>
        <a:tabLst/>
        <a:defRPr sz="15000" b="0" i="0" u="none" strike="noStrike" cap="none" spc="0" baseline="0">
          <a:solidFill>
            <a:srgbClr val="000000"/>
          </a:solidFill>
          <a:uFillTx/>
          <a:latin typeface="Calibri"/>
          <a:ea typeface="Calibri"/>
          <a:cs typeface="Calibri"/>
          <a:sym typeface="Calibri"/>
        </a:defRPr>
      </a:lvl4pPr>
      <a:lvl5pPr marL="51206396" marR="0" indent="-51206396" algn="l" defTabSz="4295775" rtl="0" latinLnBrk="0">
        <a:lnSpc>
          <a:spcPct val="100000"/>
        </a:lnSpc>
        <a:spcBef>
          <a:spcPts val="3600"/>
        </a:spcBef>
        <a:spcAft>
          <a:spcPts val="0"/>
        </a:spcAft>
        <a:buClrTx/>
        <a:buSzPct val="100000"/>
        <a:buFont typeface="Arial"/>
        <a:buChar char="»"/>
        <a:tabLst/>
        <a:defRPr sz="15000" b="0" i="0" u="none" strike="noStrike" cap="none" spc="0" baseline="0">
          <a:solidFill>
            <a:srgbClr val="000000"/>
          </a:solidFill>
          <a:uFillTx/>
          <a:latin typeface="Calibri"/>
          <a:ea typeface="Calibri"/>
          <a:cs typeface="Calibri"/>
          <a:sym typeface="Calibri"/>
        </a:defRPr>
      </a:lvl5pPr>
      <a:lvl6pPr marL="0" marR="0" indent="0" algn="l" defTabSz="4295775" rtl="0" latinLnBrk="0">
        <a:lnSpc>
          <a:spcPct val="100000"/>
        </a:lnSpc>
        <a:spcBef>
          <a:spcPts val="3600"/>
        </a:spcBef>
        <a:spcAft>
          <a:spcPts val="0"/>
        </a:spcAft>
        <a:buClrTx/>
        <a:buSzTx/>
        <a:buFont typeface="Arial"/>
        <a:buNone/>
        <a:tabLst/>
        <a:defRPr sz="15000" b="0" i="0" u="none" strike="noStrike" cap="none" spc="0" baseline="0">
          <a:solidFill>
            <a:srgbClr val="000000"/>
          </a:solidFill>
          <a:uFillTx/>
          <a:latin typeface="Calibri"/>
          <a:ea typeface="Calibri"/>
          <a:cs typeface="Calibri"/>
          <a:sym typeface="Calibri"/>
        </a:defRPr>
      </a:lvl6pPr>
      <a:lvl7pPr marL="0" marR="0" indent="0" algn="l" defTabSz="4295775" rtl="0" latinLnBrk="0">
        <a:lnSpc>
          <a:spcPct val="100000"/>
        </a:lnSpc>
        <a:spcBef>
          <a:spcPts val="3600"/>
        </a:spcBef>
        <a:spcAft>
          <a:spcPts val="0"/>
        </a:spcAft>
        <a:buClrTx/>
        <a:buSzTx/>
        <a:buFont typeface="Arial"/>
        <a:buNone/>
        <a:tabLst/>
        <a:defRPr sz="15000" b="0" i="0" u="none" strike="noStrike" cap="none" spc="0" baseline="0">
          <a:solidFill>
            <a:srgbClr val="000000"/>
          </a:solidFill>
          <a:uFillTx/>
          <a:latin typeface="Calibri"/>
          <a:ea typeface="Calibri"/>
          <a:cs typeface="Calibri"/>
          <a:sym typeface="Calibri"/>
        </a:defRPr>
      </a:lvl7pPr>
      <a:lvl8pPr marL="0" marR="0" indent="0" algn="l" defTabSz="4295775" rtl="0" latinLnBrk="0">
        <a:lnSpc>
          <a:spcPct val="100000"/>
        </a:lnSpc>
        <a:spcBef>
          <a:spcPts val="3600"/>
        </a:spcBef>
        <a:spcAft>
          <a:spcPts val="0"/>
        </a:spcAft>
        <a:buClrTx/>
        <a:buSzTx/>
        <a:buFont typeface="Arial"/>
        <a:buNone/>
        <a:tabLst/>
        <a:defRPr sz="15000" b="0" i="0" u="none" strike="noStrike" cap="none" spc="0" baseline="0">
          <a:solidFill>
            <a:srgbClr val="000000"/>
          </a:solidFill>
          <a:uFillTx/>
          <a:latin typeface="Calibri"/>
          <a:ea typeface="Calibri"/>
          <a:cs typeface="Calibri"/>
          <a:sym typeface="Calibri"/>
        </a:defRPr>
      </a:lvl8pPr>
      <a:lvl9pPr marL="0" marR="0" indent="0" algn="l" defTabSz="4295775" rtl="0" latinLnBrk="0">
        <a:lnSpc>
          <a:spcPct val="100000"/>
        </a:lnSpc>
        <a:spcBef>
          <a:spcPts val="3600"/>
        </a:spcBef>
        <a:spcAft>
          <a:spcPts val="0"/>
        </a:spcAft>
        <a:buClrTx/>
        <a:buSzTx/>
        <a:buFont typeface="Arial"/>
        <a:buNone/>
        <a:tabLst/>
        <a:defRPr sz="150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ytuł pracy - tytuł Twojej pracy powinien mieć…"/>
          <p:cNvSpPr txBox="1"/>
          <p:nvPr/>
        </p:nvSpPr>
        <p:spPr>
          <a:xfrm>
            <a:off x="5911849" y="9104810"/>
            <a:ext cx="17004508" cy="1015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a:defRPr sz="6000">
                <a:latin typeface="Arial"/>
                <a:ea typeface="Arial"/>
                <a:cs typeface="Arial"/>
                <a:sym typeface="Arial"/>
              </a:defRPr>
            </a:pPr>
            <a:r>
              <a:rPr lang="pl-PL" dirty="0"/>
              <a:t>Zespół Szkół Łączności w Gdańsku</a:t>
            </a:r>
            <a:endParaRPr dirty="0"/>
          </a:p>
        </p:txBody>
      </p:sp>
      <p:sp>
        <p:nvSpPr>
          <p:cNvPr id="22" name="To jest miejsce na abstrakt Twojego projektu. Ma on mieć maksymalnie 800 znaków ze spacjami – inaczej stanie się nieczytelny dla odbiorców Twojego plakatu. Opisz tutaj w kilku zdaniach o czym jest Twój projekt. Postaraj się podać tylko najważniejsze informacje – mają one być tłem dla Twojej prezentacji, a nie całą prezentacją! Pamiętaj,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p:cNvSpPr txBox="1"/>
          <p:nvPr/>
        </p:nvSpPr>
        <p:spPr>
          <a:xfrm>
            <a:off x="922337" y="11696699"/>
            <a:ext cx="29235401" cy="19389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just">
              <a:defRPr sz="3000">
                <a:latin typeface="Arial"/>
                <a:ea typeface="Arial"/>
                <a:cs typeface="Arial"/>
                <a:sym typeface="Arial"/>
              </a:defRPr>
            </a:lvl1pPr>
          </a:lstStyle>
          <a:p>
            <a:r>
              <a:rPr lang="pl-PL" dirty="0"/>
              <a:t>Rozpoznawanie zwierząt nie jest rzeczą trudną. Koń jaki jest – każdy widzi. Co jeśli jednak musimy rozpoznać konkretny gatunek, na przykład pająka? Nasz program powstał właśnie z tą myślą. Przydatny dla turystów  udających się do krajów gdzie stworzenia żywe są nieco mniej przyjazne niż w Polsce, ale także dla mieszkańców niebezpiecznych terenów. Nasz algorytm rozpoznaje gatunek zwierzęcia po zdjęciu. Co prawda jak sama nazwa wskazuje – uczony był początkowo na stworkach z kreskówki „Pokemon”, ale przygotowywany był na kategoryzowanie prawdziwych zwierząt takich jak trujące pająki i węże.</a:t>
            </a:r>
            <a:endParaRPr dirty="0"/>
          </a:p>
        </p:txBody>
      </p:sp>
      <p:sp>
        <p:nvSpPr>
          <p:cNvPr id="23" name="To jest miejsce na opisanie co zmotywowało Cię do wybrania tego tematu. Maksymalnie 500 znaków ze spacjami. Napisz tutaj czemu zdecydowałaś się na właśnie ten temat. Pamiętaj! Nie ma tutaj złej odpowiedzi! 500 znaków, pamiętaj. To jest właśnie 500 znaków. To jest właśnie 500 znaków. To jest właśnie 500 znaków. To jest właśnie 500 znaków. To jest właśnie 500 znaków. To jest właśnie 500 znaków. To jest właśnie 500 znaków. To jest właśnie 500 znaków. To jest właśnie 500 znaków. To jest właśnie 500."/>
          <p:cNvSpPr txBox="1"/>
          <p:nvPr/>
        </p:nvSpPr>
        <p:spPr>
          <a:xfrm>
            <a:off x="1182687" y="16182975"/>
            <a:ext cx="13773152" cy="2308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just">
              <a:defRPr sz="2400">
                <a:latin typeface="Arial"/>
                <a:ea typeface="Arial"/>
                <a:cs typeface="Arial"/>
                <a:sym typeface="Arial"/>
              </a:defRPr>
            </a:lvl1pPr>
          </a:lstStyle>
          <a:p>
            <a:pPr algn="l"/>
            <a:r>
              <a:rPr lang="pl-PL" dirty="0"/>
              <a:t>Dla naszego projektu motywacją była chęć stworzenia czegoś co ułatwi turystykę zagraniczną. Chcieliśmy aby podróże były bezpieczne. Chcieliśmy więc wykorzystać sztuczną inteligencję do rozpoznawania czym jest napotkane zwierzę. I – jeśli nadejdzie taka potrzeba – rozpoznanie go może pomóc w podjęciu odpowiednich działań ratunkowych po hipotetycznym ukąszeniu.</a:t>
            </a:r>
          </a:p>
          <a:p>
            <a:pPr algn="l"/>
            <a:r>
              <a:rPr lang="pl-PL" dirty="0"/>
              <a:t>Dodatkowo AI może pomóc </a:t>
            </a:r>
            <a:r>
              <a:rPr lang="pl-PL" dirty="0" err="1"/>
              <a:t>redzennym</a:t>
            </a:r>
            <a:r>
              <a:rPr lang="pl-PL" dirty="0"/>
              <a:t> mieszkańcom niebezpiecznych terenów w wykonywaniu zadań </a:t>
            </a:r>
            <a:r>
              <a:rPr lang="pl-PL"/>
              <a:t>życia codziennego.</a:t>
            </a:r>
            <a:endParaRPr lang="pl-PL" dirty="0"/>
          </a:p>
        </p:txBody>
      </p:sp>
      <p:sp>
        <p:nvSpPr>
          <p:cNvPr id="24" name="To jest miejsce na opisanie jak przebiegały Twoje badania. Możesz to zrobić tekstem ciągłym, ale jeśli wolisz, możesz wypunktować kolejne etapy Twojego badania. Maksymalnie 1500 znaków ze spacjami. Pamiętaj jednak, że możesz użyć mniej znaków!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właśnie tyle. 1500 znaków to jest właśnie tyle. 1500 znaków to jest właśnie tyle."/>
          <p:cNvSpPr txBox="1"/>
          <p:nvPr/>
        </p:nvSpPr>
        <p:spPr>
          <a:xfrm>
            <a:off x="16195674" y="27322462"/>
            <a:ext cx="13441364" cy="6001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just">
              <a:defRPr sz="2400">
                <a:latin typeface="Arial"/>
                <a:ea typeface="Arial"/>
                <a:cs typeface="Arial"/>
                <a:sym typeface="Arial"/>
              </a:defRPr>
            </a:lvl1pPr>
          </a:lstStyle>
          <a:p>
            <a:r>
              <a:rPr lang="pl-PL" dirty="0"/>
              <a:t>To jest miejsce na opisanie jak przebiegał Twój projekt. Możesz to zrobić tekstem ciągłym, ale jeśli wolisz, możesz wypunktować kolejne etapy Twojego projektu. Jakich uzyłeś/aś algorytmów, skąd brałeś/aś dane itp. Maksymalnie 1500 znaków ze spacjami. Pamiętaj jednak, że możesz użyć mniej znaków!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właśnie tyle. 1500 znaków to jest właśnie tyle.</a:t>
            </a:r>
          </a:p>
        </p:txBody>
      </p:sp>
      <p:sp>
        <p:nvSpPr>
          <p:cNvPr id="25" name="To jest miejsce na wnioski z Twoich badań. Możesz to zrobić tekstem ciągłym, ale jeśli wolisz, możesz wypunktować kolejne etapy Twojego badania. Maksymalnie 1500 znaków ze spacjami. Pamiętaj jednak, że możesz użyć mniej znaków!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tyle. 1500 znaków to jest właśnie tyle. 1500 znaków to jest właśnie tyle. 1500 znaków to jest właśnie tyle. 1500 znaków to jest właśnie tyle. 1500 znaków to właśnie tyle. 1500 znaków to jest właśnie tyle. 1500 znaków to jest właśnie tyle. 1500 znaków to jest tyle. 1500 znaków to jest właśnie tyle. 1500 znaków to jest właśnie tyle. 1500 znaków to jest właśnie tyle.."/>
          <p:cNvSpPr txBox="1"/>
          <p:nvPr/>
        </p:nvSpPr>
        <p:spPr>
          <a:xfrm>
            <a:off x="1338261" y="36187062"/>
            <a:ext cx="13498514" cy="2308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just">
              <a:defRPr sz="2400">
                <a:latin typeface="Arial"/>
                <a:ea typeface="Arial"/>
                <a:cs typeface="Arial"/>
                <a:sym typeface="Arial"/>
              </a:defRPr>
            </a:lvl1pPr>
          </a:lstStyle>
          <a:p>
            <a:endParaRPr lang="pl-PL" dirty="0"/>
          </a:p>
          <a:p>
            <a:pPr algn="l"/>
            <a:r>
              <a:rPr lang="pl-PL" dirty="0"/>
              <a:t>Nauczeni doświadczeniem jakim było tworzenie tego projektu poznaliśmy możliwości dostosowywania AI do własnych potrzeb. Nasz model jest gotów wypełnić lukę zarówno w przemyśle turystycznym jak i pomóc lokalnym mieszkańcom rozpoznawać typ zagrożenia.</a:t>
            </a:r>
          </a:p>
          <a:p>
            <a:pPr algn="l"/>
            <a:r>
              <a:rPr lang="pl-PL" dirty="0"/>
              <a:t>Dzięki uniwersalności projekt będzie mógł powiększać swoją bazę danych o kolejne gatunki stworzeń oraz zostanie zaopatrzony w GUI dzięki któremu każdy mógłby użyć naszego programu.</a:t>
            </a:r>
          </a:p>
        </p:txBody>
      </p:sp>
      <p:sp>
        <p:nvSpPr>
          <p:cNvPr id="26" name="Autor pracy:…"/>
          <p:cNvSpPr txBox="1"/>
          <p:nvPr/>
        </p:nvSpPr>
        <p:spPr>
          <a:xfrm>
            <a:off x="274626" y="9104810"/>
            <a:ext cx="13319608" cy="19389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sz="6000">
                <a:latin typeface="Arial"/>
                <a:ea typeface="Arial"/>
                <a:cs typeface="Arial"/>
                <a:sym typeface="Arial"/>
              </a:defRPr>
            </a:lvl1pPr>
          </a:lstStyle>
          <a:p>
            <a:r>
              <a:rPr dirty="0"/>
              <a:t>Autor</a:t>
            </a:r>
            <a:r>
              <a:rPr lang="pl-PL" dirty="0"/>
              <a:t>zy</a:t>
            </a:r>
            <a:r>
              <a:rPr dirty="0"/>
              <a:t> </a:t>
            </a:r>
            <a:r>
              <a:rPr dirty="0" err="1"/>
              <a:t>pracy</a:t>
            </a:r>
            <a:r>
              <a:rPr dirty="0"/>
              <a:t>:</a:t>
            </a:r>
            <a:endParaRPr lang="pl-PL" dirty="0"/>
          </a:p>
          <a:p>
            <a:r>
              <a:rPr lang="pl-PL" dirty="0"/>
              <a:t>Mateusz Krzyżostanek, Konrad Kihan</a:t>
            </a:r>
            <a:endParaRPr dirty="0"/>
          </a:p>
        </p:txBody>
      </p:sp>
      <p:sp>
        <p:nvSpPr>
          <p:cNvPr id="27" name="Szkoła: II LO im. Stefana Batorego w Warszawie"/>
          <p:cNvSpPr txBox="1"/>
          <p:nvPr/>
        </p:nvSpPr>
        <p:spPr>
          <a:xfrm>
            <a:off x="8158955" y="6819047"/>
            <a:ext cx="22707239" cy="14465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sz="8800">
                <a:latin typeface="Arial"/>
                <a:ea typeface="Arial"/>
                <a:cs typeface="Arial"/>
                <a:sym typeface="Arial"/>
              </a:defRPr>
            </a:lvl1pPr>
          </a:lstStyle>
          <a:p>
            <a:pPr algn="ctr"/>
            <a:r>
              <a:rPr lang="pl-PL" dirty="0"/>
              <a:t>POKEMON  VISUAL  RECOGNISION</a:t>
            </a:r>
            <a:endParaRPr dirty="0"/>
          </a:p>
        </p:txBody>
      </p:sp>
      <p:sp>
        <p:nvSpPr>
          <p:cNvPr id="28" name="Opiekun naukowy:…"/>
          <p:cNvSpPr txBox="1"/>
          <p:nvPr/>
        </p:nvSpPr>
        <p:spPr>
          <a:xfrm>
            <a:off x="1136850" y="14865450"/>
            <a:ext cx="7200902" cy="1015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6000">
                <a:latin typeface="Arial"/>
                <a:ea typeface="Arial"/>
                <a:cs typeface="Arial"/>
                <a:sym typeface="Arial"/>
              </a:defRPr>
            </a:lvl1pPr>
          </a:lstStyle>
          <a:p>
            <a:r>
              <a:rPr lang="pl-PL" b="1" dirty="0">
                <a:solidFill>
                  <a:schemeClr val="bg1"/>
                </a:solidFill>
              </a:rPr>
              <a:t>MOTYWACJA</a:t>
            </a:r>
            <a:endParaRPr b="1" dirty="0">
              <a:solidFill>
                <a:schemeClr val="bg1"/>
              </a:solidFill>
            </a:endParaRPr>
          </a:p>
        </p:txBody>
      </p:sp>
      <p:sp>
        <p:nvSpPr>
          <p:cNvPr id="29" name="Źródło: xxxxxxxxxxxxxxxxxxxxxxxxxxxxxxxxxxxxxxxxx"/>
          <p:cNvSpPr txBox="1"/>
          <p:nvPr/>
        </p:nvSpPr>
        <p:spPr>
          <a:xfrm>
            <a:off x="16448087" y="39703375"/>
            <a:ext cx="13068303" cy="424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300">
                <a:latin typeface="Arial"/>
                <a:ea typeface="Arial"/>
                <a:cs typeface="Arial"/>
                <a:sym typeface="Arial"/>
              </a:defRPr>
            </a:lvl1pPr>
          </a:lstStyle>
          <a:p>
            <a:r>
              <a:t>Źródło: xxxxxxxxxxxxxxxxxxxxxxxxxxxxxxxxxxxxxxxxx</a:t>
            </a:r>
          </a:p>
        </p:txBody>
      </p:sp>
      <p:sp>
        <p:nvSpPr>
          <p:cNvPr id="30" name="Źródło: xxxxxxxxxxxxxxxxxxxxxxxxxxxxxxxxxxxxxxxxx"/>
          <p:cNvSpPr txBox="1"/>
          <p:nvPr/>
        </p:nvSpPr>
        <p:spPr>
          <a:xfrm>
            <a:off x="1625599" y="31570612"/>
            <a:ext cx="13066714" cy="424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300">
                <a:latin typeface="Arial"/>
                <a:ea typeface="Arial"/>
                <a:cs typeface="Arial"/>
                <a:sym typeface="Arial"/>
              </a:defRPr>
            </a:lvl1pPr>
          </a:lstStyle>
          <a:p>
            <a:r>
              <a:t>Źródło: xxxxxxxxxxxxxxxxxxxxxxxxxxxxxxxxxxxxxxxxx</a:t>
            </a:r>
          </a:p>
        </p:txBody>
      </p:sp>
      <p:sp>
        <p:nvSpPr>
          <p:cNvPr id="31" name="Źródło: xxxxxxxxxxxxxxxxxxxxxxxxxxxxxxxxxxxxxxxxx"/>
          <p:cNvSpPr txBox="1"/>
          <p:nvPr/>
        </p:nvSpPr>
        <p:spPr>
          <a:xfrm>
            <a:off x="16382999" y="23521987"/>
            <a:ext cx="13066714" cy="424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300">
                <a:latin typeface="Arial"/>
                <a:ea typeface="Arial"/>
                <a:cs typeface="Arial"/>
                <a:sym typeface="Arial"/>
              </a:defRPr>
            </a:lvl1pPr>
          </a:lstStyle>
          <a:p>
            <a:r>
              <a:t>Źródło: xxxxxxxxxxxxxxxxxxxxxxxxxxxxxxxxxxxxxxxxx</a:t>
            </a:r>
          </a:p>
        </p:txBody>
      </p:sp>
      <p:sp>
        <p:nvSpPr>
          <p:cNvPr id="32" name="Tytuł grafiki"/>
          <p:cNvSpPr txBox="1"/>
          <p:nvPr/>
        </p:nvSpPr>
        <p:spPr>
          <a:xfrm>
            <a:off x="16467137" y="35439349"/>
            <a:ext cx="13066713" cy="5539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000">
                <a:latin typeface="Arial"/>
                <a:ea typeface="Arial"/>
                <a:cs typeface="Arial"/>
                <a:sym typeface="Arial"/>
              </a:defRPr>
            </a:lvl1pPr>
          </a:lstStyle>
          <a:p>
            <a:r>
              <a:rPr lang="pl-PL" dirty="0"/>
              <a:t>Wykres tensor </a:t>
            </a:r>
            <a:r>
              <a:rPr lang="pl-PL" dirty="0" err="1"/>
              <a:t>board</a:t>
            </a:r>
            <a:endParaRPr lang="pl-PL" dirty="0"/>
          </a:p>
        </p:txBody>
      </p:sp>
      <p:sp>
        <p:nvSpPr>
          <p:cNvPr id="33" name="Tytuł grafiki"/>
          <p:cNvSpPr txBox="1"/>
          <p:nvPr/>
        </p:nvSpPr>
        <p:spPr>
          <a:xfrm>
            <a:off x="1439861" y="20069174"/>
            <a:ext cx="13066714" cy="5539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000">
                <a:latin typeface="Arial"/>
                <a:ea typeface="Arial"/>
                <a:cs typeface="Arial"/>
                <a:sym typeface="Arial"/>
              </a:defRPr>
            </a:lvl1pPr>
          </a:lstStyle>
          <a:p>
            <a:r>
              <a:rPr lang="pl-PL" dirty="0"/>
              <a:t>Wizualizacja działania algorytmu</a:t>
            </a:r>
          </a:p>
        </p:txBody>
      </p:sp>
      <p:sp>
        <p:nvSpPr>
          <p:cNvPr id="34" name="Tytuł grafiki"/>
          <p:cNvSpPr txBox="1"/>
          <p:nvPr/>
        </p:nvSpPr>
        <p:spPr>
          <a:xfrm>
            <a:off x="16392524" y="17337087"/>
            <a:ext cx="13066714" cy="5539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000">
                <a:latin typeface="Arial"/>
                <a:ea typeface="Arial"/>
                <a:cs typeface="Arial"/>
                <a:sym typeface="Arial"/>
              </a:defRPr>
            </a:lvl1pPr>
          </a:lstStyle>
          <a:p>
            <a:r>
              <a:rPr lang="pl-PL" dirty="0"/>
              <a:t>Tu wpisz tytuł grafiki</a:t>
            </a:r>
          </a:p>
        </p:txBody>
      </p:sp>
      <p:sp>
        <p:nvSpPr>
          <p:cNvPr id="35" name="Tutaj wstaw Twoją grafikę (zdjęcie, wykres, tabelę, itd.)"/>
          <p:cNvSpPr txBox="1"/>
          <p:nvPr/>
        </p:nvSpPr>
        <p:spPr>
          <a:xfrm>
            <a:off x="21283612" y="19853274"/>
            <a:ext cx="5128046" cy="147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sz="3000">
                <a:latin typeface="Arial"/>
                <a:ea typeface="Arial"/>
                <a:cs typeface="Arial"/>
                <a:sym typeface="Arial"/>
              </a:defRPr>
            </a:lvl1pPr>
          </a:lstStyle>
          <a:p>
            <a:r>
              <a:rPr lang="pl-PL" dirty="0"/>
              <a:t>Tutaj wstaw Twoją grafikę (zdjęcie,zrzut ekranu, wykres, tabelę, itd.) </a:t>
            </a:r>
          </a:p>
        </p:txBody>
      </p:sp>
      <p:sp>
        <p:nvSpPr>
          <p:cNvPr id="36" name="Tutaj wstaw Twoją grafikę (zdjęcie, wykres, tabelę, itd.)"/>
          <p:cNvSpPr txBox="1"/>
          <p:nvPr/>
        </p:nvSpPr>
        <p:spPr>
          <a:xfrm>
            <a:off x="5911850" y="25563512"/>
            <a:ext cx="5234112" cy="147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sz="3000">
                <a:latin typeface="Arial"/>
                <a:ea typeface="Arial"/>
                <a:cs typeface="Arial"/>
                <a:sym typeface="Arial"/>
              </a:defRPr>
            </a:lvl1pPr>
          </a:lstStyle>
          <a:p>
            <a:r>
              <a:rPr lang="pl-PL" dirty="0"/>
              <a:t>Tutaj wstaw Twoją grafikę (zdjęcie,zrzut ekranu, wykres, tabelę, itd.) </a:t>
            </a:r>
          </a:p>
        </p:txBody>
      </p:sp>
      <p:sp>
        <p:nvSpPr>
          <p:cNvPr id="37" name="Tutaj wstaw Twoją grafikę (zdjęcie, wykres, tabelę, itd.)"/>
          <p:cNvSpPr txBox="1"/>
          <p:nvPr/>
        </p:nvSpPr>
        <p:spPr>
          <a:xfrm>
            <a:off x="20854987" y="36905065"/>
            <a:ext cx="5556671" cy="147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sz="3000">
                <a:latin typeface="Arial"/>
                <a:ea typeface="Arial"/>
                <a:cs typeface="Arial"/>
                <a:sym typeface="Arial"/>
              </a:defRPr>
            </a:lvl1pPr>
          </a:lstStyle>
          <a:p>
            <a:r>
              <a:rPr lang="pl-PL" dirty="0"/>
              <a:t>Tutaj wstaw Twoją grafikę (zdjęcie,zrzut ekranu, wykres, tabelę, itd.) </a:t>
            </a:r>
          </a:p>
        </p:txBody>
      </p:sp>
      <p:sp>
        <p:nvSpPr>
          <p:cNvPr id="19" name="Opiekun naukowy:…"/>
          <p:cNvSpPr txBox="1"/>
          <p:nvPr/>
        </p:nvSpPr>
        <p:spPr>
          <a:xfrm>
            <a:off x="23665293" y="9257210"/>
            <a:ext cx="7200902" cy="19389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6000">
                <a:latin typeface="Arial"/>
                <a:ea typeface="Arial"/>
                <a:cs typeface="Arial"/>
                <a:sym typeface="Arial"/>
              </a:defRPr>
            </a:lvl1pPr>
          </a:lstStyle>
          <a:p>
            <a:r>
              <a:rPr lang="pl-PL" dirty="0"/>
              <a:t>Mentor / Opiekun</a:t>
            </a:r>
            <a:r>
              <a:rPr dirty="0"/>
              <a:t>:</a:t>
            </a:r>
            <a:endParaRPr lang="pl-PL" dirty="0"/>
          </a:p>
          <a:p>
            <a:r>
              <a:rPr lang="pl-PL" dirty="0"/>
              <a:t>Dariusz Trawiński</a:t>
            </a:r>
            <a:endParaRPr dirty="0"/>
          </a:p>
        </p:txBody>
      </p:sp>
      <p:sp>
        <p:nvSpPr>
          <p:cNvPr id="20" name="Opiekun naukowy:…"/>
          <p:cNvSpPr txBox="1"/>
          <p:nvPr/>
        </p:nvSpPr>
        <p:spPr>
          <a:xfrm>
            <a:off x="15799591" y="26026690"/>
            <a:ext cx="7200902" cy="1015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6000">
                <a:latin typeface="Arial"/>
                <a:ea typeface="Arial"/>
                <a:cs typeface="Arial"/>
                <a:sym typeface="Arial"/>
              </a:defRPr>
            </a:lvl1pPr>
          </a:lstStyle>
          <a:p>
            <a:r>
              <a:rPr lang="pl-PL" b="1" dirty="0">
                <a:solidFill>
                  <a:schemeClr val="bg1"/>
                </a:solidFill>
              </a:rPr>
              <a:t>OPIS PROCESU</a:t>
            </a:r>
            <a:endParaRPr b="1" dirty="0">
              <a:solidFill>
                <a:schemeClr val="bg1"/>
              </a:solidFill>
            </a:endParaRPr>
          </a:p>
        </p:txBody>
      </p:sp>
      <p:sp>
        <p:nvSpPr>
          <p:cNvPr id="38" name="Opiekun naukowy:…"/>
          <p:cNvSpPr txBox="1"/>
          <p:nvPr/>
        </p:nvSpPr>
        <p:spPr>
          <a:xfrm>
            <a:off x="1136850" y="34811666"/>
            <a:ext cx="7200902" cy="1015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6000">
                <a:latin typeface="Arial"/>
                <a:ea typeface="Arial"/>
                <a:cs typeface="Arial"/>
                <a:sym typeface="Arial"/>
              </a:defRPr>
            </a:lvl1pPr>
          </a:lstStyle>
          <a:p>
            <a:r>
              <a:rPr lang="pl-PL" b="1" dirty="0">
                <a:solidFill>
                  <a:schemeClr val="bg1"/>
                </a:solidFill>
              </a:rPr>
              <a:t>WNIOSKI</a:t>
            </a:r>
            <a:endParaRPr b="1" dirty="0">
              <a:solidFill>
                <a:schemeClr val="bg1"/>
              </a:solidFill>
            </a:endParaRPr>
          </a:p>
        </p:txBody>
      </p:sp>
    </p:spTree>
  </p:cSld>
  <p:clrMapOvr>
    <a:masterClrMapping/>
  </p:clrMapOvr>
  <p:transition spd="med"/>
</p:sld>
</file>

<file path=ppt/theme/theme1.xml><?xml version="1.0" encoding="utf-8"?>
<a:theme xmlns:a="http://schemas.openxmlformats.org/drawingml/2006/main" name="Motyw pakietu Office">
  <a:themeElements>
    <a:clrScheme name="Motyw pakietu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tyw pakietu Office">
      <a:majorFont>
        <a:latin typeface="Helvetica Neue"/>
        <a:ea typeface="Helvetica Neue"/>
        <a:cs typeface="Helvetica Neue"/>
      </a:majorFont>
      <a:minorFont>
        <a:latin typeface="Helvetica"/>
        <a:ea typeface="Helvetica"/>
        <a:cs typeface="Helvetica"/>
      </a:minorFont>
    </a:fontScheme>
    <a:fmtScheme name="Motyw pakietu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tyw pakietu Office">
  <a:themeElements>
    <a:clrScheme name="Motyw pakietu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tyw pakietu Office">
      <a:majorFont>
        <a:latin typeface="Helvetica Neue"/>
        <a:ea typeface="Helvetica Neue"/>
        <a:cs typeface="Helvetica Neue"/>
      </a:majorFont>
      <a:minorFont>
        <a:latin typeface="Helvetica"/>
        <a:ea typeface="Helvetica"/>
        <a:cs typeface="Helvetica"/>
      </a:minorFont>
    </a:fontScheme>
    <a:fmtScheme name="Motyw pakietu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123</TotalTime>
  <Words>623</Words>
  <Application>Microsoft Office PowerPoint</Application>
  <PresentationFormat>Niestandardowy</PresentationFormat>
  <Paragraphs>25</Paragraphs>
  <Slides>1</Slides>
  <Notes>1</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vt:i4>
      </vt:variant>
    </vt:vector>
  </HeadingPairs>
  <TitlesOfParts>
    <vt:vector size="5" baseType="lpstr">
      <vt:lpstr>Arial</vt:lpstr>
      <vt:lpstr>Calibri</vt:lpstr>
      <vt:lpstr>Helvetica Neue</vt:lpstr>
      <vt:lpstr>Motyw pakietu Office</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aduszynska</dc:creator>
  <cp:keywords>CTPClassification=CTP_NT</cp:keywords>
  <cp:lastModifiedBy>Konrad Kihan</cp:lastModifiedBy>
  <cp:revision>22</cp:revision>
  <dcterms:modified xsi:type="dcterms:W3CDTF">2019-11-28T07:52:43Z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7b455f64-c25b-4102-bb50-b1d6978a8c55</vt:lpwstr>
  </property>
  <property fmtid="{D5CDD505-2E9C-101B-9397-08002B2CF9AE}" pid="3" name="CTP_TimeStamp">
    <vt:lpwstr>2019-11-21 11:12:04Z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