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6/27/2015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6/27/2015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6/27/2015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6/27/2015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6/27/2015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6/27/2015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6/27/2015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/>
              <a:pPr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69848" y="2005444"/>
            <a:ext cx="7315200" cy="2548267"/>
          </a:xfrm>
        </p:spPr>
        <p:txBody>
          <a:bodyPr>
            <a:normAutofit/>
          </a:bodyPr>
          <a:lstStyle/>
          <a:p>
            <a:r>
              <a:rPr lang="pl-PL" smtClean="0"/>
              <a:t>System monitoringu serwerów „ServerMonitor”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mtClean="0"/>
              <a:t>Autor: Konrad Komada</a:t>
            </a:r>
          </a:p>
          <a:p>
            <a:r>
              <a:rPr lang="pl-PL" smtClean="0"/>
              <a:t>Promotor: dr Beata Pańczyk</a:t>
            </a:r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1100015" y="976745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smtClean="0">
                <a:solidFill>
                  <a:schemeClr val="bg1"/>
                </a:solidFill>
              </a:rPr>
              <a:t>Praca inżynierska</a:t>
            </a:r>
            <a:endParaRPr lang="pl-PL" sz="4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99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Aplikacja QT C++ (GUI)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13" y="863600"/>
            <a:ext cx="4170450" cy="5121275"/>
          </a:xfrm>
        </p:spPr>
      </p:pic>
    </p:spTree>
    <p:extLst>
      <p:ext uri="{BB962C8B-B14F-4D97-AF65-F5344CB8AC3E}">
        <p14:creationId xmlns:p14="http://schemas.microsoft.com/office/powerpoint/2010/main" val="381312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Monitoring wielu serwerów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884480"/>
            <a:ext cx="7315200" cy="3079515"/>
          </a:xfrm>
        </p:spPr>
      </p:pic>
    </p:spTree>
    <p:extLst>
      <p:ext uri="{BB962C8B-B14F-4D97-AF65-F5344CB8AC3E}">
        <p14:creationId xmlns:p14="http://schemas.microsoft.com/office/powerpoint/2010/main" val="111308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Bezpieczeństwo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Zastosowanie oprogramowania </a:t>
            </a:r>
            <a:r>
              <a:rPr lang="pl-PL" dirty="0" err="1" smtClean="0"/>
              <a:t>Rsync</a:t>
            </a:r>
            <a:r>
              <a:rPr lang="pl-PL" dirty="0" smtClean="0"/>
              <a:t> oraz SSH zapewnia wysoką niezawodność i bezpieczeństwo na etapie tworzenia połączenia przeznaczonego do przesyłania danych (kopie bezpieczeństwa). </a:t>
            </a:r>
          </a:p>
          <a:p>
            <a:r>
              <a:rPr lang="pl-PL" dirty="0" smtClean="0"/>
              <a:t>Wysyłanie powiadomień za pomocą e-maili zapewnia duże bezpieczeństwo i niezawodność przekazywania wiadomości do administratora systemu.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662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Wnioski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Stworzony na potrzeby niniejszej pracy system, już funkcjonuje </a:t>
            </a:r>
            <a:r>
              <a:rPr lang="pl-PL" dirty="0" smtClean="0"/>
              <a:t>produkcyjne.</a:t>
            </a:r>
          </a:p>
          <a:p>
            <a:r>
              <a:rPr lang="pl-PL" dirty="0"/>
              <a:t>Skrypty do tworzenia kopii bezpieczeństwa owych dwóch serwerów spisują się bardzo dobrze ponieważ na maszynie VPS wyposażonej w 100GB przestrzeń dyskową, znajduje kilkanaście pełnych kopii obu maszyn VPS, z których każda osobno posiada 25GB oraz 10GB danych, do zabezpieczenia</a:t>
            </a:r>
            <a:r>
              <a:rPr lang="pl-PL" dirty="0" smtClean="0"/>
              <a:t>.</a:t>
            </a:r>
          </a:p>
          <a:p>
            <a:r>
              <a:rPr lang="pl-PL" dirty="0"/>
              <a:t>Skrypty wysyłające wiadomości e-mail z powiadomieniami o zdarzeniach sprawdzają się w praktyce. Wiele razy przyczyniły się do szybkiego rozwiązania awarii związanych z pojawiającym się błędem w konfiguracji usług lub z przeciążeniem serwera</a:t>
            </a:r>
            <a:r>
              <a:rPr lang="pl-PL" dirty="0" smtClean="0"/>
              <a:t>.</a:t>
            </a:r>
          </a:p>
          <a:p>
            <a:r>
              <a:rPr lang="pl-PL" dirty="0"/>
              <a:t>Skrypt zapory sieciowej z powodzeniem zablokował w czasie trzech miesięcy pracy serwera około 10 tyś atakujących adresów IP, bez widocznego wzrostu obciążenia CPU.</a:t>
            </a:r>
          </a:p>
        </p:txBody>
      </p:sp>
    </p:spTree>
    <p:extLst>
      <p:ext uri="{BB962C8B-B14F-4D97-AF65-F5344CB8AC3E}">
        <p14:creationId xmlns:p14="http://schemas.microsoft.com/office/powerpoint/2010/main" val="6591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Kierunki rozwoju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 pewno część skryptowa będzie bardzo intensywnie rozwijana wraz ze wzrostem ilości usług oraz użytkowników serwera. Będzie wymagana ich optymalizacja oraz zwiększenie ich możliwości jak w przypadku skryptu onekiller.sh, który będzie musiał zostać rozbudowany o nowe funkcje obsługujące procesy uprzywilejowane. </a:t>
            </a:r>
          </a:p>
          <a:p>
            <a:r>
              <a:rPr lang="pl-PL" dirty="0" smtClean="0"/>
              <a:t>Część aplikacyjna QT C++ będzie musiała zostać przygotowana na urządzenia mobilne. Koniecznością będzie poprawienie jej wyglądu i dostosowanie do urządzeń mobilnych.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099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 pracy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Zaprojektowanie zbioru skryptów i aplikacji automatyzujących czynności związane z monitoringiem stanu serwerów, ich zasobów, usług, parametrów pracy oraz wysyłających powiadomienia w przypadku pojawienia się anomalii, mogących skutkować awarią oraz w przypadku zaistnienia awarii. </a:t>
            </a:r>
          </a:p>
          <a:p>
            <a:r>
              <a:rPr lang="pl-PL" dirty="0" smtClean="0"/>
              <a:t>Skrypty powinny cechować się dużą autonomicznością działania, czyli powinny wykonywać wszelkie możliwe czynności zaradcze i naprawcze automatycznie.</a:t>
            </a:r>
          </a:p>
          <a:p>
            <a:r>
              <a:rPr lang="pl-PL" dirty="0" smtClean="0"/>
              <a:t>Cały system powinien być łatwo skalowalny, czyli powinien umożliwiać dokładanie nowych usług i serwerów do monitoringu.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27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pracy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Skrypty i aplikacja przeznaczone do monitoringu serwerów pracujących pod kontrolę systemu Linux i jego usług.</a:t>
            </a:r>
          </a:p>
          <a:p>
            <a:r>
              <a:rPr lang="pl-PL" dirty="0" smtClean="0"/>
              <a:t>Główną technologią skryptową jest język </a:t>
            </a:r>
            <a:r>
              <a:rPr lang="pl-PL" dirty="0" err="1" smtClean="0"/>
              <a:t>Bash</a:t>
            </a:r>
            <a:r>
              <a:rPr lang="pl-PL" dirty="0" smtClean="0"/>
              <a:t> oraz </a:t>
            </a:r>
            <a:r>
              <a:rPr lang="pl-PL" dirty="0" err="1" smtClean="0"/>
              <a:t>Sh</a:t>
            </a:r>
            <a:r>
              <a:rPr lang="pl-PL" dirty="0" smtClean="0"/>
              <a:t>.</a:t>
            </a:r>
          </a:p>
          <a:p>
            <a:r>
              <a:rPr lang="pl-PL" dirty="0" smtClean="0"/>
              <a:t>Technologią dla części aplikacyjnej jest język C++ oraz biblioteka QT.</a:t>
            </a:r>
          </a:p>
          <a:p>
            <a:r>
              <a:rPr lang="pl-PL" dirty="0"/>
              <a:t>P</a:t>
            </a:r>
            <a:r>
              <a:rPr lang="pl-PL" dirty="0" smtClean="0"/>
              <a:t>owiadomienia drogą e-mail oraz przedstawi podstawowe parametry serwera poprzez graficzny interfejs użytkownika (GUI).</a:t>
            </a:r>
          </a:p>
          <a:p>
            <a:r>
              <a:rPr lang="pl-PL" dirty="0" smtClean="0"/>
              <a:t>Wykorzystana technologie sieciowe TCP/IP (ipv4 oraz ipv6).</a:t>
            </a:r>
          </a:p>
        </p:txBody>
      </p:sp>
    </p:spTree>
    <p:extLst>
      <p:ext uri="{BB962C8B-B14F-4D97-AF65-F5344CB8AC3E}">
        <p14:creationId xmlns:p14="http://schemas.microsoft.com/office/powerpoint/2010/main" val="30060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systemu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Architektura jedno i dwuwarstwowa dla skryptów. </a:t>
            </a:r>
          </a:p>
          <a:p>
            <a:r>
              <a:rPr lang="pl-PL" dirty="0" smtClean="0"/>
              <a:t>Architektura dwuwarstwowa dla aplikacji - Klient-Serwer.</a:t>
            </a:r>
          </a:p>
          <a:p>
            <a:r>
              <a:rPr lang="pl-PL" dirty="0" smtClean="0"/>
              <a:t>Środowisko Linux </a:t>
            </a:r>
            <a:r>
              <a:rPr lang="pl-PL" dirty="0" err="1" smtClean="0"/>
              <a:t>Debian</a:t>
            </a:r>
            <a:r>
              <a:rPr lang="pl-PL" dirty="0" smtClean="0"/>
              <a:t> 7.8 (</a:t>
            </a:r>
            <a:r>
              <a:rPr lang="pl-PL" dirty="0" err="1" smtClean="0"/>
              <a:t>Wheezy</a:t>
            </a:r>
            <a:r>
              <a:rPr lang="pl-PL" dirty="0" smtClean="0"/>
              <a:t>) na serwerze VPS z oprogramowaniem </a:t>
            </a:r>
            <a:r>
              <a:rPr lang="pl-PL" dirty="0" err="1" smtClean="0"/>
              <a:t>DirectAdmin</a:t>
            </a:r>
            <a:r>
              <a:rPr lang="pl-PL" dirty="0" smtClean="0"/>
              <a:t> (</a:t>
            </a:r>
            <a:r>
              <a:rPr lang="pl-PL" dirty="0"/>
              <a:t>p</a:t>
            </a:r>
            <a:r>
              <a:rPr lang="pl-PL" dirty="0" smtClean="0"/>
              <a:t>anel serwera).</a:t>
            </a:r>
          </a:p>
          <a:p>
            <a:r>
              <a:rPr lang="pl-PL" dirty="0" smtClean="0"/>
              <a:t>Środowisko Linux lub </a:t>
            </a:r>
            <a:r>
              <a:rPr lang="pl-PL" dirty="0" err="1" smtClean="0"/>
              <a:t>Cygwin</a:t>
            </a:r>
            <a:r>
              <a:rPr lang="pl-PL" dirty="0" smtClean="0"/>
              <a:t> po stronie klienta.</a:t>
            </a:r>
          </a:p>
          <a:p>
            <a:r>
              <a:rPr lang="pl-PL" dirty="0" smtClean="0"/>
              <a:t>Języki programowania BASH, SH, QT C++.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470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 funkcjonalne systemu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Automatyczne blokowanie adresów IP, z których dokonano ataków na serwer (na usługi serwera).</a:t>
            </a:r>
          </a:p>
          <a:p>
            <a:r>
              <a:rPr lang="pl-PL" dirty="0" smtClean="0"/>
              <a:t>Powiadamianie o błędach w konfiguracji usług na przykładzie usługi DNS.</a:t>
            </a:r>
          </a:p>
          <a:p>
            <a:r>
              <a:rPr lang="pl-PL" dirty="0" smtClean="0"/>
              <a:t>Monitorowanie bieżącego i historycznego obciążenia CPU.</a:t>
            </a:r>
          </a:p>
          <a:p>
            <a:r>
              <a:rPr lang="pl-PL" dirty="0" smtClean="0"/>
              <a:t>Monitorowanie wykorzystania CPU przez procesy PHP-FPM poszczególnych użytkowników i w przypadku przekraczania limitów zakańczanie pracy tych procesów. </a:t>
            </a:r>
          </a:p>
          <a:p>
            <a:r>
              <a:rPr lang="pl-PL" dirty="0" smtClean="0"/>
              <a:t>Monitorowanie pracy poszczególnych usług serwera takich jak Apache, PHP, </a:t>
            </a:r>
            <a:r>
              <a:rPr lang="pl-PL" dirty="0" err="1" smtClean="0"/>
              <a:t>Exim</a:t>
            </a:r>
            <a:r>
              <a:rPr lang="pl-PL" dirty="0" smtClean="0"/>
              <a:t>, </a:t>
            </a:r>
            <a:r>
              <a:rPr lang="pl-PL" dirty="0" err="1" smtClean="0"/>
              <a:t>Dovecot</a:t>
            </a:r>
            <a:r>
              <a:rPr lang="pl-PL" dirty="0" smtClean="0"/>
              <a:t>, </a:t>
            </a:r>
            <a:r>
              <a:rPr lang="pl-PL" dirty="0" err="1" smtClean="0"/>
              <a:t>MySQL</a:t>
            </a:r>
            <a:r>
              <a:rPr lang="pl-PL" dirty="0" smtClean="0"/>
              <a:t> i w przypadku wykrycia awarii usługi dokonania jej ponownego uruchomienia. </a:t>
            </a:r>
          </a:p>
          <a:p>
            <a:r>
              <a:rPr lang="pl-PL" dirty="0" smtClean="0"/>
              <a:t>Monitoring użycia twardego dysku lub macierzy dyskowej.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1490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 funkcjonalne systemu c.d.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Wykonywanie automatycznych kopii bezpieczeństwa wszystkich monitorowanych serwerów.</a:t>
            </a:r>
          </a:p>
          <a:p>
            <a:r>
              <a:rPr lang="pl-PL" dirty="0" smtClean="0"/>
              <a:t>Kopie wykonywane na system plików umożliwiający tworzenie twardych dowiązań (twardych linków), dzięki którym te same pliki z różnych kopii jeśli nie różnią zajmują jedną i tą samą na dysku – oszczędność miejsca na dysku, na serwerze kopii bezpieczeństwa. </a:t>
            </a:r>
          </a:p>
          <a:p>
            <a:r>
              <a:rPr lang="pl-PL" dirty="0" smtClean="0"/>
              <a:t>Kompresja przesyłanych danych do kopii w trakcie połączenia, w celu oszczędzania ilości przesyłanych danych przez łącze internetowe (</a:t>
            </a:r>
            <a:r>
              <a:rPr lang="pl-PL" dirty="0" err="1" smtClean="0"/>
              <a:t>rsync</a:t>
            </a:r>
            <a:r>
              <a:rPr lang="pl-PL" dirty="0" smtClean="0"/>
              <a:t>). Wykluczenie danych zbędnych z kopii.</a:t>
            </a:r>
          </a:p>
          <a:p>
            <a:r>
              <a:rPr lang="pl-PL" dirty="0" smtClean="0"/>
              <a:t>Bezpieczeństwo przesyłanych danych (</a:t>
            </a:r>
            <a:r>
              <a:rPr lang="pl-PL" dirty="0" err="1" smtClean="0"/>
              <a:t>ssh</a:t>
            </a:r>
            <a:r>
              <a:rPr lang="pl-PL" dirty="0" smtClean="0"/>
              <a:t>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1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Serwery VPS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212008"/>
            <a:ext cx="7315200" cy="4424458"/>
          </a:xfrm>
        </p:spPr>
      </p:pic>
    </p:spTree>
    <p:extLst>
      <p:ext uri="{BB962C8B-B14F-4D97-AF65-F5344CB8AC3E}">
        <p14:creationId xmlns:p14="http://schemas.microsoft.com/office/powerpoint/2010/main" val="349946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systemu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116" y="2948047"/>
            <a:ext cx="5244444" cy="952381"/>
          </a:xfrm>
        </p:spPr>
      </p:pic>
      <p:sp>
        <p:nvSpPr>
          <p:cNvPr id="5" name="pole tekstowe 4"/>
          <p:cNvSpPr txBox="1"/>
          <p:nvPr/>
        </p:nvSpPr>
        <p:spPr>
          <a:xfrm>
            <a:off x="3657601" y="4197427"/>
            <a:ext cx="719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Serwer monitorowany - Serwer monitorujący - Stanowisko administratora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5605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Lista głównych skryptów</a:t>
            </a:r>
            <a:endParaRPr lang="pl-PL" dirty="0"/>
          </a:p>
        </p:txBody>
      </p:sp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207096"/>
              </p:ext>
            </p:extLst>
          </p:nvPr>
        </p:nvGraphicFramePr>
        <p:xfrm>
          <a:off x="3868738" y="863600"/>
          <a:ext cx="73152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093"/>
                <a:gridCol w="2655065"/>
                <a:gridCol w="4067042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Lp.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Nazwa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1.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hardlink-backup-server.sh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Tworzenie kopii z twardymi linkami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2.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onekiller.sh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Pilnowanie limitów CPU użytkownika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3.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autofail2ban.sh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Generowanie</a:t>
                      </a:r>
                      <a:r>
                        <a:rPr lang="pl-PL" baseline="0" dirty="0" smtClean="0"/>
                        <a:t> czarnej listy adresów IP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4.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ipset.sh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Tablice hasz. dla czarnych</a:t>
                      </a:r>
                      <a:r>
                        <a:rPr lang="pl-PL" baseline="0" dirty="0" smtClean="0"/>
                        <a:t> list adresów IP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5.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rsync_firewall_serwer2.sh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Wysyłanie czarnych list na inne serwery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6.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firewall_ipv4.sh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Zapora sieciowa dla protokołu</a:t>
                      </a:r>
                      <a:r>
                        <a:rPr lang="pl-PL" baseline="0" dirty="0" smtClean="0"/>
                        <a:t> IPv4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7.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firewall_ipv6.sh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Zapora sieciowa dla protokołu</a:t>
                      </a:r>
                      <a:r>
                        <a:rPr lang="pl-PL" baseline="0" dirty="0" smtClean="0"/>
                        <a:t> IPv6</a:t>
                      </a:r>
                      <a:endParaRPr lang="pl-P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8.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named-checkconf.sh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Monitorowanie poprawności</a:t>
                      </a:r>
                      <a:r>
                        <a:rPr lang="pl-PL" baseline="0" dirty="0" smtClean="0"/>
                        <a:t> stref DNS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9.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pingtest-ipv4.sh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Test odpowiedzi na pingi - monitoring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10.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check_phpnodes.sh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Pilnowanie pracy serwerów PHP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11.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check-{service}.sh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Pilnowanie różnych usług serwera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12.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check_hdd_usage.sh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Monitoring użycia dysku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13.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check_all_snmp.sh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Monitoring innych zasobów (z SNMP)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54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mka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TM03457475[[fn=Ramka]]</Template>
  <TotalTime>237</TotalTime>
  <Words>745</Words>
  <Application>Microsoft Office PowerPoint</Application>
  <PresentationFormat>Panoramiczny</PresentationFormat>
  <Paragraphs>91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7" baseType="lpstr">
      <vt:lpstr>Corbel</vt:lpstr>
      <vt:lpstr>Wingdings 2</vt:lpstr>
      <vt:lpstr>Ramka</vt:lpstr>
      <vt:lpstr>System monitoringu serwerów „ServerMonitor”</vt:lpstr>
      <vt:lpstr>Cel pracy</vt:lpstr>
      <vt:lpstr>Zakres pracy</vt:lpstr>
      <vt:lpstr>Architektura systemu</vt:lpstr>
      <vt:lpstr>Założenia funkcjonalne systemu</vt:lpstr>
      <vt:lpstr>Założenia funkcjonalne systemu c.d.</vt:lpstr>
      <vt:lpstr>Serwery VPS</vt:lpstr>
      <vt:lpstr>Model systemu</vt:lpstr>
      <vt:lpstr>Lista głównych skryptów</vt:lpstr>
      <vt:lpstr>Aplikacja QT C++ (GUI)</vt:lpstr>
      <vt:lpstr>Monitoring wielu serwerów</vt:lpstr>
      <vt:lpstr>Bezpieczeństwo</vt:lpstr>
      <vt:lpstr>Wnioski</vt:lpstr>
      <vt:lpstr>Kierunki rozwoju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monitoringu serwerów</dc:title>
  <dc:creator>Konrad Komada</dc:creator>
  <cp:lastModifiedBy>Konrad Komada</cp:lastModifiedBy>
  <cp:revision>29</cp:revision>
  <dcterms:created xsi:type="dcterms:W3CDTF">2015-06-27T17:51:06Z</dcterms:created>
  <dcterms:modified xsi:type="dcterms:W3CDTF">2015-06-27T21:48:11Z</dcterms:modified>
</cp:coreProperties>
</file>