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f87ce2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f87ce2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f87ce2b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f87ce2b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f87ce2b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f87ce2b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fa0ba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fa0ba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fa0ba7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fa0ba7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1fa0ba7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1fa0ba7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fa0ba7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fa0ba7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1fa0ba7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1fa0ba7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fa0ba76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1fa0ba7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f87ce2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f87ce2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f87ce2b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f87ce2b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f87ce2b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f87ce2b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f87ce2b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f87ce2b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f87ce2b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f87ce2b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f87ce2b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f87ce2b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f87ce2b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f87ce2b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f87ce2b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f87ce2b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Car Mileage based on specifications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Konrad Siebor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0" y="1095100"/>
            <a:ext cx="550734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/>
          <p:nvPr/>
        </p:nvCxnSpPr>
        <p:spPr>
          <a:xfrm>
            <a:off x="5410200" y="2569950"/>
            <a:ext cx="859500" cy="1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6354300" y="1728600"/>
            <a:ext cx="2325600" cy="16320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As horsepower, weight, and cylinder count increase, the mpg decreases in a decay-like trend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Attempting to predict continuous mpg label from </a:t>
            </a:r>
            <a:r>
              <a:rPr lang="en" sz="2000"/>
              <a:t>continuous</a:t>
            </a:r>
            <a:r>
              <a:rPr lang="en" sz="2000"/>
              <a:t>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Algorithms</a:t>
            </a:r>
            <a:r>
              <a:rPr lang="en" sz="2000"/>
              <a:t>:</a:t>
            </a:r>
            <a:endParaRPr b="1" sz="2000"/>
          </a:p>
        </p:txBody>
      </p:sp>
      <p:sp>
        <p:nvSpPr>
          <p:cNvPr id="154" name="Google Shape;154;p23"/>
          <p:cNvSpPr txBox="1"/>
          <p:nvPr/>
        </p:nvSpPr>
        <p:spPr>
          <a:xfrm>
            <a:off x="770350" y="2309550"/>
            <a:ext cx="35481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Multivariate linear regression</a:t>
            </a:r>
            <a:endParaRPr b="1"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509050" y="2309550"/>
            <a:ext cx="19491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MLP Regressor</a:t>
            </a:r>
            <a:endParaRPr b="1"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700" y="2908425"/>
            <a:ext cx="3340349" cy="18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4051" l="0" r="0" t="3450"/>
          <a:stretch/>
        </p:blipFill>
        <p:spPr>
          <a:xfrm>
            <a:off x="1189850" y="2815188"/>
            <a:ext cx="2882050" cy="19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344088" y="1710750"/>
            <a:ext cx="1939200" cy="453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Train/Test Split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4" name="Google Shape;164;p24"/>
          <p:cNvCxnSpPr/>
          <p:nvPr/>
        </p:nvCxnSpPr>
        <p:spPr>
          <a:xfrm>
            <a:off x="2668200" y="1935300"/>
            <a:ext cx="504900" cy="4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4"/>
          <p:cNvSpPr txBox="1"/>
          <p:nvPr/>
        </p:nvSpPr>
        <p:spPr>
          <a:xfrm>
            <a:off x="6130150" y="1710750"/>
            <a:ext cx="2226600" cy="453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Instantiate Model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>
            <a:off x="5454275" y="1935300"/>
            <a:ext cx="504900" cy="4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4"/>
          <p:cNvSpPr txBox="1"/>
          <p:nvPr/>
        </p:nvSpPr>
        <p:spPr>
          <a:xfrm>
            <a:off x="6257650" y="2921600"/>
            <a:ext cx="2415000" cy="453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Train on training data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>
            <a:off x="7239850" y="2291300"/>
            <a:ext cx="3900" cy="451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 txBox="1"/>
          <p:nvPr/>
        </p:nvSpPr>
        <p:spPr>
          <a:xfrm>
            <a:off x="513625" y="1710750"/>
            <a:ext cx="1939200" cy="453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Import libraries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480513" y="2921600"/>
            <a:ext cx="2226600" cy="453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 on test data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90900" y="2921600"/>
            <a:ext cx="2490300" cy="453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performance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24"/>
          <p:cNvCxnSpPr/>
          <p:nvPr/>
        </p:nvCxnSpPr>
        <p:spPr>
          <a:xfrm rot="10800000">
            <a:off x="5758925" y="3143000"/>
            <a:ext cx="471300" cy="10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/>
          <p:nvPr/>
        </p:nvCxnSpPr>
        <p:spPr>
          <a:xfrm rot="10800000">
            <a:off x="2957400" y="3153500"/>
            <a:ext cx="471300" cy="10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753525"/>
            <a:ext cx="4361700" cy="283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400" y="1700550"/>
            <a:ext cx="4361699" cy="29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812025" y="1229125"/>
            <a:ext cx="35481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Predicted mpg vs actual mpg</a:t>
            </a:r>
            <a:endParaRPr b="1"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469750" y="1229125"/>
            <a:ext cx="35481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Distribution of residuals</a:t>
            </a:r>
            <a:endParaRPr b="1"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Quantified through four metrics: </a:t>
            </a:r>
            <a:r>
              <a:rPr b="1" lang="en"/>
              <a:t>mean absolute error</a:t>
            </a:r>
            <a:r>
              <a:rPr lang="en"/>
              <a:t> (MAE), </a:t>
            </a:r>
            <a:r>
              <a:rPr b="1" lang="en"/>
              <a:t>mean squared error </a:t>
            </a:r>
            <a:r>
              <a:rPr lang="en"/>
              <a:t>(MSE), </a:t>
            </a:r>
            <a:r>
              <a:rPr b="1" lang="en"/>
              <a:t>root mean squared error</a:t>
            </a:r>
            <a:r>
              <a:rPr lang="en"/>
              <a:t> (RMSE), and</a:t>
            </a:r>
            <a:r>
              <a:rPr b="1" lang="en"/>
              <a:t> r</a:t>
            </a:r>
            <a:r>
              <a:rPr b="1" baseline="30000" lang="en"/>
              <a:t>2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650" y="2120550"/>
            <a:ext cx="5197077" cy="259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1821650" y="3178725"/>
            <a:ext cx="1810800" cy="63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821650" y="4413400"/>
            <a:ext cx="1393200" cy="30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Regressor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Outputs continuous variable rather than discrete classifications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Far more parameters to tinker with: learning rate, iterations, number of hidden layers, etc.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50" y="2784375"/>
            <a:ext cx="7367952" cy="16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Define parameter space of possible values you think could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an automated grid search algorithm that tries all the combinations and outputs the best performing parameters</a:t>
            </a:r>
            <a:endParaRPr sz="2000"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225"/>
            <a:ext cx="9144000" cy="11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525" y="4066975"/>
            <a:ext cx="6298426" cy="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8"/>
          <p:cNvCxnSpPr/>
          <p:nvPr/>
        </p:nvCxnSpPr>
        <p:spPr>
          <a:xfrm>
            <a:off x="4432350" y="3637225"/>
            <a:ext cx="3900" cy="451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1331275"/>
            <a:ext cx="6962776" cy="28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/>
          <p:nvPr/>
        </p:nvSpPr>
        <p:spPr>
          <a:xfrm>
            <a:off x="956075" y="3210875"/>
            <a:ext cx="2258700" cy="83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Further feature engineering (power-weight ratio, etc)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Extend gridsearch in MLPRegressor to more parameters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more powerful packages → Tensor Flow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Repeat with a larger dataset 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Mileage Data Set Overview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3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on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397 unique cars with associated 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features (7 categorical and 1 quantitative field)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Label: </a:t>
            </a:r>
            <a:r>
              <a:rPr lang="en"/>
              <a:t>miles per gallon (mpg)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75" y="3039725"/>
            <a:ext cx="7846451" cy="17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6290150" y="3039725"/>
            <a:ext cx="642900" cy="2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 rot="10800000">
            <a:off x="6600800" y="2753825"/>
            <a:ext cx="10800" cy="28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5742375" y="2377650"/>
            <a:ext cx="23361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Country of Origin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4766700"/>
            <a:ext cx="2454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*1 = America, 2 = Europe, 3 =  Asia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57250" y="3039725"/>
            <a:ext cx="463200" cy="2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 flipH="1" rot="10800000">
            <a:off x="1094250" y="2850363"/>
            <a:ext cx="84600" cy="18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1254650" y="2559200"/>
            <a:ext cx="2903100" cy="3768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mpg: </a:t>
            </a: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</a:t>
            </a: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Float Value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Clean-Up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469" y="1932550"/>
            <a:ext cx="1937450" cy="23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336550" y="1263425"/>
            <a:ext cx="326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null data in </a:t>
            </a:r>
            <a:r>
              <a:rPr b="1"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any </a:t>
            </a:r>
            <a:r>
              <a:rPr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Fields!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975" y="1932550"/>
            <a:ext cx="2948388" cy="23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799875" y="1263425"/>
            <a:ext cx="27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Overview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328725" y="1932550"/>
            <a:ext cx="364200" cy="208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However...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50" y="1626300"/>
            <a:ext cx="5709048" cy="27432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3963600" y="3671950"/>
            <a:ext cx="364200" cy="2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 flipH="1" rot="10800000">
            <a:off x="4327800" y="2912763"/>
            <a:ext cx="1941000" cy="88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 txBox="1"/>
          <p:nvPr/>
        </p:nvSpPr>
        <p:spPr>
          <a:xfrm>
            <a:off x="6364725" y="2324250"/>
            <a:ext cx="2539800" cy="10494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Instead of using null values, the creators of the data set used ‘?’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24311"/>
          <a:stretch/>
        </p:blipFill>
        <p:spPr>
          <a:xfrm>
            <a:off x="510188" y="1382325"/>
            <a:ext cx="8123624" cy="3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250" y="2658700"/>
            <a:ext cx="2333625" cy="21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150" y="2621500"/>
            <a:ext cx="1546344" cy="21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 flipH="1" rot="10800000">
            <a:off x="2324000" y="1885988"/>
            <a:ext cx="890700" cy="660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5625725" y="1890950"/>
            <a:ext cx="996600" cy="5844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Analysis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75" y="1739300"/>
            <a:ext cx="3544500" cy="29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425" y="1739300"/>
            <a:ext cx="1811182" cy="29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1822875" y="1171225"/>
            <a:ext cx="1639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Mean Values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692425" y="1092150"/>
            <a:ext cx="27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Make Counts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1366375"/>
            <a:ext cx="4573199" cy="30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828950" y="2447150"/>
            <a:ext cx="2197200" cy="4599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Distribution of mpg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5090025" y="2675150"/>
            <a:ext cx="632100" cy="3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50" y="1095100"/>
            <a:ext cx="4267385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 flipH="1" rot="10800000">
            <a:off x="5137725" y="2868050"/>
            <a:ext cx="632100" cy="3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 txBox="1"/>
          <p:nvPr/>
        </p:nvSpPr>
        <p:spPr>
          <a:xfrm>
            <a:off x="5871825" y="2513900"/>
            <a:ext cx="2529300" cy="7122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Relative proportion of car manufacturers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75" y="1062975"/>
            <a:ext cx="3933356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 flipH="1" rot="10800000">
            <a:off x="4725600" y="2100300"/>
            <a:ext cx="814200" cy="642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1"/>
          <p:cNvSpPr txBox="1"/>
          <p:nvPr/>
        </p:nvSpPr>
        <p:spPr>
          <a:xfrm>
            <a:off x="5678950" y="1516638"/>
            <a:ext cx="2582700" cy="9579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Horsepower</a:t>
            </a: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positively correlated with </a:t>
            </a: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displacement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8" name="Google Shape;138;p21"/>
          <p:cNvCxnSpPr>
            <a:stCxn id="135" idx="3"/>
          </p:cNvCxnSpPr>
          <p:nvPr/>
        </p:nvCxnSpPr>
        <p:spPr>
          <a:xfrm>
            <a:off x="4750131" y="2973462"/>
            <a:ext cx="789900" cy="55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1"/>
          <p:cNvSpPr txBox="1"/>
          <p:nvPr/>
        </p:nvSpPr>
        <p:spPr>
          <a:xfrm>
            <a:off x="5678950" y="2821050"/>
            <a:ext cx="2582700" cy="12486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Large density of cars with 50-100 </a:t>
            </a: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horsepower</a:t>
            </a: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and 50-150 displacement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