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0b5512006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0b5512006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0b5512006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0b5512006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0b5512006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0b5512006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0b5512006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0b5512006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0b5512006_0_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0b5512006_0_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0b5512006_0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0b5512006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0b5512006_0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0b5512006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0b5512006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0b5512006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0b5512006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0b5512006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0b551200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0b551200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0b5512006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0b5512006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0b5512006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0b5512006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0b5512006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0b5512006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0b5512006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0b5512006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0b5512006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0b5512006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0b5512006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0b5512006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0b5512006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0b5512006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Titanic data set: Feature analysis and </a:t>
            </a:r>
            <a:r>
              <a:rPr lang="en" sz="3600"/>
              <a:t>survivability</a:t>
            </a:r>
            <a:r>
              <a:rPr lang="en" sz="3600"/>
              <a:t> prediction </a:t>
            </a:r>
            <a:endParaRPr sz="3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Konrad Siebor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Visualizations</a:t>
            </a:r>
            <a:endParaRPr/>
          </a:p>
        </p:txBody>
      </p:sp>
      <p:cxnSp>
        <p:nvCxnSpPr>
          <p:cNvPr id="155" name="Google Shape;155;p22"/>
          <p:cNvCxnSpPr>
            <a:endCxn id="156" idx="1"/>
          </p:cNvCxnSpPr>
          <p:nvPr/>
        </p:nvCxnSpPr>
        <p:spPr>
          <a:xfrm flipH="1" rot="10800000">
            <a:off x="4714775" y="2020963"/>
            <a:ext cx="791700" cy="6150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2"/>
          <p:cNvSpPr txBox="1"/>
          <p:nvPr/>
        </p:nvSpPr>
        <p:spPr>
          <a:xfrm>
            <a:off x="5506475" y="1564063"/>
            <a:ext cx="3279000" cy="9138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majority of passengers had 0, 1, or 2 parents/children: only ~2% had &gt;=3</a:t>
            </a:r>
            <a:endParaRPr b="1"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5506475" y="2814150"/>
            <a:ext cx="3325800" cy="9138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r>
              <a:rPr b="1"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igher proportion of passengers with 0 parents and children did not survive</a:t>
            </a:r>
            <a:endParaRPr b="1"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58" name="Google Shape;158;p22"/>
          <p:cNvCxnSpPr>
            <a:endCxn id="157" idx="1"/>
          </p:cNvCxnSpPr>
          <p:nvPr/>
        </p:nvCxnSpPr>
        <p:spPr>
          <a:xfrm>
            <a:off x="4714775" y="2911650"/>
            <a:ext cx="791700" cy="3594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9" name="Google Shape;159;p22"/>
          <p:cNvPicPr preferRelativeResize="0"/>
          <p:nvPr/>
        </p:nvPicPr>
        <p:blipFill rotWithShape="1">
          <a:blip r:embed="rId3">
            <a:alphaModFix/>
          </a:blip>
          <a:srcRect b="0" l="0" r="3203" t="0"/>
          <a:stretch/>
        </p:blipFill>
        <p:spPr>
          <a:xfrm>
            <a:off x="412725" y="1435900"/>
            <a:ext cx="4311675" cy="29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Visualizations</a:t>
            </a:r>
            <a:endParaRPr/>
          </a:p>
        </p:txBody>
      </p:sp>
      <p:cxnSp>
        <p:nvCxnSpPr>
          <p:cNvPr id="165" name="Google Shape;165;p23"/>
          <p:cNvCxnSpPr>
            <a:endCxn id="166" idx="1"/>
          </p:cNvCxnSpPr>
          <p:nvPr/>
        </p:nvCxnSpPr>
        <p:spPr>
          <a:xfrm flipH="1" rot="10800000">
            <a:off x="4714775" y="2020963"/>
            <a:ext cx="791700" cy="6150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3"/>
          <p:cNvSpPr txBox="1"/>
          <p:nvPr/>
        </p:nvSpPr>
        <p:spPr>
          <a:xfrm>
            <a:off x="5506475" y="1564063"/>
            <a:ext cx="3279000" cy="9138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Passengers in 1st class tended to pay a higher fare</a:t>
            </a:r>
            <a:endParaRPr b="1"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5506475" y="2814150"/>
            <a:ext cx="3325800" cy="9138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Passengers in 1st class had a higher probability of surviving than those in 2nd and 3rd</a:t>
            </a:r>
            <a:endParaRPr b="1"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8" name="Google Shape;168;p23"/>
          <p:cNvCxnSpPr>
            <a:endCxn id="167" idx="1"/>
          </p:cNvCxnSpPr>
          <p:nvPr/>
        </p:nvCxnSpPr>
        <p:spPr>
          <a:xfrm>
            <a:off x="4714775" y="2911650"/>
            <a:ext cx="791700" cy="3594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9" name="Google Shape;169;p23"/>
          <p:cNvPicPr preferRelativeResize="0"/>
          <p:nvPr/>
        </p:nvPicPr>
        <p:blipFill rotWithShape="1">
          <a:blip r:embed="rId3">
            <a:alphaModFix/>
          </a:blip>
          <a:srcRect b="0" l="0" r="1613" t="0"/>
          <a:stretch/>
        </p:blipFill>
        <p:spPr>
          <a:xfrm>
            <a:off x="387900" y="1363000"/>
            <a:ext cx="4338874" cy="289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Modeling </a:t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1973476" y="2657475"/>
            <a:ext cx="5699112" cy="1210804"/>
          </a:xfrm>
          <a:custGeom>
            <a:rect b="b" l="l" r="r" t="t"/>
            <a:pathLst>
              <a:path extrusionOk="0" h="71161" w="207883">
                <a:moveTo>
                  <a:pt x="0" y="0"/>
                </a:moveTo>
                <a:cubicBezTo>
                  <a:pt x="17502" y="11859"/>
                  <a:pt x="70366" y="71009"/>
                  <a:pt x="105013" y="71152"/>
                </a:cubicBezTo>
                <a:cubicBezTo>
                  <a:pt x="139660" y="71295"/>
                  <a:pt x="190738" y="12573"/>
                  <a:pt x="207883" y="857"/>
                </a:cubicBezTo>
              </a:path>
            </a:pathLst>
          </a:cu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Google Shape;176;p24"/>
          <p:cNvSpPr txBox="1"/>
          <p:nvPr/>
        </p:nvSpPr>
        <p:spPr>
          <a:xfrm>
            <a:off x="3183525" y="2893213"/>
            <a:ext cx="32790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Fine-tune and Improve</a:t>
            </a:r>
            <a:endParaRPr b="1"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7" name="Google Shape;177;p24"/>
          <p:cNvCxnSpPr/>
          <p:nvPr/>
        </p:nvCxnSpPr>
        <p:spPr>
          <a:xfrm rot="10800000">
            <a:off x="1863175" y="2571750"/>
            <a:ext cx="439500" cy="2679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78" name="Google Shape;178;p24"/>
          <p:cNvGrpSpPr/>
          <p:nvPr/>
        </p:nvGrpSpPr>
        <p:grpSpPr>
          <a:xfrm>
            <a:off x="474875" y="1742850"/>
            <a:ext cx="8235650" cy="752700"/>
            <a:chOff x="627275" y="1742850"/>
            <a:chExt cx="8235650" cy="752700"/>
          </a:xfrm>
        </p:grpSpPr>
        <p:sp>
          <p:nvSpPr>
            <p:cNvPr id="179" name="Google Shape;179;p24"/>
            <p:cNvSpPr txBox="1"/>
            <p:nvPr/>
          </p:nvSpPr>
          <p:spPr>
            <a:xfrm>
              <a:off x="627275" y="1742850"/>
              <a:ext cx="1890900" cy="752700"/>
            </a:xfrm>
            <a:prstGeom prst="rect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666666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Input Features</a:t>
              </a:r>
              <a:endParaRPr b="1" sz="2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180" name="Google Shape;180;p24"/>
            <p:cNvCxnSpPr/>
            <p:nvPr/>
          </p:nvCxnSpPr>
          <p:spPr>
            <a:xfrm flipH="1" rot="10800000">
              <a:off x="2518175" y="2117250"/>
              <a:ext cx="632100" cy="39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1" name="Google Shape;181;p24"/>
            <p:cNvSpPr txBox="1"/>
            <p:nvPr/>
          </p:nvSpPr>
          <p:spPr>
            <a:xfrm>
              <a:off x="3205125" y="1742850"/>
              <a:ext cx="1074600" cy="752700"/>
            </a:xfrm>
            <a:prstGeom prst="rect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666666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Model?</a:t>
              </a:r>
              <a:endParaRPr b="1" sz="2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182" name="Google Shape;182;p24"/>
            <p:cNvCxnSpPr/>
            <p:nvPr/>
          </p:nvCxnSpPr>
          <p:spPr>
            <a:xfrm flipH="1" rot="10800000">
              <a:off x="4283925" y="2117250"/>
              <a:ext cx="632100" cy="39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3" name="Google Shape;183;p24"/>
            <p:cNvSpPr txBox="1"/>
            <p:nvPr/>
          </p:nvSpPr>
          <p:spPr>
            <a:xfrm>
              <a:off x="7150525" y="1742850"/>
              <a:ext cx="1712400" cy="752700"/>
            </a:xfrm>
            <a:prstGeom prst="rect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666666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Evaluate Performance</a:t>
              </a:r>
              <a:endParaRPr b="1" sz="2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84" name="Google Shape;184;p24"/>
            <p:cNvSpPr txBox="1"/>
            <p:nvPr/>
          </p:nvSpPr>
          <p:spPr>
            <a:xfrm>
              <a:off x="4968575" y="1742850"/>
              <a:ext cx="1493100" cy="752700"/>
            </a:xfrm>
            <a:prstGeom prst="rect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666666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Predictions</a:t>
              </a:r>
              <a:endParaRPr b="1" sz="2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185" name="Google Shape;185;p24"/>
            <p:cNvCxnSpPr/>
            <p:nvPr/>
          </p:nvCxnSpPr>
          <p:spPr>
            <a:xfrm flipH="1" rot="10800000">
              <a:off x="6461675" y="2117250"/>
              <a:ext cx="632100" cy="39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 Categorical Data</a:t>
            </a:r>
            <a:endParaRPr/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Sex </a:t>
            </a:r>
            <a:r>
              <a:rPr lang="en" sz="2000"/>
              <a:t>and </a:t>
            </a:r>
            <a:r>
              <a:rPr b="1" lang="en" sz="2000"/>
              <a:t>Embarked </a:t>
            </a:r>
            <a:r>
              <a:rPr lang="en" sz="2000"/>
              <a:t>Fields contain categorical data that is unreadable to Machine Learning algorithms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Transform to quantitative data using </a:t>
            </a:r>
            <a:r>
              <a:rPr b="1" lang="en" sz="2000"/>
              <a:t>dummy variables</a:t>
            </a:r>
            <a:r>
              <a:rPr lang="en" sz="2000"/>
              <a:t> </a:t>
            </a:r>
            <a:endParaRPr sz="2000"/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450" y="2571748"/>
            <a:ext cx="6065049" cy="223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5"/>
          <p:cNvSpPr/>
          <p:nvPr/>
        </p:nvSpPr>
        <p:spPr>
          <a:xfrm>
            <a:off x="6536525" y="2571750"/>
            <a:ext cx="867900" cy="2235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5336375" y="2571750"/>
            <a:ext cx="1200300" cy="2235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Algorithms</a:t>
            </a:r>
            <a:endParaRPr/>
          </a:p>
        </p:txBody>
      </p:sp>
      <p:sp>
        <p:nvSpPr>
          <p:cNvPr id="200" name="Google Shape;200;p2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Python scikit-learn package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Optimize on </a:t>
            </a:r>
            <a:r>
              <a:rPr b="1" lang="en" sz="2200"/>
              <a:t>training data</a:t>
            </a:r>
            <a:r>
              <a:rPr lang="en" sz="2200"/>
              <a:t> → Evaluate on </a:t>
            </a:r>
            <a:r>
              <a:rPr b="1" lang="en" sz="2200"/>
              <a:t>test data 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Output</a:t>
            </a:r>
            <a:r>
              <a:rPr lang="en" sz="2200"/>
              <a:t> probability of survival 0-1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Algorithms:</a:t>
            </a:r>
            <a:endParaRPr sz="22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201" name="Google Shape;201;p26"/>
          <p:cNvSpPr txBox="1"/>
          <p:nvPr/>
        </p:nvSpPr>
        <p:spPr>
          <a:xfrm>
            <a:off x="1092975" y="2673549"/>
            <a:ext cx="23346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Logistic Regression</a:t>
            </a:r>
            <a:endParaRPr b="1" sz="1800" u="sng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2" name="Google Shape;2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788" y="3185872"/>
            <a:ext cx="3940974" cy="181284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6"/>
          <p:cNvSpPr txBox="1"/>
          <p:nvPr/>
        </p:nvSpPr>
        <p:spPr>
          <a:xfrm>
            <a:off x="5360175" y="2673550"/>
            <a:ext cx="26874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Multilayer Perceptron</a:t>
            </a:r>
            <a:endParaRPr b="1" sz="1800" u="sng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4" name="Google Shape;20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5150" y="3185875"/>
            <a:ext cx="3340349" cy="18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Data Set</a:t>
            </a:r>
            <a:endParaRPr/>
          </a:p>
        </p:txBody>
      </p:sp>
      <p:sp>
        <p:nvSpPr>
          <p:cNvPr id="210" name="Google Shape;210;p27"/>
          <p:cNvSpPr txBox="1"/>
          <p:nvPr/>
        </p:nvSpPr>
        <p:spPr>
          <a:xfrm>
            <a:off x="1241675" y="2185575"/>
            <a:ext cx="2391000" cy="9138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891 Passengers Data</a:t>
            </a:r>
            <a:endParaRPr b="1" sz="24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11" name="Google Shape;211;p27"/>
          <p:cNvCxnSpPr/>
          <p:nvPr/>
        </p:nvCxnSpPr>
        <p:spPr>
          <a:xfrm flipH="1" rot="10800000">
            <a:off x="3632675" y="1832363"/>
            <a:ext cx="1189500" cy="8679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7"/>
          <p:cNvCxnSpPr/>
          <p:nvPr/>
        </p:nvCxnSpPr>
        <p:spPr>
          <a:xfrm>
            <a:off x="3632675" y="2700263"/>
            <a:ext cx="1251300" cy="6192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7"/>
          <p:cNvSpPr txBox="1"/>
          <p:nvPr/>
        </p:nvSpPr>
        <p:spPr>
          <a:xfrm>
            <a:off x="4883975" y="1373575"/>
            <a:ext cx="2391000" cy="9138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70% Training Data</a:t>
            </a:r>
            <a:endParaRPr b="1" sz="24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4" name="Google Shape;214;p27"/>
          <p:cNvSpPr txBox="1"/>
          <p:nvPr/>
        </p:nvSpPr>
        <p:spPr>
          <a:xfrm>
            <a:off x="4883975" y="2897575"/>
            <a:ext cx="2391000" cy="9138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30</a:t>
            </a:r>
            <a:r>
              <a:rPr b="1" lang="en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% Test Data</a:t>
            </a:r>
            <a:endParaRPr b="1" sz="24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</a:rPr>
              <a:t>Achieved 78% Accuracy</a:t>
            </a:r>
            <a:endParaRPr b="1" sz="2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450" y="1916100"/>
            <a:ext cx="7153099" cy="244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8"/>
          <p:cNvSpPr/>
          <p:nvPr/>
        </p:nvSpPr>
        <p:spPr>
          <a:xfrm>
            <a:off x="3429000" y="3917000"/>
            <a:ext cx="878700" cy="4395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Multilayer Perceptron</a:t>
            </a:r>
            <a:endParaRPr/>
          </a:p>
        </p:txBody>
      </p:sp>
      <p:pic>
        <p:nvPicPr>
          <p:cNvPr id="227" name="Google Shape;2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963" y="1866449"/>
            <a:ext cx="7102075" cy="252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/>
          <p:nvPr/>
        </p:nvSpPr>
        <p:spPr>
          <a:xfrm>
            <a:off x="3354000" y="3883800"/>
            <a:ext cx="878700" cy="4395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9"/>
          <p:cNvSpPr txBox="1"/>
          <p:nvPr/>
        </p:nvSpPr>
        <p:spPr>
          <a:xfrm>
            <a:off x="1960975" y="1271463"/>
            <a:ext cx="4929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Achieved 78% Accuracy</a:t>
            </a:r>
            <a:endParaRPr b="1" sz="24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Future Outlook </a:t>
            </a:r>
            <a:endParaRPr/>
          </a:p>
        </p:txBody>
      </p:sp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311700" y="1613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Cleaned, formated, and visually analyzed data features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Successfully</a:t>
            </a:r>
            <a:r>
              <a:rPr lang="en" sz="2400"/>
              <a:t> created an accurate Titanic </a:t>
            </a:r>
            <a:r>
              <a:rPr lang="en" sz="2400"/>
              <a:t>survivability</a:t>
            </a:r>
            <a:r>
              <a:rPr lang="en" sz="2400"/>
              <a:t> predictive model using two different ML algorithms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Improvements:</a:t>
            </a:r>
            <a:r>
              <a:rPr lang="en" sz="2400"/>
              <a:t> Employ deep learning models using advanced libraries such as Keras and TensorFlow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Titanic Data Set 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Available on Kaggle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891 unique Titanic passengers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12 features or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Contains which passengers did and did not survive the </a:t>
            </a:r>
            <a:r>
              <a:rPr b="1" lang="en"/>
              <a:t>sinking of the Titanic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75381"/>
            <a:ext cx="9144002" cy="149348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5572125" y="3075375"/>
            <a:ext cx="428700" cy="257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6000825" y="3075375"/>
            <a:ext cx="428700" cy="257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8480825" y="3075375"/>
            <a:ext cx="595200" cy="257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" name="Google Shape;71;p14"/>
          <p:cNvCxnSpPr>
            <a:stCxn id="68" idx="0"/>
          </p:cNvCxnSpPr>
          <p:nvPr/>
        </p:nvCxnSpPr>
        <p:spPr>
          <a:xfrm rot="10800000">
            <a:off x="4104075" y="2730675"/>
            <a:ext cx="1682400" cy="344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4"/>
          <p:cNvCxnSpPr/>
          <p:nvPr/>
        </p:nvCxnSpPr>
        <p:spPr>
          <a:xfrm rot="10800000">
            <a:off x="6215175" y="2698575"/>
            <a:ext cx="0" cy="376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4"/>
          <p:cNvSpPr/>
          <p:nvPr/>
        </p:nvSpPr>
        <p:spPr>
          <a:xfrm>
            <a:off x="1079900" y="3075375"/>
            <a:ext cx="595200" cy="257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" name="Google Shape;74;p14"/>
          <p:cNvCxnSpPr/>
          <p:nvPr/>
        </p:nvCxnSpPr>
        <p:spPr>
          <a:xfrm rot="10800000">
            <a:off x="8390225" y="2698575"/>
            <a:ext cx="388200" cy="376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4"/>
          <p:cNvSpPr txBox="1"/>
          <p:nvPr/>
        </p:nvSpPr>
        <p:spPr>
          <a:xfrm>
            <a:off x="340500" y="2415275"/>
            <a:ext cx="2164500" cy="3069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0 = Died, 1 = Survived</a:t>
            </a:r>
            <a:endParaRPr b="1" sz="1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2711025" y="2342100"/>
            <a:ext cx="3289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# of Siblings/Spouses</a:t>
            </a:r>
            <a:endParaRPr sz="1600" u="sng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193525" y="2342100"/>
            <a:ext cx="25932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# </a:t>
            </a:r>
            <a:r>
              <a:rPr lang="en" sz="1600" u="sng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of Parents/Children</a:t>
            </a:r>
            <a:endParaRPr sz="1600" u="sng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7620100" y="2344475"/>
            <a:ext cx="17250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Port of Entry</a:t>
            </a:r>
            <a:r>
              <a:rPr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*</a:t>
            </a:r>
            <a:endParaRPr sz="1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294075" y="4703625"/>
            <a:ext cx="45816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*C = Cherbourg, Q = Queenstown, S =  Southampton</a:t>
            </a:r>
            <a:endParaRPr sz="1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0" name="Google Shape;80;p14"/>
          <p:cNvCxnSpPr/>
          <p:nvPr/>
        </p:nvCxnSpPr>
        <p:spPr>
          <a:xfrm rot="10800000">
            <a:off x="1377500" y="2748475"/>
            <a:ext cx="0" cy="376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Clean-Up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213" y="1855000"/>
            <a:ext cx="1956275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311700" y="1353250"/>
            <a:ext cx="39747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Missing data in </a:t>
            </a:r>
            <a:r>
              <a:rPr b="1" lang="en" sz="1800" u="sng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Age </a:t>
            </a:r>
            <a:r>
              <a:rPr lang="en" sz="1800" u="sng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and </a:t>
            </a:r>
            <a:r>
              <a:rPr b="1" lang="en" sz="1800" u="sng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Cabin </a:t>
            </a:r>
            <a:r>
              <a:rPr lang="en" sz="1800" u="sng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Fields </a:t>
            </a:r>
            <a:endParaRPr sz="1800" u="sng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6975" y="1835250"/>
            <a:ext cx="3302273" cy="29146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" name="Google Shape;90;p15"/>
          <p:cNvSpPr txBox="1"/>
          <p:nvPr/>
        </p:nvSpPr>
        <p:spPr>
          <a:xfrm>
            <a:off x="4802075" y="1353250"/>
            <a:ext cx="35493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Missing data visualization </a:t>
            </a:r>
            <a:endParaRPr sz="1800" u="sng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1108200" y="2946800"/>
            <a:ext cx="1956300" cy="257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1108213" y="4020750"/>
            <a:ext cx="1956300" cy="257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5656375" y="1812350"/>
            <a:ext cx="322800" cy="2526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6719625" y="1812350"/>
            <a:ext cx="322800" cy="2632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Clean-Up</a:t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Insufficient </a:t>
            </a:r>
            <a:r>
              <a:rPr lang="en" sz="2000"/>
              <a:t>information to </a:t>
            </a:r>
            <a:r>
              <a:rPr lang="en" sz="2000"/>
              <a:t>extrapolate</a:t>
            </a:r>
            <a:r>
              <a:rPr lang="en" sz="2000"/>
              <a:t> missing null values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Remove the </a:t>
            </a:r>
            <a:r>
              <a:rPr b="1" lang="en" sz="2000"/>
              <a:t>Age </a:t>
            </a:r>
            <a:r>
              <a:rPr lang="en" sz="2000"/>
              <a:t>and </a:t>
            </a:r>
            <a:r>
              <a:rPr b="1" lang="en" sz="2000"/>
              <a:t>Cabin </a:t>
            </a:r>
            <a:r>
              <a:rPr lang="en" sz="2000"/>
              <a:t>features from the data set </a:t>
            </a:r>
            <a:endParaRPr sz="2000"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68181"/>
            <a:ext cx="9144002" cy="149348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/>
          <p:nvPr/>
        </p:nvSpPr>
        <p:spPr>
          <a:xfrm>
            <a:off x="5233725" y="2668175"/>
            <a:ext cx="370500" cy="1493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8086475" y="2668225"/>
            <a:ext cx="370500" cy="1493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16"/>
          <p:cNvCxnSpPr/>
          <p:nvPr/>
        </p:nvCxnSpPr>
        <p:spPr>
          <a:xfrm>
            <a:off x="5236425" y="2692475"/>
            <a:ext cx="365100" cy="1444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8089175" y="2692525"/>
            <a:ext cx="365100" cy="1444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Unnecessary</a:t>
            </a:r>
            <a:r>
              <a:rPr lang="en"/>
              <a:t> Features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PassengerId </a:t>
            </a:r>
            <a:r>
              <a:rPr lang="en" sz="2000"/>
              <a:t>contains </a:t>
            </a:r>
            <a:r>
              <a:rPr lang="en" sz="2000"/>
              <a:t>redundant</a:t>
            </a:r>
            <a:r>
              <a:rPr lang="en" sz="2000"/>
              <a:t> passenger indexing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Ticket </a:t>
            </a:r>
            <a:r>
              <a:rPr lang="en" sz="2000"/>
              <a:t>contains semi-random alphanumeric code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Name </a:t>
            </a:r>
            <a:r>
              <a:rPr lang="en" sz="2000"/>
              <a:t>is unique to each passenger → Little Predictive Value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43206"/>
            <a:ext cx="9143999" cy="166543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/>
          <p:nvPr/>
        </p:nvSpPr>
        <p:spPr>
          <a:xfrm>
            <a:off x="2329775" y="2743200"/>
            <a:ext cx="2899500" cy="1665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6650575" y="2743200"/>
            <a:ext cx="1214700" cy="1665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222375" y="2743200"/>
            <a:ext cx="901500" cy="1665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" name="Google Shape;116;p17"/>
          <p:cNvCxnSpPr/>
          <p:nvPr/>
        </p:nvCxnSpPr>
        <p:spPr>
          <a:xfrm>
            <a:off x="222375" y="2743200"/>
            <a:ext cx="902700" cy="1671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7"/>
          <p:cNvCxnSpPr/>
          <p:nvPr/>
        </p:nvCxnSpPr>
        <p:spPr>
          <a:xfrm>
            <a:off x="2329775" y="2740050"/>
            <a:ext cx="2899500" cy="1664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6650575" y="2746950"/>
            <a:ext cx="1225500" cy="1668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Data Set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6 distinct features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“Survived” serves as the data label </a:t>
            </a:r>
            <a:endParaRPr sz="2000"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325" y="2228975"/>
            <a:ext cx="6129349" cy="240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Research Questions: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311700" y="1914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are the features </a:t>
            </a:r>
            <a:r>
              <a:rPr b="1" lang="en" sz="2400"/>
              <a:t>correlated </a:t>
            </a:r>
            <a:r>
              <a:rPr lang="en" sz="2400"/>
              <a:t>with survivability?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Can these features be used to </a:t>
            </a:r>
            <a:r>
              <a:rPr b="1" lang="en" sz="2400"/>
              <a:t>predict </a:t>
            </a:r>
            <a:r>
              <a:rPr lang="en" sz="2400"/>
              <a:t>survivability</a:t>
            </a:r>
            <a:r>
              <a:rPr lang="en" sz="2400"/>
              <a:t>?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Visualizations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254" y="1404200"/>
            <a:ext cx="4437800" cy="293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5507825" y="2264100"/>
            <a:ext cx="3279000" cy="7578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far higher number of</a:t>
            </a:r>
            <a:r>
              <a:rPr b="1"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men did not survive than women</a:t>
            </a:r>
            <a:endParaRPr b="1"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9" name="Google Shape;139;p20"/>
          <p:cNvCxnSpPr>
            <a:endCxn id="138" idx="1"/>
          </p:cNvCxnSpPr>
          <p:nvPr/>
        </p:nvCxnSpPr>
        <p:spPr>
          <a:xfrm flipH="1" rot="10800000">
            <a:off x="4875725" y="2643000"/>
            <a:ext cx="632100" cy="39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Visualizations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00" y="1448750"/>
            <a:ext cx="4476774" cy="2946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21"/>
          <p:cNvCxnSpPr>
            <a:endCxn id="147" idx="1"/>
          </p:cNvCxnSpPr>
          <p:nvPr/>
        </p:nvCxnSpPr>
        <p:spPr>
          <a:xfrm flipH="1" rot="10800000">
            <a:off x="4714775" y="2020963"/>
            <a:ext cx="791700" cy="6150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1"/>
          <p:cNvSpPr txBox="1"/>
          <p:nvPr/>
        </p:nvSpPr>
        <p:spPr>
          <a:xfrm>
            <a:off x="5506475" y="1564063"/>
            <a:ext cx="3279000" cy="9138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Majority of passengers had 0 or 1 siblings/spouses  onboard: only ~8% had &gt;= 2</a:t>
            </a:r>
            <a:endParaRPr b="1"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5506475" y="2814150"/>
            <a:ext cx="3279000" cy="9138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Higher proportion of passengers with 0 siblings did not survive</a:t>
            </a:r>
            <a:endParaRPr b="1"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9" name="Google Shape;149;p21"/>
          <p:cNvCxnSpPr>
            <a:endCxn id="148" idx="1"/>
          </p:cNvCxnSpPr>
          <p:nvPr/>
        </p:nvCxnSpPr>
        <p:spPr>
          <a:xfrm>
            <a:off x="4714775" y="2911650"/>
            <a:ext cx="791700" cy="3594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