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2" r:id="rId2"/>
    <p:sldId id="332" r:id="rId3"/>
    <p:sldId id="333" r:id="rId4"/>
    <p:sldId id="334" r:id="rId5"/>
    <p:sldId id="353" r:id="rId6"/>
    <p:sldId id="354" r:id="rId7"/>
  </p:sldIdLst>
  <p:sldSz cx="12192000" cy="6858000"/>
  <p:notesSz cx="6858000" cy="9525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C8"/>
    <a:srgbClr val="DEA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9AF2-2B9D-4969-AAC7-07FEF4B3AB90}" type="datetimeFigureOut">
              <a:rPr lang="da-DK" smtClean="0"/>
              <a:t>18-02-2019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29E27-B40D-4953-AFE5-76F30B99354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33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5456-3F9C-4E32-8521-F7B8B18A19AC}" type="datetime1">
              <a:rPr lang="da-DK" smtClean="0"/>
              <a:t>18-02-2019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760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CF98-41DB-4DEC-993B-5FC4C94A2E97}" type="datetime1">
              <a:rPr lang="da-DK" smtClean="0"/>
              <a:t>18-02-2019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8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B79C-95B2-4089-A70E-B7A6C4405652}" type="datetime1">
              <a:rPr lang="da-DK" smtClean="0"/>
              <a:t>18-02-2019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11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34F4-C009-4A90-998B-F6A4D683CAE1}" type="datetime1">
              <a:rPr lang="da-DK" smtClean="0"/>
              <a:t>18-02-2019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893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8A49-CFC7-4E16-9221-901E274A7C03}" type="datetime1">
              <a:rPr lang="da-DK" smtClean="0"/>
              <a:t>18-02-2019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2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8FC-E8BA-475D-AC8D-A36BF444B44B}" type="datetime1">
              <a:rPr lang="da-DK" smtClean="0"/>
              <a:t>18-02-2019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6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BD26-5D45-471C-B5BB-53AAE5F98B8C}" type="datetime1">
              <a:rPr lang="da-DK" smtClean="0"/>
              <a:t>18-02-2019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99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ECE0-253E-4AD3-B3D0-E6056F2F67E1}" type="datetime1">
              <a:rPr lang="da-DK" smtClean="0"/>
              <a:t>18-02-2019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17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6F9-C712-4F16-AB71-EAEF740B5D73}" type="datetime1">
              <a:rPr lang="da-DK" smtClean="0"/>
              <a:t>18-02-2019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495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D31-E2E5-45E9-A869-D19181D0AB8F}" type="datetime1">
              <a:rPr lang="da-DK" smtClean="0"/>
              <a:t>18-02-2019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3AC-DCA8-4B6D-A27C-0DD3ADA64C94}" type="datetime1">
              <a:rPr lang="da-DK" smtClean="0"/>
              <a:t>18-02-2019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5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A2E7-AFDA-48CA-BCC1-D508AE80CDEB}" type="datetime1">
              <a:rPr lang="da-DK" smtClean="0"/>
              <a:t>18-02-2019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707F-CFD7-4B81-828C-90D2C71614F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3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kre\AppData\Local\Microsoft\Windows\INetCache\Content.MSO\kre@change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sef.haddad@ragnsells.com" TargetMode="External"/><Relationship Id="rId5" Type="http://schemas.openxmlformats.org/officeDocument/2006/relationships/hyperlink" Target="mailto:ef@change.com" TargetMode="External"/><Relationship Id="rId4" Type="http://schemas.openxmlformats.org/officeDocument/2006/relationships/hyperlink" Target="mailto:hry@change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209800" y="1125539"/>
            <a:ext cx="7772400" cy="1470025"/>
          </a:xfrm>
        </p:spPr>
        <p:txBody>
          <a:bodyPr/>
          <a:lstStyle/>
          <a:p>
            <a:pPr eaLnBrk="1" hangingPunct="1"/>
            <a:r>
              <a:rPr lang="da-DK" altLang="da-DK" dirty="0" err="1" smtClean="0"/>
              <a:t>Farsta</a:t>
            </a:r>
            <a:r>
              <a:rPr lang="da-DK" altLang="da-DK" dirty="0" smtClean="0"/>
              <a:t>, Stockholm</a:t>
            </a:r>
          </a:p>
        </p:txBody>
      </p:sp>
      <p:pic>
        <p:nvPicPr>
          <p:cNvPr id="4099" name="Picture 8" descr="G:\Markedsføring\LOGOS\Change lingerie 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6381751"/>
            <a:ext cx="1098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0" name="Straight Connector 23"/>
          <p:cNvCxnSpPr>
            <a:cxnSpLocks noChangeShapeType="1"/>
          </p:cNvCxnSpPr>
          <p:nvPr/>
        </p:nvCxnSpPr>
        <p:spPr bwMode="auto">
          <a:xfrm>
            <a:off x="779756" y="6381750"/>
            <a:ext cx="3874794" cy="0"/>
          </a:xfrm>
          <a:prstGeom prst="line">
            <a:avLst/>
          </a:prstGeom>
          <a:noFill/>
          <a:ln w="9525" algn="ctr">
            <a:solidFill>
              <a:srgbClr val="CCB2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1" name="Straight Connector 23"/>
          <p:cNvCxnSpPr>
            <a:cxnSpLocks noChangeShapeType="1"/>
          </p:cNvCxnSpPr>
          <p:nvPr/>
        </p:nvCxnSpPr>
        <p:spPr bwMode="auto">
          <a:xfrm>
            <a:off x="7608889" y="6381750"/>
            <a:ext cx="3745174" cy="0"/>
          </a:xfrm>
          <a:prstGeom prst="line">
            <a:avLst/>
          </a:prstGeom>
          <a:noFill/>
          <a:ln w="9525" algn="ctr">
            <a:solidFill>
              <a:srgbClr val="CCB2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Straight Connector 23"/>
          <p:cNvCxnSpPr>
            <a:cxnSpLocks noChangeShapeType="1"/>
          </p:cNvCxnSpPr>
          <p:nvPr/>
        </p:nvCxnSpPr>
        <p:spPr bwMode="auto">
          <a:xfrm>
            <a:off x="779756" y="620714"/>
            <a:ext cx="10574307" cy="0"/>
          </a:xfrm>
          <a:prstGeom prst="line">
            <a:avLst/>
          </a:prstGeom>
          <a:noFill/>
          <a:ln w="9525" algn="ctr">
            <a:solidFill>
              <a:srgbClr val="CCB2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Straight Connector 23"/>
          <p:cNvCxnSpPr>
            <a:cxnSpLocks noChangeShapeType="1"/>
          </p:cNvCxnSpPr>
          <p:nvPr/>
        </p:nvCxnSpPr>
        <p:spPr bwMode="auto">
          <a:xfrm>
            <a:off x="779756" y="620714"/>
            <a:ext cx="0" cy="5761037"/>
          </a:xfrm>
          <a:prstGeom prst="line">
            <a:avLst/>
          </a:prstGeom>
          <a:noFill/>
          <a:ln w="9525" algn="ctr">
            <a:solidFill>
              <a:srgbClr val="CCB2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Straight Connector 23"/>
          <p:cNvCxnSpPr>
            <a:cxnSpLocks noChangeShapeType="1"/>
          </p:cNvCxnSpPr>
          <p:nvPr/>
        </p:nvCxnSpPr>
        <p:spPr bwMode="auto">
          <a:xfrm>
            <a:off x="11354063" y="620714"/>
            <a:ext cx="0" cy="5761037"/>
          </a:xfrm>
          <a:prstGeom prst="line">
            <a:avLst/>
          </a:prstGeom>
          <a:noFill/>
          <a:ln w="9525" algn="ctr">
            <a:solidFill>
              <a:srgbClr val="CCB2A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466" y="3100388"/>
            <a:ext cx="2748363" cy="31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4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750"/>
            <a:ext cx="12192000" cy="503238"/>
          </a:xfrm>
          <a:prstGeom prst="rect">
            <a:avLst/>
          </a:prstGeom>
          <a:solidFill>
            <a:srgbClr val="DE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2" name="Picture 3" descr="G:\Markedsføring\LOGOS\Change-lingerie-black-tranpar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88" y="6485731"/>
            <a:ext cx="792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1"/>
          <p:cNvSpPr txBox="1">
            <a:spLocks/>
          </p:cNvSpPr>
          <p:nvPr/>
        </p:nvSpPr>
        <p:spPr bwMode="auto">
          <a:xfrm>
            <a:off x="2100262" y="6381750"/>
            <a:ext cx="7991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3819102-F129-4F9D-918B-CECCFA54E3D4}" type="slidenum">
              <a:rPr lang="en-US" altLang="da-DK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da-DK" sz="12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" y="765175"/>
            <a:ext cx="11931650" cy="0"/>
          </a:xfrm>
          <a:prstGeom prst="line">
            <a:avLst/>
          </a:prstGeom>
          <a:ln w="31750">
            <a:solidFill>
              <a:srgbClr val="DEC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114300" y="225426"/>
            <a:ext cx="1193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a-DK" sz="2400" b="1" dirty="0" smtClean="0">
                <a:latin typeface="Palatino Linotype" panose="02040502050505030304" pitchFamily="18" charset="0"/>
              </a:rPr>
              <a:t>IMPORTANT DATES</a:t>
            </a:r>
            <a:endParaRPr lang="en-US" altLang="da-DK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12287"/>
              </p:ext>
            </p:extLst>
          </p:nvPr>
        </p:nvGraphicFramePr>
        <p:xfrm>
          <a:off x="2776450" y="2545528"/>
          <a:ext cx="5957109" cy="1714500"/>
        </p:xfrm>
        <a:graphic>
          <a:graphicData uri="http://schemas.openxmlformats.org/drawingml/2006/table">
            <a:tbl>
              <a:tblPr/>
              <a:tblGrid>
                <a:gridCol w="2533994">
                  <a:extLst>
                    <a:ext uri="{9D8B030D-6E8A-4147-A177-3AD203B41FA5}">
                      <a16:colId xmlns:a16="http://schemas.microsoft.com/office/drawing/2014/main" val="1658984928"/>
                    </a:ext>
                  </a:extLst>
                </a:gridCol>
                <a:gridCol w="971194">
                  <a:extLst>
                    <a:ext uri="{9D8B030D-6E8A-4147-A177-3AD203B41FA5}">
                      <a16:colId xmlns:a16="http://schemas.microsoft.com/office/drawing/2014/main" val="758116826"/>
                    </a:ext>
                  </a:extLst>
                </a:gridCol>
                <a:gridCol w="2451921">
                  <a:extLst>
                    <a:ext uri="{9D8B030D-6E8A-4147-A177-3AD203B41FA5}">
                      <a16:colId xmlns:a16="http://schemas.microsoft.com/office/drawing/2014/main" val="39710558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3118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Handover</a:t>
                      </a:r>
                      <a:r>
                        <a:rPr lang="da-DK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from Center to </a:t>
                      </a:r>
                      <a:r>
                        <a:rPr lang="da-DK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Handcrafts</a:t>
                      </a:r>
                      <a:r>
                        <a:rPr lang="da-DK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a-DK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11-03-2019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01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 arrival 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a-DK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353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Handover to Retail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a-DK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04-04-2019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532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Opening 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a-DK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11-04-2019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7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da-DK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Opening Period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a-DK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Until</a:t>
                      </a:r>
                      <a:r>
                        <a:rPr lang="da-DK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a-DK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midsummer</a:t>
                      </a:r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5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179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750"/>
            <a:ext cx="12192000" cy="503238"/>
          </a:xfrm>
          <a:prstGeom prst="rect">
            <a:avLst/>
          </a:prstGeom>
          <a:solidFill>
            <a:srgbClr val="DE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2" name="Picture 3" descr="G:\Markedsføring\LOGOS\Change-lingerie-black-tranpar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88" y="6485731"/>
            <a:ext cx="792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1"/>
          <p:cNvSpPr txBox="1">
            <a:spLocks/>
          </p:cNvSpPr>
          <p:nvPr/>
        </p:nvSpPr>
        <p:spPr bwMode="auto">
          <a:xfrm>
            <a:off x="2100262" y="6381750"/>
            <a:ext cx="7991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3819102-F129-4F9D-918B-CECCFA54E3D4}" type="slidenum">
              <a:rPr lang="en-US" altLang="da-DK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da-DK" sz="12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" y="765175"/>
            <a:ext cx="11931650" cy="0"/>
          </a:xfrm>
          <a:prstGeom prst="line">
            <a:avLst/>
          </a:prstGeom>
          <a:ln w="31750">
            <a:solidFill>
              <a:srgbClr val="DEC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114300" y="225426"/>
            <a:ext cx="1193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da-DK" sz="2400" b="1" dirty="0" smtClean="0">
                <a:latin typeface="Palatino Linotype" panose="02040502050505030304" pitchFamily="18" charset="0"/>
              </a:rPr>
              <a:t>CONTACT SHEET</a:t>
            </a:r>
            <a:endParaRPr lang="en-US" altLang="da-DK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23029"/>
              </p:ext>
            </p:extLst>
          </p:nvPr>
        </p:nvGraphicFramePr>
        <p:xfrm>
          <a:off x="2100262" y="2109224"/>
          <a:ext cx="7699520" cy="2407354"/>
        </p:xfrm>
        <a:graphic>
          <a:graphicData uri="http://schemas.openxmlformats.org/drawingml/2006/table">
            <a:tbl>
              <a:tblPr/>
              <a:tblGrid>
                <a:gridCol w="1309919">
                  <a:extLst>
                    <a:ext uri="{9D8B030D-6E8A-4147-A177-3AD203B41FA5}">
                      <a16:colId xmlns:a16="http://schemas.microsoft.com/office/drawing/2014/main" val="2585543827"/>
                    </a:ext>
                  </a:extLst>
                </a:gridCol>
                <a:gridCol w="1239922">
                  <a:extLst>
                    <a:ext uri="{9D8B030D-6E8A-4147-A177-3AD203B41FA5}">
                      <a16:colId xmlns:a16="http://schemas.microsoft.com/office/drawing/2014/main" val="3810004149"/>
                    </a:ext>
                  </a:extLst>
                </a:gridCol>
                <a:gridCol w="1533237">
                  <a:extLst>
                    <a:ext uri="{9D8B030D-6E8A-4147-A177-3AD203B41FA5}">
                      <a16:colId xmlns:a16="http://schemas.microsoft.com/office/drawing/2014/main" val="3116345721"/>
                    </a:ext>
                  </a:extLst>
                </a:gridCol>
                <a:gridCol w="1551602">
                  <a:extLst>
                    <a:ext uri="{9D8B030D-6E8A-4147-A177-3AD203B41FA5}">
                      <a16:colId xmlns:a16="http://schemas.microsoft.com/office/drawing/2014/main" val="2527973404"/>
                    </a:ext>
                  </a:extLst>
                </a:gridCol>
                <a:gridCol w="2064840">
                  <a:extLst>
                    <a:ext uri="{9D8B030D-6E8A-4147-A177-3AD203B41FA5}">
                      <a16:colId xmlns:a16="http://schemas.microsoft.com/office/drawing/2014/main" val="519855701"/>
                    </a:ext>
                  </a:extLst>
                </a:gridCol>
              </a:tblGrid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>
                          <a:effectLst/>
                          <a:latin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>
                          <a:effectLst/>
                          <a:latin typeface="Arial" panose="020B0604020202020204" pitchFamily="34" charset="0"/>
                        </a:rPr>
                        <a:t>Skype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>
                          <a:effectLst/>
                          <a:latin typeface="Arial" panose="020B0604020202020204" pitchFamily="34" charset="0"/>
                        </a:rPr>
                        <a:t>Mail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2114"/>
                  </a:ext>
                </a:extLst>
              </a:tr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>
                          <a:effectLst/>
                          <a:latin typeface="Arial" panose="020B0604020202020204" pitchFamily="34" charset="0"/>
                        </a:rPr>
                        <a:t>Project coordinator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Magdalena Turek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+48 42 236 15 90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mt@changepoland.com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78855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Local HQ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Katja Remme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0045 2048 9975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cos.katja.andersen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  <a:hlinkClick r:id="rId3" action="ppaction://hlinkfile"/>
                        </a:rPr>
                        <a:t>kre@change.com</a:t>
                      </a:r>
                      <a:endParaRPr lang="da-DK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56392"/>
                  </a:ext>
                </a:extLst>
              </a:tr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Helena Freudenthal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0046 705883240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  <a:hlinkClick r:id="rId4"/>
                        </a:rPr>
                        <a:t>hry@change.com</a:t>
                      </a:r>
                      <a:endParaRPr lang="da-DK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90760"/>
                  </a:ext>
                </a:extLst>
              </a:tr>
              <a:tr h="26660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Sales </a:t>
                      </a:r>
                      <a:r>
                        <a:rPr lang="da-DK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Trainer</a:t>
                      </a:r>
                      <a:endParaRPr lang="da-DK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Erica Fridlund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0046 70 031 77 56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  <a:hlinkClick r:id="rId5"/>
                        </a:rPr>
                        <a:t>ef@change.com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846194"/>
                  </a:ext>
                </a:extLst>
              </a:tr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Store 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781412"/>
                  </a:ext>
                </a:extLst>
              </a:tr>
              <a:tr h="269277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22032"/>
                  </a:ext>
                </a:extLst>
              </a:tr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Handcrafts</a:t>
                      </a:r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091701"/>
                  </a:ext>
                </a:extLst>
              </a:tr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Center </a:t>
                      </a:r>
                      <a:r>
                        <a:rPr lang="da-DK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Warehouse</a:t>
                      </a:r>
                      <a:endParaRPr lang="da-DK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327643"/>
                  </a:ext>
                </a:extLst>
              </a:tr>
              <a:tr h="22888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758916"/>
                  </a:ext>
                </a:extLst>
              </a:tr>
            </a:tbl>
          </a:graphicData>
        </a:graphic>
      </p:graphicFrame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21208"/>
              </p:ext>
            </p:extLst>
          </p:nvPr>
        </p:nvGraphicFramePr>
        <p:xfrm>
          <a:off x="2100262" y="4516578"/>
          <a:ext cx="769952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56">
                  <a:extLst>
                    <a:ext uri="{9D8B030D-6E8A-4147-A177-3AD203B41FA5}">
                      <a16:colId xmlns:a16="http://schemas.microsoft.com/office/drawing/2014/main" val="2506161742"/>
                    </a:ext>
                  </a:extLst>
                </a:gridCol>
                <a:gridCol w="1210249">
                  <a:extLst>
                    <a:ext uri="{9D8B030D-6E8A-4147-A177-3AD203B41FA5}">
                      <a16:colId xmlns:a16="http://schemas.microsoft.com/office/drawing/2014/main" val="241301113"/>
                    </a:ext>
                  </a:extLst>
                </a:gridCol>
                <a:gridCol w="1529166">
                  <a:extLst>
                    <a:ext uri="{9D8B030D-6E8A-4147-A177-3AD203B41FA5}">
                      <a16:colId xmlns:a16="http://schemas.microsoft.com/office/drawing/2014/main" val="2291658419"/>
                    </a:ext>
                  </a:extLst>
                </a:gridCol>
                <a:gridCol w="1637754">
                  <a:extLst>
                    <a:ext uri="{9D8B030D-6E8A-4147-A177-3AD203B41FA5}">
                      <a16:colId xmlns:a16="http://schemas.microsoft.com/office/drawing/2014/main" val="3721414854"/>
                    </a:ext>
                  </a:extLst>
                </a:gridCol>
                <a:gridCol w="2035695">
                  <a:extLst>
                    <a:ext uri="{9D8B030D-6E8A-4147-A177-3AD203B41FA5}">
                      <a16:colId xmlns:a16="http://schemas.microsoft.com/office/drawing/2014/main" val="2227378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000" dirty="0" smtClean="0"/>
                        <a:t>Ragn-</a:t>
                      </a:r>
                      <a:r>
                        <a:rPr lang="da-DK" sz="1000" dirty="0" err="1" smtClean="0"/>
                        <a:t>sells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 smtClean="0"/>
                        <a:t>Josef Haddad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00" dirty="0" smtClean="0"/>
                        <a:t>+46</a:t>
                      </a:r>
                      <a:r>
                        <a:rPr lang="da-DK" sz="1000" baseline="0" dirty="0" smtClean="0"/>
                        <a:t> 709274893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u="sng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josef.haddad@ragnsells.com</a:t>
                      </a:r>
                      <a:endParaRPr lang="da-DK" sz="10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3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6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57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750"/>
            <a:ext cx="12192000" cy="503238"/>
          </a:xfrm>
          <a:prstGeom prst="rect">
            <a:avLst/>
          </a:prstGeom>
          <a:solidFill>
            <a:srgbClr val="DE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2" name="Picture 3" descr="G:\Markedsføring\LOGOS\Change-lingerie-black-tranpar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88" y="6485731"/>
            <a:ext cx="792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1"/>
          <p:cNvSpPr txBox="1">
            <a:spLocks/>
          </p:cNvSpPr>
          <p:nvPr/>
        </p:nvSpPr>
        <p:spPr bwMode="auto">
          <a:xfrm>
            <a:off x="2100262" y="6381750"/>
            <a:ext cx="7991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3819102-F129-4F9D-918B-CECCFA54E3D4}" type="slidenum">
              <a:rPr lang="en-US" altLang="da-DK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da-DK" sz="12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" y="765175"/>
            <a:ext cx="11931650" cy="0"/>
          </a:xfrm>
          <a:prstGeom prst="line">
            <a:avLst/>
          </a:prstGeom>
          <a:ln w="31750">
            <a:solidFill>
              <a:srgbClr val="DEC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114300" y="225426"/>
            <a:ext cx="1193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400" b="1" dirty="0" smtClean="0">
                <a:latin typeface="Palatino Linotype" panose="02040502050505030304" pitchFamily="18" charset="0"/>
              </a:rPr>
              <a:t>PREPERATION</a:t>
            </a:r>
            <a:endParaRPr lang="en-US" altLang="da-DK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86777"/>
              </p:ext>
            </p:extLst>
          </p:nvPr>
        </p:nvGraphicFramePr>
        <p:xfrm>
          <a:off x="4787900" y="1233488"/>
          <a:ext cx="4051300" cy="676275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3363258743"/>
                    </a:ext>
                  </a:extLst>
                </a:gridCol>
                <a:gridCol w="1094517">
                  <a:extLst>
                    <a:ext uri="{9D8B030D-6E8A-4147-A177-3AD203B41FA5}">
                      <a16:colId xmlns:a16="http://schemas.microsoft.com/office/drawing/2014/main" val="41354075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002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Marketing plan for opening period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Katja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421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Order Marketing materials for opening period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Katja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878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Marketing plan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opening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ongoing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87280"/>
                  </a:ext>
                </a:extLst>
              </a:tr>
            </a:tbl>
          </a:graphicData>
        </a:graphic>
      </p:graphicFrame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97134"/>
              </p:ext>
            </p:extLst>
          </p:nvPr>
        </p:nvGraphicFramePr>
        <p:xfrm>
          <a:off x="323850" y="1219200"/>
          <a:ext cx="4051300" cy="1962150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3168335508"/>
                    </a:ext>
                  </a:extLst>
                </a:gridCol>
                <a:gridCol w="1094517">
                  <a:extLst>
                    <a:ext uri="{9D8B030D-6E8A-4147-A177-3AD203B41FA5}">
                      <a16:colId xmlns:a16="http://schemas.microsoft.com/office/drawing/2014/main" val="22513176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836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Recruit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store 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Helena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2927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Recruit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staff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Helena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028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store in Samesystem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Helena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659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employees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in Samesystem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Helena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2583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Change Academy login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Helena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9788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POS login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841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GDPR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walktroght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+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signing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Helena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995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Onboard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Store Manager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7502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Onboard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staff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022569"/>
                  </a:ext>
                </a:extLst>
              </a:tr>
              <a:tr h="144030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Budget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800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Create work </a:t>
                      </a:r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scedule</a:t>
                      </a: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 for </a:t>
                      </a:r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store, prep and first weeks 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70837"/>
                  </a:ext>
                </a:extLst>
              </a:tr>
            </a:tbl>
          </a:graphicData>
        </a:graphic>
      </p:graphicFrame>
      <p:graphicFrame>
        <p:nvGraphicFramePr>
          <p:cNvPr id="23" name="Tabel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59640"/>
              </p:ext>
            </p:extLst>
          </p:nvPr>
        </p:nvGraphicFramePr>
        <p:xfrm>
          <a:off x="323850" y="5239905"/>
          <a:ext cx="4048645" cy="732789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48590389"/>
                    </a:ext>
                  </a:extLst>
                </a:gridCol>
                <a:gridCol w="1091862">
                  <a:extLst>
                    <a:ext uri="{9D8B030D-6E8A-4147-A177-3AD203B41FA5}">
                      <a16:colId xmlns:a16="http://schemas.microsoft.com/office/drawing/2014/main" val="3506328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 handling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923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Buy safe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0336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Buy Exchange Money (2000,-)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87578"/>
                  </a:ext>
                </a:extLst>
              </a:tr>
              <a:tr h="218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Order bags and paper for bank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73489"/>
                  </a:ext>
                </a:extLst>
              </a:tr>
            </a:tbl>
          </a:graphicData>
        </a:graphic>
      </p:graphicFrame>
      <p:graphicFrame>
        <p:nvGraphicFramePr>
          <p:cNvPr id="24" name="Tabel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563"/>
              </p:ext>
            </p:extLst>
          </p:nvPr>
        </p:nvGraphicFramePr>
        <p:xfrm>
          <a:off x="4787900" y="2299710"/>
          <a:ext cx="4051300" cy="971550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393741006"/>
                    </a:ext>
                  </a:extLst>
                </a:gridCol>
                <a:gridCol w="1094517">
                  <a:extLst>
                    <a:ext uri="{9D8B030D-6E8A-4147-A177-3AD203B41FA5}">
                      <a16:colId xmlns:a16="http://schemas.microsoft.com/office/drawing/2014/main" val="402868075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On </a:t>
                      </a:r>
                      <a:r>
                        <a:rPr lang="da-DK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Sight</a:t>
                      </a:r>
                      <a:endParaRPr lang="da-DK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0225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Handover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from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Handcrafts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Katja? and 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938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Check all orders has been shipped from warehouse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r>
                        <a:rPr lang="da-DK" sz="1000" b="0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a-DK" sz="1000" b="0" i="0" u="none" strike="noStrike" baseline="0" dirty="0" err="1" smtClean="0">
                          <a:effectLst/>
                          <a:latin typeface="Arial" panose="020B0604020202020204" pitchFamily="34" charset="0"/>
                        </a:rPr>
                        <a:t>coordinator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8376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Check all orders are </a:t>
                      </a:r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recived</a:t>
                      </a: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 in store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572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VM the store and make it ready for opening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926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Setup </a:t>
                      </a:r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IT + TV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61575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7008"/>
              </p:ext>
            </p:extLst>
          </p:nvPr>
        </p:nvGraphicFramePr>
        <p:xfrm>
          <a:off x="323850" y="3434658"/>
          <a:ext cx="4051300" cy="1660640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4131133985"/>
                    </a:ext>
                  </a:extLst>
                </a:gridCol>
                <a:gridCol w="1094517">
                  <a:extLst>
                    <a:ext uri="{9D8B030D-6E8A-4147-A177-3AD203B41FA5}">
                      <a16:colId xmlns:a16="http://schemas.microsoft.com/office/drawing/2014/main" val="21091186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 vendors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654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Sami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0759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Stimm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56048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Svensk Handel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891413"/>
                  </a:ext>
                </a:extLst>
              </a:tr>
              <a:tr h="174740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Payday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645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Electricity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521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Renovation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8148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Loomis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57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Samir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147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Samir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95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190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750"/>
            <a:ext cx="12192000" cy="503238"/>
          </a:xfrm>
          <a:prstGeom prst="rect">
            <a:avLst/>
          </a:prstGeom>
          <a:solidFill>
            <a:srgbClr val="DE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2" name="Picture 3" descr="G:\Markedsføring\LOGOS\Change-lingerie-black-tranpar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88" y="6485731"/>
            <a:ext cx="792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1"/>
          <p:cNvSpPr txBox="1">
            <a:spLocks/>
          </p:cNvSpPr>
          <p:nvPr/>
        </p:nvSpPr>
        <p:spPr bwMode="auto">
          <a:xfrm>
            <a:off x="2100262" y="6381750"/>
            <a:ext cx="7991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3819102-F129-4F9D-918B-CECCFA54E3D4}" type="slidenum">
              <a:rPr lang="en-US" altLang="da-DK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da-DK" sz="12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" y="765175"/>
            <a:ext cx="11931650" cy="0"/>
          </a:xfrm>
          <a:prstGeom prst="line">
            <a:avLst/>
          </a:prstGeom>
          <a:ln w="31750">
            <a:solidFill>
              <a:srgbClr val="DEC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114300" y="225426"/>
            <a:ext cx="1193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400" b="1" dirty="0" smtClean="0">
                <a:latin typeface="Palatino Linotype" panose="02040502050505030304" pitchFamily="18" charset="0"/>
              </a:rPr>
              <a:t>PURCHASE</a:t>
            </a:r>
            <a:endParaRPr lang="en-US" altLang="da-DK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14821"/>
              </p:ext>
            </p:extLst>
          </p:nvPr>
        </p:nvGraphicFramePr>
        <p:xfrm>
          <a:off x="483897" y="1127919"/>
          <a:ext cx="4512976" cy="1252827"/>
        </p:xfrm>
        <a:graphic>
          <a:graphicData uri="http://schemas.openxmlformats.org/drawingml/2006/table">
            <a:tbl>
              <a:tblPr/>
              <a:tblGrid>
                <a:gridCol w="3301373">
                  <a:extLst>
                    <a:ext uri="{9D8B030D-6E8A-4147-A177-3AD203B41FA5}">
                      <a16:colId xmlns:a16="http://schemas.microsoft.com/office/drawing/2014/main" val="4001317629"/>
                    </a:ext>
                  </a:extLst>
                </a:gridCol>
                <a:gridCol w="1211603">
                  <a:extLst>
                    <a:ext uri="{9D8B030D-6E8A-4147-A177-3AD203B41FA5}">
                      <a16:colId xmlns:a16="http://schemas.microsoft.com/office/drawing/2014/main" val="3448450804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59704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Vacuumcleaner and </a:t>
                      </a:r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bags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Media Markt 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1222"/>
                  </a:ext>
                </a:extLst>
              </a:tr>
              <a:tr h="359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Swab for the </a:t>
                      </a:r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floor </a:t>
                      </a: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plus proper cleaning products for the </a:t>
                      </a:r>
                      <a:r>
                        <a:rPr lang="en-US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woodenfloors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 /Clas</a:t>
                      </a:r>
                      <a:r>
                        <a:rPr lang="da-DK" sz="1000" b="0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38023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Windowcleaner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 /Clas 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4662"/>
                  </a:ext>
                </a:extLst>
              </a:tr>
              <a:tr h="2167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Windowwiper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 Clas 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92443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Dusters </a:t>
                      </a:r>
                      <a:endParaRPr lang="da-DK" sz="10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 /Clas</a:t>
                      </a:r>
                      <a:r>
                        <a:rPr lang="da-DK" sz="1000" b="0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37176"/>
                  </a:ext>
                </a:extLst>
              </a:tr>
            </a:tbl>
          </a:graphicData>
        </a:graphic>
      </p:graphicFrame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84962"/>
              </p:ext>
            </p:extLst>
          </p:nvPr>
        </p:nvGraphicFramePr>
        <p:xfrm>
          <a:off x="483897" y="2604890"/>
          <a:ext cx="4512976" cy="3040170"/>
        </p:xfrm>
        <a:graphic>
          <a:graphicData uri="http://schemas.openxmlformats.org/drawingml/2006/table">
            <a:tbl>
              <a:tblPr/>
              <a:tblGrid>
                <a:gridCol w="3016685">
                  <a:extLst>
                    <a:ext uri="{9D8B030D-6E8A-4147-A177-3AD203B41FA5}">
                      <a16:colId xmlns:a16="http://schemas.microsoft.com/office/drawing/2014/main" val="247724858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3676252686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</a:t>
                      </a:r>
                      <a:endParaRPr lang="da-DK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30369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Tape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Clas 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313973"/>
                  </a:ext>
                </a:extLst>
              </a:tr>
              <a:tr h="2017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Stapler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ClasO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195630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A4 </a:t>
                      </a:r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paper for printer and store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 Clas O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0627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Calendar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 Clas O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01369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Scissors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 Clas</a:t>
                      </a:r>
                      <a:r>
                        <a:rPr lang="da-DK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O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39653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Carpenterknife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 Clas O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08463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 Change</a:t>
                      </a:r>
                      <a:r>
                        <a:rPr lang="da-DK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Warehouse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2999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Calculator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Post-it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Rubberbands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 adi kit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Fire extingusher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 Clas O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2949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Dymo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Price machine – ordered Clas O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Tags</a:t>
                      </a:r>
                      <a:r>
                        <a:rPr lang="sv-SE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price machine- Ordered Clas O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Fästpistol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Fästen till pistol</a:t>
                      </a: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Kvittensblock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Erica</a:t>
                      </a:r>
                      <a:endParaRPr lang="da-DK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969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74908"/>
              </p:ext>
            </p:extLst>
          </p:nvPr>
        </p:nvGraphicFramePr>
        <p:xfrm>
          <a:off x="6095999" y="1127919"/>
          <a:ext cx="4051300" cy="2346108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447424744"/>
                    </a:ext>
                  </a:extLst>
                </a:gridCol>
                <a:gridCol w="1094517">
                  <a:extLst>
                    <a:ext uri="{9D8B030D-6E8A-4147-A177-3AD203B41FA5}">
                      <a16:colId xmlns:a16="http://schemas.microsoft.com/office/drawing/2014/main" val="985741354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bathroom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Kitchen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55636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Soap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68212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Towels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18215"/>
                  </a:ext>
                </a:extLst>
              </a:tr>
              <a:tr h="2283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Kithsentovels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36778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Knifes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, forkes,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spoons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4840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Coffemachine </a:t>
                      </a:r>
                      <a:endParaRPr lang="da-DK" sz="10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sv-SE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Water heater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9932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Plates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96470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Glasses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55734"/>
                  </a:ext>
                </a:extLst>
              </a:tr>
              <a:tr h="1746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Cups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31188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Garbage bags </a:t>
                      </a:r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big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Clas</a:t>
                      </a:r>
                      <a:r>
                        <a:rPr lang="da-DK" sz="1000" b="0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O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67796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Toilet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paper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23886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Toilet </a:t>
                      </a:r>
                      <a:r>
                        <a:rPr lang="da-DK" sz="1000" b="0" i="0" u="none" strike="noStrike" dirty="0" err="1">
                          <a:effectLst/>
                          <a:latin typeface="Arial" panose="020B0604020202020204" pitchFamily="34" charset="0"/>
                        </a:rPr>
                        <a:t>cleaner</a:t>
                      </a:r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47814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Dish washing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Rusta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39633"/>
                  </a:ext>
                </a:extLst>
              </a:tr>
            </a:tbl>
          </a:graphicData>
        </a:graphic>
      </p:graphicFrame>
      <p:graphicFrame>
        <p:nvGraphicFramePr>
          <p:cNvPr id="15" name="Tabel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53571"/>
              </p:ext>
            </p:extLst>
          </p:nvPr>
        </p:nvGraphicFramePr>
        <p:xfrm>
          <a:off x="6095999" y="3689785"/>
          <a:ext cx="4051300" cy="485775"/>
        </p:xfrm>
        <a:graphic>
          <a:graphicData uri="http://schemas.openxmlformats.org/drawingml/2006/table">
            <a:tbl>
              <a:tblPr/>
              <a:tblGrid>
                <a:gridCol w="2956783">
                  <a:extLst>
                    <a:ext uri="{9D8B030D-6E8A-4147-A177-3AD203B41FA5}">
                      <a16:colId xmlns:a16="http://schemas.microsoft.com/office/drawing/2014/main" val="699413105"/>
                    </a:ext>
                  </a:extLst>
                </a:gridCol>
                <a:gridCol w="1094517">
                  <a:extLst>
                    <a:ext uri="{9D8B030D-6E8A-4147-A177-3AD203B41FA5}">
                      <a16:colId xmlns:a16="http://schemas.microsoft.com/office/drawing/2014/main" val="166849951"/>
                    </a:ext>
                  </a:extLst>
                </a:gridCol>
              </a:tblGrid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1" i="0" u="none" strike="noStrike" dirty="0">
                          <a:effectLst/>
                          <a:latin typeface="Arial" panose="020B0604020202020204" pitchFamily="34" charset="0"/>
                        </a:rPr>
                        <a:t>Purchase furniture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B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95341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Backroom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Ikea tis 13e 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471531"/>
                  </a:ext>
                </a:extLst>
              </a:tr>
              <a:tr h="1619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Relax area in </a:t>
                      </a:r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store Ordered delivery 13th nov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da-DK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da-DK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Erica MIO tis 13e</a:t>
                      </a:r>
                      <a:endParaRPr lang="da-DK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58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5154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81750"/>
            <a:ext cx="12192000" cy="503238"/>
          </a:xfrm>
          <a:prstGeom prst="rect">
            <a:avLst/>
          </a:prstGeom>
          <a:solidFill>
            <a:srgbClr val="DE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172" name="Picture 3" descr="G:\Markedsføring\LOGOS\Change-lingerie-black-tranpar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788" y="6485731"/>
            <a:ext cx="792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lide Number Placeholder 1"/>
          <p:cNvSpPr txBox="1">
            <a:spLocks/>
          </p:cNvSpPr>
          <p:nvPr/>
        </p:nvSpPr>
        <p:spPr bwMode="auto">
          <a:xfrm>
            <a:off x="2100262" y="6381750"/>
            <a:ext cx="7991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3819102-F129-4F9D-918B-CECCFA54E3D4}" type="slidenum">
              <a:rPr lang="en-US" altLang="da-DK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da-DK" sz="12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" y="765175"/>
            <a:ext cx="11931650" cy="0"/>
          </a:xfrm>
          <a:prstGeom prst="line">
            <a:avLst/>
          </a:prstGeom>
          <a:ln w="31750">
            <a:solidFill>
              <a:srgbClr val="DEC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114300" y="225426"/>
            <a:ext cx="11931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400" b="1" dirty="0" err="1" smtClean="0">
                <a:latin typeface="Palatino Linotype" panose="02040502050505030304" pitchFamily="18" charset="0"/>
              </a:rPr>
              <a:t>Int</a:t>
            </a:r>
            <a:r>
              <a:rPr lang="en-US" altLang="da-DK" sz="2400" b="1" dirty="0" smtClean="0">
                <a:latin typeface="Palatino Linotype" panose="02040502050505030304" pitchFamily="18" charset="0"/>
              </a:rPr>
              <a:t> HQ loose ends</a:t>
            </a:r>
            <a:endParaRPr lang="en-US" altLang="da-DK" sz="2400" b="1" dirty="0">
              <a:latin typeface="Palatino Linotype" panose="02040502050505030304" pitchFamily="18" charset="0"/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695642" y="1910388"/>
            <a:ext cx="60613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</a:t>
            </a:r>
            <a:r>
              <a:rPr lang="en-US" sz="1400" dirty="0"/>
              <a:t>final confirmation on Handover date </a:t>
            </a:r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</a:t>
            </a:r>
            <a:r>
              <a:rPr lang="en-US" sz="1400" dirty="0"/>
              <a:t>we split the deliveries in 2 as normal? Still need to final confirm the date</a:t>
            </a:r>
            <a:endParaRPr lang="da-DK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sz="1400" dirty="0" smtClean="0"/>
              <a:t>Check up on Internet and </a:t>
            </a:r>
            <a:r>
              <a:rPr lang="da-DK" sz="1400" dirty="0" err="1" smtClean="0"/>
              <a:t>phone</a:t>
            </a:r>
            <a:endParaRPr lang="da-DK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Relaxing area – </a:t>
            </a:r>
            <a:r>
              <a:rPr lang="en-US" sz="1400" dirty="0" smtClean="0"/>
              <a:t>should we buy furniture locally?</a:t>
            </a:r>
            <a:endParaRPr lang="da-DK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Frontpage</a:t>
            </a:r>
            <a:r>
              <a:rPr lang="en-US" sz="1400" dirty="0" smtClean="0"/>
              <a:t> not filled out</a:t>
            </a:r>
            <a:endParaRPr lang="da-DK" sz="1400" dirty="0"/>
          </a:p>
          <a:p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7864069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468</Words>
  <Application>Microsoft Office PowerPoint</Application>
  <PresentationFormat>Widescreen</PresentationFormat>
  <Paragraphs>219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Palatino Linotype</vt:lpstr>
      <vt:lpstr>Office Theme</vt:lpstr>
      <vt:lpstr>Farsta, Stockholm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Change Of Scandinavia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 Egebjerg Korsgaard</dc:creator>
  <cp:lastModifiedBy>Katja Remme</cp:lastModifiedBy>
  <cp:revision>104</cp:revision>
  <cp:lastPrinted>2018-11-07T16:53:54Z</cp:lastPrinted>
  <dcterms:created xsi:type="dcterms:W3CDTF">2018-08-23T06:53:51Z</dcterms:created>
  <dcterms:modified xsi:type="dcterms:W3CDTF">2019-02-18T13:57:14Z</dcterms:modified>
</cp:coreProperties>
</file>