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73" r:id="rId7"/>
    <p:sldId id="272" r:id="rId8"/>
    <p:sldId id="275" r:id="rId9"/>
    <p:sldId id="264" r:id="rId10"/>
    <p:sldId id="276" r:id="rId11"/>
    <p:sldId id="277" r:id="rId12"/>
    <p:sldId id="278" r:id="rId13"/>
    <p:sldId id="279" r:id="rId14"/>
    <p:sldId id="280" r:id="rId15"/>
    <p:sldId id="266" r:id="rId16"/>
    <p:sldId id="283" r:id="rId17"/>
    <p:sldId id="270" r:id="rId18"/>
    <p:sldId id="269" r:id="rId19"/>
    <p:sldId id="284" r:id="rId20"/>
    <p:sldId id="26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05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meng Mi" userId="b0a46cf3ce0d5e4a" providerId="LiveId" clId="{92485DF7-E7C7-46F2-AE61-149D243416DC}"/>
    <pc:docChg chg="custSel modSld">
      <pc:chgData name="Qimeng Mi" userId="b0a46cf3ce0d5e4a" providerId="LiveId" clId="{92485DF7-E7C7-46F2-AE61-149D243416DC}" dt="2017-09-13T11:59:20.239" v="25"/>
      <pc:docMkLst>
        <pc:docMk/>
      </pc:docMkLst>
      <pc:sldChg chg="modSp">
        <pc:chgData name="Qimeng Mi" userId="b0a46cf3ce0d5e4a" providerId="LiveId" clId="{92485DF7-E7C7-46F2-AE61-149D243416DC}" dt="2017-09-13T11:59:19.179" v="16" actId="27636"/>
        <pc:sldMkLst>
          <pc:docMk/>
          <pc:sldMk cId="0" sldId="262"/>
        </pc:sldMkLst>
        <pc:spChg chg="mod">
          <ac:chgData name="Qimeng Mi" userId="b0a46cf3ce0d5e4a" providerId="LiveId" clId="{92485DF7-E7C7-46F2-AE61-149D243416DC}" dt="2017-09-13T11:59:19.179" v="16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Qimeng Mi" userId="b0a46cf3ce0d5e4a" providerId="LiveId" clId="{92485DF7-E7C7-46F2-AE61-149D243416DC}" dt="2017-09-13T11:59:20.239" v="25"/>
        <pc:sldMkLst>
          <pc:docMk/>
          <pc:sldMk cId="0" sldId="270"/>
        </pc:sldMkLst>
        <pc:spChg chg="mod">
          <ac:chgData name="Qimeng Mi" userId="b0a46cf3ce0d5e4a" providerId="LiveId" clId="{92485DF7-E7C7-46F2-AE61-149D243416DC}" dt="2017-09-13T11:59:20.239" v="25"/>
          <ac:spMkLst>
            <pc:docMk/>
            <pc:sldMk cId="0" sldId="270"/>
            <ac:spMk id="2" creationId="{00000000-0000-0000-0000-000000000000}"/>
          </ac:spMkLst>
        </pc:spChg>
        <pc:spChg chg="mod">
          <ac:chgData name="Qimeng Mi" userId="b0a46cf3ce0d5e4a" providerId="LiveId" clId="{92485DF7-E7C7-46F2-AE61-149D243416DC}" dt="2017-09-13T11:59:19.032" v="15" actId="27636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Qimeng Mi" userId="b0a46cf3ce0d5e4a" providerId="LiveId" clId="{92485DF7-E7C7-46F2-AE61-149D243416DC}" dt="2017-09-13T11:59:19.266" v="17" actId="27636"/>
        <pc:sldMkLst>
          <pc:docMk/>
          <pc:sldMk cId="0" sldId="272"/>
        </pc:sldMkLst>
        <pc:spChg chg="mod">
          <ac:chgData name="Qimeng Mi" userId="b0a46cf3ce0d5e4a" providerId="LiveId" clId="{92485DF7-E7C7-46F2-AE61-149D243416DC}" dt="2017-09-13T11:59:19.266" v="17" actId="27636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Qimeng Mi" userId="b0a46cf3ce0d5e4a" providerId="LiveId" clId="{92485DF7-E7C7-46F2-AE61-149D243416DC}" dt="2017-09-13T11:59:19.319" v="18" actId="27636"/>
        <pc:sldMkLst>
          <pc:docMk/>
          <pc:sldMk cId="0" sldId="275"/>
        </pc:sldMkLst>
        <pc:spChg chg="mod">
          <ac:chgData name="Qimeng Mi" userId="b0a46cf3ce0d5e4a" providerId="LiveId" clId="{92485DF7-E7C7-46F2-AE61-149D243416DC}" dt="2017-09-13T11:59:19.319" v="18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Qimeng Mi" userId="b0a46cf3ce0d5e4a" providerId="LiveId" clId="{92485DF7-E7C7-46F2-AE61-149D243416DC}" dt="2017-09-13T11:59:19.432" v="19" actId="27636"/>
        <pc:sldMkLst>
          <pc:docMk/>
          <pc:sldMk cId="0" sldId="277"/>
        </pc:sldMkLst>
        <pc:spChg chg="mod">
          <ac:chgData name="Qimeng Mi" userId="b0a46cf3ce0d5e4a" providerId="LiveId" clId="{92485DF7-E7C7-46F2-AE61-149D243416DC}" dt="2017-09-13T11:59:19.432" v="19" actId="27636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Qimeng Mi" userId="b0a46cf3ce0d5e4a" providerId="LiveId" clId="{92485DF7-E7C7-46F2-AE61-149D243416DC}" dt="2017-09-13T11:59:19.493" v="20" actId="27636"/>
        <pc:sldMkLst>
          <pc:docMk/>
          <pc:sldMk cId="0" sldId="279"/>
        </pc:sldMkLst>
        <pc:spChg chg="mod">
          <ac:chgData name="Qimeng Mi" userId="b0a46cf3ce0d5e4a" providerId="LiveId" clId="{92485DF7-E7C7-46F2-AE61-149D243416DC}" dt="2017-09-13T11:59:19.493" v="20" actId="27636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Qimeng Mi" userId="b0a46cf3ce0d5e4a" providerId="LiveId" clId="{92485DF7-E7C7-46F2-AE61-149D243416DC}" dt="2017-09-13T11:59:19.565" v="21" actId="27636"/>
        <pc:sldMkLst>
          <pc:docMk/>
          <pc:sldMk cId="0" sldId="280"/>
        </pc:sldMkLst>
        <pc:spChg chg="mod">
          <ac:chgData name="Qimeng Mi" userId="b0a46cf3ce0d5e4a" providerId="LiveId" clId="{92485DF7-E7C7-46F2-AE61-149D243416DC}" dt="2017-09-13T11:59:19.565" v="21" actId="27636"/>
          <ac:spMkLst>
            <pc:docMk/>
            <pc:sldMk cId="0" sldId="28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BC658B-FA8E-4E2A-ADC3-D3552041C2E1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17B6039-DE92-40D8-AFCC-4DF8C1528A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4143380"/>
            <a:ext cx="8305800" cy="1143008"/>
          </a:xfrm>
        </p:spPr>
        <p:txBody>
          <a:bodyPr/>
          <a:lstStyle/>
          <a:p>
            <a:r>
              <a:rPr lang="zh-CN" altLang="en-US" sz="4800" dirty="0"/>
              <a:t>以及活动规划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144000" cy="2214578"/>
          </a:xfrm>
        </p:spPr>
        <p:txBody>
          <a:bodyPr anchor="ctr" anchorCtr="0">
            <a:noAutofit/>
          </a:bodyPr>
          <a:lstStyle/>
          <a:p>
            <a:r>
              <a:rPr altLang="zh-CN" dirty="0"/>
              <a:t>FALLING LOVE WITH THE WILD</a:t>
            </a:r>
            <a:br>
              <a:rPr altLang="zh-CN" dirty="0"/>
            </a:br>
            <a:r>
              <a:rPr lang="zh-CN" altLang="en-US" dirty="0"/>
              <a:t>野外走访调查活动的</a:t>
            </a:r>
            <a:br>
              <a:rPr altLang="zh-CN" dirty="0"/>
            </a:br>
            <a:r>
              <a:rPr lang="zh-CN" altLang="en-US" dirty="0"/>
              <a:t>目的</a:t>
            </a:r>
            <a:r>
              <a:rPr altLang="zh-CN" dirty="0"/>
              <a:t>/</a:t>
            </a:r>
            <a:r>
              <a:rPr lang="zh-CN" altLang="en-US" dirty="0"/>
              <a:t>技能</a:t>
            </a:r>
            <a:r>
              <a:rPr altLang="zh-CN" dirty="0"/>
              <a:t>/</a:t>
            </a:r>
            <a:r>
              <a:rPr lang="zh-CN" altLang="en-US" dirty="0"/>
              <a:t>基础常识</a:t>
            </a: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3702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FFFF00"/>
                </a:solidFill>
              </a:rPr>
              <a:t>找到一手走访地点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离野生动物最近的人群（后面详谈）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686800" cy="100013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00"/>
                </a:solidFill>
              </a:rPr>
              <a:t>二、野外走访调查的技巧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57232"/>
            <a:ext cx="8686800" cy="6000768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打消警戒心和顾虑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尽量找男人和半老人，女人戒心强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从生活家长里短聊起，善于找当时的情境入手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男女搭配，有女的容易让人放心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前面的经济来源、人口状况，都是聊天的切入点和由头，自然地把话题“引”到野外动物去，比如：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    野猪破坏玉米</a:t>
            </a:r>
            <a:r>
              <a:rPr lang="en-US" altLang="zh-CN" sz="2800" dirty="0"/>
              <a:t>—</a:t>
            </a:r>
            <a:r>
              <a:rPr lang="zh-CN" altLang="en-US" sz="2800" dirty="0"/>
              <a:t>野猪多么</a:t>
            </a:r>
            <a:r>
              <a:rPr lang="en-US" altLang="zh-CN" sz="2800" dirty="0"/>
              <a:t>—</a:t>
            </a:r>
            <a:r>
              <a:rPr lang="zh-CN" altLang="en-US" sz="2800" dirty="0"/>
              <a:t>野猪多为啥不打（没枪）</a:t>
            </a:r>
            <a:r>
              <a:rPr lang="en-US" altLang="zh-CN" sz="2800" dirty="0"/>
              <a:t>—</a:t>
            </a:r>
            <a:r>
              <a:rPr lang="zh-CN" altLang="en-US" sz="2800" dirty="0"/>
              <a:t>没枪没别的办法么</a:t>
            </a:r>
            <a:r>
              <a:rPr lang="en-US" altLang="zh-CN" sz="2800" dirty="0"/>
              <a:t>—</a:t>
            </a:r>
            <a:r>
              <a:rPr lang="zh-CN" altLang="en-US" sz="2800" dirty="0"/>
              <a:t>还有啥破坏庄稼（一般是獾）</a:t>
            </a:r>
            <a:r>
              <a:rPr lang="en-US" altLang="zh-CN" sz="2800" dirty="0"/>
              <a:t>—</a:t>
            </a:r>
            <a:r>
              <a:rPr lang="zh-CN" altLang="en-US" sz="2800" dirty="0"/>
              <a:t>那个怎么打掉</a:t>
            </a:r>
            <a:r>
              <a:rPr lang="en-US" altLang="zh-CN" sz="2800" dirty="0"/>
              <a:t>—</a:t>
            </a:r>
            <a:r>
              <a:rPr lang="zh-CN" altLang="en-US" sz="2800" dirty="0"/>
              <a:t>祸害牲口鸡的有么（野狸子）</a:t>
            </a:r>
            <a:r>
              <a:rPr lang="en-US" altLang="zh-CN" sz="2800" dirty="0"/>
              <a:t>—</a:t>
            </a:r>
            <a:r>
              <a:rPr lang="zh-CN" altLang="en-US" sz="2800" dirty="0"/>
              <a:t>羊在山上会被野兽吃么（一般没有）</a:t>
            </a:r>
            <a:r>
              <a:rPr lang="en-US" altLang="zh-CN" sz="2800" dirty="0"/>
              <a:t>—</a:t>
            </a:r>
            <a:r>
              <a:rPr lang="zh-CN" altLang="en-US" sz="2800" dirty="0"/>
              <a:t>早年间会被吃么（早年有狼）</a:t>
            </a:r>
            <a:r>
              <a:rPr lang="en-US" altLang="zh-CN" sz="2800" dirty="0"/>
              <a:t>—</a:t>
            </a:r>
            <a:r>
              <a:rPr lang="zh-CN" altLang="en-US" sz="2800" dirty="0"/>
              <a:t>早年还有啥吃羊的（如有就是豹子啦）</a:t>
            </a:r>
            <a:r>
              <a:rPr lang="en-US" altLang="zh-CN" sz="2800" dirty="0"/>
              <a:t>—</a:t>
            </a:r>
            <a:r>
              <a:rPr lang="zh-CN" altLang="en-US" sz="2800" dirty="0"/>
              <a:t>现在还有豹子么、豹子吃人么</a:t>
            </a:r>
            <a:r>
              <a:rPr lang="en-US" altLang="zh-CN" sz="2800" dirty="0"/>
              <a:t>……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olidFill>
                  <a:srgbClr val="FFFF00"/>
                </a:solidFill>
              </a:rPr>
              <a:t>二、野外走访调查的技巧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高效率地找到信息点来源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村里商店（信息聚集点）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乡镇饭馆（野味买家，信息聚集点）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扎堆晒太阳聊天的男人们（互相印证，争相恐后）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养几条狗的（一般是猎人）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赶羊的（总在山里走）</a:t>
            </a:r>
            <a:endParaRPr lang="en-US" altLang="zh-CN" dirty="0"/>
          </a:p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有价值的信息多元核实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sz="2800" dirty="0"/>
              <a:t>         某人最近见过狼</a:t>
            </a:r>
            <a:r>
              <a:rPr lang="en-US" altLang="zh-CN" sz="2800" dirty="0"/>
              <a:t>……</a:t>
            </a:r>
            <a:r>
              <a:rPr lang="zh-CN" altLang="en-US" sz="2800" dirty="0"/>
              <a:t>某村某人近年见过豹子脚印</a:t>
            </a:r>
            <a:r>
              <a:rPr lang="en-US" altLang="zh-CN" sz="2800" dirty="0"/>
              <a:t>……</a:t>
            </a:r>
            <a:r>
              <a:rPr lang="zh-CN" altLang="en-US" sz="2800" dirty="0"/>
              <a:t>谁谁谁家羊在山里被咬死了，最好和同村或者邻村的再打探一次：听某某村的说</a:t>
            </a:r>
            <a:r>
              <a:rPr lang="en-US" altLang="zh-CN" sz="2800" dirty="0"/>
              <a:t>……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686800" cy="100013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00"/>
                </a:solidFill>
              </a:rPr>
              <a:t>二、野外走访调查的技巧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57232"/>
            <a:ext cx="8686800" cy="6000768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自身身份的定位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一定不能说的：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400" dirty="0"/>
              <a:t>搞生态的、搞野生动物调查的、搞植物的</a:t>
            </a:r>
            <a:r>
              <a:rPr lang="en-US" altLang="zh-CN" sz="2400" dirty="0"/>
              <a:t>……</a:t>
            </a:r>
          </a:p>
          <a:p>
            <a:pPr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推荐的：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400" dirty="0"/>
              <a:t>大学老师（或者学生）</a:t>
            </a:r>
            <a:r>
              <a:rPr lang="en-US" altLang="zh-CN" sz="2400" dirty="0"/>
              <a:t>+</a:t>
            </a:r>
            <a:r>
              <a:rPr lang="zh-CN" altLang="en-US" sz="2400" dirty="0"/>
              <a:t>玩摄影的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大学生出来爬山的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搞计算机的出来散心乱玩的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找柴鸡蛋散养鸡的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Tips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  如果调查者是北京人士，建议直接说是房山的、门头沟的，比城里人引起的戒心小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  人少点，男女搭配，引起的戒心小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谈到狩猎，千万别从嘴里蹦出“盗猎、打猎”，要说：弄野物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olidFill>
                  <a:srgbClr val="FFFF00"/>
                </a:solidFill>
              </a:rPr>
              <a:t>二、野外走访调查的技巧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谈话的艺术和人的心理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sz="2400" dirty="0"/>
              <a:t>        和老人聊孙辈，如果子女混得好聊子女，永远受欢迎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对方多人的情况下充分利用争强好胜心理，挑动群众斗群众说真话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如果谈话中发现对方开始警惕，立刻转到家长里短人畜无害的话题，过一会再转回来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同伴间要相互注意节奏，一个人冷场一个人立刻要接话题或者换话题接续下来，如果对方试图结束谈话就由另一个人继续聊</a:t>
            </a:r>
            <a:r>
              <a:rPr lang="en-US" altLang="zh-CN" sz="2400" dirty="0"/>
              <a:t>——</a:t>
            </a:r>
            <a:r>
              <a:rPr lang="zh-CN" altLang="en-US" sz="2400" dirty="0"/>
              <a:t>一般不容易拒绝新加入的聊天者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需要反复确证的信息，可以装作不信或者惊讶的样子再翻覆求证（利用人的好胜心），得到新证据后做恍然大悟状让人家满足愿意继续聊</a:t>
            </a:r>
            <a:endParaRPr lang="en-US" altLang="zh-CN" sz="2400" dirty="0"/>
          </a:p>
          <a:p>
            <a:pPr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访谈结束后出了村子再填记录表。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olidFill>
                  <a:srgbClr val="FFFF00"/>
                </a:solidFill>
              </a:rPr>
              <a:t>二、野外走访调查的技巧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日常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dirty="0"/>
              <a:t>农忙季起得早，农闲季起得晚，农闲经常</a:t>
            </a:r>
            <a:r>
              <a:rPr lang="en-US" altLang="zh-CN" dirty="0"/>
              <a:t>2</a:t>
            </a:r>
            <a:r>
              <a:rPr lang="zh-CN" altLang="en-US" dirty="0"/>
              <a:t>顿饭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可以问问吃水是怎么解决的（井，山上引，河）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作物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dirty="0"/>
              <a:t>玉米（经常被祸害，可以问问有没有补偿，没有的话告诉他们找乡里去）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果树（如果有果子狸会吃，话题切入点）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核桃花椒（收入来源，话题切入点）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蔬菜（自己吃的多）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谷子（小米）、高粱（一般酿酒），种得少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776270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三、有关山村的基本常识</a:t>
            </a: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狩猎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dirty="0"/>
              <a:t>         猎獾季一般在</a:t>
            </a:r>
            <a:r>
              <a:rPr lang="en-US" altLang="zh-CN" dirty="0"/>
              <a:t>8</a:t>
            </a:r>
            <a:r>
              <a:rPr lang="zh-CN" altLang="en-US" dirty="0"/>
              <a:t>月底开始直到元旦，</a:t>
            </a:r>
            <a:r>
              <a:rPr lang="en-US" altLang="zh-CN" dirty="0"/>
              <a:t>10</a:t>
            </a:r>
            <a:r>
              <a:rPr lang="zh-CN" altLang="en-US" dirty="0"/>
              <a:t>月中旬以前用狗撵，</a:t>
            </a:r>
            <a:r>
              <a:rPr lang="en-US" altLang="zh-CN" dirty="0"/>
              <a:t>11</a:t>
            </a:r>
            <a:r>
              <a:rPr lang="zh-CN" altLang="en-US" dirty="0"/>
              <a:t>月开始挖獾子洞；猪獾</a:t>
            </a:r>
            <a:r>
              <a:rPr lang="en-US" altLang="zh-CN" dirty="0"/>
              <a:t>20-40</a:t>
            </a:r>
            <a:r>
              <a:rPr lang="zh-CN" altLang="en-US" dirty="0"/>
              <a:t>斤，狗獾</a:t>
            </a:r>
            <a:r>
              <a:rPr lang="en-US" altLang="zh-CN" dirty="0"/>
              <a:t>15-25</a:t>
            </a:r>
            <a:r>
              <a:rPr lang="zh-CN" altLang="en-US" dirty="0"/>
              <a:t>斤，狗獾土腥味轻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狍子、青羊，猎系从下雪到春节，主要靠下套，下套以后</a:t>
            </a:r>
            <a:r>
              <a:rPr lang="en-US" altLang="zh-CN" dirty="0"/>
              <a:t>3-4</a:t>
            </a:r>
            <a:r>
              <a:rPr lang="zh-CN" altLang="en-US" dirty="0"/>
              <a:t>天要去转一圈查看，比较辛苦；狍子肉瘦但是比较嫩，炒着吃口感象炒猪肝，青羊肉比较柴，略膻，都很鲜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野鸡一般春天下种的时候捉，用药拌粮食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野猪大的不好吃，肉粗柴，尤其大公猪骚味重；百斤以下的好吃，小野猪刚刚褪掉花纹的最好；大野猪值钱的是猪肚（据说养胃）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兔子一般秋季在田边套，肉瘦，和肥猪肉一起做好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776270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三、有关山村的基本常识</a:t>
            </a: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6143644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筹划</a:t>
            </a:r>
            <a:endParaRPr lang="en-US" altLang="zh-CN" sz="3200" dirty="0">
              <a:solidFill>
                <a:srgbClr val="FFFF00"/>
              </a:solidFill>
            </a:endParaRPr>
          </a:p>
          <a:p>
            <a:r>
              <a:rPr lang="zh-CN" altLang="en-US" dirty="0"/>
              <a:t>要考虑时间，一天时间基本能有效访谈</a:t>
            </a:r>
            <a:r>
              <a:rPr lang="en-US" altLang="zh-CN" dirty="0"/>
              <a:t>4-5</a:t>
            </a:r>
            <a:r>
              <a:rPr lang="zh-CN" altLang="en-US" dirty="0"/>
              <a:t>个村子，再多来不及；</a:t>
            </a:r>
            <a:endParaRPr lang="en-US" altLang="zh-CN" dirty="0"/>
          </a:p>
          <a:p>
            <a:r>
              <a:rPr lang="zh-CN" altLang="en-US" dirty="0"/>
              <a:t>规划一次调查地域的时候，要考虑和周边计划调查区域的地理连续性（野生动物活动通道）</a:t>
            </a:r>
            <a:endParaRPr lang="en-US" altLang="zh-CN" dirty="0"/>
          </a:p>
          <a:p>
            <a:pPr>
              <a:buNone/>
            </a:pPr>
            <a:r>
              <a:rPr lang="zh-CN" altLang="en-US" sz="2400" dirty="0"/>
              <a:t>找区域最高山、最高山梁、最长山谷、最接近它们的村子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挑人少的一侧调查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GE</a:t>
            </a:r>
            <a:r>
              <a:rPr lang="zh-CN" altLang="en-US" sz="2400" dirty="0"/>
              <a:t>上标注上述物标，标 注从国道、省道到达他们的路径</a:t>
            </a:r>
            <a:endParaRPr lang="en-US" altLang="zh-CN" sz="2400" dirty="0"/>
          </a:p>
          <a:p>
            <a:r>
              <a:rPr lang="zh-CN" altLang="en-US" dirty="0"/>
              <a:t>规划好的调查区域，要标注完整，导出</a:t>
            </a:r>
            <a:r>
              <a:rPr lang="en-US" altLang="zh-CN" dirty="0"/>
              <a:t>KML</a:t>
            </a:r>
            <a:r>
              <a:rPr lang="zh-CN" altLang="en-US" dirty="0"/>
              <a:t>到奥维</a:t>
            </a:r>
            <a:endParaRPr lang="en-US" altLang="zh-CN" dirty="0"/>
          </a:p>
          <a:p>
            <a:r>
              <a:rPr lang="zh-CN" altLang="en-US" dirty="0"/>
              <a:t>奥维</a:t>
            </a:r>
            <a:r>
              <a:rPr lang="zh-CN" altLang="en-US"/>
              <a:t>、高德事先下载</a:t>
            </a:r>
            <a:r>
              <a:rPr lang="zh-CN" altLang="en-US" dirty="0"/>
              <a:t>离线地图</a:t>
            </a:r>
            <a:endParaRPr lang="en-US" altLang="zh-CN" dirty="0"/>
          </a:p>
          <a:p>
            <a:r>
              <a:rPr lang="zh-CN" altLang="en-US" dirty="0"/>
              <a:t>车上最好一人负责导航，一人负责开车，如果没有专人导航，需要靠谱的手机固定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70483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四、调查的筹划和执行</a:t>
            </a:r>
          </a:p>
        </p:txBody>
      </p:sp>
      <p:pic>
        <p:nvPicPr>
          <p:cNvPr id="5" name="图片 4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643602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执行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从哪条路出京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在哪里吃饭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在哪里住宿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从哪条道回京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目标不能达到时的备用调查点、时间不够时那些点放弃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控制在一个点的时间（半小时</a:t>
            </a:r>
            <a:r>
              <a:rPr lang="en-US" altLang="zh-CN" dirty="0"/>
              <a:t>-40</a:t>
            </a:r>
            <a:r>
              <a:rPr lang="zh-CN" altLang="en-US" dirty="0"/>
              <a:t>分钟）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手台在车里距离会大大下降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所有人事先熟悉调查点的名称和地图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847708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四、调查的筹划和执行</a:t>
            </a:r>
            <a:endParaRPr lang="zh-CN" altLang="en-US" dirty="0"/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24322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请曾经参加过前两次调查活动的同鞋总结并发表意见</a:t>
            </a:r>
            <a:endParaRPr lang="en-US" altLang="zh-CN" dirty="0"/>
          </a:p>
          <a:p>
            <a:pPr algn="ctr">
              <a:buNone/>
            </a:pP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zh-CN" alt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五、总结</a:t>
            </a: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/>
              <a:t>一、野外走访调查的内容和目的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二、野外走访调查的技巧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三、有关山村生活的基本常识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四、调查筹划和执行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五、总结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章节目录</a:t>
            </a: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38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800" dirty="0"/>
              <a:t>THAT’S  ALL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571612"/>
            <a:ext cx="8229600" cy="857256"/>
          </a:xfrm>
        </p:spPr>
        <p:txBody>
          <a:bodyPr/>
          <a:lstStyle/>
          <a:p>
            <a:pPr algn="ctr"/>
            <a:r>
              <a:rPr altLang="zh-CN" dirty="0">
                <a:solidFill>
                  <a:srgbClr val="FFFF00"/>
                </a:solidFill>
              </a:rPr>
              <a:t>FALLING LOVE WITH THE WILD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5214950"/>
            <a:ext cx="3458169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38702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野外调查走访的目的，是获得如下类别的信息：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地理信息实证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经济状况概要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人口构成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动物情况（重点）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 以便粗略评估当地的生态以及人为干扰状况，为日后选取深入考察地域做准备。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785818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一、野外走访调查内容和目的</a:t>
            </a: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535785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地理信息实证：卫星图和实地的联系比对</a:t>
            </a:r>
            <a:endParaRPr lang="en-US" altLang="zh-CN" sz="3200" dirty="0">
              <a:solidFill>
                <a:srgbClr val="FFFF00"/>
              </a:solidFill>
            </a:endParaRPr>
          </a:p>
          <a:p>
            <a:r>
              <a:rPr lang="zh-CN" altLang="en-US" dirty="0"/>
              <a:t>地形地貌、河流、湿地</a:t>
            </a:r>
            <a:endParaRPr lang="en-US" altLang="zh-CN" dirty="0"/>
          </a:p>
          <a:p>
            <a:r>
              <a:rPr lang="zh-CN" altLang="en-US" dirty="0"/>
              <a:t>植被状况和历史</a:t>
            </a:r>
            <a:endParaRPr lang="en-US" altLang="zh-CN" dirty="0"/>
          </a:p>
          <a:p>
            <a:r>
              <a:rPr lang="zh-CN" altLang="en-US" dirty="0"/>
              <a:t>气候：包括降雨、冬季山地积雪状况（阴坡阳坡沟底）</a:t>
            </a:r>
            <a:endParaRPr lang="en-US" altLang="zh-CN" dirty="0"/>
          </a:p>
          <a:p>
            <a:r>
              <a:rPr lang="zh-CN" altLang="en-US" dirty="0"/>
              <a:t>抵达的道路状况、上山进沟的小路，山梁上能否走通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 通过多次多角度观察卫星图上山势、沟谷、道路、植被，对比上述地貌的实际，可以建立起对应关系的概念，日后通过看卫片就能评估个七七八八。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857256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一、野外走访调查内容和目的</a:t>
            </a:r>
            <a:endParaRPr lang="zh-CN" altLang="en-US" dirty="0"/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经济状况概要</a:t>
            </a:r>
            <a:endParaRPr lang="en-US" altLang="zh-CN" sz="3200" dirty="0">
              <a:solidFill>
                <a:srgbClr val="FFFF00"/>
              </a:solidFill>
            </a:endParaRPr>
          </a:p>
          <a:p>
            <a:r>
              <a:rPr lang="zh-CN" altLang="en-US" dirty="0"/>
              <a:t>人均几亩地？都种啥？（一般玉米是喂鸡和牲口）</a:t>
            </a:r>
            <a:endParaRPr lang="en-US" altLang="zh-CN" dirty="0"/>
          </a:p>
          <a:p>
            <a:r>
              <a:rPr lang="zh-CN" altLang="en-US" dirty="0"/>
              <a:t>果树或者核桃树花椒树有么</a:t>
            </a:r>
            <a:r>
              <a:rPr lang="en-US" altLang="zh-CN" dirty="0"/>
              <a:t>/</a:t>
            </a:r>
            <a:r>
              <a:rPr lang="zh-CN" altLang="en-US" dirty="0"/>
              <a:t>多少？（文玩核桃树值钱）</a:t>
            </a:r>
            <a:endParaRPr lang="en-US" altLang="zh-CN" dirty="0"/>
          </a:p>
          <a:p>
            <a:r>
              <a:rPr lang="zh-CN" altLang="en-US" dirty="0"/>
              <a:t>养几口猪？黑猪白猪藏香小黑猪</a:t>
            </a:r>
            <a:endParaRPr lang="en-US" altLang="zh-CN" dirty="0"/>
          </a:p>
          <a:p>
            <a:r>
              <a:rPr lang="zh-CN" altLang="en-US" dirty="0"/>
              <a:t>养多少羊（一般山羊多），圈着还是散放？每天去山上看羊么？羊自己能走多远？</a:t>
            </a:r>
            <a:endParaRPr lang="en-US" altLang="zh-CN" dirty="0"/>
          </a:p>
          <a:p>
            <a:r>
              <a:rPr lang="zh-CN" altLang="en-US" dirty="0"/>
              <a:t>养牛了么？怎么放？山上能走多远？</a:t>
            </a:r>
            <a:endParaRPr lang="en-US" altLang="zh-CN" dirty="0"/>
          </a:p>
          <a:p>
            <a:r>
              <a:rPr lang="zh-CN" altLang="en-US" dirty="0"/>
              <a:t>打工么？在附近乡里打工还是去外面？一个工几钱？</a:t>
            </a:r>
            <a:endParaRPr lang="en-US" altLang="zh-CN" dirty="0"/>
          </a:p>
          <a:p>
            <a:r>
              <a:rPr lang="zh-CN" altLang="en-US" dirty="0"/>
              <a:t>其他收入来源？上山采摘？（典型的比如野桃仁），山货收入能补贴多少（蘑菇？獾子？山鸡野兔？狍子？野山羊？）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</a:t>
            </a:r>
            <a:r>
              <a:rPr lang="zh-CN" altLang="en-US" dirty="0">
                <a:solidFill>
                  <a:srgbClr val="FFFF00"/>
                </a:solidFill>
              </a:rPr>
              <a:t>了解经济状况有助于评估人为影响和保护难度，同时也是访谈的有效切入点。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一、野外走访调查内容和目的</a:t>
            </a:r>
            <a:endParaRPr lang="zh-CN" altLang="en-US" dirty="0"/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人口构成</a:t>
            </a:r>
            <a:endParaRPr lang="en-US" altLang="zh-CN" sz="3200" dirty="0">
              <a:solidFill>
                <a:srgbClr val="FFFF00"/>
              </a:solidFill>
            </a:endParaRPr>
          </a:p>
          <a:p>
            <a:r>
              <a:rPr lang="zh-CN" altLang="en-US" dirty="0"/>
              <a:t>村里常住几户、多少人？</a:t>
            </a:r>
            <a:endParaRPr lang="en-US" altLang="zh-CN" dirty="0"/>
          </a:p>
          <a:p>
            <a:r>
              <a:rPr lang="zh-CN" altLang="en-US" dirty="0"/>
              <a:t>年轻人有多少常住？</a:t>
            </a:r>
            <a:endParaRPr lang="en-US" altLang="zh-CN" dirty="0"/>
          </a:p>
          <a:p>
            <a:r>
              <a:rPr lang="zh-CN" altLang="en-US" dirty="0"/>
              <a:t>下面村子（比他们靠山外一点那个村子）常住多少？</a:t>
            </a:r>
            <a:endParaRPr lang="en-US" altLang="zh-CN" dirty="0"/>
          </a:p>
          <a:p>
            <a:r>
              <a:rPr lang="zh-CN" altLang="en-US" dirty="0"/>
              <a:t>小孩、孙辈上学在哪里？（小学一般在中心村或者乡镇，中学一般在乡镇或者县里）</a:t>
            </a:r>
            <a:endParaRPr lang="en-US" altLang="zh-CN" dirty="0"/>
          </a:p>
          <a:p>
            <a:r>
              <a:rPr lang="zh-CN" altLang="en-US" dirty="0"/>
              <a:t>老人平时啥营生？看病拿药去哪里？平时买东西针头线脑啥的去哪儿？</a:t>
            </a:r>
            <a:endParaRPr lang="en-US" altLang="zh-CN" dirty="0"/>
          </a:p>
          <a:p>
            <a:r>
              <a:rPr lang="zh-CN" altLang="en-US" dirty="0"/>
              <a:t>听说</a:t>
            </a:r>
            <a:r>
              <a:rPr lang="en-US" altLang="zh-CN" dirty="0"/>
              <a:t>xx</a:t>
            </a:r>
            <a:r>
              <a:rPr lang="zh-CN" altLang="en-US" dirty="0"/>
              <a:t>县</a:t>
            </a:r>
            <a:r>
              <a:rPr lang="en-US" altLang="zh-CN" dirty="0"/>
              <a:t>xx</a:t>
            </a:r>
            <a:r>
              <a:rPr lang="zh-CN" altLang="en-US" dirty="0"/>
              <a:t>村政府正在往外搬迁，您这里有搬出去的消息么？能搬的话愿意搬么？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FFFF00"/>
                </a:solidFill>
              </a:rPr>
              <a:t>了解人口构成和趋势、意愿可以评估当地生态压力。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776270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一、野外走访调查内容和目的</a:t>
            </a:r>
            <a:endParaRPr lang="zh-CN" altLang="en-US" dirty="0"/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当前和历史野生动物情况</a:t>
            </a:r>
            <a:endParaRPr lang="en-US" altLang="zh-CN" sz="3200" dirty="0">
              <a:solidFill>
                <a:srgbClr val="FFFF00"/>
              </a:solidFill>
            </a:endParaRPr>
          </a:p>
          <a:p>
            <a:r>
              <a:rPr lang="zh-CN" altLang="en-US" dirty="0"/>
              <a:t>北方常见野生动物：</a:t>
            </a:r>
            <a:endParaRPr lang="en-US" altLang="zh-CN" dirty="0"/>
          </a:p>
          <a:p>
            <a:r>
              <a:rPr lang="zh-CN" altLang="en-US" dirty="0"/>
              <a:t>环颈雉、勺鸡（当地都叫野鸡，可以问问有几种）</a:t>
            </a:r>
            <a:endParaRPr lang="en-US" altLang="zh-CN" dirty="0"/>
          </a:p>
          <a:p>
            <a:r>
              <a:rPr lang="zh-CN" altLang="en-US" dirty="0"/>
              <a:t>野兔</a:t>
            </a:r>
            <a:endParaRPr lang="en-US" altLang="zh-CN" dirty="0"/>
          </a:p>
          <a:p>
            <a:r>
              <a:rPr lang="zh-CN" altLang="en-US" dirty="0"/>
              <a:t>野猪</a:t>
            </a:r>
            <a:endParaRPr lang="en-US" altLang="zh-CN" dirty="0"/>
          </a:p>
          <a:p>
            <a:r>
              <a:rPr lang="zh-CN" altLang="en-US" dirty="0"/>
              <a:t>猪獾、狗獾（统称獾子，猪獾当地称黑獾子，狗獾称黑白脸獾）</a:t>
            </a:r>
            <a:endParaRPr lang="en-US" altLang="zh-CN" dirty="0"/>
          </a:p>
          <a:p>
            <a:r>
              <a:rPr lang="zh-CN" altLang="en-US" dirty="0"/>
              <a:t>狍子（重点，如果在村里能看见附近山坡上出现或者听见叫声说明环境不错）</a:t>
            </a:r>
            <a:endParaRPr lang="en-US" altLang="zh-CN" dirty="0"/>
          </a:p>
          <a:p>
            <a:r>
              <a:rPr lang="zh-CN" altLang="en-US" dirty="0"/>
              <a:t>斑羚（称野山羊、青羊，重点）</a:t>
            </a:r>
            <a:endParaRPr lang="en-US" altLang="zh-CN" dirty="0"/>
          </a:p>
          <a:p>
            <a:r>
              <a:rPr lang="zh-CN" altLang="en-US" dirty="0"/>
              <a:t>豹猫（野狸子，山狸子、土豹子）</a:t>
            </a:r>
            <a:endParaRPr lang="en-US" altLang="zh-CN" dirty="0"/>
          </a:p>
          <a:p>
            <a:r>
              <a:rPr lang="zh-CN" altLang="en-US" dirty="0"/>
              <a:t>褐马鸡（角鸡，一般都知道是保护动物）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一、野外走访调查内容和目的</a:t>
            </a:r>
            <a:endParaRPr lang="zh-CN" altLang="en-US" dirty="0"/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FFFF00"/>
                </a:solidFill>
              </a:rPr>
              <a:t>当前和历史野生动物情况</a:t>
            </a:r>
            <a:endParaRPr lang="en-US" altLang="zh-CN" sz="3200" dirty="0">
              <a:solidFill>
                <a:srgbClr val="FFFF00"/>
              </a:solidFill>
            </a:endParaRPr>
          </a:p>
          <a:p>
            <a:r>
              <a:rPr lang="zh-CN" altLang="en-US" dirty="0"/>
              <a:t>各种蛇（问问有没有毒蛇）</a:t>
            </a:r>
            <a:endParaRPr lang="en-US" altLang="zh-CN" dirty="0"/>
          </a:p>
          <a:p>
            <a:r>
              <a:rPr lang="zh-CN" altLang="en-US" dirty="0"/>
              <a:t>貉（貉</a:t>
            </a:r>
            <a:r>
              <a:rPr lang="en-US" altLang="zh-CN" dirty="0" err="1"/>
              <a:t>háo</a:t>
            </a:r>
            <a:r>
              <a:rPr lang="zh-CN" altLang="en-US" dirty="0"/>
              <a:t>子）</a:t>
            </a:r>
            <a:endParaRPr lang="en-US" altLang="zh-CN" dirty="0"/>
          </a:p>
          <a:p>
            <a:r>
              <a:rPr lang="zh-CN" altLang="en-US" dirty="0"/>
              <a:t>花面狸（果子狸）</a:t>
            </a:r>
            <a:endParaRPr lang="en-US" altLang="zh-CN" dirty="0"/>
          </a:p>
          <a:p>
            <a:r>
              <a:rPr lang="zh-CN" altLang="en-US" dirty="0"/>
              <a:t>黄鼬（黄鼠狼）</a:t>
            </a:r>
            <a:endParaRPr lang="en-US" altLang="zh-CN" dirty="0"/>
          </a:p>
          <a:p>
            <a:r>
              <a:rPr lang="zh-CN" altLang="en-US" dirty="0"/>
              <a:t>黄喉貂（蜜狗）</a:t>
            </a:r>
            <a:endParaRPr lang="en-US" altLang="zh-CN" dirty="0"/>
          </a:p>
          <a:p>
            <a:r>
              <a:rPr lang="zh-CN" altLang="en-US" dirty="0"/>
              <a:t>狐狸</a:t>
            </a:r>
            <a:r>
              <a:rPr lang="en-US" altLang="zh-CN" dirty="0"/>
              <a:t>(</a:t>
            </a:r>
            <a:r>
              <a:rPr lang="zh-CN" altLang="en-US" dirty="0"/>
              <a:t>经常是多年前）</a:t>
            </a:r>
            <a:endParaRPr lang="en-US" altLang="zh-CN" dirty="0"/>
          </a:p>
          <a:p>
            <a:r>
              <a:rPr lang="zh-CN" altLang="en-US" dirty="0"/>
              <a:t>狼（经常是多年前）</a:t>
            </a:r>
            <a:endParaRPr lang="en-US" altLang="zh-CN" dirty="0"/>
          </a:p>
          <a:p>
            <a:r>
              <a:rPr lang="zh-CN" altLang="en-US" dirty="0"/>
              <a:t>豹子（经常是多年前，或者</a:t>
            </a:r>
            <a:r>
              <a:rPr lang="en-US" altLang="zh-CN" dirty="0"/>
              <a:t>XXX</a:t>
            </a:r>
            <a:r>
              <a:rPr lang="zh-CN" altLang="en-US" dirty="0"/>
              <a:t>那边大山里有）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    野生动物信息是调查的重点。如果村民在山上放心地散养羊而且没听说有被吃的情况，一般猛兽没戏了。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一、野外走访调查内容和目的</a:t>
            </a:r>
            <a:endParaRPr lang="zh-CN" altLang="en-US" dirty="0"/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dirty="0"/>
              <a:t>找到一手走访地点（后面详谈）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打消警戒心和顾虑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高效率地找到信息点来源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有价值的信息多元核实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自身身份的定位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谈话的艺术和人的心理</a:t>
            </a:r>
            <a:endParaRPr lang="en-US" altLang="zh-CN" sz="28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4290"/>
            <a:ext cx="8686800" cy="1000132"/>
          </a:xfrm>
        </p:spPr>
        <p:txBody>
          <a:bodyPr/>
          <a:lstStyle/>
          <a:p>
            <a:r>
              <a:rPr lang="zh-CN" altLang="en-US" sz="4400" dirty="0">
                <a:solidFill>
                  <a:srgbClr val="FFFF00"/>
                </a:solidFill>
              </a:rPr>
              <a:t>二、野外走访调查的技巧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 descr="LOGO水印版本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32077" y="-25311"/>
            <a:ext cx="2654831" cy="109685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563</TotalTime>
  <Words>1831</Words>
  <Application>Microsoft Office PowerPoint</Application>
  <PresentationFormat>全屏显示(4:3)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华文新魏</vt:lpstr>
      <vt:lpstr>Arial</vt:lpstr>
      <vt:lpstr>Constantia</vt:lpstr>
      <vt:lpstr>Wingdings</vt:lpstr>
      <vt:lpstr>Wingdings 2</vt:lpstr>
      <vt:lpstr>纸张</vt:lpstr>
      <vt:lpstr>FALLING LOVE WITH THE WILD 野外走访调查活动的 目的/技能/基础常识</vt:lpstr>
      <vt:lpstr>章节目录</vt:lpstr>
      <vt:lpstr>一、野外走访调查内容和目的</vt:lpstr>
      <vt:lpstr>一、野外走访调查内容和目的</vt:lpstr>
      <vt:lpstr>一、野外走访调查内容和目的</vt:lpstr>
      <vt:lpstr>一、野外走访调查内容和目的</vt:lpstr>
      <vt:lpstr>一、野外走访调查内容和目的</vt:lpstr>
      <vt:lpstr>一、野外走访调查内容和目的</vt:lpstr>
      <vt:lpstr>二、野外走访调查的技巧</vt:lpstr>
      <vt:lpstr>二、野外走访调查的技巧</vt:lpstr>
      <vt:lpstr>二、野外走访调查的技巧</vt:lpstr>
      <vt:lpstr>二、野外走访调查的技巧</vt:lpstr>
      <vt:lpstr>二、野外走访调查的技巧</vt:lpstr>
      <vt:lpstr>二、野外走访调查的技巧</vt:lpstr>
      <vt:lpstr>三、有关山村的基本常识</vt:lpstr>
      <vt:lpstr>三、有关山村的基本常识</vt:lpstr>
      <vt:lpstr>四、调查的筹划和执行</vt:lpstr>
      <vt:lpstr>四、调查的筹划和执行</vt:lpstr>
      <vt:lpstr>五、总结</vt:lpstr>
      <vt:lpstr>FALLING LOVE WITH THE WILD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albert</dc:creator>
  <cp:lastModifiedBy>Qimeng Mi</cp:lastModifiedBy>
  <cp:revision>49</cp:revision>
  <dcterms:created xsi:type="dcterms:W3CDTF">2017-09-11T13:49:10Z</dcterms:created>
  <dcterms:modified xsi:type="dcterms:W3CDTF">2017-09-13T11:59:21Z</dcterms:modified>
</cp:coreProperties>
</file>