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233481" cy="3329581"/>
          </a:xfrm>
        </p:spPr>
        <p:txBody>
          <a:bodyPr/>
          <a:lstStyle/>
          <a:p>
            <a:r>
              <a:rPr lang="en-US" dirty="0" smtClean="0"/>
              <a:t>E-food Insights Analyst 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9183" y="5062388"/>
            <a:ext cx="4717393" cy="861420"/>
          </a:xfrm>
        </p:spPr>
        <p:txBody>
          <a:bodyPr/>
          <a:lstStyle/>
          <a:p>
            <a:r>
              <a:rPr lang="en-US" dirty="0"/>
              <a:t>Konstantinos Christantonis</a:t>
            </a:r>
          </a:p>
          <a:p>
            <a:r>
              <a:rPr lang="en-US" dirty="0" smtClean="0"/>
              <a:t>03/04/2023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6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8855"/>
            <a:ext cx="10730449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need to segment existing customers based on their </a:t>
            </a:r>
            <a:r>
              <a:rPr lang="en-US" sz="2400" i="1" dirty="0"/>
              <a:t>frequency </a:t>
            </a:r>
            <a:r>
              <a:rPr lang="en-US" sz="2400" dirty="0"/>
              <a:t>and </a:t>
            </a:r>
            <a:r>
              <a:rPr lang="en-US" sz="2400" i="1" dirty="0"/>
              <a:t>order </a:t>
            </a:r>
            <a:r>
              <a:rPr lang="en-US" sz="2400" dirty="0"/>
              <a:t>value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Which </a:t>
            </a:r>
            <a:r>
              <a:rPr lang="en-US" sz="2400" dirty="0"/>
              <a:t>segment could be a valuable target group for a Marketing campaign </a:t>
            </a:r>
            <a:r>
              <a:rPr lang="en-US" sz="2400" dirty="0" smtClean="0"/>
              <a:t>about “Breakfast</a:t>
            </a:r>
            <a:r>
              <a:rPr lang="en-US" sz="2400" dirty="0"/>
              <a:t>” </a:t>
            </a:r>
            <a:r>
              <a:rPr lang="en-US" sz="2400" dirty="0" err="1"/>
              <a:t>cuisine_parent</a:t>
            </a:r>
            <a:r>
              <a:rPr lang="en-US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63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463254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Available Data: January ’22 ~ 535k orders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~ 120k unique users / 46 cities / 4.38 orders in average per user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837558"/>
              </p:ext>
            </p:extLst>
          </p:nvPr>
        </p:nvGraphicFramePr>
        <p:xfrm>
          <a:off x="2381372" y="316962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Order_Timestamp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Cuisine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Paid_cash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boolean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(float)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36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by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 smtClean="0"/>
              <a:t>Find the number of orders each user has placed</a:t>
            </a:r>
          </a:p>
          <a:p>
            <a:r>
              <a:rPr lang="en-US" dirty="0" smtClean="0"/>
              <a:t>Find the distribution of total orders per user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04" y="3208020"/>
            <a:ext cx="6255021" cy="33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0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by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079038" cy="4195481"/>
          </a:xfrm>
        </p:spPr>
        <p:txBody>
          <a:bodyPr/>
          <a:lstStyle/>
          <a:p>
            <a:r>
              <a:rPr lang="en-US" dirty="0" smtClean="0"/>
              <a:t>We use a </a:t>
            </a:r>
            <a:r>
              <a:rPr lang="en-US" dirty="0" err="1"/>
              <a:t>quantile</a:t>
            </a:r>
            <a:r>
              <a:rPr lang="en-US" dirty="0"/>
              <a:t>-based </a:t>
            </a:r>
            <a:r>
              <a:rPr lang="en-US" dirty="0" smtClean="0"/>
              <a:t>discretization method that aims to equally divide the data into the number of required bins.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It results into 3 bins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bin margins (1, 2] – 62196 users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bin margins (2, 5] – 30894 users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bin margins (5, 135] – 28853 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325" y="3086954"/>
            <a:ext cx="4838700" cy="31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by order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403742" cy="4195481"/>
          </a:xfrm>
        </p:spPr>
        <p:txBody>
          <a:bodyPr/>
          <a:lstStyle/>
          <a:p>
            <a:r>
              <a:rPr lang="en-US" dirty="0"/>
              <a:t>We use </a:t>
            </a:r>
            <a:r>
              <a:rPr lang="en-US" dirty="0" smtClean="0"/>
              <a:t>the same method with 3 desired bins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It results into 3 bins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bin margins </a:t>
            </a:r>
            <a:r>
              <a:rPr lang="en-US" dirty="0" smtClean="0"/>
              <a:t>(0.4, 14.8] </a:t>
            </a:r>
            <a:r>
              <a:rPr lang="en-US" dirty="0"/>
              <a:t>– </a:t>
            </a:r>
            <a:r>
              <a:rPr lang="en-US" dirty="0" smtClean="0"/>
              <a:t>40836 users</a:t>
            </a:r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bin margins </a:t>
            </a:r>
            <a:r>
              <a:rPr lang="en-US" dirty="0" smtClean="0"/>
              <a:t>(14.8, 36.8] –40628 users</a:t>
            </a: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bin margins </a:t>
            </a:r>
            <a:r>
              <a:rPr lang="en-US" dirty="0" smtClean="0"/>
              <a:t>(36.8, 1351.5] –40479 users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34" y="3095625"/>
            <a:ext cx="4680897" cy="307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group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9288463" cy="419548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Marketing </a:t>
            </a:r>
            <a:r>
              <a:rPr lang="en-US" dirty="0" smtClean="0"/>
              <a:t>wants to create more loyal customers based on the promotion of </a:t>
            </a:r>
            <a:r>
              <a:rPr lang="en-US" i="1" dirty="0" smtClean="0"/>
              <a:t>Breakfast </a:t>
            </a:r>
            <a:r>
              <a:rPr lang="en-US" dirty="0" smtClean="0"/>
              <a:t>cuisine. Therefore we aim to use the Segment by frequency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target </a:t>
            </a:r>
            <a:r>
              <a:rPr lang="en-US" dirty="0" smtClean="0"/>
              <a:t>group users </a:t>
            </a:r>
            <a:r>
              <a:rPr lang="en-US" dirty="0"/>
              <a:t>should </a:t>
            </a:r>
            <a:r>
              <a:rPr lang="en-US" dirty="0" smtClean="0"/>
              <a:t>meet </a:t>
            </a:r>
            <a:r>
              <a:rPr lang="en-US" dirty="0"/>
              <a:t>the following criteria:</a:t>
            </a:r>
          </a:p>
          <a:p>
            <a:r>
              <a:rPr lang="en-US" dirty="0" smtClean="0"/>
              <a:t>Occasional users </a:t>
            </a:r>
            <a:r>
              <a:rPr lang="en-US" dirty="0"/>
              <a:t>(</a:t>
            </a:r>
            <a:r>
              <a:rPr lang="en-US" dirty="0" err="1"/>
              <a:t>i.e</a:t>
            </a:r>
            <a:r>
              <a:rPr lang="en-US" dirty="0"/>
              <a:t> not </a:t>
            </a:r>
            <a:r>
              <a:rPr lang="en-US" dirty="0" smtClean="0"/>
              <a:t>loyal, 1-2 orders)</a:t>
            </a:r>
            <a:endParaRPr lang="en-US" dirty="0"/>
          </a:p>
          <a:p>
            <a:r>
              <a:rPr lang="en-US" dirty="0" smtClean="0"/>
              <a:t>Have </a:t>
            </a:r>
            <a:r>
              <a:rPr lang="en-US" dirty="0"/>
              <a:t>not ordered </a:t>
            </a:r>
            <a:r>
              <a:rPr lang="en-US" i="1" dirty="0"/>
              <a:t>Breakfast</a:t>
            </a:r>
            <a:r>
              <a:rPr lang="en-US" dirty="0"/>
              <a:t> on </a:t>
            </a:r>
            <a:r>
              <a:rPr lang="en-US" dirty="0" smtClean="0"/>
              <a:t>January</a:t>
            </a:r>
          </a:p>
          <a:p>
            <a:r>
              <a:rPr lang="en-US" dirty="0" smtClean="0"/>
              <a:t>Live </a:t>
            </a:r>
            <a:r>
              <a:rPr lang="en-US" dirty="0"/>
              <a:t>in a city where other cuisines are more popular than </a:t>
            </a:r>
            <a:r>
              <a:rPr lang="en-US" i="1" dirty="0" smtClean="0"/>
              <a:t>Breakfast</a:t>
            </a:r>
            <a:r>
              <a:rPr lang="en-US" dirty="0" smtClean="0"/>
              <a:t> </a:t>
            </a:r>
            <a:r>
              <a:rPr lang="en-US" dirty="0"/>
              <a:t>(expresses city culture)</a:t>
            </a:r>
          </a:p>
        </p:txBody>
      </p:sp>
    </p:spTree>
    <p:extLst>
      <p:ext uri="{BB962C8B-B14F-4D97-AF65-F5344CB8AC3E}">
        <p14:creationId xmlns:p14="http://schemas.microsoft.com/office/powerpoint/2010/main" val="35860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853248"/>
            <a:ext cx="11545888" cy="5004752"/>
          </a:xfrm>
        </p:spPr>
        <p:txBody>
          <a:bodyPr>
            <a:normAutofit/>
          </a:bodyPr>
          <a:lstStyle/>
          <a:p>
            <a:r>
              <a:rPr lang="en-US" dirty="0" smtClean="0"/>
              <a:t>There are 15 cities where the </a:t>
            </a:r>
            <a:r>
              <a:rPr lang="en-US" i="1" dirty="0" smtClean="0"/>
              <a:t>Breakfast </a:t>
            </a:r>
            <a:r>
              <a:rPr lang="en-US" dirty="0" smtClean="0"/>
              <a:t>cuisine is not the most popular</a:t>
            </a:r>
            <a:endParaRPr lang="el-GR" dirty="0" smtClean="0"/>
          </a:p>
          <a:p>
            <a:endParaRPr lang="el-GR" dirty="0"/>
          </a:p>
          <a:p>
            <a:endParaRPr lang="el-GR" dirty="0" smtClean="0"/>
          </a:p>
          <a:p>
            <a:endParaRPr lang="el-G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l-GR" dirty="0"/>
          </a:p>
          <a:p>
            <a:r>
              <a:rPr lang="en-US" dirty="0" smtClean="0"/>
              <a:t>There are ~66k users that have not ordered Breakfast on January</a:t>
            </a:r>
          </a:p>
          <a:p>
            <a:r>
              <a:rPr lang="en-US" dirty="0" smtClean="0"/>
              <a:t>There are ~42k users that their most popular ordering city is found above</a:t>
            </a:r>
          </a:p>
          <a:p>
            <a:r>
              <a:rPr lang="en-US" dirty="0" smtClean="0"/>
              <a:t>There are ~27k users that meet both above criteria</a:t>
            </a:r>
          </a:p>
          <a:p>
            <a:r>
              <a:rPr lang="en-US" dirty="0" smtClean="0"/>
              <a:t>~18k of them were segmented as occasional</a:t>
            </a:r>
          </a:p>
          <a:p>
            <a:pPr marL="0" indent="0">
              <a:buNone/>
            </a:pPr>
            <a:r>
              <a:rPr lang="en-US" dirty="0" smtClean="0"/>
              <a:t>												Extra tip! Out of 18k: </a:t>
            </a:r>
            <a:endParaRPr lang="el-GR" dirty="0" smtClean="0"/>
          </a:p>
          <a:p>
            <a:endParaRPr lang="en-US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418038"/>
              </p:ext>
            </p:extLst>
          </p:nvPr>
        </p:nvGraphicFramePr>
        <p:xfrm>
          <a:off x="3486152" y="2305487"/>
          <a:ext cx="4876797" cy="189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99"/>
                <a:gridCol w="1625599"/>
                <a:gridCol w="1625599"/>
              </a:tblGrid>
              <a:tr h="327383">
                <a:tc>
                  <a:txBody>
                    <a:bodyPr/>
                    <a:lstStyle/>
                    <a:p>
                      <a:r>
                        <a:rPr lang="el-GR" dirty="0" smtClean="0"/>
                        <a:t>Λάρισα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Ιωάννινα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Άργος</a:t>
                      </a:r>
                      <a:endParaRPr lang="en-US" dirty="0"/>
                    </a:p>
                  </a:txBody>
                  <a:tcPr/>
                </a:tc>
              </a:tr>
              <a:tr h="327383">
                <a:tc>
                  <a:txBody>
                    <a:bodyPr/>
                    <a:lstStyle/>
                    <a:p>
                      <a:r>
                        <a:rPr lang="el-GR" dirty="0" smtClean="0"/>
                        <a:t>Ορεστιάδα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Λέρος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Έδεσσα</a:t>
                      </a:r>
                      <a:endParaRPr lang="en-US" dirty="0"/>
                    </a:p>
                  </a:txBody>
                  <a:tcPr/>
                </a:tc>
              </a:tr>
              <a:tr h="327383">
                <a:tc>
                  <a:txBody>
                    <a:bodyPr/>
                    <a:lstStyle/>
                    <a:p>
                      <a:r>
                        <a:rPr lang="el-GR" dirty="0" smtClean="0"/>
                        <a:t>Αίγινα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Νάξος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Οινόφυτα</a:t>
                      </a:r>
                      <a:endParaRPr lang="en-US" dirty="0"/>
                    </a:p>
                  </a:txBody>
                  <a:tcPr/>
                </a:tc>
              </a:tr>
              <a:tr h="327383">
                <a:tc>
                  <a:txBody>
                    <a:bodyPr/>
                    <a:lstStyle/>
                    <a:p>
                      <a:r>
                        <a:rPr lang="el-GR" dirty="0" smtClean="0"/>
                        <a:t>Μύκονος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Βασιλικό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Αριδαία</a:t>
                      </a:r>
                      <a:endParaRPr lang="en-US" dirty="0"/>
                    </a:p>
                  </a:txBody>
                  <a:tcPr/>
                </a:tc>
              </a:tr>
              <a:tr h="433542">
                <a:tc>
                  <a:txBody>
                    <a:bodyPr/>
                    <a:lstStyle/>
                    <a:p>
                      <a:r>
                        <a:rPr lang="el-GR" dirty="0" smtClean="0"/>
                        <a:t>Φιλιατρά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Ηγουμενίτσα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Άνδρος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45229"/>
              </p:ext>
            </p:extLst>
          </p:nvPr>
        </p:nvGraphicFramePr>
        <p:xfrm>
          <a:off x="8791575" y="5694045"/>
          <a:ext cx="31623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/>
                <a:gridCol w="1581150"/>
              </a:tblGrid>
              <a:tr h="330835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LowSpender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10553</a:t>
                      </a:r>
                      <a:endParaRPr lang="en-US" dirty="0"/>
                    </a:p>
                  </a:txBody>
                  <a:tcPr/>
                </a:tc>
              </a:tr>
              <a:tr h="330835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AvgSpender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6897</a:t>
                      </a:r>
                      <a:endParaRPr lang="en-US" dirty="0"/>
                    </a:p>
                  </a:txBody>
                  <a:tcPr/>
                </a:tc>
              </a:tr>
              <a:tr h="330835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BigSpender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6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427" y="2786343"/>
            <a:ext cx="5499473" cy="1400530"/>
          </a:xfrm>
        </p:spPr>
        <p:txBody>
          <a:bodyPr/>
          <a:lstStyle/>
          <a:p>
            <a:r>
              <a:rPr lang="en-US" dirty="0" smtClean="0"/>
              <a:t>Thank your for you 				attention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364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E-food Insights Analyst Exercise</vt:lpstr>
      <vt:lpstr>Problem Description</vt:lpstr>
      <vt:lpstr>Data Description</vt:lpstr>
      <vt:lpstr>Segment by frequency</vt:lpstr>
      <vt:lpstr>Segment by frequency</vt:lpstr>
      <vt:lpstr>Segment by order value</vt:lpstr>
      <vt:lpstr>Target group definition</vt:lpstr>
      <vt:lpstr>Analyze filters</vt:lpstr>
      <vt:lpstr>Thank your for you     attention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E-food Insights Analyst Exercise</dc:title>
  <dc:creator>Christantonis Konstantinos</dc:creator>
  <cp:lastModifiedBy>Christantonis Konstantinos</cp:lastModifiedBy>
  <cp:revision>9</cp:revision>
  <dcterms:created xsi:type="dcterms:W3CDTF">2023-04-03T14:45:00Z</dcterms:created>
  <dcterms:modified xsi:type="dcterms:W3CDTF">2023-04-03T18:34:08Z</dcterms:modified>
</cp:coreProperties>
</file>