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6" r:id="rId10"/>
    <p:sldId id="265" r:id="rId11"/>
    <p:sldId id="264" r:id="rId12"/>
    <p:sldId id="269" r:id="rId13"/>
    <p:sldId id="268" r:id="rId14"/>
    <p:sldId id="273" r:id="rId15"/>
    <p:sldId id="274" r:id="rId16"/>
    <p:sldId id="267" r:id="rId17"/>
    <p:sldId id="278" r:id="rId18"/>
    <p:sldId id="277" r:id="rId19"/>
    <p:sldId id="276" r:id="rId20"/>
    <p:sldId id="275" r:id="rId21"/>
    <p:sldId id="283" r:id="rId22"/>
    <p:sldId id="284" r:id="rId23"/>
    <p:sldId id="285" r:id="rId24"/>
    <p:sldId id="282" r:id="rId25"/>
    <p:sldId id="286" r:id="rId26"/>
    <p:sldId id="287" r:id="rId27"/>
    <p:sldId id="288" r:id="rId28"/>
    <p:sldId id="289" r:id="rId29"/>
    <p:sldId id="290" r:id="rId30"/>
    <p:sldId id="281" r:id="rId31"/>
    <p:sldId id="280" r:id="rId32"/>
    <p:sldId id="279"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429E4371-C88F-4016-A6C5-54BDAAD9C92B}" type="datetimeFigureOut">
              <a:rPr lang="de-DE" smtClean="0"/>
              <a:t>07.12.2016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1930261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9E4371-C88F-4016-A6C5-54BDAAD9C92B}" type="datetimeFigureOut">
              <a:rPr lang="de-DE" smtClean="0"/>
              <a:t>07.12.2016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212469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9E4371-C88F-4016-A6C5-54BDAAD9C92B}" type="datetimeFigureOut">
              <a:rPr lang="de-DE" smtClean="0"/>
              <a:t>07.12.2016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398985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9E4371-C88F-4016-A6C5-54BDAAD9C92B}" type="datetimeFigureOut">
              <a:rPr lang="de-DE" smtClean="0"/>
              <a:t>07.12.2016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359557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429E4371-C88F-4016-A6C5-54BDAAD9C92B}" type="datetimeFigureOut">
              <a:rPr lang="de-DE" smtClean="0"/>
              <a:t>07.12.2016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1521138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429E4371-C88F-4016-A6C5-54BDAAD9C92B}" type="datetimeFigureOut">
              <a:rPr lang="de-DE" smtClean="0"/>
              <a:t>07.12.2016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232166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429E4371-C88F-4016-A6C5-54BDAAD9C92B}" type="datetimeFigureOut">
              <a:rPr lang="de-DE" smtClean="0"/>
              <a:t>07.12.2016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331640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429E4371-C88F-4016-A6C5-54BDAAD9C92B}" type="datetimeFigureOut">
              <a:rPr lang="de-DE" smtClean="0"/>
              <a:t>07.12.2016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2940232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29E4371-C88F-4016-A6C5-54BDAAD9C92B}" type="datetimeFigureOut">
              <a:rPr lang="de-DE" smtClean="0"/>
              <a:t>07.12.2016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3543449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429E4371-C88F-4016-A6C5-54BDAAD9C92B}" type="datetimeFigureOut">
              <a:rPr lang="de-DE" smtClean="0"/>
              <a:t>07.12.2016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54998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429E4371-C88F-4016-A6C5-54BDAAD9C92B}" type="datetimeFigureOut">
              <a:rPr lang="de-DE" smtClean="0"/>
              <a:t>07.12.2016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FA6ACAF-6A92-4D09-9FFA-101E6AB72021}" type="slidenum">
              <a:rPr lang="de-DE" smtClean="0"/>
              <a:t>‹#›</a:t>
            </a:fld>
            <a:endParaRPr lang="de-DE"/>
          </a:p>
        </p:txBody>
      </p:sp>
    </p:spTree>
    <p:extLst>
      <p:ext uri="{BB962C8B-B14F-4D97-AF65-F5344CB8AC3E}">
        <p14:creationId xmlns:p14="http://schemas.microsoft.com/office/powerpoint/2010/main" val="261017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E4371-C88F-4016-A6C5-54BDAAD9C92B}" type="datetimeFigureOut">
              <a:rPr lang="de-DE" smtClean="0"/>
              <a:t>07.12.2016</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6ACAF-6A92-4D09-9FFA-101E6AB72021}" type="slidenum">
              <a:rPr lang="de-DE" smtClean="0"/>
              <a:t>‹#›</a:t>
            </a:fld>
            <a:endParaRPr lang="de-DE"/>
          </a:p>
        </p:txBody>
      </p:sp>
    </p:spTree>
    <p:extLst>
      <p:ext uri="{BB962C8B-B14F-4D97-AF65-F5344CB8AC3E}">
        <p14:creationId xmlns:p14="http://schemas.microsoft.com/office/powerpoint/2010/main" val="2120159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730325"/>
            <a:ext cx="9144000" cy="3516924"/>
          </a:xfrm>
        </p:spPr>
        <p:txBody>
          <a:bodyPr/>
          <a:lstStyle/>
          <a:p>
            <a:r>
              <a:rPr lang="en-US" dirty="0" smtClean="0"/>
              <a:t>12.12.2016</a:t>
            </a:r>
            <a:br>
              <a:rPr lang="en-US" dirty="0" smtClean="0"/>
            </a:br>
            <a:r>
              <a:rPr lang="en-US" dirty="0" smtClean="0"/>
              <a:t/>
            </a:r>
            <a:br>
              <a:rPr lang="en-US" dirty="0" smtClean="0"/>
            </a:br>
            <a:r>
              <a:rPr lang="en-US" dirty="0" smtClean="0"/>
              <a:t>09:00</a:t>
            </a:r>
            <a:endParaRPr lang="de-DE" dirty="0"/>
          </a:p>
        </p:txBody>
      </p:sp>
    </p:spTree>
    <p:extLst>
      <p:ext uri="{BB962C8B-B14F-4D97-AF65-F5344CB8AC3E}">
        <p14:creationId xmlns:p14="http://schemas.microsoft.com/office/powerpoint/2010/main" val="253093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smtClean="0"/>
              <a:t>Vergröberungsgrad</a:t>
            </a:r>
            <a:endParaRPr lang="de-DE"/>
          </a:p>
        </p:txBody>
      </p:sp>
      <p:sp>
        <p:nvSpPr>
          <p:cNvPr id="3" name="Inhaltsplatzhalter 2"/>
          <p:cNvSpPr>
            <a:spLocks noGrp="1"/>
          </p:cNvSpPr>
          <p:nvPr>
            <p:ph idx="1"/>
          </p:nvPr>
        </p:nvSpPr>
        <p:spPr/>
        <p:txBody>
          <a:bodyPr/>
          <a:lstStyle/>
          <a:p>
            <a:endParaRPr lang="de-DE" dirty="0" smtClean="0"/>
          </a:p>
          <a:p>
            <a:endParaRPr lang="de-DE" dirty="0"/>
          </a:p>
          <a:p>
            <a:r>
              <a:rPr lang="de-DE" dirty="0" smtClean="0"/>
              <a:t>Der Vergröberungsgrad beschreibt das Größenverhältnis zwei benachbarter Zellen. Dieses sollte nicht größer als 1,5 sein.</a:t>
            </a:r>
            <a:endParaRPr lang="de-DE" dirty="0"/>
          </a:p>
        </p:txBody>
      </p:sp>
    </p:spTree>
    <p:extLst>
      <p:ext uri="{BB962C8B-B14F-4D97-AF65-F5344CB8AC3E}">
        <p14:creationId xmlns:p14="http://schemas.microsoft.com/office/powerpoint/2010/main" val="301237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Verzerrung</a:t>
            </a:r>
            <a:endParaRPr lang="de-DE" dirty="0"/>
          </a:p>
        </p:txBody>
      </p:sp>
      <p:sp>
        <p:nvSpPr>
          <p:cNvPr id="3" name="Inhaltsplatzhalter 2"/>
          <p:cNvSpPr>
            <a:spLocks noGrp="1"/>
          </p:cNvSpPr>
          <p:nvPr>
            <p:ph idx="1"/>
          </p:nvPr>
        </p:nvSpPr>
        <p:spPr/>
        <p:txBody>
          <a:bodyPr/>
          <a:lstStyle/>
          <a:p>
            <a:r>
              <a:rPr lang="de-DE" dirty="0" smtClean="0"/>
              <a:t>Der Winkel </a:t>
            </a:r>
            <a:r>
              <a:rPr lang="en-US" dirty="0" smtClean="0"/>
              <a:t>&gt;=60 Grad </a:t>
            </a:r>
            <a:r>
              <a:rPr lang="en-US" dirty="0" err="1" smtClean="0"/>
              <a:t>wird</a:t>
            </a:r>
            <a:r>
              <a:rPr lang="en-US" dirty="0" smtClean="0"/>
              <a:t> </a:t>
            </a:r>
            <a:r>
              <a:rPr lang="en-US" dirty="0" err="1" smtClean="0"/>
              <a:t>empfohlen</a:t>
            </a:r>
            <a:endParaRPr lang="en-US" dirty="0" smtClean="0"/>
          </a:p>
          <a:p>
            <a:endParaRPr lang="en-US" dirty="0"/>
          </a:p>
          <a:p>
            <a:r>
              <a:rPr lang="en-US" dirty="0" err="1" smtClean="0"/>
              <a:t>Gemessen</a:t>
            </a:r>
            <a:r>
              <a:rPr lang="en-US" dirty="0" smtClean="0"/>
              <a:t> </a:t>
            </a:r>
            <a:r>
              <a:rPr lang="en-US" dirty="0" err="1" smtClean="0"/>
              <a:t>wird</a:t>
            </a:r>
            <a:r>
              <a:rPr lang="en-US" dirty="0" smtClean="0"/>
              <a:t> </a:t>
            </a:r>
            <a:r>
              <a:rPr lang="en-US" dirty="0" err="1" smtClean="0"/>
              <a:t>im</a:t>
            </a:r>
            <a:r>
              <a:rPr lang="en-US" dirty="0" smtClean="0"/>
              <a:t> </a:t>
            </a:r>
            <a:r>
              <a:rPr lang="en-US" dirty="0" err="1" smtClean="0"/>
              <a:t>spitzen</a:t>
            </a:r>
            <a:r>
              <a:rPr lang="en-US" dirty="0" smtClean="0"/>
              <a:t> </a:t>
            </a:r>
            <a:r>
              <a:rPr lang="en-US" dirty="0" err="1" smtClean="0"/>
              <a:t>Winkel</a:t>
            </a:r>
            <a:r>
              <a:rPr lang="en-US" dirty="0" smtClean="0"/>
              <a:t> </a:t>
            </a:r>
            <a:r>
              <a:rPr lang="en-US" dirty="0" err="1" smtClean="0"/>
              <a:t>zwischen</a:t>
            </a:r>
            <a:r>
              <a:rPr lang="en-US" dirty="0" smtClean="0"/>
              <a:t> der </a:t>
            </a:r>
            <a:r>
              <a:rPr lang="en-US" dirty="0" err="1" smtClean="0"/>
              <a:t>Linie</a:t>
            </a:r>
            <a:r>
              <a:rPr lang="en-US" dirty="0" smtClean="0"/>
              <a:t>, die </a:t>
            </a:r>
            <a:r>
              <a:rPr lang="en-US" dirty="0" err="1" smtClean="0"/>
              <a:t>die</a:t>
            </a:r>
            <a:r>
              <a:rPr lang="en-US" dirty="0" smtClean="0"/>
              <a:t> </a:t>
            </a:r>
            <a:r>
              <a:rPr lang="en-US" dirty="0" err="1" smtClean="0"/>
              <a:t>zwei</a:t>
            </a:r>
            <a:r>
              <a:rPr lang="en-US" dirty="0" smtClean="0"/>
              <a:t> </a:t>
            </a:r>
            <a:r>
              <a:rPr lang="en-US" dirty="0" err="1" smtClean="0"/>
              <a:t>Mittelpunkte</a:t>
            </a:r>
            <a:r>
              <a:rPr lang="en-US" dirty="0" smtClean="0"/>
              <a:t> </a:t>
            </a:r>
            <a:r>
              <a:rPr lang="en-US" dirty="0" err="1" smtClean="0"/>
              <a:t>verbindet</a:t>
            </a:r>
            <a:r>
              <a:rPr lang="en-US" dirty="0" smtClean="0"/>
              <a:t> und der </a:t>
            </a:r>
            <a:r>
              <a:rPr lang="en-US" dirty="0" err="1" smtClean="0"/>
              <a:t>gemeisamen</a:t>
            </a:r>
            <a:r>
              <a:rPr lang="en-US" dirty="0" smtClean="0"/>
              <a:t> </a:t>
            </a:r>
            <a:r>
              <a:rPr lang="en-US" dirty="0" err="1" smtClean="0"/>
              <a:t>Seite</a:t>
            </a:r>
            <a:r>
              <a:rPr lang="en-US" dirty="0" smtClean="0"/>
              <a:t> der </a:t>
            </a:r>
            <a:r>
              <a:rPr lang="en-US" dirty="0" err="1" smtClean="0"/>
              <a:t>benachbarten</a:t>
            </a:r>
            <a:r>
              <a:rPr lang="en-US" dirty="0" smtClean="0"/>
              <a:t> </a:t>
            </a:r>
            <a:r>
              <a:rPr lang="en-US" dirty="0" err="1" smtClean="0"/>
              <a:t>Zellen</a:t>
            </a:r>
            <a:r>
              <a:rPr lang="en-US" dirty="0" smtClean="0"/>
              <a:t>.</a:t>
            </a:r>
            <a:endParaRPr lang="de-DE" dirty="0"/>
          </a:p>
        </p:txBody>
      </p:sp>
    </p:spTree>
    <p:extLst>
      <p:ext uri="{BB962C8B-B14F-4D97-AF65-F5344CB8AC3E}">
        <p14:creationId xmlns:p14="http://schemas.microsoft.com/office/powerpoint/2010/main" val="271803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Was ist eine Ladungsbewegung</a:t>
            </a:r>
            <a:endParaRPr lang="de-DE" dirty="0"/>
          </a:p>
        </p:txBody>
      </p:sp>
      <p:sp>
        <p:nvSpPr>
          <p:cNvPr id="3" name="Content Placeholder 2"/>
          <p:cNvSpPr>
            <a:spLocks noGrp="1"/>
          </p:cNvSpPr>
          <p:nvPr>
            <p:ph idx="1"/>
          </p:nvPr>
        </p:nvSpPr>
        <p:spPr/>
        <p:txBody>
          <a:bodyPr/>
          <a:lstStyle/>
          <a:p>
            <a:r>
              <a:rPr lang="de-DE" dirty="0" smtClean="0"/>
              <a:t>Absichtliche Erzeugung von einer Fluidbewegung, so dass das Fluid erzielte Eigenschaften haben soll – bessere Gemischbildung, bessere Zündfähigkeit, bessere Verbrennung und dadurch erhält man einen besseren thermischen Wirkungsgrad, Emissionsverhalten, wenige mechanische Belastung der Bauteile. </a:t>
            </a:r>
            <a:endParaRPr lang="de-DE" dirty="0"/>
          </a:p>
          <a:p>
            <a:endParaRPr lang="de-DE" dirty="0" smtClean="0"/>
          </a:p>
          <a:p>
            <a:r>
              <a:rPr lang="de-DE" dirty="0" smtClean="0"/>
              <a:t>Für die Erzeugung von einer Ladungsbewegung verbraucht den Motor mehr Energie, die dann während der Verbrennung dissipiert wird.</a:t>
            </a:r>
            <a:endParaRPr lang="de-DE" dirty="0"/>
          </a:p>
        </p:txBody>
      </p:sp>
    </p:spTree>
    <p:extLst>
      <p:ext uri="{BB962C8B-B14F-4D97-AF65-F5344CB8AC3E}">
        <p14:creationId xmlns:p14="http://schemas.microsoft.com/office/powerpoint/2010/main" val="2511766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Welche Ladungsbewegungsarten gibt es </a:t>
            </a:r>
            <a:endParaRPr lang="de-DE" dirty="0"/>
          </a:p>
        </p:txBody>
      </p:sp>
      <p:sp>
        <p:nvSpPr>
          <p:cNvPr id="3" name="Content Placeholder 2"/>
          <p:cNvSpPr>
            <a:spLocks noGrp="1"/>
          </p:cNvSpPr>
          <p:nvPr>
            <p:ph idx="1"/>
          </p:nvPr>
        </p:nvSpPr>
        <p:spPr>
          <a:xfrm>
            <a:off x="838200" y="1825625"/>
            <a:ext cx="4266063" cy="4351338"/>
          </a:xfrm>
        </p:spPr>
        <p:txBody>
          <a:bodyPr/>
          <a:lstStyle/>
          <a:p>
            <a:r>
              <a:rPr lang="de-DE" dirty="0" smtClean="0"/>
              <a:t>Drall</a:t>
            </a:r>
            <a:endParaRPr lang="de-DE" dirty="0"/>
          </a:p>
        </p:txBody>
      </p:sp>
      <p:sp>
        <p:nvSpPr>
          <p:cNvPr id="4" name="Content Placeholder 2"/>
          <p:cNvSpPr txBox="1">
            <a:spLocks/>
          </p:cNvSpPr>
          <p:nvPr/>
        </p:nvSpPr>
        <p:spPr>
          <a:xfrm>
            <a:off x="6517943" y="1825625"/>
            <a:ext cx="426606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smtClean="0"/>
              <a:t>Tumble</a:t>
            </a:r>
          </a:p>
          <a:p>
            <a:endParaRPr lang="de-DE" dirty="0"/>
          </a:p>
          <a:p>
            <a:endParaRPr lang="de-DE" dirty="0"/>
          </a:p>
        </p:txBody>
      </p:sp>
      <p:pic>
        <p:nvPicPr>
          <p:cNvPr id="6" name="Picture 5"/>
          <p:cNvPicPr>
            <a:picLocks noChangeAspect="1"/>
          </p:cNvPicPr>
          <p:nvPr/>
        </p:nvPicPr>
        <p:blipFill>
          <a:blip r:embed="rId2"/>
          <a:stretch>
            <a:fillRect/>
          </a:stretch>
        </p:blipFill>
        <p:spPr>
          <a:xfrm>
            <a:off x="1187355" y="2407450"/>
            <a:ext cx="2730049" cy="3187687"/>
          </a:xfrm>
          <a:prstGeom prst="rect">
            <a:avLst/>
          </a:prstGeom>
        </p:spPr>
      </p:pic>
      <p:pic>
        <p:nvPicPr>
          <p:cNvPr id="7" name="Picture 6"/>
          <p:cNvPicPr>
            <a:picLocks noChangeAspect="1"/>
          </p:cNvPicPr>
          <p:nvPr/>
        </p:nvPicPr>
        <p:blipFill>
          <a:blip r:embed="rId3"/>
          <a:stretch>
            <a:fillRect/>
          </a:stretch>
        </p:blipFill>
        <p:spPr>
          <a:xfrm>
            <a:off x="6992984" y="2407450"/>
            <a:ext cx="2478562" cy="3146438"/>
          </a:xfrm>
          <a:prstGeom prst="rect">
            <a:avLst/>
          </a:prstGeom>
        </p:spPr>
      </p:pic>
    </p:spTree>
    <p:extLst>
      <p:ext uri="{BB962C8B-B14F-4D97-AF65-F5344CB8AC3E}">
        <p14:creationId xmlns:p14="http://schemas.microsoft.com/office/powerpoint/2010/main" val="3661726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Welche Ladungsbewegungsarten gibt es </a:t>
            </a:r>
            <a:endParaRPr lang="de-DE" dirty="0"/>
          </a:p>
        </p:txBody>
      </p:sp>
      <p:sp>
        <p:nvSpPr>
          <p:cNvPr id="3" name="Content Placeholder 2"/>
          <p:cNvSpPr>
            <a:spLocks noGrp="1"/>
          </p:cNvSpPr>
          <p:nvPr>
            <p:ph idx="1"/>
          </p:nvPr>
        </p:nvSpPr>
        <p:spPr>
          <a:xfrm>
            <a:off x="838200" y="1825625"/>
            <a:ext cx="4266063" cy="4351338"/>
          </a:xfrm>
        </p:spPr>
        <p:txBody>
          <a:bodyPr/>
          <a:lstStyle/>
          <a:p>
            <a:r>
              <a:rPr lang="de-DE" dirty="0" smtClean="0"/>
              <a:t>Der Drall wird normallerweise bei Dieselmotoren verwendet, um die Mischaufbereitung während der Verbrennung erhöhen zu können.</a:t>
            </a:r>
            <a:endParaRPr lang="de-DE" dirty="0"/>
          </a:p>
          <a:p>
            <a:endParaRPr lang="de-DE" dirty="0"/>
          </a:p>
        </p:txBody>
      </p:sp>
      <p:sp>
        <p:nvSpPr>
          <p:cNvPr id="4" name="Content Placeholder 2"/>
          <p:cNvSpPr txBox="1">
            <a:spLocks/>
          </p:cNvSpPr>
          <p:nvPr/>
        </p:nvSpPr>
        <p:spPr>
          <a:xfrm>
            <a:off x="6517943" y="1825625"/>
            <a:ext cx="426606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smtClean="0"/>
              <a:t>Der Tumble wird normalerweise bei Ottomotoren (Schichtladebetrieb) verwendet, um die Gemischwolke näher an die Zündkerze zu positionieren.</a:t>
            </a:r>
          </a:p>
          <a:p>
            <a:endParaRPr lang="de-DE" dirty="0"/>
          </a:p>
          <a:p>
            <a:endParaRPr lang="de-DE" dirty="0"/>
          </a:p>
        </p:txBody>
      </p:sp>
    </p:spTree>
    <p:extLst>
      <p:ext uri="{BB962C8B-B14F-4D97-AF65-F5344CB8AC3E}">
        <p14:creationId xmlns:p14="http://schemas.microsoft.com/office/powerpoint/2010/main" val="1673283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a:xfrm>
            <a:off x="838200" y="1825625"/>
            <a:ext cx="10515600" cy="1135939"/>
          </a:xfrm>
        </p:spPr>
        <p:txBody>
          <a:bodyPr/>
          <a:lstStyle/>
          <a:p>
            <a:r>
              <a:rPr lang="de-DE" dirty="0" smtClean="0"/>
              <a:t>Squish, oder Quetschströmung ist eine besondere Art von einer Ladungsbewegung, die durch den Kolben erzeugt wird.</a:t>
            </a:r>
            <a:endParaRPr lang="de-DE" dirty="0"/>
          </a:p>
        </p:txBody>
      </p:sp>
      <p:pic>
        <p:nvPicPr>
          <p:cNvPr id="4" name="Picture 3"/>
          <p:cNvPicPr>
            <a:picLocks noChangeAspect="1"/>
          </p:cNvPicPr>
          <p:nvPr/>
        </p:nvPicPr>
        <p:blipFill>
          <a:blip r:embed="rId2"/>
          <a:stretch>
            <a:fillRect/>
          </a:stretch>
        </p:blipFill>
        <p:spPr>
          <a:xfrm>
            <a:off x="4219575" y="2662166"/>
            <a:ext cx="3752850" cy="3771900"/>
          </a:xfrm>
          <a:prstGeom prst="rect">
            <a:avLst/>
          </a:prstGeom>
        </p:spPr>
      </p:pic>
    </p:spTree>
    <p:extLst>
      <p:ext uri="{BB962C8B-B14F-4D97-AF65-F5344CB8AC3E}">
        <p14:creationId xmlns:p14="http://schemas.microsoft.com/office/powerpoint/2010/main" val="3650489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Kolbengeometrie</a:t>
            </a:r>
            <a:endParaRPr lang="de-DE" dirty="0"/>
          </a:p>
        </p:txBody>
      </p:sp>
      <p:sp>
        <p:nvSpPr>
          <p:cNvPr id="3" name="Content Placeholder 2"/>
          <p:cNvSpPr>
            <a:spLocks noGrp="1"/>
          </p:cNvSpPr>
          <p:nvPr>
            <p:ph idx="1"/>
          </p:nvPr>
        </p:nvSpPr>
        <p:spPr/>
        <p:txBody>
          <a:bodyPr/>
          <a:lstStyle/>
          <a:p>
            <a:r>
              <a:rPr lang="de-DE" dirty="0" smtClean="0"/>
              <a:t>Die Kolbengeometrie hat auch einen großen Einfluss auf der Mischaufbereitung und Verbrennung</a:t>
            </a:r>
          </a:p>
          <a:p>
            <a:endParaRPr lang="de-DE" dirty="0"/>
          </a:p>
          <a:p>
            <a:r>
              <a:rPr lang="de-DE" dirty="0" smtClean="0"/>
              <a:t>Wir können die verschiedenen Kolbengeometrien aufteilen:</a:t>
            </a:r>
          </a:p>
          <a:p>
            <a:r>
              <a:rPr lang="de-DE" dirty="0" smtClean="0"/>
              <a:t>Für Gasmotoren</a:t>
            </a:r>
          </a:p>
          <a:p>
            <a:r>
              <a:rPr lang="de-DE" dirty="0" smtClean="0"/>
              <a:t>Für Dieselmotoren</a:t>
            </a:r>
          </a:p>
          <a:p>
            <a:r>
              <a:rPr lang="de-DE" dirty="0" smtClean="0"/>
              <a:t>Für DI-Ottomotoren </a:t>
            </a:r>
          </a:p>
          <a:p>
            <a:r>
              <a:rPr lang="de-DE" dirty="0" smtClean="0"/>
              <a:t>Für Ottomotoren, 2-Takt</a:t>
            </a:r>
            <a:endParaRPr lang="de-DE" dirty="0"/>
          </a:p>
        </p:txBody>
      </p:sp>
    </p:spTree>
    <p:extLst>
      <p:ext uri="{BB962C8B-B14F-4D97-AF65-F5344CB8AC3E}">
        <p14:creationId xmlns:p14="http://schemas.microsoft.com/office/powerpoint/2010/main" val="1694203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Kolbengeometrie der Dieselmotoren</a:t>
            </a:r>
            <a:endParaRPr lang="de-DE" dirty="0"/>
          </a:p>
        </p:txBody>
      </p:sp>
      <p:sp>
        <p:nvSpPr>
          <p:cNvPr id="3" name="Content Placeholder 2"/>
          <p:cNvSpPr>
            <a:spLocks noGrp="1"/>
          </p:cNvSpPr>
          <p:nvPr>
            <p:ph idx="1"/>
          </p:nvPr>
        </p:nvSpPr>
        <p:spPr/>
        <p:txBody>
          <a:bodyPr/>
          <a:lstStyle/>
          <a:p>
            <a:r>
              <a:rPr lang="de-DE" dirty="0" smtClean="0"/>
              <a:t>Ziel:</a:t>
            </a:r>
          </a:p>
          <a:p>
            <a:r>
              <a:rPr lang="de-DE" dirty="0" smtClean="0"/>
              <a:t>Wir brauchen hohe Drallgeschwindigkeit, um möglichst schnell den Kraftstoff auf eine Fläche gleichmäßig zu positionieren.(gleichmäßige Verbrennung und dadurch wenigere Bauteilbelastung)</a:t>
            </a:r>
          </a:p>
          <a:p>
            <a:endParaRPr lang="de-DE" dirty="0" smtClean="0"/>
          </a:p>
          <a:p>
            <a:r>
              <a:rPr lang="de-DE" dirty="0" smtClean="0"/>
              <a:t>Hohe Turbulenz brauchen wir nicht, da zu harte Verbrennung auftritt (Geräusche und Bauteilbelastung)</a:t>
            </a:r>
            <a:endParaRPr lang="de-DE" dirty="0"/>
          </a:p>
        </p:txBody>
      </p:sp>
    </p:spTree>
    <p:extLst>
      <p:ext uri="{BB962C8B-B14F-4D97-AF65-F5344CB8AC3E}">
        <p14:creationId xmlns:p14="http://schemas.microsoft.com/office/powerpoint/2010/main" val="1453938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a:t>Kolbengeometrie der Dieselmotoren</a:t>
            </a:r>
          </a:p>
        </p:txBody>
      </p:sp>
      <p:sp>
        <p:nvSpPr>
          <p:cNvPr id="3" name="Content Placeholder 2"/>
          <p:cNvSpPr>
            <a:spLocks noGrp="1"/>
          </p:cNvSpPr>
          <p:nvPr>
            <p:ph idx="1"/>
          </p:nvPr>
        </p:nvSpPr>
        <p:spPr>
          <a:xfrm>
            <a:off x="838200" y="1897039"/>
            <a:ext cx="5125872" cy="4279923"/>
          </a:xfrm>
        </p:spPr>
        <p:txBody>
          <a:bodyPr/>
          <a:lstStyle/>
          <a:p>
            <a:r>
              <a:rPr lang="de-DE" dirty="0" smtClean="0"/>
              <a:t>In diesem Fall kann den Drall erhöht werden, um den Kraftstoff gleichmäßiger aufteilen zu können</a:t>
            </a:r>
          </a:p>
          <a:p>
            <a:endParaRPr lang="de-DE" dirty="0"/>
          </a:p>
          <a:p>
            <a:r>
              <a:rPr lang="de-DE" dirty="0" smtClean="0"/>
              <a:t>Aber der Drall soll aber nicht zu groß sein. Das führt zur hohe Ruß-Emissionen und unvollständige Verbrennung </a:t>
            </a:r>
            <a:endParaRPr lang="de-DE" dirty="0"/>
          </a:p>
        </p:txBody>
      </p:sp>
      <p:pic>
        <p:nvPicPr>
          <p:cNvPr id="4" name="Picture 3"/>
          <p:cNvPicPr>
            <a:picLocks noChangeAspect="1"/>
          </p:cNvPicPr>
          <p:nvPr/>
        </p:nvPicPr>
        <p:blipFill>
          <a:blip r:embed="rId2"/>
          <a:stretch>
            <a:fillRect/>
          </a:stretch>
        </p:blipFill>
        <p:spPr>
          <a:xfrm>
            <a:off x="5964072" y="1466561"/>
            <a:ext cx="2866029" cy="2743550"/>
          </a:xfrm>
          <a:prstGeom prst="rect">
            <a:avLst/>
          </a:prstGeom>
        </p:spPr>
      </p:pic>
      <p:pic>
        <p:nvPicPr>
          <p:cNvPr id="5" name="Picture 4"/>
          <p:cNvPicPr>
            <a:picLocks noChangeAspect="1"/>
          </p:cNvPicPr>
          <p:nvPr/>
        </p:nvPicPr>
        <p:blipFill>
          <a:blip r:embed="rId3"/>
          <a:stretch>
            <a:fillRect/>
          </a:stretch>
        </p:blipFill>
        <p:spPr>
          <a:xfrm>
            <a:off x="8694762" y="3905881"/>
            <a:ext cx="3184264" cy="2811332"/>
          </a:xfrm>
          <a:prstGeom prst="rect">
            <a:avLst/>
          </a:prstGeom>
        </p:spPr>
      </p:pic>
    </p:spTree>
    <p:extLst>
      <p:ext uri="{BB962C8B-B14F-4D97-AF65-F5344CB8AC3E}">
        <p14:creationId xmlns:p14="http://schemas.microsoft.com/office/powerpoint/2010/main" val="1376590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ea typeface="Cambria Math" panose="02040503050406030204" pitchFamily="18" charset="0"/>
                        </a:rPr>
                        <m:t>𝜔</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𝑀𝑢𝑙𝑑𝑒</m:t>
                      </m:r>
                    </m:oMath>
                  </m:oMathPara>
                </a14:m>
                <a:endParaRPr lang="de-DE"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262349" cy="3824548"/>
              </a:xfrm>
            </p:spPr>
            <p:txBody>
              <a:bodyPr/>
              <a:lstStyle/>
              <a:p>
                <a:r>
                  <a:rPr lang="de-DE" dirty="0" smtClean="0"/>
                  <a:t>Die Standardkolbengeometrie bei Dieselmotoren ist die </a:t>
                </a:r>
                <a14:m>
                  <m:oMath xmlns:m="http://schemas.openxmlformats.org/officeDocument/2006/math">
                    <m:r>
                      <a:rPr lang="de-DE" i="1">
                        <a:latin typeface="Cambria Math" panose="02040503050406030204" pitchFamily="18" charset="0"/>
                        <a:ea typeface="Cambria Math" panose="02040503050406030204" pitchFamily="18" charset="0"/>
                      </a:rPr>
                      <m:t>𝜔</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𝑀𝑢𝑙𝑑𝑒</m:t>
                    </m:r>
                  </m:oMath>
                </a14:m>
                <a:r>
                  <a:rPr lang="de-DE" dirty="0" smtClean="0"/>
                  <a:t> und die erfüllt alle Forderung, die in den letzten zwei Folien genannt werden.</a:t>
                </a: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262349" cy="3824548"/>
              </a:xfrm>
              <a:blipFill rotWithShape="0">
                <a:blip r:embed="rId3"/>
                <a:stretch>
                  <a:fillRect l="-2086" t="-2548" r="-3708"/>
                </a:stretch>
              </a:blipFill>
            </p:spPr>
            <p:txBody>
              <a:bodyPr/>
              <a:lstStyle/>
              <a:p>
                <a:r>
                  <a:rPr lang="de-DE">
                    <a:noFill/>
                  </a:rPr>
                  <a:t> </a:t>
                </a:r>
              </a:p>
            </p:txBody>
          </p:sp>
        </mc:Fallback>
      </mc:AlternateContent>
      <p:sp>
        <p:nvSpPr>
          <p:cNvPr id="4" name="TextBox 3"/>
          <p:cNvSpPr txBox="1"/>
          <p:nvPr/>
        </p:nvSpPr>
        <p:spPr>
          <a:xfrm>
            <a:off x="5636525" y="2975212"/>
            <a:ext cx="65" cy="276999"/>
          </a:xfrm>
          <a:prstGeom prst="rect">
            <a:avLst/>
          </a:prstGeom>
          <a:noFill/>
        </p:spPr>
        <p:txBody>
          <a:bodyPr wrap="none" lIns="0" tIns="0" rIns="0" bIns="0" rtlCol="0">
            <a:spAutoFit/>
          </a:bodyPr>
          <a:lstStyle/>
          <a:p>
            <a:endParaRPr lang="de-DE" dirty="0"/>
          </a:p>
        </p:txBody>
      </p:sp>
      <p:pic>
        <p:nvPicPr>
          <p:cNvPr id="5" name="Picture 4"/>
          <p:cNvPicPr>
            <a:picLocks noChangeAspect="1"/>
          </p:cNvPicPr>
          <p:nvPr/>
        </p:nvPicPr>
        <p:blipFill>
          <a:blip r:embed="rId4"/>
          <a:stretch>
            <a:fillRect/>
          </a:stretch>
        </p:blipFill>
        <p:spPr>
          <a:xfrm>
            <a:off x="7291032" y="1825625"/>
            <a:ext cx="4171950" cy="4914900"/>
          </a:xfrm>
          <a:prstGeom prst="rect">
            <a:avLst/>
          </a:prstGeom>
        </p:spPr>
      </p:pic>
    </p:spTree>
    <p:extLst>
      <p:ext uri="{BB962C8B-B14F-4D97-AF65-F5344CB8AC3E}">
        <p14:creationId xmlns:p14="http://schemas.microsoft.com/office/powerpoint/2010/main" val="23238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Heute</a:t>
            </a:r>
            <a:r>
              <a:rPr lang="en-US" dirty="0" smtClean="0"/>
              <a:t> </a:t>
            </a:r>
            <a:r>
              <a:rPr lang="en-US" dirty="0" err="1" smtClean="0"/>
              <a:t>werden</a:t>
            </a:r>
            <a:r>
              <a:rPr lang="en-US" dirty="0" smtClean="0"/>
              <a:t> </a:t>
            </a:r>
            <a:r>
              <a:rPr lang="en-US" dirty="0" err="1" smtClean="0"/>
              <a:t>folgende</a:t>
            </a:r>
            <a:r>
              <a:rPr lang="en-US" dirty="0" smtClean="0"/>
              <a:t> </a:t>
            </a:r>
            <a:r>
              <a:rPr lang="en-US" dirty="0" err="1" smtClean="0"/>
              <a:t>Themen</a:t>
            </a:r>
            <a:r>
              <a:rPr lang="en-US" dirty="0" smtClean="0"/>
              <a:t> </a:t>
            </a:r>
            <a:r>
              <a:rPr lang="en-US" dirty="0" err="1" smtClean="0"/>
              <a:t>erkl</a:t>
            </a:r>
            <a:r>
              <a:rPr lang="de-DE" dirty="0" err="1" smtClean="0"/>
              <a:t>ärt</a:t>
            </a:r>
            <a:endParaRPr lang="de-DE" dirty="0"/>
          </a:p>
        </p:txBody>
      </p:sp>
      <p:sp>
        <p:nvSpPr>
          <p:cNvPr id="3" name="Inhaltsplatzhalter 2"/>
          <p:cNvSpPr>
            <a:spLocks noGrp="1"/>
          </p:cNvSpPr>
          <p:nvPr>
            <p:ph idx="1"/>
          </p:nvPr>
        </p:nvSpPr>
        <p:spPr/>
        <p:txBody>
          <a:bodyPr/>
          <a:lstStyle/>
          <a:p>
            <a:r>
              <a:rPr lang="de-DE" dirty="0" smtClean="0"/>
              <a:t>Wann ist ein Netz gut? Was sind die Netzkriterien?</a:t>
            </a:r>
          </a:p>
          <a:p>
            <a:r>
              <a:rPr lang="de-DE" dirty="0" smtClean="0"/>
              <a:t>Wie berechnen wir </a:t>
            </a:r>
            <a:r>
              <a:rPr lang="de-DE" dirty="0" smtClean="0"/>
              <a:t>das </a:t>
            </a:r>
            <a:r>
              <a:rPr lang="de-DE" dirty="0"/>
              <a:t>Verdichtungsverhältnis</a:t>
            </a:r>
          </a:p>
          <a:p>
            <a:r>
              <a:rPr lang="de-DE" dirty="0" smtClean="0"/>
              <a:t> </a:t>
            </a:r>
            <a:r>
              <a:rPr lang="de-DE" dirty="0" smtClean="0"/>
              <a:t>und den Fehler bei der CFD-Rechnung?</a:t>
            </a:r>
          </a:p>
          <a:p>
            <a:r>
              <a:rPr lang="de-DE" dirty="0" smtClean="0"/>
              <a:t>Was sind die Vor- und Nachteile von </a:t>
            </a:r>
            <a:r>
              <a:rPr lang="de-DE" dirty="0" smtClean="0"/>
              <a:t>ESE </a:t>
            </a:r>
            <a:r>
              <a:rPr lang="de-DE" dirty="0" smtClean="0"/>
              <a:t>Engine und Fame </a:t>
            </a:r>
            <a:r>
              <a:rPr lang="de-DE" dirty="0" smtClean="0"/>
              <a:t>Engine</a:t>
            </a:r>
            <a:r>
              <a:rPr lang="en-US" dirty="0"/>
              <a:t> </a:t>
            </a:r>
            <a:r>
              <a:rPr lang="en-US" dirty="0" smtClean="0"/>
              <a:t>Plus</a:t>
            </a:r>
            <a:r>
              <a:rPr lang="en-US" dirty="0" smtClean="0"/>
              <a:t>?</a:t>
            </a:r>
            <a:endParaRPr lang="en-US" dirty="0" smtClean="0"/>
          </a:p>
          <a:p>
            <a:r>
              <a:rPr lang="en-US" dirty="0" smtClean="0"/>
              <a:t>Was </a:t>
            </a:r>
            <a:r>
              <a:rPr lang="en-US" dirty="0" err="1" smtClean="0"/>
              <a:t>sind</a:t>
            </a:r>
            <a:r>
              <a:rPr lang="en-US" dirty="0" smtClean="0"/>
              <a:t> die </a:t>
            </a:r>
            <a:r>
              <a:rPr lang="en-US" dirty="0" err="1" smtClean="0"/>
              <a:t>Vor</a:t>
            </a:r>
            <a:r>
              <a:rPr lang="en-US" dirty="0" smtClean="0"/>
              <a:t>- und </a:t>
            </a:r>
            <a:r>
              <a:rPr lang="en-US" dirty="0" err="1" smtClean="0"/>
              <a:t>Nachteile</a:t>
            </a:r>
            <a:r>
              <a:rPr lang="en-US" dirty="0" smtClean="0"/>
              <a:t> von den </a:t>
            </a:r>
            <a:r>
              <a:rPr lang="de-DE" dirty="0" smtClean="0"/>
              <a:t>verschiedenen</a:t>
            </a:r>
            <a:r>
              <a:rPr lang="en-US" dirty="0" smtClean="0"/>
              <a:t> </a:t>
            </a:r>
            <a:r>
              <a:rPr lang="en-US" dirty="0" err="1" smtClean="0"/>
              <a:t>Geometrien</a:t>
            </a:r>
            <a:r>
              <a:rPr lang="en-US" dirty="0" smtClean="0"/>
              <a:t>?</a:t>
            </a:r>
          </a:p>
          <a:p>
            <a:r>
              <a:rPr lang="en-US" dirty="0" err="1" smtClean="0"/>
              <a:t>Wie</a:t>
            </a:r>
            <a:r>
              <a:rPr lang="en-US" dirty="0" smtClean="0"/>
              <a:t> </a:t>
            </a:r>
            <a:r>
              <a:rPr lang="en-US" dirty="0" err="1" smtClean="0"/>
              <a:t>viele</a:t>
            </a:r>
            <a:r>
              <a:rPr lang="en-US" dirty="0" smtClean="0"/>
              <a:t> </a:t>
            </a:r>
            <a:r>
              <a:rPr lang="en-US" dirty="0" err="1" smtClean="0"/>
              <a:t>Netze</a:t>
            </a:r>
            <a:r>
              <a:rPr lang="en-US" dirty="0" smtClean="0"/>
              <a:t> </a:t>
            </a:r>
            <a:r>
              <a:rPr lang="en-US" dirty="0" err="1" smtClean="0"/>
              <a:t>brauchen</a:t>
            </a:r>
            <a:r>
              <a:rPr lang="en-US" dirty="0" smtClean="0"/>
              <a:t> </a:t>
            </a:r>
            <a:r>
              <a:rPr lang="en-US" dirty="0" err="1" smtClean="0"/>
              <a:t>wir</a:t>
            </a:r>
            <a:r>
              <a:rPr lang="en-US" dirty="0" smtClean="0"/>
              <a:t> und was </a:t>
            </a:r>
            <a:r>
              <a:rPr lang="en-US" dirty="0" err="1" smtClean="0"/>
              <a:t>sind</a:t>
            </a:r>
            <a:r>
              <a:rPr lang="en-US" dirty="0" smtClean="0"/>
              <a:t> die </a:t>
            </a:r>
            <a:r>
              <a:rPr lang="en-US" dirty="0" err="1" smtClean="0"/>
              <a:t>Netzkriterien</a:t>
            </a:r>
            <a:r>
              <a:rPr lang="en-US" dirty="0" smtClean="0"/>
              <a:t>(AVL Fire ESE Engine)?</a:t>
            </a:r>
            <a:endParaRPr lang="de-DE" dirty="0"/>
          </a:p>
        </p:txBody>
      </p:sp>
    </p:spTree>
    <p:extLst>
      <p:ext uri="{BB962C8B-B14F-4D97-AF65-F5344CB8AC3E}">
        <p14:creationId xmlns:p14="http://schemas.microsoft.com/office/powerpoint/2010/main" val="2225096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Kolbengeometrie der Gasmotoren</a:t>
            </a:r>
            <a:endParaRPr lang="de-DE" dirty="0"/>
          </a:p>
        </p:txBody>
      </p:sp>
      <p:sp>
        <p:nvSpPr>
          <p:cNvPr id="3" name="Content Placeholder 2"/>
          <p:cNvSpPr>
            <a:spLocks noGrp="1"/>
          </p:cNvSpPr>
          <p:nvPr>
            <p:ph idx="1"/>
          </p:nvPr>
        </p:nvSpPr>
        <p:spPr/>
        <p:txBody>
          <a:bodyPr/>
          <a:lstStyle/>
          <a:p>
            <a:r>
              <a:rPr lang="de-DE" dirty="0" smtClean="0"/>
              <a:t>Gasmotoren (Ottoverfahren) sind homogen betrieben und brauchen keine große Ladungsbewegung, da keine Gemischaufbereitung im Brennkammer gibt. Trotzdem sind Gasmotoren sehr nah an der Magergrenze betrieben und es ist hohe Turbulenz nötig.</a:t>
            </a:r>
          </a:p>
          <a:p>
            <a:endParaRPr lang="de-DE" dirty="0"/>
          </a:p>
          <a:p>
            <a:r>
              <a:rPr lang="de-DE" dirty="0" smtClean="0"/>
              <a:t>Um Turbulenz zu erzeugen, brauchen wir als erstens Drall dann muss der Drall relativ schnell </a:t>
            </a:r>
            <a:r>
              <a:rPr lang="de-DE" dirty="0" smtClean="0"/>
              <a:t>dissipieren (stabilere Verbrennung). </a:t>
            </a:r>
            <a:r>
              <a:rPr lang="de-DE" dirty="0" smtClean="0"/>
              <a:t>Dazu verwenden wir kompexere Kolbengeometrien.</a:t>
            </a:r>
            <a:endParaRPr lang="de-DE" dirty="0"/>
          </a:p>
        </p:txBody>
      </p:sp>
    </p:spTree>
    <p:extLst>
      <p:ext uri="{BB962C8B-B14F-4D97-AF65-F5344CB8AC3E}">
        <p14:creationId xmlns:p14="http://schemas.microsoft.com/office/powerpoint/2010/main" val="3832571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a:t>Nebulamulde</a:t>
            </a:r>
            <a:endParaRPr lang="de-DE" dirty="0"/>
          </a:p>
        </p:txBody>
      </p:sp>
      <p:sp>
        <p:nvSpPr>
          <p:cNvPr id="3" name="Content Placeholder 2"/>
          <p:cNvSpPr>
            <a:spLocks noGrp="1"/>
          </p:cNvSpPr>
          <p:nvPr>
            <p:ph idx="1"/>
          </p:nvPr>
        </p:nvSpPr>
        <p:spPr>
          <a:xfrm>
            <a:off x="838200" y="1825625"/>
            <a:ext cx="6040272" cy="3879139"/>
          </a:xfrm>
        </p:spPr>
        <p:txBody>
          <a:bodyPr/>
          <a:lstStyle/>
          <a:p>
            <a:r>
              <a:rPr lang="de-DE" dirty="0" smtClean="0"/>
              <a:t>Verringerte Quetschkanten bedeutet, dass mehr Drall in die Mulde gequescht werden kann.</a:t>
            </a:r>
          </a:p>
          <a:p>
            <a:endParaRPr lang="de-DE" dirty="0"/>
          </a:p>
          <a:p>
            <a:r>
              <a:rPr lang="de-DE" dirty="0" smtClean="0"/>
              <a:t>Dadurch kann mehr Drall an den Kanten der Mulde gebrochen werden, was zu mehr Turbulenzen führt.</a:t>
            </a:r>
            <a:endParaRPr lang="de-DE" dirty="0"/>
          </a:p>
        </p:txBody>
      </p:sp>
      <p:pic>
        <p:nvPicPr>
          <p:cNvPr id="4" name="Picture 3"/>
          <p:cNvPicPr>
            <a:picLocks noChangeAspect="1"/>
          </p:cNvPicPr>
          <p:nvPr/>
        </p:nvPicPr>
        <p:blipFill>
          <a:blip r:embed="rId2"/>
          <a:stretch>
            <a:fillRect/>
          </a:stretch>
        </p:blipFill>
        <p:spPr>
          <a:xfrm>
            <a:off x="7678146" y="1825625"/>
            <a:ext cx="3905250" cy="3219450"/>
          </a:xfrm>
          <a:prstGeom prst="rect">
            <a:avLst/>
          </a:prstGeom>
        </p:spPr>
      </p:pic>
    </p:spTree>
    <p:extLst>
      <p:ext uri="{BB962C8B-B14F-4D97-AF65-F5344CB8AC3E}">
        <p14:creationId xmlns:p14="http://schemas.microsoft.com/office/powerpoint/2010/main" val="2578959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a:t>Trifulimulde</a:t>
            </a:r>
            <a:endParaRPr lang="de-DE" dirty="0"/>
          </a:p>
        </p:txBody>
      </p:sp>
      <p:sp>
        <p:nvSpPr>
          <p:cNvPr id="3" name="Content Placeholder 2"/>
          <p:cNvSpPr>
            <a:spLocks noGrp="1"/>
          </p:cNvSpPr>
          <p:nvPr>
            <p:ph idx="1"/>
          </p:nvPr>
        </p:nvSpPr>
        <p:spPr>
          <a:xfrm>
            <a:off x="838199" y="1825625"/>
            <a:ext cx="6094863" cy="4351338"/>
          </a:xfrm>
        </p:spPr>
        <p:txBody>
          <a:bodyPr/>
          <a:lstStyle/>
          <a:p>
            <a:r>
              <a:rPr lang="de-DE" dirty="0" smtClean="0"/>
              <a:t>Die Trifulimulde hat eine besondere Geometrie, die zu hohem Dissipationsraten des Dralls in der Mulde führt. </a:t>
            </a:r>
            <a:endParaRPr lang="de-DE" dirty="0"/>
          </a:p>
          <a:p>
            <a:r>
              <a:rPr lang="de-DE" dirty="0" smtClean="0"/>
              <a:t>-</a:t>
            </a:r>
            <a:r>
              <a:rPr lang="en-US" dirty="0" smtClean="0"/>
              <a:t>&gt; </a:t>
            </a:r>
            <a:r>
              <a:rPr lang="en-US" dirty="0" err="1" smtClean="0"/>
              <a:t>bessere</a:t>
            </a:r>
            <a:r>
              <a:rPr lang="en-US" dirty="0" smtClean="0"/>
              <a:t> </a:t>
            </a:r>
            <a:r>
              <a:rPr lang="en-US" dirty="0" err="1" smtClean="0"/>
              <a:t>Verbrennung</a:t>
            </a:r>
            <a:endParaRPr lang="en-US" dirty="0" smtClean="0"/>
          </a:p>
          <a:p>
            <a:r>
              <a:rPr lang="en-US" dirty="0" smtClean="0"/>
              <a:t>-&gt; </a:t>
            </a:r>
            <a:r>
              <a:rPr lang="en-US" dirty="0" err="1" smtClean="0"/>
              <a:t>mehr</a:t>
            </a:r>
            <a:r>
              <a:rPr lang="en-US" dirty="0" smtClean="0"/>
              <a:t> </a:t>
            </a:r>
            <a:r>
              <a:rPr lang="en-US" dirty="0" err="1" smtClean="0"/>
              <a:t>Energie</a:t>
            </a:r>
            <a:r>
              <a:rPr lang="en-US" dirty="0" smtClean="0"/>
              <a:t> f</a:t>
            </a:r>
            <a:r>
              <a:rPr lang="de-DE" dirty="0" smtClean="0"/>
              <a:t>ür die Erzeugung von dem Drall nötig</a:t>
            </a:r>
            <a:endParaRPr lang="de-DE" dirty="0"/>
          </a:p>
        </p:txBody>
      </p:sp>
      <p:pic>
        <p:nvPicPr>
          <p:cNvPr id="4" name="Picture 3"/>
          <p:cNvPicPr>
            <a:picLocks noChangeAspect="1"/>
          </p:cNvPicPr>
          <p:nvPr/>
        </p:nvPicPr>
        <p:blipFill>
          <a:blip r:embed="rId2"/>
          <a:stretch>
            <a:fillRect/>
          </a:stretch>
        </p:blipFill>
        <p:spPr>
          <a:xfrm>
            <a:off x="8181975" y="1690688"/>
            <a:ext cx="3171825" cy="3495675"/>
          </a:xfrm>
          <a:prstGeom prst="rect">
            <a:avLst/>
          </a:prstGeom>
        </p:spPr>
      </p:pic>
    </p:spTree>
    <p:extLst>
      <p:ext uri="{BB962C8B-B14F-4D97-AF65-F5344CB8AC3E}">
        <p14:creationId xmlns:p14="http://schemas.microsoft.com/office/powerpoint/2010/main" val="668899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Kolbengeometrie von DI-Ottomotoren</a:t>
            </a:r>
            <a:endParaRPr lang="de-DE" dirty="0"/>
          </a:p>
        </p:txBody>
      </p:sp>
      <p:pic>
        <p:nvPicPr>
          <p:cNvPr id="4" name="Content Placeholder 3"/>
          <p:cNvPicPr>
            <a:picLocks noGrp="1" noChangeAspect="1"/>
          </p:cNvPicPr>
          <p:nvPr>
            <p:ph idx="1"/>
          </p:nvPr>
        </p:nvPicPr>
        <p:blipFill>
          <a:blip r:embed="rId2"/>
          <a:stretch>
            <a:fillRect/>
          </a:stretch>
        </p:blipFill>
        <p:spPr>
          <a:xfrm>
            <a:off x="5148737" y="2019868"/>
            <a:ext cx="5973668" cy="2949185"/>
          </a:xfrm>
          <a:prstGeom prst="rect">
            <a:avLst/>
          </a:prstGeom>
        </p:spPr>
      </p:pic>
    </p:spTree>
    <p:extLst>
      <p:ext uri="{BB962C8B-B14F-4D97-AF65-F5344CB8AC3E}">
        <p14:creationId xmlns:p14="http://schemas.microsoft.com/office/powerpoint/2010/main" val="3037812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Kolbengeometrie von Ottomotor, 2-Takt</a:t>
            </a:r>
            <a:endParaRPr lang="de-DE" dirty="0"/>
          </a:p>
        </p:txBody>
      </p:sp>
      <p:pic>
        <p:nvPicPr>
          <p:cNvPr id="4" name="Picture 3"/>
          <p:cNvPicPr>
            <a:picLocks noChangeAspect="1"/>
          </p:cNvPicPr>
          <p:nvPr/>
        </p:nvPicPr>
        <p:blipFill>
          <a:blip r:embed="rId2"/>
          <a:stretch>
            <a:fillRect/>
          </a:stretch>
        </p:blipFill>
        <p:spPr>
          <a:xfrm>
            <a:off x="6594287" y="1825625"/>
            <a:ext cx="4659430" cy="3075508"/>
          </a:xfrm>
          <a:prstGeom prst="rect">
            <a:avLst/>
          </a:prstGeom>
        </p:spPr>
      </p:pic>
      <p:pic>
        <p:nvPicPr>
          <p:cNvPr id="5" name="Picture 4"/>
          <p:cNvPicPr>
            <a:picLocks noChangeAspect="1"/>
          </p:cNvPicPr>
          <p:nvPr/>
        </p:nvPicPr>
        <p:blipFill>
          <a:blip r:embed="rId3"/>
          <a:stretch>
            <a:fillRect/>
          </a:stretch>
        </p:blipFill>
        <p:spPr>
          <a:xfrm>
            <a:off x="1173707" y="2310985"/>
            <a:ext cx="4451374" cy="2590148"/>
          </a:xfrm>
          <a:prstGeom prst="rect">
            <a:avLst/>
          </a:prstGeom>
        </p:spPr>
      </p:pic>
    </p:spTree>
    <p:extLst>
      <p:ext uri="{BB962C8B-B14F-4D97-AF65-F5344CB8AC3E}">
        <p14:creationId xmlns:p14="http://schemas.microsoft.com/office/powerpoint/2010/main" val="3857218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a:t>Wie unterscheidet sich Fame Engine Plus und ESE Engine</a:t>
            </a:r>
            <a:endParaRPr lang="de-DE" dirty="0"/>
          </a:p>
        </p:txBody>
      </p:sp>
      <p:sp>
        <p:nvSpPr>
          <p:cNvPr id="3" name="Content Placeholder 2"/>
          <p:cNvSpPr>
            <a:spLocks noGrp="1"/>
          </p:cNvSpPr>
          <p:nvPr>
            <p:ph idx="1"/>
          </p:nvPr>
        </p:nvSpPr>
        <p:spPr>
          <a:xfrm>
            <a:off x="838200" y="2743199"/>
            <a:ext cx="10515600" cy="3433763"/>
          </a:xfrm>
        </p:spPr>
        <p:txBody>
          <a:bodyPr>
            <a:normAutofit/>
          </a:bodyPr>
          <a:lstStyle/>
          <a:p>
            <a:r>
              <a:rPr lang="en-US" dirty="0" smtClean="0"/>
              <a:t>AVL Fire </a:t>
            </a:r>
            <a:r>
              <a:rPr lang="en-US" dirty="0" err="1" smtClean="0"/>
              <a:t>bietet</a:t>
            </a:r>
            <a:r>
              <a:rPr lang="en-US" dirty="0" smtClean="0"/>
              <a:t> </a:t>
            </a:r>
            <a:r>
              <a:rPr lang="en-US" dirty="0" err="1" smtClean="0"/>
              <a:t>mehrere</a:t>
            </a:r>
            <a:r>
              <a:rPr lang="en-US" dirty="0" smtClean="0"/>
              <a:t> </a:t>
            </a:r>
            <a:r>
              <a:rPr lang="de-DE" dirty="0" smtClean="0"/>
              <a:t>Möglichkeiten, Netze zu erstellen, wie zum Beispiel mit FAME Hexa, Advanced Hybrid, Fame Engine Plus und ESE Engine. Die letzteren zwei sind zur Erstellung bewegter Netze geeignet, ESE Engine sind speziell zur Vernetzung von Verbrennungsmotoren.</a:t>
            </a:r>
          </a:p>
        </p:txBody>
      </p:sp>
    </p:spTree>
    <p:extLst>
      <p:ext uri="{BB962C8B-B14F-4D97-AF65-F5344CB8AC3E}">
        <p14:creationId xmlns:p14="http://schemas.microsoft.com/office/powerpoint/2010/main" val="644824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1183"/>
            <a:ext cx="10515600" cy="3530990"/>
          </a:xfrm>
        </p:spPr>
        <p:txBody>
          <a:bodyPr/>
          <a:lstStyle/>
          <a:p>
            <a:r>
              <a:rPr lang="de-DE" dirty="0"/>
              <a:t>ESE Engine ist ein Werkzeug für die Automatisierung des Meshing und Moving Prozesses für die Einrichtung eines beweglichen Mesh-Projekts (4-Takt-Motoren). Es ist ein eigenes Gittergenerierungswerkzeug für 4-Takt-Benzin- und Dieselmotoren</a:t>
            </a:r>
            <a:r>
              <a:rPr lang="de-DE" dirty="0" smtClean="0"/>
              <a:t>.</a:t>
            </a:r>
          </a:p>
          <a:p>
            <a:r>
              <a:rPr lang="de-DE" dirty="0" smtClean="0"/>
              <a:t> </a:t>
            </a:r>
            <a:r>
              <a:rPr lang="de-DE" dirty="0"/>
              <a:t>2-Takt-Motoren sowie Kreiselmotoren werden nicht von der ESE Engine abgedeckt.</a:t>
            </a:r>
          </a:p>
          <a:p>
            <a:r>
              <a:rPr lang="de-DE" dirty="0"/>
              <a:t>Für Motoren mit Vorkammer-Verbrennungskonzept wird FAME Engine Plus empfohlen.</a:t>
            </a:r>
          </a:p>
        </p:txBody>
      </p:sp>
    </p:spTree>
    <p:extLst>
      <p:ext uri="{BB962C8B-B14F-4D97-AF65-F5344CB8AC3E}">
        <p14:creationId xmlns:p14="http://schemas.microsoft.com/office/powerpoint/2010/main" val="630972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9868"/>
            <a:ext cx="10515600" cy="3138985"/>
          </a:xfrm>
        </p:spPr>
        <p:txBody>
          <a:bodyPr/>
          <a:lstStyle/>
          <a:p>
            <a:r>
              <a:rPr lang="de-DE" dirty="0"/>
              <a:t>Im Vergleich zur bestehenden Methode mit FAME Engine plus für ESE Engine zeichnen sich folgende Unterschiede aus:</a:t>
            </a:r>
          </a:p>
          <a:p>
            <a:r>
              <a:rPr lang="de-DE" dirty="0"/>
              <a:t>Nur ein Flächenmodell für den gesamten Motorzyklus</a:t>
            </a:r>
          </a:p>
          <a:p>
            <a:r>
              <a:rPr lang="de-DE" dirty="0"/>
              <a:t>Einlass- und Auslassöffnungen werden separat mit Fame Hexa erzeugt</a:t>
            </a:r>
          </a:p>
          <a:p>
            <a:r>
              <a:rPr lang="de-DE" dirty="0"/>
              <a:t>Anschlüsse und Zylinder verbunden mit beliebiger Schnittstelle</a:t>
            </a:r>
          </a:p>
        </p:txBody>
      </p:sp>
    </p:spTree>
    <p:extLst>
      <p:ext uri="{BB962C8B-B14F-4D97-AF65-F5344CB8AC3E}">
        <p14:creationId xmlns:p14="http://schemas.microsoft.com/office/powerpoint/2010/main" val="1029652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844" y="1610436"/>
            <a:ext cx="8352430" cy="3488353"/>
          </a:xfrm>
        </p:spPr>
        <p:txBody>
          <a:bodyPr>
            <a:normAutofit/>
          </a:bodyPr>
          <a:lstStyle/>
          <a:p>
            <a:r>
              <a:rPr lang="de-DE" dirty="0"/>
              <a:t>Fame Engine Plus ist ein Werkzeug für die Automatisierung des Meshing und Moving-Prozesses zur Einrichtung eines Mesh-Projekts (hauptsächlich Motoren). FAME Engine Plus basiert auf der Mäh- und Glätttechnologie Fame Advanced Hybrid (FAH).</a:t>
            </a:r>
          </a:p>
        </p:txBody>
      </p:sp>
    </p:spTree>
    <p:extLst>
      <p:ext uri="{BB962C8B-B14F-4D97-AF65-F5344CB8AC3E}">
        <p14:creationId xmlns:p14="http://schemas.microsoft.com/office/powerpoint/2010/main" val="2261998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DE" dirty="0"/>
              <a:t>Manchmal </a:t>
            </a:r>
            <a:r>
              <a:rPr lang="de-DE" dirty="0" smtClean="0"/>
              <a:t>liefert </a:t>
            </a:r>
            <a:r>
              <a:rPr lang="de-DE" dirty="0"/>
              <a:t>die Vernetzung mit dem ESE Engine Chamber Modeler kein zufriedenstellendes </a:t>
            </a:r>
            <a:r>
              <a:rPr lang="de-DE" dirty="0" smtClean="0"/>
              <a:t>Ergebnis, </a:t>
            </a:r>
            <a:r>
              <a:rPr lang="de-DE" dirty="0"/>
              <a:t>wird die Vernetzung mit einem weiteren in AVL Fire enthaltenen Werkzeug vorgenommen</a:t>
            </a:r>
            <a:r>
              <a:rPr lang="de-DE" dirty="0" smtClean="0"/>
              <a:t>.</a:t>
            </a:r>
          </a:p>
          <a:p>
            <a:endParaRPr lang="de-DE" dirty="0"/>
          </a:p>
          <a:p>
            <a:r>
              <a:rPr lang="de-DE" dirty="0" smtClean="0"/>
              <a:t> </a:t>
            </a:r>
            <a:r>
              <a:rPr lang="de-DE" dirty="0"/>
              <a:t>FAME Engine Plus ist ein Werkzeug zur Kombination des Vernetzungs- und Bewegungsprozesses eines Netzes. Als Basis stehen dabei die Fame Generator und die Fame Hexa Vernetzungs- und Smoothing-Technologie zur Auswahl.</a:t>
            </a:r>
          </a:p>
          <a:p>
            <a:endParaRPr lang="de-DE" dirty="0"/>
          </a:p>
        </p:txBody>
      </p:sp>
    </p:spTree>
    <p:extLst>
      <p:ext uri="{BB962C8B-B14F-4D97-AF65-F5344CB8AC3E}">
        <p14:creationId xmlns:p14="http://schemas.microsoft.com/office/powerpoint/2010/main" val="188071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Wann</a:t>
            </a:r>
            <a:r>
              <a:rPr lang="en-US" dirty="0" smtClean="0"/>
              <a:t> </a:t>
            </a:r>
            <a:r>
              <a:rPr lang="en-US" dirty="0" err="1" smtClean="0"/>
              <a:t>ist</a:t>
            </a:r>
            <a:r>
              <a:rPr lang="en-US" dirty="0" smtClean="0"/>
              <a:t> </a:t>
            </a:r>
            <a:r>
              <a:rPr lang="en-US" dirty="0" err="1" smtClean="0"/>
              <a:t>ein</a:t>
            </a:r>
            <a:r>
              <a:rPr lang="en-US" dirty="0" smtClean="0"/>
              <a:t> </a:t>
            </a:r>
            <a:r>
              <a:rPr lang="en-US" dirty="0" err="1" smtClean="0"/>
              <a:t>Netz</a:t>
            </a:r>
            <a:r>
              <a:rPr lang="en-US" dirty="0" smtClean="0"/>
              <a:t> gut?</a:t>
            </a:r>
            <a:endParaRPr lang="de-DE" dirty="0"/>
          </a:p>
        </p:txBody>
      </p:sp>
      <p:sp>
        <p:nvSpPr>
          <p:cNvPr id="3" name="Inhaltsplatzhalter 2"/>
          <p:cNvSpPr>
            <a:spLocks noGrp="1"/>
          </p:cNvSpPr>
          <p:nvPr>
            <p:ph idx="1"/>
          </p:nvPr>
        </p:nvSpPr>
        <p:spPr/>
        <p:txBody>
          <a:bodyPr/>
          <a:lstStyle/>
          <a:p>
            <a:r>
              <a:rPr lang="en-US" dirty="0" smtClean="0"/>
              <a:t>Die </a:t>
            </a:r>
            <a:r>
              <a:rPr lang="en-US" dirty="0" err="1" smtClean="0"/>
              <a:t>Qualit</a:t>
            </a:r>
            <a:r>
              <a:rPr lang="de-DE" dirty="0" err="1" smtClean="0"/>
              <a:t>ät</a:t>
            </a:r>
            <a:r>
              <a:rPr lang="de-DE" dirty="0" smtClean="0"/>
              <a:t> einer Vernetzung hängt maßgeblich vom Aufbau des Gitters ab. Dadurch sind die Gitterlinien und die Größe der Zellen eine der wichtigsten Größen zur Bestimmung der Netzqualität. </a:t>
            </a:r>
            <a:endParaRPr lang="de-DE" dirty="0"/>
          </a:p>
        </p:txBody>
      </p:sp>
    </p:spTree>
    <p:extLst>
      <p:ext uri="{BB962C8B-B14F-4D97-AF65-F5344CB8AC3E}">
        <p14:creationId xmlns:p14="http://schemas.microsoft.com/office/powerpoint/2010/main" val="4049055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algn="ctr"/>
                <a:r>
                  <a:rPr lang="de-DE" dirty="0" smtClean="0"/>
                  <a:t>Wie können wir das </a:t>
                </a:r>
                <a14:m>
                  <m:oMath xmlns:m="http://schemas.openxmlformats.org/officeDocument/2006/math">
                    <m:r>
                      <a:rPr lang="de-DE" i="1" smtClean="0">
                        <a:latin typeface="Cambria Math" panose="02040503050406030204" pitchFamily="18" charset="0"/>
                        <a:ea typeface="Cambria Math" panose="02040503050406030204" pitchFamily="18" charset="0"/>
                      </a:rPr>
                      <m:t>𝜀</m:t>
                    </m:r>
                  </m:oMath>
                </a14:m>
                <a:r>
                  <a:rPr lang="de-DE" dirty="0" smtClean="0"/>
                  <a:t> berechnen</a:t>
                </a:r>
                <a:r>
                  <a:rPr lang="en-US" dirty="0" smtClean="0"/>
                  <a:t>?</a:t>
                </a:r>
                <a:endParaRPr lang="de-DE"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de-DE"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𝑈𝑇</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𝑂𝑇</m:t>
                            </m:r>
                          </m:sub>
                        </m:sSub>
                      </m:den>
                    </m:f>
                  </m:oMath>
                </a14:m>
                <a:r>
                  <a:rPr lang="de-DE" dirty="0" smtClean="0"/>
                  <a:t> = </a:t>
                </a:r>
                <a14:m>
                  <m:oMath xmlns:m="http://schemas.openxmlformats.org/officeDocument/2006/math">
                    <m:f>
                      <m:fPr>
                        <m:ctrlPr>
                          <a:rPr lang="de-DE" i="1" smtClean="0">
                            <a:latin typeface="Cambria Math" panose="02040503050406030204" pitchFamily="18" charset="0"/>
                          </a:rPr>
                        </m:ctrlPr>
                      </m:fPr>
                      <m:num>
                        <m:sSub>
                          <m:sSubPr>
                            <m:ctrlPr>
                              <a:rPr lang="de-DE"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𝑐</m:t>
                            </m:r>
                          </m:sub>
                        </m:sSub>
                      </m:num>
                      <m:den>
                        <m:sSub>
                          <m:sSubPr>
                            <m:ctrlPr>
                              <a:rPr lang="de-DE"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den>
                    </m:f>
                  </m:oMath>
                </a14:m>
                <a:r>
                  <a:rPr lang="de-DE" dirty="0" smtClean="0"/>
                  <a:t> = </a:t>
                </a:r>
                <a14:m>
                  <m:oMath xmlns:m="http://schemas.openxmlformats.org/officeDocument/2006/math">
                    <m:f>
                      <m:fPr>
                        <m:ctrlPr>
                          <a:rPr lang="de-DE" i="1" smtClean="0">
                            <a:latin typeface="Cambria Math" panose="02040503050406030204" pitchFamily="18" charset="0"/>
                          </a:rPr>
                        </m:ctrlPr>
                      </m:fPr>
                      <m:num>
                        <m:sSub>
                          <m:sSubPr>
                            <m:ctrlPr>
                              <a:rPr lang="de-DE"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𝐻𝑢𝑏</m:t>
                        </m:r>
                        <m:r>
                          <a:rPr lang="en-US" b="0" i="1" smtClean="0">
                            <a:latin typeface="Cambria Math" panose="02040503050406030204" pitchFamily="18" charset="0"/>
                            <a:ea typeface="Cambria Math" panose="02040503050406030204" pitchFamily="18" charset="0"/>
                          </a:rPr>
                          <m:t>)/4</m:t>
                        </m:r>
                      </m:num>
                      <m:den>
                        <m:sSub>
                          <m:sSubPr>
                            <m:ctrlPr>
                              <a:rPr lang="de-DE"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den>
                    </m:f>
                  </m:oMath>
                </a14:m>
                <a:r>
                  <a:rPr lang="de-DE" dirty="0" smtClean="0"/>
                  <a:t> (real)</a:t>
                </a:r>
              </a:p>
              <a:p>
                <a:endParaRPr lang="en-US" dirty="0"/>
              </a:p>
              <a:p>
                <a14:m>
                  <m:oMath xmlns:m="http://schemas.openxmlformats.org/officeDocument/2006/math">
                    <m:sSub>
                      <m:sSubPr>
                        <m:ctrlPr>
                          <a:rPr lang="de-DE"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oMath>
                </a14:m>
                <a:r>
                  <a:rPr lang="de-DE" dirty="0" smtClean="0"/>
                  <a:t> wird in Catia berechnet</a:t>
                </a:r>
              </a:p>
              <a:p>
                <a:endParaRPr lang="en-US" dirty="0"/>
              </a:p>
              <a:p>
                <a14:m>
                  <m:oMath xmlns:m="http://schemas.openxmlformats.org/officeDocument/2006/math">
                    <m:r>
                      <a:rPr lang="de-DE" i="1">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𝑈𝑇</m:t>
                            </m:r>
                          </m:sub>
                          <m:sup>
                            <m:r>
                              <a:rPr lang="en-US" b="0" i="1" smtClean="0">
                                <a:latin typeface="Cambria Math" panose="02040503050406030204" pitchFamily="18" charset="0"/>
                                <a:ea typeface="Cambria Math" panose="02040503050406030204" pitchFamily="18" charset="0"/>
                              </a:rPr>
                              <m:t>′</m:t>
                            </m:r>
                          </m:sup>
                        </m:sSubSup>
                      </m:num>
                      <m:den>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𝑈𝑇</m:t>
                            </m:r>
                          </m:sub>
                          <m:sup>
                            <m:r>
                              <a:rPr lang="en-US" b="0" i="1" smtClean="0">
                                <a:latin typeface="Cambria Math" panose="02040503050406030204" pitchFamily="18" charset="0"/>
                                <a:ea typeface="Cambria Math" panose="02040503050406030204" pitchFamily="18" charset="0"/>
                              </a:rPr>
                              <m:t>′</m:t>
                            </m:r>
                          </m:sup>
                        </m:sSubSup>
                      </m:den>
                    </m:f>
                  </m:oMath>
                </a14:m>
                <a:r>
                  <a:rPr lang="de-DE" dirty="0"/>
                  <a:t> = </a:t>
                </a:r>
                <a14:m>
                  <m:oMath xmlns:m="http://schemas.openxmlformats.org/officeDocument/2006/math">
                    <m:f>
                      <m:fPr>
                        <m:ctrlPr>
                          <a:rPr lang="de-DE" i="1">
                            <a:latin typeface="Cambria Math" panose="02040503050406030204" pitchFamily="18" charset="0"/>
                          </a:rPr>
                        </m:ctrlPr>
                      </m:fPr>
                      <m:num>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up>
                            <m:r>
                              <a:rPr lang="en-US" b="0" i="1" smtClean="0">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𝑐</m:t>
                            </m:r>
                          </m:sub>
                        </m:sSub>
                      </m:num>
                      <m:den>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𝑈𝑇</m:t>
                            </m:r>
                          </m:sub>
                          <m:sup>
                            <m:r>
                              <a:rPr lang="en-US" b="0" i="1" smtClean="0">
                                <a:latin typeface="Cambria Math" panose="02040503050406030204" pitchFamily="18" charset="0"/>
                              </a:rPr>
                              <m:t>′</m:t>
                            </m:r>
                          </m:sup>
                        </m:sSubSup>
                      </m:den>
                    </m:f>
                  </m:oMath>
                </a14:m>
                <a:r>
                  <a:rPr lang="de-DE" dirty="0"/>
                  <a:t> = </a:t>
                </a:r>
                <a14:m>
                  <m:oMath xmlns:m="http://schemas.openxmlformats.org/officeDocument/2006/math">
                    <m:f>
                      <m:fPr>
                        <m:ctrlPr>
                          <a:rPr lang="de-DE" i="1">
                            <a:latin typeface="Cambria Math" panose="02040503050406030204" pitchFamily="18" charset="0"/>
                          </a:rPr>
                        </m:ctrlPr>
                      </m:fPr>
                      <m:num>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up>
                            <m:r>
                              <a:rPr lang="en-US" b="0" i="1" smtClean="0">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𝐻𝑢𝑏</m:t>
                        </m:r>
                        <m:r>
                          <a:rPr lang="en-US" i="1">
                            <a:latin typeface="Cambria Math" panose="02040503050406030204" pitchFamily="18" charset="0"/>
                            <a:ea typeface="Cambria Math" panose="02040503050406030204" pitchFamily="18" charset="0"/>
                          </a:rPr>
                          <m:t>)/4</m:t>
                        </m:r>
                      </m:num>
                      <m:den>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𝑈𝑇</m:t>
                            </m:r>
                          </m:sub>
                          <m:sup>
                            <m:r>
                              <a:rPr lang="en-US" b="0" i="1" smtClean="0">
                                <a:latin typeface="Cambria Math" panose="02040503050406030204" pitchFamily="18" charset="0"/>
                                <a:ea typeface="Cambria Math" panose="02040503050406030204" pitchFamily="18" charset="0"/>
                              </a:rPr>
                              <m:t>′</m:t>
                            </m:r>
                          </m:sup>
                        </m:sSubSup>
                      </m:den>
                    </m:f>
                  </m:oMath>
                </a14:m>
                <a:r>
                  <a:rPr lang="de-DE" dirty="0" smtClean="0"/>
                  <a:t> (angenommen)</a:t>
                </a:r>
              </a:p>
              <a:p>
                <a:endParaRPr lang="en-US" dirty="0"/>
              </a:p>
              <a:p>
                <a:r>
                  <a:rPr lang="en-US" dirty="0" smtClean="0"/>
                  <a:t>Der </a:t>
                </a:r>
                <a:r>
                  <a:rPr lang="en-US" dirty="0" err="1" smtClean="0"/>
                  <a:t>Fehler</a:t>
                </a:r>
                <a:r>
                  <a:rPr lang="en-US" dirty="0" smtClean="0"/>
                  <a:t>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ea typeface="Cambria Math" panose="02040503050406030204" pitchFamily="18" charset="0"/>
                              </a:rPr>
                              <m:t>′</m:t>
                            </m:r>
                          </m:sup>
                        </m:sSup>
                      </m:num>
                      <m:den>
                        <m:r>
                          <a:rPr lang="en-US" i="1" smtClean="0">
                            <a:latin typeface="Cambria Math" panose="02040503050406030204" pitchFamily="18" charset="0"/>
                            <a:ea typeface="Cambria Math" panose="02040503050406030204" pitchFamily="18" charset="0"/>
                          </a:rPr>
                          <m:t>𝜀</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100%</m:t>
                    </m:r>
                  </m:oMath>
                </a14:m>
                <a:r>
                  <a:rPr lang="de-DE" dirty="0" smtClean="0"/>
                  <a:t> wird dann berechnet.</a:t>
                </a:r>
                <a:endParaRPr lang="de-DE"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b="-840"/>
                </a:stretch>
              </a:blipFill>
            </p:spPr>
            <p:txBody>
              <a:bodyPr/>
              <a:lstStyle/>
              <a:p>
                <a:r>
                  <a:rPr lang="de-DE">
                    <a:noFill/>
                  </a:rPr>
                  <a:t> </a:t>
                </a:r>
              </a:p>
            </p:txBody>
          </p:sp>
        </mc:Fallback>
      </mc:AlternateContent>
    </p:spTree>
    <p:extLst>
      <p:ext uri="{BB962C8B-B14F-4D97-AF65-F5344CB8AC3E}">
        <p14:creationId xmlns:p14="http://schemas.microsoft.com/office/powerpoint/2010/main" val="757356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Wir </a:t>
                </a:r>
                <a:r>
                  <a:rPr lang="en-US" dirty="0" err="1" smtClean="0"/>
                  <a:t>sollen</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oMath>
                </a14:m>
                <a:r>
                  <a:rPr lang="de-DE" dirty="0" smtClean="0"/>
                  <a:t> und </a:t>
                </a:r>
                <a14:m>
                  <m:oMath xmlns:m="http://schemas.openxmlformats.org/officeDocument/2006/math">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up>
                        <m:r>
                          <a:rPr lang="en-US" b="0" i="1" smtClean="0">
                            <a:latin typeface="Cambria Math" panose="02040503050406030204" pitchFamily="18" charset="0"/>
                          </a:rPr>
                          <m:t>′</m:t>
                        </m:r>
                      </m:sup>
                    </m:sSubSup>
                  </m:oMath>
                </a14:m>
                <a:r>
                  <a:rPr lang="de-DE" dirty="0" smtClean="0"/>
                  <a:t> nun in Catia berechnen.</a:t>
                </a:r>
                <a:endParaRPr lang="de-DE"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2166623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ESE Engine</a:t>
            </a:r>
            <a:endParaRPr lang="de-DE" dirty="0"/>
          </a:p>
        </p:txBody>
      </p:sp>
      <p:sp>
        <p:nvSpPr>
          <p:cNvPr id="3" name="Content Placeholder 2"/>
          <p:cNvSpPr>
            <a:spLocks noGrp="1"/>
          </p:cNvSpPr>
          <p:nvPr>
            <p:ph idx="1"/>
          </p:nvPr>
        </p:nvSpPr>
        <p:spPr/>
        <p:txBody>
          <a:bodyPr/>
          <a:lstStyle/>
          <a:p>
            <a:r>
              <a:rPr lang="en-US" dirty="0" err="1" smtClean="0"/>
              <a:t>Wie</a:t>
            </a:r>
            <a:r>
              <a:rPr lang="en-US" dirty="0" smtClean="0"/>
              <a:t> </a:t>
            </a:r>
            <a:r>
              <a:rPr lang="en-US" dirty="0" err="1" smtClean="0"/>
              <a:t>viele</a:t>
            </a:r>
            <a:r>
              <a:rPr lang="en-US" dirty="0" smtClean="0"/>
              <a:t> </a:t>
            </a:r>
            <a:r>
              <a:rPr lang="en-US" dirty="0" err="1" smtClean="0"/>
              <a:t>Netze</a:t>
            </a:r>
            <a:r>
              <a:rPr lang="en-US" dirty="0" smtClean="0"/>
              <a:t> </a:t>
            </a:r>
            <a:r>
              <a:rPr lang="en-US" dirty="0" err="1" smtClean="0"/>
              <a:t>brauchen</a:t>
            </a:r>
            <a:r>
              <a:rPr lang="en-US" dirty="0" smtClean="0"/>
              <a:t> </a:t>
            </a:r>
            <a:r>
              <a:rPr lang="en-US" dirty="0" err="1" smtClean="0"/>
              <a:t>wir</a:t>
            </a:r>
            <a:r>
              <a:rPr lang="en-US" dirty="0" smtClean="0"/>
              <a:t>?</a:t>
            </a:r>
          </a:p>
          <a:p>
            <a:r>
              <a:rPr lang="en-US" dirty="0" err="1" smtClean="0"/>
              <a:t>Wo</a:t>
            </a:r>
            <a:r>
              <a:rPr lang="en-US" dirty="0" smtClean="0"/>
              <a:t> </a:t>
            </a:r>
            <a:r>
              <a:rPr lang="en-US" dirty="0" err="1" smtClean="0"/>
              <a:t>sollen</a:t>
            </a:r>
            <a:r>
              <a:rPr lang="en-US" dirty="0" smtClean="0"/>
              <a:t> die </a:t>
            </a:r>
            <a:r>
              <a:rPr lang="en-US" dirty="0" err="1" smtClean="0"/>
              <a:t>Netze</a:t>
            </a:r>
            <a:r>
              <a:rPr lang="en-US" dirty="0" smtClean="0"/>
              <a:t> </a:t>
            </a:r>
            <a:r>
              <a:rPr lang="en-US" dirty="0" err="1" smtClean="0"/>
              <a:t>positioniert</a:t>
            </a:r>
            <a:r>
              <a:rPr lang="en-US" dirty="0" smtClean="0"/>
              <a:t> </a:t>
            </a:r>
            <a:r>
              <a:rPr lang="en-US" dirty="0" err="1" smtClean="0"/>
              <a:t>werden</a:t>
            </a:r>
            <a:r>
              <a:rPr lang="en-US" dirty="0" smtClean="0"/>
              <a:t>?</a:t>
            </a:r>
            <a:endParaRPr lang="de-DE" dirty="0"/>
          </a:p>
        </p:txBody>
      </p:sp>
    </p:spTree>
    <p:extLst>
      <p:ext uri="{BB962C8B-B14F-4D97-AF65-F5344CB8AC3E}">
        <p14:creationId xmlns:p14="http://schemas.microsoft.com/office/powerpoint/2010/main" val="1972413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98806"/>
            <a:ext cx="12192000" cy="2813540"/>
          </a:xfrm>
        </p:spPr>
        <p:txBody>
          <a:bodyPr/>
          <a:lstStyle/>
          <a:p>
            <a:pPr algn="ctr"/>
            <a:r>
              <a:rPr lang="de-DE" dirty="0" smtClean="0"/>
              <a:t>Zellenzahl zu groß </a:t>
            </a:r>
            <a:r>
              <a:rPr lang="en-US" dirty="0" smtClean="0">
                <a:sym typeface="Wingdings" panose="05000000000000000000" pitchFamily="2" charset="2"/>
              </a:rPr>
              <a:t></a:t>
            </a:r>
            <a:r>
              <a:rPr lang="de-DE" dirty="0" smtClean="0"/>
              <a:t> Optimal -</a:t>
            </a:r>
            <a:r>
              <a:rPr lang="en-US" dirty="0" smtClean="0"/>
              <a:t>&gt;</a:t>
            </a:r>
            <a:r>
              <a:rPr lang="de-DE" dirty="0" smtClean="0"/>
              <a:t>  Zellenzahl zu klein </a:t>
            </a:r>
            <a:br>
              <a:rPr lang="de-DE" dirty="0" smtClean="0"/>
            </a:br>
            <a:r>
              <a:rPr lang="de-DE" dirty="0" smtClean="0"/>
              <a:t>                          </a:t>
            </a:r>
            <a:endParaRPr lang="de-DE" dirty="0"/>
          </a:p>
        </p:txBody>
      </p:sp>
      <p:sp>
        <p:nvSpPr>
          <p:cNvPr id="4" name="Rechteck 3"/>
          <p:cNvSpPr/>
          <p:nvPr/>
        </p:nvSpPr>
        <p:spPr>
          <a:xfrm>
            <a:off x="450166" y="2574388"/>
            <a:ext cx="3967089" cy="369332"/>
          </a:xfrm>
          <a:prstGeom prst="rect">
            <a:avLst/>
          </a:prstGeom>
        </p:spPr>
        <p:txBody>
          <a:bodyPr wrap="square">
            <a:spAutoFit/>
          </a:bodyPr>
          <a:lstStyle/>
          <a:p>
            <a:r>
              <a:rPr lang="az-Cyrl-AZ" dirty="0" smtClean="0"/>
              <a:t> </a:t>
            </a:r>
            <a:endParaRPr lang="de-DE" dirty="0"/>
          </a:p>
        </p:txBody>
      </p:sp>
      <p:sp>
        <p:nvSpPr>
          <p:cNvPr id="5" name="Inhaltsplatzhalter 2"/>
          <p:cNvSpPr>
            <a:spLocks noGrp="1"/>
          </p:cNvSpPr>
          <p:nvPr>
            <p:ph idx="1"/>
          </p:nvPr>
        </p:nvSpPr>
        <p:spPr>
          <a:xfrm>
            <a:off x="450167" y="2757268"/>
            <a:ext cx="3488788" cy="3419695"/>
          </a:xfrm>
        </p:spPr>
        <p:txBody>
          <a:bodyPr/>
          <a:lstStyle/>
          <a:p>
            <a:pPr marL="0" indent="0" algn="ctr">
              <a:buNone/>
            </a:pPr>
            <a:r>
              <a:rPr lang="en-US" dirty="0" err="1" smtClean="0"/>
              <a:t>Rechnen</a:t>
            </a:r>
            <a:r>
              <a:rPr lang="en-US" dirty="0" smtClean="0"/>
              <a:t> </a:t>
            </a:r>
            <a:r>
              <a:rPr lang="en-US" dirty="0" err="1" smtClean="0"/>
              <a:t>dauert</a:t>
            </a:r>
            <a:r>
              <a:rPr lang="en-US" dirty="0" smtClean="0"/>
              <a:t> </a:t>
            </a:r>
            <a:r>
              <a:rPr lang="en-US" dirty="0" err="1" smtClean="0"/>
              <a:t>viel</a:t>
            </a:r>
            <a:r>
              <a:rPr lang="en-US" dirty="0" smtClean="0"/>
              <a:t> </a:t>
            </a:r>
            <a:r>
              <a:rPr lang="en-US" dirty="0" err="1" smtClean="0"/>
              <a:t>Zeit</a:t>
            </a:r>
            <a:endParaRPr lang="de-DE" dirty="0"/>
          </a:p>
        </p:txBody>
      </p:sp>
      <p:sp>
        <p:nvSpPr>
          <p:cNvPr id="6" name="Inhaltsplatzhalter 2"/>
          <p:cNvSpPr txBox="1">
            <a:spLocks/>
          </p:cNvSpPr>
          <p:nvPr/>
        </p:nvSpPr>
        <p:spPr>
          <a:xfrm>
            <a:off x="7849772" y="2475914"/>
            <a:ext cx="3770142" cy="3701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dirty="0"/>
          </a:p>
        </p:txBody>
      </p:sp>
      <p:sp>
        <p:nvSpPr>
          <p:cNvPr id="7" name="Inhaltsplatzhalter 2"/>
          <p:cNvSpPr txBox="1">
            <a:spLocks/>
          </p:cNvSpPr>
          <p:nvPr/>
        </p:nvSpPr>
        <p:spPr>
          <a:xfrm>
            <a:off x="8328072" y="2757268"/>
            <a:ext cx="3418451" cy="3419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dirty="0" smtClean="0"/>
              <a:t>Netzqualität nicht ausreichend</a:t>
            </a:r>
            <a:endParaRPr lang="de-DE" dirty="0"/>
          </a:p>
        </p:txBody>
      </p:sp>
      <p:sp>
        <p:nvSpPr>
          <p:cNvPr id="11" name="Inhaltsplatzhalter 2"/>
          <p:cNvSpPr txBox="1">
            <a:spLocks/>
          </p:cNvSpPr>
          <p:nvPr/>
        </p:nvSpPr>
        <p:spPr>
          <a:xfrm>
            <a:off x="4262511" y="2475914"/>
            <a:ext cx="3587261" cy="3094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err="1" smtClean="0"/>
              <a:t>Optimaler</a:t>
            </a:r>
            <a:r>
              <a:rPr lang="en-US" dirty="0" smtClean="0"/>
              <a:t> </a:t>
            </a:r>
            <a:r>
              <a:rPr lang="en-US" dirty="0" err="1" smtClean="0"/>
              <a:t>Kompromiss</a:t>
            </a:r>
            <a:r>
              <a:rPr lang="en-US" dirty="0" smtClean="0"/>
              <a:t> </a:t>
            </a:r>
            <a:r>
              <a:rPr lang="en-US" dirty="0" err="1" smtClean="0"/>
              <a:t>soll</a:t>
            </a:r>
            <a:r>
              <a:rPr lang="en-US" dirty="0" smtClean="0"/>
              <a:t> </a:t>
            </a:r>
            <a:r>
              <a:rPr lang="en-US" dirty="0" err="1" smtClean="0"/>
              <a:t>gefunden</a:t>
            </a:r>
            <a:r>
              <a:rPr lang="en-US" dirty="0" smtClean="0"/>
              <a:t> </a:t>
            </a:r>
            <a:r>
              <a:rPr lang="en-US" dirty="0" err="1" smtClean="0"/>
              <a:t>werden</a:t>
            </a:r>
            <a:endParaRPr lang="de-DE" dirty="0"/>
          </a:p>
        </p:txBody>
      </p:sp>
    </p:spTree>
    <p:extLst>
      <p:ext uri="{BB962C8B-B14F-4D97-AF65-F5344CB8AC3E}">
        <p14:creationId xmlns:p14="http://schemas.microsoft.com/office/powerpoint/2010/main" val="125750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Netzkriterien</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0" smtClean="0">
                        <a:latin typeface="Cambria Math" panose="02040503050406030204" pitchFamily="18" charset="0"/>
                      </a:rPr>
                      <m:t>−</m:t>
                    </m:r>
                    <m:r>
                      <m:rPr>
                        <m:sty m:val="p"/>
                      </m:rPr>
                      <a:rPr lang="en-US" b="0" i="0" smtClean="0">
                        <a:latin typeface="Cambria Math" panose="02040503050406030204" pitchFamily="18" charset="0"/>
                      </a:rPr>
                      <m:t>Regel</m:t>
                    </m:r>
                  </m:oMath>
                </a14:m>
                <a:endParaRPr lang="en-US" b="0" dirty="0" smtClean="0"/>
              </a:p>
              <a:p>
                <a:r>
                  <a:rPr lang="en-US" dirty="0" err="1" smtClean="0"/>
                  <a:t>Netzwandschicht</a:t>
                </a:r>
                <a:r>
                  <a:rPr lang="en-US" dirty="0" smtClean="0"/>
                  <a:t> – Regel</a:t>
                </a:r>
              </a:p>
              <a:p>
                <a:r>
                  <a:rPr lang="en-US" dirty="0" err="1" smtClean="0"/>
                  <a:t>Anpassung</a:t>
                </a:r>
                <a:r>
                  <a:rPr lang="en-US" dirty="0" smtClean="0"/>
                  <a:t> der </a:t>
                </a:r>
                <a:r>
                  <a:rPr lang="en-US" dirty="0" err="1" smtClean="0"/>
                  <a:t>Netzstruktur</a:t>
                </a:r>
                <a:r>
                  <a:rPr lang="en-US" dirty="0" smtClean="0"/>
                  <a:t> (</a:t>
                </a:r>
                <a:r>
                  <a:rPr lang="en-US" dirty="0" err="1" smtClean="0"/>
                  <a:t>abhängig</a:t>
                </a:r>
                <a:r>
                  <a:rPr lang="en-US" dirty="0" smtClean="0"/>
                  <a:t> von </a:t>
                </a:r>
                <a:r>
                  <a:rPr lang="en-US" dirty="0" err="1" smtClean="0"/>
                  <a:t>Wandgeometrie</a:t>
                </a:r>
                <a:r>
                  <a:rPr lang="en-US" dirty="0" smtClean="0"/>
                  <a:t>)</a:t>
                </a:r>
              </a:p>
              <a:p>
                <a:r>
                  <a:rPr lang="en-US" dirty="0" smtClean="0"/>
                  <a:t>Das </a:t>
                </a:r>
                <a:r>
                  <a:rPr lang="en-US" dirty="0" err="1" smtClean="0"/>
                  <a:t>Längen-Breiten</a:t>
                </a:r>
                <a:r>
                  <a:rPr lang="en-US" dirty="0" smtClean="0"/>
                  <a:t> </a:t>
                </a:r>
                <a:r>
                  <a:rPr lang="en-US" dirty="0" err="1" smtClean="0"/>
                  <a:t>Verhältnis</a:t>
                </a:r>
                <a:endParaRPr lang="en-US" dirty="0" smtClean="0"/>
              </a:p>
              <a:p>
                <a:r>
                  <a:rPr lang="en-US" dirty="0" err="1" smtClean="0"/>
                  <a:t>Vergröberungsgrad</a:t>
                </a:r>
                <a:endParaRPr lang="en-US" dirty="0" smtClean="0"/>
              </a:p>
              <a:p>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a:rPr lang="de-DE">
                    <a:noFill/>
                  </a:rPr>
                  <a:t> </a:t>
                </a:r>
              </a:p>
            </p:txBody>
          </p:sp>
        </mc:Fallback>
      </mc:AlternateContent>
    </p:spTree>
    <p:extLst>
      <p:ext uri="{BB962C8B-B14F-4D97-AF65-F5344CB8AC3E}">
        <p14:creationId xmlns:p14="http://schemas.microsoft.com/office/powerpoint/2010/main" val="95554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el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de-DE" b="0" i="1" smtClean="0">
                              <a:latin typeface="Cambria Math" panose="02040503050406030204" pitchFamily="18" charset="0"/>
                            </a:rPr>
                            <m:t>𝑦</m:t>
                          </m:r>
                        </m:e>
                        <m:sup>
                          <m:r>
                            <a:rPr lang="en-US" b="0" i="1" smtClean="0">
                              <a:latin typeface="Cambria Math" panose="02040503050406030204" pitchFamily="18" charset="0"/>
                            </a:rPr>
                            <m:t>+</m:t>
                          </m:r>
                        </m:sup>
                      </m:sSup>
                      <m:r>
                        <a:rPr lang="en-US" b="0" i="0" smtClean="0">
                          <a:latin typeface="Cambria Math" panose="02040503050406030204" pitchFamily="18" charset="0"/>
                        </a:rPr>
                        <m:t>−</m:t>
                      </m:r>
                      <m:r>
                        <m:rPr>
                          <m:sty m:val="p"/>
                        </m:rPr>
                        <a:rPr lang="en-US" b="0" i="0" smtClean="0">
                          <a:latin typeface="Cambria Math" panose="02040503050406030204" pitchFamily="18" charset="0"/>
                        </a:rPr>
                        <m:t>Regel</m:t>
                      </m:r>
                    </m:oMath>
                  </m:oMathPara>
                </a14:m>
                <a:r>
                  <a:rPr lang="en-US" b="0" dirty="0" smtClean="0"/>
                  <a:t/>
                </a:r>
                <a:br>
                  <a:rPr lang="en-US" b="0" dirty="0" smtClean="0"/>
                </a:br>
                <a:endParaRPr lang="de-DE" dirty="0"/>
              </a:p>
            </p:txBody>
          </p:sp>
        </mc:Choice>
        <mc:Fallback xmlns="">
          <p:sp>
            <p:nvSpPr>
              <p:cNvPr id="2" name="Titel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825625"/>
                <a:ext cx="9557825" cy="4351338"/>
              </a:xfrm>
            </p:spPr>
            <p:txBody>
              <a:bodyPr>
                <a:noAutofit/>
              </a:bodyPr>
              <a:lstStyle/>
              <a:p>
                <a:pPr algn="just"/>
                <a:r>
                  <a:rPr lang="en-US" sz="2400" dirty="0" smtClean="0"/>
                  <a:t>Der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r>
                      <a:rPr lang="en-US" sz="2400" b="0" i="0" smtClean="0">
                        <a:latin typeface="Cambria Math" panose="02040503050406030204" pitchFamily="18" charset="0"/>
                      </a:rPr>
                      <m:t>−</m:t>
                    </m:r>
                    <m:r>
                      <m:rPr>
                        <m:sty m:val="p"/>
                      </m:rPr>
                      <a:rPr lang="en-US" sz="2400" b="0" i="0" smtClean="0">
                        <a:latin typeface="Cambria Math" panose="02040503050406030204" pitchFamily="18" charset="0"/>
                      </a:rPr>
                      <m:t>Wert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gibt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an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wie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weit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der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erste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Gitterpunkt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von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der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Wand</m:t>
                    </m:r>
                  </m:oMath>
                </a14:m>
                <a:endParaRPr lang="de-DE" sz="2400" b="0" i="0"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 </m:t>
                      </m:r>
                      <m:r>
                        <m:rPr>
                          <m:sty m:val="p"/>
                        </m:rPr>
                        <a:rPr lang="en-US" sz="2400" b="0" i="0" smtClean="0">
                          <a:latin typeface="Cambria Math" panose="02040503050406030204" pitchFamily="18" charset="0"/>
                        </a:rPr>
                        <m:t>entfernt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sein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darf</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damit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gen</m:t>
                      </m:r>
                      <m:r>
                        <a:rPr lang="de-DE" sz="2400" b="0" i="0" smtClean="0">
                          <a:latin typeface="Cambria Math" panose="02040503050406030204" pitchFamily="18" charset="0"/>
                        </a:rPr>
                        <m:t>ü</m:t>
                      </m:r>
                      <m:r>
                        <m:rPr>
                          <m:sty m:val="p"/>
                        </m:rPr>
                        <a:rPr lang="de-DE" sz="2400" b="0" i="0" smtClean="0">
                          <a:latin typeface="Cambria Math" panose="02040503050406030204" pitchFamily="18" charset="0"/>
                        </a:rPr>
                        <m:t>gend</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Gitterpunkte</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f</m:t>
                      </m:r>
                      <m:r>
                        <a:rPr lang="de-DE" sz="2400" b="0" i="0" smtClean="0">
                          <a:latin typeface="Cambria Math" panose="02040503050406030204" pitchFamily="18" charset="0"/>
                        </a:rPr>
                        <m:t>ü</m:t>
                      </m:r>
                      <m:r>
                        <m:rPr>
                          <m:sty m:val="p"/>
                        </m:rPr>
                        <a:rPr lang="de-DE" sz="2400" b="0" i="0" smtClean="0">
                          <a:latin typeface="Cambria Math" panose="02040503050406030204" pitchFamily="18" charset="0"/>
                        </a:rPr>
                        <m:t>r</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die</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Aufl</m:t>
                      </m:r>
                      <m:r>
                        <a:rPr lang="de-DE" sz="2400" b="0" i="0" smtClean="0">
                          <a:latin typeface="Cambria Math" panose="02040503050406030204" pitchFamily="18" charset="0"/>
                        </a:rPr>
                        <m:t>ö</m:t>
                      </m:r>
                      <m:r>
                        <m:rPr>
                          <m:sty m:val="p"/>
                        </m:rPr>
                        <a:rPr lang="de-DE" sz="2400" b="0" i="0" smtClean="0">
                          <a:latin typeface="Cambria Math" panose="02040503050406030204" pitchFamily="18" charset="0"/>
                        </a:rPr>
                        <m:t>sung</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der</m:t>
                      </m:r>
                    </m:oMath>
                  </m:oMathPara>
                </a14:m>
                <a:endParaRPr lang="de-DE" sz="2400" b="0" i="0" dirty="0" smtClean="0">
                  <a:latin typeface="Cambria Math" panose="02040503050406030204" pitchFamily="18" charset="0"/>
                </a:endParaRPr>
              </a:p>
              <a:p>
                <a:pPr marL="0" indent="0" algn="just">
                  <a:buNone/>
                </a:pPr>
                <a14:m>
                  <m:oMath xmlns:m="http://schemas.openxmlformats.org/officeDocument/2006/math">
                    <m:r>
                      <a:rPr lang="de-DE" sz="2400" b="0" i="0" smtClean="0">
                        <a:latin typeface="Cambria Math" panose="02040503050406030204" pitchFamily="18" charset="0"/>
                      </a:rPr>
                      <m:t> </m:t>
                    </m:r>
                    <m:r>
                      <m:rPr>
                        <m:sty m:val="p"/>
                      </m:rPr>
                      <a:rPr lang="de-DE" sz="2400" b="0" i="0" smtClean="0">
                        <a:latin typeface="Cambria Math" panose="02040503050406030204" pitchFamily="18" charset="0"/>
                      </a:rPr>
                      <m:t>der</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viskosen</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Unterschicht</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vorhanden</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sind</m:t>
                    </m:r>
                    <m:r>
                      <a:rPr lang="de-DE" sz="2400" b="0" i="0" smtClean="0">
                        <a:latin typeface="Cambria Math" panose="02040503050406030204" pitchFamily="18" charset="0"/>
                      </a:rPr>
                      <m:t>. </m:t>
                    </m:r>
                  </m:oMath>
                </a14:m>
                <a:r>
                  <a:rPr lang="de-DE" sz="2400" dirty="0" smtClean="0"/>
                  <a:t> Die Formel für die dimensionslose Wandabstand sieht folgendermaßen aus:</a:t>
                </a:r>
              </a:p>
              <a:p>
                <a:pPr marL="0" indent="0" algn="just">
                  <a:buNone/>
                </a:pPr>
                <a14:m>
                  <m:oMath xmlns:m="http://schemas.openxmlformats.org/officeDocument/2006/math">
                    <m:sSup>
                      <m:sSupPr>
                        <m:ctrlPr>
                          <a:rPr lang="de-DE" sz="2400" i="1" smtClean="0">
                            <a:latin typeface="Cambria Math" panose="02040503050406030204" pitchFamily="18" charset="0"/>
                          </a:rPr>
                        </m:ctrlPr>
                      </m:sSupPr>
                      <m:e>
                        <m:r>
                          <a:rPr lang="de-DE" sz="2400" b="0" i="1" smtClean="0">
                            <a:latin typeface="Cambria Math" panose="02040503050406030204" pitchFamily="18" charset="0"/>
                          </a:rPr>
                          <m:t>𝑦</m:t>
                        </m:r>
                      </m:e>
                      <m:sup>
                        <m:r>
                          <a:rPr lang="en-US" sz="2400" b="0" i="1" smtClean="0">
                            <a:latin typeface="Cambria Math" panose="02040503050406030204" pitchFamily="18" charset="0"/>
                          </a:rPr>
                          <m:t>+</m:t>
                        </m:r>
                      </m:sup>
                    </m:sSup>
                  </m:oMath>
                </a14:m>
                <a:r>
                  <a:rPr lang="de-DE" sz="2400" dirty="0" smtClean="0"/>
                  <a:t> = </a:t>
                </a:r>
                <a14:m>
                  <m:oMath xmlns:m="http://schemas.openxmlformats.org/officeDocument/2006/math">
                    <m:f>
                      <m:fPr>
                        <m:ctrlPr>
                          <a:rPr lang="de-DE" sz="2400" i="1" smtClean="0">
                            <a:latin typeface="Cambria Math" panose="02040503050406030204" pitchFamily="18" charset="0"/>
                          </a:rPr>
                        </m:ctrlPr>
                      </m:fPr>
                      <m:num>
                        <m:r>
                          <a:rPr lang="en-US" sz="2400" b="0" i="1" smtClean="0">
                            <a:latin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𝑢</m:t>
                            </m:r>
                          </m:e>
                          <m:sub>
                            <m:r>
                              <a:rPr lang="en-US" sz="2400" b="0" i="1" smtClean="0">
                                <a:latin typeface="Cambria Math" panose="02040503050406030204" pitchFamily="18" charset="0"/>
                                <a:ea typeface="Cambria Math" panose="02040503050406030204" pitchFamily="18" charset="0"/>
                              </a:rPr>
                              <m:t>𝜏</m:t>
                            </m:r>
                          </m:sub>
                        </m:sSub>
                      </m:num>
                      <m:den>
                        <m:r>
                          <m:rPr>
                            <m:sty m:val="p"/>
                          </m:rPr>
                          <a:rPr lang="el-GR" sz="2400" i="1" smtClean="0">
                            <a:latin typeface="Cambria Math" panose="02040503050406030204" pitchFamily="18" charset="0"/>
                          </a:rPr>
                          <m:t>υ</m:t>
                        </m:r>
                      </m:den>
                    </m:f>
                  </m:oMath>
                </a14:m>
                <a:r>
                  <a:rPr lang="de-DE" sz="2400" dirty="0" smtClean="0"/>
                  <a:t> , wo </a:t>
                </a:r>
                <a14:m>
                  <m:oMath xmlns:m="http://schemas.openxmlformats.org/officeDocument/2006/math">
                    <m:sSub>
                      <m:sSubPr>
                        <m:ctrlPr>
                          <a:rPr lang="de-DE" sz="2400" i="1" smtClean="0">
                            <a:latin typeface="Cambria Math" panose="02040503050406030204" pitchFamily="18" charset="0"/>
                          </a:rPr>
                        </m:ctrlPr>
                      </m:sSubPr>
                      <m:e>
                        <m:r>
                          <a:rPr lang="en-US" sz="2400" b="0" i="1" smtClean="0">
                            <a:latin typeface="Cambria Math" panose="02040503050406030204" pitchFamily="18" charset="0"/>
                          </a:rPr>
                          <m:t>𝑢</m:t>
                        </m:r>
                      </m:e>
                      <m:sub>
                        <m:r>
                          <a:rPr lang="de-DE" sz="2400" i="1" smtClean="0">
                            <a:latin typeface="Cambria Math" panose="02040503050406030204" pitchFamily="18" charset="0"/>
                            <a:ea typeface="Cambria Math" panose="02040503050406030204" pitchFamily="18" charset="0"/>
                          </a:rPr>
                          <m:t>𝜏</m:t>
                        </m:r>
                      </m:sub>
                    </m:sSub>
                  </m:oMath>
                </a14:m>
                <a:r>
                  <a:rPr lang="de-DE" sz="2400" dirty="0" smtClean="0"/>
                  <a:t> = </a:t>
                </a:r>
                <a14:m>
                  <m:oMath xmlns:m="http://schemas.openxmlformats.org/officeDocument/2006/math">
                    <m:rad>
                      <m:radPr>
                        <m:degHide m:val="on"/>
                        <m:ctrlPr>
                          <a:rPr lang="de-DE" sz="2400" i="1" smtClean="0">
                            <a:latin typeface="Cambria Math" panose="02040503050406030204" pitchFamily="18" charset="0"/>
                          </a:rPr>
                        </m:ctrlPr>
                      </m:radPr>
                      <m:deg/>
                      <m:e>
                        <m:f>
                          <m:fPr>
                            <m:ctrlPr>
                              <a:rPr lang="de-DE" sz="2400" i="1" smtClean="0">
                                <a:latin typeface="Cambria Math" panose="02040503050406030204" pitchFamily="18" charset="0"/>
                              </a:rPr>
                            </m:ctrlPr>
                          </m:fPr>
                          <m:num>
                            <m:sSub>
                              <m:sSubPr>
                                <m:ctrlPr>
                                  <a:rPr lang="de-DE" sz="2400" i="1" smtClean="0">
                                    <a:latin typeface="Cambria Math" panose="02040503050406030204" pitchFamily="18" charset="0"/>
                                  </a:rPr>
                                </m:ctrlPr>
                              </m:sSubPr>
                              <m:e>
                                <m:r>
                                  <a:rPr lang="de-DE" sz="2400" i="1" smtClean="0">
                                    <a:latin typeface="Cambria Math" panose="02040503050406030204" pitchFamily="18" charset="0"/>
                                    <a:ea typeface="Cambria Math" panose="02040503050406030204" pitchFamily="18" charset="0"/>
                                  </a:rPr>
                                  <m:t>𝜏</m:t>
                                </m:r>
                              </m:e>
                              <m:sub>
                                <m:r>
                                  <a:rPr lang="en-US" sz="2400" b="0" i="1" smtClean="0">
                                    <a:latin typeface="Cambria Math" panose="02040503050406030204" pitchFamily="18" charset="0"/>
                                  </a:rPr>
                                  <m:t>𝑤</m:t>
                                </m:r>
                              </m:sub>
                            </m:sSub>
                          </m:num>
                          <m:den>
                            <m:r>
                              <a:rPr lang="de-DE" sz="2400" i="1" smtClean="0">
                                <a:latin typeface="Cambria Math" panose="02040503050406030204" pitchFamily="18" charset="0"/>
                                <a:ea typeface="Cambria Math" panose="02040503050406030204" pitchFamily="18" charset="0"/>
                              </a:rPr>
                              <m:t>𝜌</m:t>
                            </m:r>
                          </m:den>
                        </m:f>
                      </m:e>
                    </m:rad>
                  </m:oMath>
                </a14:m>
                <a:endParaRPr lang="de-DE" sz="2400" dirty="0"/>
              </a:p>
              <a:p>
                <a:pPr marL="0" indent="0" algn="just">
                  <a:buNone/>
                </a:pPr>
                <a:endParaRPr lang="de-DE" sz="2400"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825625"/>
                <a:ext cx="9557825" cy="4351338"/>
              </a:xfrm>
              <a:blipFill rotWithShape="0">
                <a:blip r:embed="rId3"/>
                <a:stretch>
                  <a:fillRect l="-1021" t="-1961" r="-1021"/>
                </a:stretch>
              </a:blipFill>
            </p:spPr>
            <p:txBody>
              <a:bodyPr/>
              <a:lstStyle/>
              <a:p>
                <a:r>
                  <a:rPr lang="de-DE">
                    <a:noFill/>
                  </a:rPr>
                  <a:t> </a:t>
                </a:r>
              </a:p>
            </p:txBody>
          </p:sp>
        </mc:Fallback>
      </mc:AlternateContent>
    </p:spTree>
    <p:extLst>
      <p:ext uri="{BB962C8B-B14F-4D97-AF65-F5344CB8AC3E}">
        <p14:creationId xmlns:p14="http://schemas.microsoft.com/office/powerpoint/2010/main" val="983766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Netzwandschicht</a:t>
            </a:r>
            <a:r>
              <a:rPr lang="en-US" dirty="0" smtClean="0"/>
              <a:t>-Regel</a:t>
            </a:r>
            <a:endParaRPr lang="de-DE" dirty="0"/>
          </a:p>
        </p:txBody>
      </p:sp>
      <p:sp>
        <p:nvSpPr>
          <p:cNvPr id="3" name="Inhaltsplatzhalter 2"/>
          <p:cNvSpPr>
            <a:spLocks noGrp="1"/>
          </p:cNvSpPr>
          <p:nvPr>
            <p:ph idx="1"/>
          </p:nvPr>
        </p:nvSpPr>
        <p:spPr/>
        <p:txBody>
          <a:bodyPr>
            <a:normAutofit lnSpcReduction="10000"/>
          </a:bodyPr>
          <a:lstStyle/>
          <a:p>
            <a:r>
              <a:rPr lang="en-US" dirty="0" err="1" smtClean="0"/>
              <a:t>Viele</a:t>
            </a:r>
            <a:r>
              <a:rPr lang="en-US" dirty="0" smtClean="0"/>
              <a:t> </a:t>
            </a:r>
            <a:r>
              <a:rPr lang="en-US" dirty="0" err="1" smtClean="0"/>
              <a:t>automatische</a:t>
            </a:r>
            <a:r>
              <a:rPr lang="en-US" dirty="0" smtClean="0"/>
              <a:t> </a:t>
            </a:r>
            <a:r>
              <a:rPr lang="en-US" dirty="0" err="1" smtClean="0"/>
              <a:t>Netzgeneratoren</a:t>
            </a:r>
            <a:r>
              <a:rPr lang="en-US" dirty="0" smtClean="0"/>
              <a:t> </a:t>
            </a:r>
            <a:r>
              <a:rPr lang="en-US" dirty="0" err="1" smtClean="0"/>
              <a:t>modellieren</a:t>
            </a:r>
            <a:r>
              <a:rPr lang="en-US" dirty="0" smtClean="0"/>
              <a:t> das </a:t>
            </a:r>
            <a:r>
              <a:rPr lang="en-US" dirty="0" err="1" smtClean="0"/>
              <a:t>Volumennetz</a:t>
            </a:r>
            <a:r>
              <a:rPr lang="en-US" dirty="0" smtClean="0"/>
              <a:t>, </a:t>
            </a:r>
            <a:r>
              <a:rPr lang="en-US" dirty="0" err="1" smtClean="0"/>
              <a:t>indem</a:t>
            </a:r>
            <a:r>
              <a:rPr lang="en-US" dirty="0" smtClean="0"/>
              <a:t> die </a:t>
            </a:r>
            <a:r>
              <a:rPr lang="en-US" dirty="0" err="1" smtClean="0"/>
              <a:t>Zellen</a:t>
            </a:r>
            <a:r>
              <a:rPr lang="en-US" dirty="0" smtClean="0"/>
              <a:t> </a:t>
            </a:r>
            <a:r>
              <a:rPr lang="en-US" dirty="0" err="1" smtClean="0"/>
              <a:t>eines</a:t>
            </a:r>
            <a:r>
              <a:rPr lang="en-US" dirty="0" smtClean="0"/>
              <a:t> </a:t>
            </a:r>
            <a:r>
              <a:rPr lang="en-US" dirty="0" err="1" smtClean="0"/>
              <a:t>kartesischen</a:t>
            </a:r>
            <a:r>
              <a:rPr lang="en-US" dirty="0" smtClean="0"/>
              <a:t> </a:t>
            </a:r>
            <a:r>
              <a:rPr lang="en-US" dirty="0" err="1" smtClean="0"/>
              <a:t>Netzes</a:t>
            </a:r>
            <a:r>
              <a:rPr lang="en-US" dirty="0" smtClean="0"/>
              <a:t> </a:t>
            </a:r>
            <a:r>
              <a:rPr lang="en-US" dirty="0" err="1" smtClean="0"/>
              <a:t>abgeschnitten</a:t>
            </a:r>
            <a:r>
              <a:rPr lang="en-US" dirty="0" smtClean="0"/>
              <a:t> </a:t>
            </a:r>
            <a:r>
              <a:rPr lang="en-US" dirty="0" err="1" smtClean="0"/>
              <a:t>werden</a:t>
            </a:r>
            <a:r>
              <a:rPr lang="en-US" dirty="0" smtClean="0"/>
              <a:t>. </a:t>
            </a:r>
          </a:p>
          <a:p>
            <a:endParaRPr lang="en-US" dirty="0"/>
          </a:p>
          <a:p>
            <a:r>
              <a:rPr lang="en-US" dirty="0" smtClean="0"/>
              <a:t>Das Problem </a:t>
            </a:r>
            <a:r>
              <a:rPr lang="en-US" dirty="0" err="1" smtClean="0"/>
              <a:t>auftritt</a:t>
            </a:r>
            <a:r>
              <a:rPr lang="en-US" dirty="0" smtClean="0"/>
              <a:t>, </a:t>
            </a:r>
            <a:r>
              <a:rPr lang="en-US" dirty="0" err="1" smtClean="0"/>
              <a:t>wenn</a:t>
            </a:r>
            <a:r>
              <a:rPr lang="en-US" dirty="0" smtClean="0"/>
              <a:t> </a:t>
            </a:r>
            <a:r>
              <a:rPr lang="en-US" dirty="0" err="1" smtClean="0"/>
              <a:t>es</a:t>
            </a:r>
            <a:r>
              <a:rPr lang="en-US" dirty="0" smtClean="0"/>
              <a:t> </a:t>
            </a:r>
            <a:r>
              <a:rPr lang="en-US" dirty="0" err="1" smtClean="0"/>
              <a:t>zu</a:t>
            </a:r>
            <a:r>
              <a:rPr lang="en-US" dirty="0" smtClean="0"/>
              <a:t> </a:t>
            </a:r>
            <a:r>
              <a:rPr lang="en-US" dirty="0" err="1" smtClean="0"/>
              <a:t>viele</a:t>
            </a:r>
            <a:r>
              <a:rPr lang="en-US" dirty="0" smtClean="0"/>
              <a:t> </a:t>
            </a:r>
            <a:r>
              <a:rPr lang="en-US" dirty="0" err="1" smtClean="0"/>
              <a:t>tetraedische</a:t>
            </a:r>
            <a:r>
              <a:rPr lang="en-US" dirty="0" smtClean="0"/>
              <a:t> und </a:t>
            </a:r>
            <a:r>
              <a:rPr lang="en-US" dirty="0" err="1" smtClean="0"/>
              <a:t>prismatische</a:t>
            </a:r>
            <a:r>
              <a:rPr lang="en-US" dirty="0" smtClean="0"/>
              <a:t> </a:t>
            </a:r>
            <a:r>
              <a:rPr lang="en-US" dirty="0" err="1" smtClean="0"/>
              <a:t>Zellen</a:t>
            </a:r>
            <a:r>
              <a:rPr lang="en-US" dirty="0" smtClean="0"/>
              <a:t> </a:t>
            </a:r>
            <a:r>
              <a:rPr lang="en-US" dirty="0" err="1" smtClean="0"/>
              <a:t>gibt</a:t>
            </a:r>
            <a:r>
              <a:rPr lang="en-US" dirty="0" smtClean="0"/>
              <a:t>, da die </a:t>
            </a:r>
            <a:r>
              <a:rPr lang="en-US" dirty="0" err="1" smtClean="0"/>
              <a:t>nicht</a:t>
            </a:r>
            <a:r>
              <a:rPr lang="en-US" dirty="0" smtClean="0"/>
              <a:t> </a:t>
            </a:r>
            <a:r>
              <a:rPr lang="en-US" dirty="0" err="1" smtClean="0"/>
              <a:t>sehr</a:t>
            </a:r>
            <a:r>
              <a:rPr lang="en-US" dirty="0" smtClean="0"/>
              <a:t> f</a:t>
            </a:r>
            <a:r>
              <a:rPr lang="de-DE" dirty="0" smtClean="0"/>
              <a:t>ü</a:t>
            </a:r>
            <a:r>
              <a:rPr lang="en-US" dirty="0" smtClean="0"/>
              <a:t>r </a:t>
            </a:r>
            <a:r>
              <a:rPr lang="en-US" dirty="0" err="1" smtClean="0"/>
              <a:t>eine</a:t>
            </a:r>
            <a:r>
              <a:rPr lang="en-US" dirty="0" smtClean="0"/>
              <a:t> CFD-Simulation </a:t>
            </a:r>
            <a:r>
              <a:rPr lang="en-US" dirty="0" err="1" smtClean="0"/>
              <a:t>geeignet</a:t>
            </a:r>
            <a:r>
              <a:rPr lang="en-US" dirty="0" smtClean="0"/>
              <a:t> </a:t>
            </a:r>
            <a:r>
              <a:rPr lang="en-US" dirty="0" err="1" smtClean="0"/>
              <a:t>sind</a:t>
            </a:r>
            <a:r>
              <a:rPr lang="en-US" dirty="0" smtClean="0"/>
              <a:t>.</a:t>
            </a:r>
          </a:p>
          <a:p>
            <a:endParaRPr lang="en-US" dirty="0"/>
          </a:p>
          <a:p>
            <a:r>
              <a:rPr lang="en-US" dirty="0" err="1" smtClean="0"/>
              <a:t>Hexaederzellen</a:t>
            </a:r>
            <a:r>
              <a:rPr lang="en-US" dirty="0" smtClean="0"/>
              <a:t> </a:t>
            </a:r>
            <a:r>
              <a:rPr lang="en-US" dirty="0" err="1" smtClean="0"/>
              <a:t>sind</a:t>
            </a:r>
            <a:r>
              <a:rPr lang="en-US" dirty="0" smtClean="0"/>
              <a:t> </a:t>
            </a:r>
            <a:r>
              <a:rPr lang="en-US" dirty="0" err="1" smtClean="0"/>
              <a:t>bevorzugend</a:t>
            </a:r>
            <a:r>
              <a:rPr lang="en-US" dirty="0" smtClean="0"/>
              <a:t> in </a:t>
            </a:r>
            <a:r>
              <a:rPr lang="en-US" dirty="0" err="1" smtClean="0"/>
              <a:t>diesem</a:t>
            </a:r>
            <a:r>
              <a:rPr lang="en-US" dirty="0" smtClean="0"/>
              <a:t> Fall</a:t>
            </a:r>
          </a:p>
          <a:p>
            <a:endParaRPr lang="en-US" dirty="0"/>
          </a:p>
          <a:p>
            <a:r>
              <a:rPr lang="en-US" dirty="0" err="1" smtClean="0"/>
              <a:t>Dadurch</a:t>
            </a:r>
            <a:r>
              <a:rPr lang="en-US" dirty="0" smtClean="0"/>
              <a:t> </a:t>
            </a:r>
            <a:r>
              <a:rPr lang="en-US" dirty="0" err="1" smtClean="0"/>
              <a:t>wird</a:t>
            </a:r>
            <a:r>
              <a:rPr lang="en-US" dirty="0" smtClean="0"/>
              <a:t> </a:t>
            </a:r>
            <a:r>
              <a:rPr lang="en-US" dirty="0" err="1" smtClean="0"/>
              <a:t>zu</a:t>
            </a:r>
            <a:r>
              <a:rPr lang="en-US" dirty="0" smtClean="0"/>
              <a:t> </a:t>
            </a:r>
            <a:r>
              <a:rPr lang="en-US" dirty="0" err="1" smtClean="0"/>
              <a:t>empfehlen</a:t>
            </a:r>
            <a:r>
              <a:rPr lang="en-US" dirty="0" smtClean="0"/>
              <a:t>, </a:t>
            </a:r>
            <a:r>
              <a:rPr lang="en-US" dirty="0" err="1" smtClean="0"/>
              <a:t>eine</a:t>
            </a:r>
            <a:r>
              <a:rPr lang="en-US" dirty="0" smtClean="0"/>
              <a:t> </a:t>
            </a:r>
            <a:r>
              <a:rPr lang="en-US" dirty="0" err="1" smtClean="0"/>
              <a:t>adaptierte</a:t>
            </a:r>
            <a:r>
              <a:rPr lang="en-US" dirty="0" smtClean="0"/>
              <a:t> </a:t>
            </a:r>
            <a:r>
              <a:rPr lang="en-US" dirty="0" err="1" smtClean="0"/>
              <a:t>Netzwandschicht</a:t>
            </a:r>
            <a:r>
              <a:rPr lang="en-US" dirty="0" smtClean="0"/>
              <a:t> </a:t>
            </a:r>
            <a:r>
              <a:rPr lang="en-US" dirty="0" err="1" smtClean="0"/>
              <a:t>einzuf</a:t>
            </a:r>
            <a:r>
              <a:rPr lang="de-DE" dirty="0"/>
              <a:t>ü</a:t>
            </a:r>
            <a:r>
              <a:rPr lang="en-US" dirty="0" smtClean="0"/>
              <a:t>gen um </a:t>
            </a:r>
            <a:r>
              <a:rPr lang="en-US" dirty="0" err="1" smtClean="0"/>
              <a:t>möglichst</a:t>
            </a:r>
            <a:r>
              <a:rPr lang="en-US" dirty="0" smtClean="0"/>
              <a:t> </a:t>
            </a:r>
            <a:r>
              <a:rPr lang="en-US" dirty="0" err="1" smtClean="0"/>
              <a:t>mehrere</a:t>
            </a:r>
            <a:r>
              <a:rPr lang="en-US" dirty="0" smtClean="0"/>
              <a:t> </a:t>
            </a:r>
            <a:r>
              <a:rPr lang="en-US" dirty="0" err="1" smtClean="0"/>
              <a:t>Hexaederzellen</a:t>
            </a:r>
            <a:r>
              <a:rPr lang="en-US" dirty="0" smtClean="0"/>
              <a:t> </a:t>
            </a:r>
            <a:r>
              <a:rPr lang="en-US" dirty="0" err="1" smtClean="0"/>
              <a:t>haben</a:t>
            </a:r>
            <a:r>
              <a:rPr lang="en-US" dirty="0" smtClean="0"/>
              <a:t> </a:t>
            </a:r>
            <a:r>
              <a:rPr lang="en-US" dirty="0" err="1" smtClean="0"/>
              <a:t>zu</a:t>
            </a:r>
            <a:r>
              <a:rPr lang="en-US" dirty="0" smtClean="0"/>
              <a:t> </a:t>
            </a:r>
            <a:r>
              <a:rPr lang="en-US" dirty="0" err="1" smtClean="0"/>
              <a:t>können</a:t>
            </a:r>
            <a:r>
              <a:rPr lang="en-US" dirty="0" smtClean="0"/>
              <a:t>.</a:t>
            </a:r>
            <a:endParaRPr lang="de-DE" dirty="0"/>
          </a:p>
        </p:txBody>
      </p:sp>
    </p:spTree>
    <p:extLst>
      <p:ext uri="{BB962C8B-B14F-4D97-AF65-F5344CB8AC3E}">
        <p14:creationId xmlns:p14="http://schemas.microsoft.com/office/powerpoint/2010/main" val="233049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Anpassung</a:t>
            </a:r>
            <a:r>
              <a:rPr lang="en-US" dirty="0" smtClean="0"/>
              <a:t> der </a:t>
            </a:r>
            <a:r>
              <a:rPr lang="en-US" dirty="0" err="1" smtClean="0"/>
              <a:t>Netzstruktur</a:t>
            </a:r>
            <a:r>
              <a:rPr lang="en-US" dirty="0" smtClean="0"/>
              <a:t> </a:t>
            </a:r>
            <a:endParaRPr lang="de-DE" dirty="0"/>
          </a:p>
        </p:txBody>
      </p:sp>
      <p:sp>
        <p:nvSpPr>
          <p:cNvPr id="3" name="Inhaltsplatzhalter 2"/>
          <p:cNvSpPr>
            <a:spLocks noGrp="1"/>
          </p:cNvSpPr>
          <p:nvPr>
            <p:ph idx="1"/>
          </p:nvPr>
        </p:nvSpPr>
        <p:spPr/>
        <p:txBody>
          <a:bodyPr/>
          <a:lstStyle/>
          <a:p>
            <a:endParaRPr lang="de-DE" dirty="0" smtClean="0"/>
          </a:p>
          <a:p>
            <a:endParaRPr lang="de-DE" dirty="0"/>
          </a:p>
          <a:p>
            <a:endParaRPr lang="de-DE" dirty="0" smtClean="0"/>
          </a:p>
          <a:p>
            <a:endParaRPr lang="de-DE" dirty="0"/>
          </a:p>
          <a:p>
            <a:endParaRPr lang="de-DE" dirty="0" smtClean="0"/>
          </a:p>
          <a:p>
            <a:r>
              <a:rPr lang="de-DE" dirty="0" smtClean="0"/>
              <a:t>Das Bild oben zeigt uns die Anpassung der Netzstruktur und  Netzwandschicht und die Auswirkung auf die Netzform</a:t>
            </a:r>
            <a:endParaRPr lang="de-DE" dirty="0"/>
          </a:p>
        </p:txBody>
      </p:sp>
      <p:pic>
        <p:nvPicPr>
          <p:cNvPr id="4" name="Picture 3"/>
          <p:cNvPicPr>
            <a:picLocks noChangeAspect="1"/>
          </p:cNvPicPr>
          <p:nvPr/>
        </p:nvPicPr>
        <p:blipFill>
          <a:blip r:embed="rId2"/>
          <a:stretch>
            <a:fillRect/>
          </a:stretch>
        </p:blipFill>
        <p:spPr>
          <a:xfrm>
            <a:off x="3167062" y="2201069"/>
            <a:ext cx="5857875" cy="1800225"/>
          </a:xfrm>
          <a:prstGeom prst="rect">
            <a:avLst/>
          </a:prstGeom>
        </p:spPr>
      </p:pic>
    </p:spTree>
    <p:extLst>
      <p:ext uri="{BB962C8B-B14F-4D97-AF65-F5344CB8AC3E}">
        <p14:creationId xmlns:p14="http://schemas.microsoft.com/office/powerpoint/2010/main" val="261919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smtClean="0"/>
              <a:t>Das L</a:t>
            </a:r>
            <a:r>
              <a:rPr lang="de-DE" dirty="0" err="1" smtClean="0"/>
              <a:t>ängen</a:t>
            </a:r>
            <a:r>
              <a:rPr lang="de-DE" dirty="0" smtClean="0"/>
              <a:t>-Breiten Verhältnis</a:t>
            </a:r>
            <a:endParaRPr lang="de-DE" dirty="0"/>
          </a:p>
        </p:txBody>
      </p:sp>
      <p:sp>
        <p:nvSpPr>
          <p:cNvPr id="3" name="Inhaltsplatzhalter 2"/>
          <p:cNvSpPr>
            <a:spLocks noGrp="1"/>
          </p:cNvSpPr>
          <p:nvPr>
            <p:ph idx="1"/>
          </p:nvPr>
        </p:nvSpPr>
        <p:spPr/>
        <p:txBody>
          <a:bodyPr/>
          <a:lstStyle/>
          <a:p>
            <a:endParaRPr lang="en-US" dirty="0" smtClean="0"/>
          </a:p>
          <a:p>
            <a:endParaRPr lang="en-US" dirty="0"/>
          </a:p>
          <a:p>
            <a:r>
              <a:rPr lang="en-US" dirty="0" smtClean="0"/>
              <a:t>Das </a:t>
            </a:r>
            <a:r>
              <a:rPr lang="en-US" dirty="0"/>
              <a:t>L</a:t>
            </a:r>
            <a:r>
              <a:rPr lang="de-DE" dirty="0"/>
              <a:t>ängen-Breiten </a:t>
            </a:r>
            <a:r>
              <a:rPr lang="de-DE" dirty="0" smtClean="0"/>
              <a:t>Verhältnis soll ungefähr eins sein, das ist besonders bei schräg durchgeströmten Zellen wichtig.</a:t>
            </a:r>
            <a:endParaRPr lang="de-DE" dirty="0"/>
          </a:p>
        </p:txBody>
      </p:sp>
    </p:spTree>
    <p:extLst>
      <p:ext uri="{BB962C8B-B14F-4D97-AF65-F5344CB8AC3E}">
        <p14:creationId xmlns:p14="http://schemas.microsoft.com/office/powerpoint/2010/main" val="1845994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974</Words>
  <Application>Microsoft Office PowerPoint</Application>
  <PresentationFormat>Widescreen</PresentationFormat>
  <Paragraphs>122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Cambria Math</vt:lpstr>
      <vt:lpstr>Wingdings</vt:lpstr>
      <vt:lpstr>Office Theme</vt:lpstr>
      <vt:lpstr>12.12.2016  09:00</vt:lpstr>
      <vt:lpstr>Heute werden folgende Themen erklärt</vt:lpstr>
      <vt:lpstr>Wann ist ein Netz gut?</vt:lpstr>
      <vt:lpstr>Zellenzahl zu groß  Optimal -&gt;  Zellenzahl zu klein                            </vt:lpstr>
      <vt:lpstr>Netzkriterien</vt:lpstr>
      <vt:lpstr>y^+-Regel </vt:lpstr>
      <vt:lpstr>Netzwandschicht-Regel</vt:lpstr>
      <vt:lpstr>Anpassung der Netzstruktur </vt:lpstr>
      <vt:lpstr>Das Längen-Breiten Verhältnis</vt:lpstr>
      <vt:lpstr>Vergröberungsgrad</vt:lpstr>
      <vt:lpstr>Verzerrung</vt:lpstr>
      <vt:lpstr>Was ist eine Ladungsbewegung</vt:lpstr>
      <vt:lpstr>Welche Ladungsbewegungsarten gibt es </vt:lpstr>
      <vt:lpstr>Welche Ladungsbewegungsarten gibt es </vt:lpstr>
      <vt:lpstr>PowerPoint Presentation</vt:lpstr>
      <vt:lpstr>Kolbengeometrie</vt:lpstr>
      <vt:lpstr>Kolbengeometrie der Dieselmotoren</vt:lpstr>
      <vt:lpstr>Kolbengeometrie der Dieselmotoren</vt:lpstr>
      <vt:lpstr>ω-Mulde</vt:lpstr>
      <vt:lpstr>Kolbengeometrie der Gasmotoren</vt:lpstr>
      <vt:lpstr>Nebulamulde</vt:lpstr>
      <vt:lpstr>Trifulimulde</vt:lpstr>
      <vt:lpstr>Kolbengeometrie von DI-Ottomotoren</vt:lpstr>
      <vt:lpstr>Kolbengeometrie von Ottomotor, 2-Takt</vt:lpstr>
      <vt:lpstr>Wie unterscheidet sich Fame Engine Plus und ESE Engine</vt:lpstr>
      <vt:lpstr>PowerPoint Presentation</vt:lpstr>
      <vt:lpstr>PowerPoint Presentation</vt:lpstr>
      <vt:lpstr>PowerPoint Presentation</vt:lpstr>
      <vt:lpstr>PowerPoint Presentation</vt:lpstr>
      <vt:lpstr>Wie können wir das ε berechnen?</vt:lpstr>
      <vt:lpstr>PowerPoint Presentation</vt:lpstr>
      <vt:lpstr>ESE Engine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Hausaufgabe</dc:title>
  <dc:creator>Milchev, Konstantin</dc:creator>
  <cp:lastModifiedBy>Konstantin Milchev</cp:lastModifiedBy>
  <cp:revision>118</cp:revision>
  <dcterms:created xsi:type="dcterms:W3CDTF">2016-12-05T14:48:49Z</dcterms:created>
  <dcterms:modified xsi:type="dcterms:W3CDTF">2016-12-07T16:57:01Z</dcterms:modified>
</cp:coreProperties>
</file>