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6" r:id="rId10"/>
    <p:sldId id="265" r:id="rId11"/>
    <p:sldId id="264" r:id="rId12"/>
    <p:sldId id="269" r:id="rId13"/>
    <p:sldId id="268" r:id="rId14"/>
    <p:sldId id="273" r:id="rId15"/>
    <p:sldId id="274" r:id="rId16"/>
    <p:sldId id="267" r:id="rId17"/>
    <p:sldId id="278" r:id="rId18"/>
    <p:sldId id="277" r:id="rId19"/>
    <p:sldId id="276" r:id="rId20"/>
    <p:sldId id="275" r:id="rId21"/>
    <p:sldId id="283" r:id="rId22"/>
    <p:sldId id="284" r:id="rId23"/>
    <p:sldId id="285" r:id="rId24"/>
    <p:sldId id="282" r:id="rId25"/>
    <p:sldId id="286" r:id="rId26"/>
    <p:sldId id="287" r:id="rId27"/>
    <p:sldId id="288" r:id="rId28"/>
    <p:sldId id="289" r:id="rId29"/>
    <p:sldId id="290" r:id="rId30"/>
    <p:sldId id="281" r:id="rId31"/>
    <p:sldId id="291" r:id="rId32"/>
    <p:sldId id="292" r:id="rId33"/>
    <p:sldId id="294" r:id="rId34"/>
    <p:sldId id="296" r:id="rId35"/>
    <p:sldId id="293" r:id="rId36"/>
    <p:sldId id="295" r:id="rId37"/>
    <p:sldId id="297" r:id="rId38"/>
    <p:sldId id="279" r:id="rId39"/>
    <p:sldId id="300" r:id="rId40"/>
    <p:sldId id="304" r:id="rId41"/>
    <p:sldId id="299" r:id="rId42"/>
    <p:sldId id="305" r:id="rId43"/>
    <p:sldId id="298" r:id="rId44"/>
    <p:sldId id="303" r:id="rId45"/>
    <p:sldId id="308" r:id="rId46"/>
    <p:sldId id="302" r:id="rId47"/>
    <p:sldId id="301" r:id="rId48"/>
    <p:sldId id="307" r:id="rId49"/>
    <p:sldId id="306" r:id="rId50"/>
    <p:sldId id="311" r:id="rId51"/>
    <p:sldId id="310" r:id="rId52"/>
    <p:sldId id="309" r:id="rId53"/>
    <p:sldId id="312" r:id="rId54"/>
    <p:sldId id="314" r:id="rId55"/>
    <p:sldId id="313" r:id="rId56"/>
    <p:sldId id="315" r:id="rId5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050;&#1086;&#1085;&#1089;&#1090;&#1072;&#1085;&#1090;&#1080;&#1085;\Desktop\1L3544DF_VHK_Var.63.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050;&#1086;&#1085;&#1089;&#1090;&#1072;&#1085;&#1090;&#1080;&#1085;\Desktop\1L3544DF_VHK_Var.63.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bg-BG"/>
        </a:p>
      </c:txPr>
    </c:title>
    <c:autoTitleDeleted val="0"/>
    <c:plotArea>
      <c:layout>
        <c:manualLayout>
          <c:layoutTarget val="inner"/>
          <c:xMode val="edge"/>
          <c:yMode val="edge"/>
          <c:x val="2.5323577468458581E-2"/>
          <c:y val="0.1011785590403481"/>
          <c:w val="0.96453109871360942"/>
          <c:h val="0.84179899846928563"/>
        </c:manualLayout>
      </c:layout>
      <c:lineChart>
        <c:grouping val="standard"/>
        <c:varyColors val="0"/>
        <c:ser>
          <c:idx val="0"/>
          <c:order val="0"/>
          <c:spPr>
            <a:ln w="28575" cap="rnd">
              <a:solidFill>
                <a:schemeClr val="accent1"/>
              </a:solidFill>
              <a:round/>
            </a:ln>
            <a:effectLst/>
          </c:spPr>
          <c:marker>
            <c:symbol val="none"/>
          </c:marker>
          <c:cat>
            <c:numRef>
              <c:f>'_VHK63.1'!$M$3:$M$70</c:f>
              <c:numCache>
                <c:formatCode>General</c:formatCode>
                <c:ptCount val="68"/>
                <c:pt idx="0">
                  <c:v>0</c:v>
                </c:pt>
                <c:pt idx="1">
                  <c:v>331</c:v>
                </c:pt>
                <c:pt idx="2">
                  <c:v>334</c:v>
                </c:pt>
                <c:pt idx="3">
                  <c:v>337</c:v>
                </c:pt>
                <c:pt idx="4">
                  <c:v>340</c:v>
                </c:pt>
                <c:pt idx="5">
                  <c:v>343</c:v>
                </c:pt>
                <c:pt idx="6">
                  <c:v>346</c:v>
                </c:pt>
                <c:pt idx="7">
                  <c:v>349</c:v>
                </c:pt>
                <c:pt idx="8">
                  <c:v>352</c:v>
                </c:pt>
                <c:pt idx="9">
                  <c:v>355</c:v>
                </c:pt>
                <c:pt idx="10">
                  <c:v>358</c:v>
                </c:pt>
                <c:pt idx="11">
                  <c:v>361</c:v>
                </c:pt>
                <c:pt idx="12">
                  <c:v>364</c:v>
                </c:pt>
                <c:pt idx="13">
                  <c:v>367</c:v>
                </c:pt>
                <c:pt idx="14">
                  <c:v>370</c:v>
                </c:pt>
                <c:pt idx="15">
                  <c:v>373</c:v>
                </c:pt>
                <c:pt idx="16">
                  <c:v>376</c:v>
                </c:pt>
                <c:pt idx="17">
                  <c:v>379</c:v>
                </c:pt>
                <c:pt idx="18">
                  <c:v>382</c:v>
                </c:pt>
                <c:pt idx="19">
                  <c:v>385</c:v>
                </c:pt>
                <c:pt idx="20">
                  <c:v>388</c:v>
                </c:pt>
                <c:pt idx="21">
                  <c:v>391</c:v>
                </c:pt>
                <c:pt idx="22">
                  <c:v>394</c:v>
                </c:pt>
                <c:pt idx="23">
                  <c:v>397</c:v>
                </c:pt>
                <c:pt idx="24">
                  <c:v>400</c:v>
                </c:pt>
                <c:pt idx="25">
                  <c:v>403</c:v>
                </c:pt>
                <c:pt idx="26">
                  <c:v>406</c:v>
                </c:pt>
                <c:pt idx="27">
                  <c:v>409</c:v>
                </c:pt>
                <c:pt idx="28">
                  <c:v>412</c:v>
                </c:pt>
                <c:pt idx="29">
                  <c:v>415</c:v>
                </c:pt>
                <c:pt idx="30">
                  <c:v>418</c:v>
                </c:pt>
                <c:pt idx="31">
                  <c:v>421</c:v>
                </c:pt>
                <c:pt idx="32">
                  <c:v>424</c:v>
                </c:pt>
                <c:pt idx="33">
                  <c:v>427</c:v>
                </c:pt>
                <c:pt idx="34">
                  <c:v>430</c:v>
                </c:pt>
                <c:pt idx="35">
                  <c:v>433</c:v>
                </c:pt>
                <c:pt idx="36">
                  <c:v>436</c:v>
                </c:pt>
                <c:pt idx="37">
                  <c:v>439</c:v>
                </c:pt>
                <c:pt idx="38">
                  <c:v>442</c:v>
                </c:pt>
                <c:pt idx="39">
                  <c:v>445</c:v>
                </c:pt>
                <c:pt idx="40">
                  <c:v>448</c:v>
                </c:pt>
                <c:pt idx="41">
                  <c:v>451</c:v>
                </c:pt>
                <c:pt idx="42">
                  <c:v>454</c:v>
                </c:pt>
                <c:pt idx="43">
                  <c:v>457</c:v>
                </c:pt>
                <c:pt idx="44">
                  <c:v>460</c:v>
                </c:pt>
                <c:pt idx="45">
                  <c:v>463</c:v>
                </c:pt>
                <c:pt idx="46">
                  <c:v>466</c:v>
                </c:pt>
                <c:pt idx="47">
                  <c:v>469</c:v>
                </c:pt>
                <c:pt idx="48">
                  <c:v>472</c:v>
                </c:pt>
                <c:pt idx="49">
                  <c:v>475</c:v>
                </c:pt>
                <c:pt idx="50">
                  <c:v>478</c:v>
                </c:pt>
                <c:pt idx="51">
                  <c:v>481</c:v>
                </c:pt>
                <c:pt idx="52">
                  <c:v>484</c:v>
                </c:pt>
                <c:pt idx="53">
                  <c:v>487</c:v>
                </c:pt>
                <c:pt idx="54">
                  <c:v>490</c:v>
                </c:pt>
                <c:pt idx="55">
                  <c:v>493</c:v>
                </c:pt>
                <c:pt idx="56">
                  <c:v>496</c:v>
                </c:pt>
                <c:pt idx="57">
                  <c:v>499</c:v>
                </c:pt>
                <c:pt idx="58">
                  <c:v>502</c:v>
                </c:pt>
                <c:pt idx="59">
                  <c:v>505</c:v>
                </c:pt>
                <c:pt idx="60">
                  <c:v>508</c:v>
                </c:pt>
                <c:pt idx="61">
                  <c:v>511</c:v>
                </c:pt>
                <c:pt idx="62">
                  <c:v>514</c:v>
                </c:pt>
                <c:pt idx="63">
                  <c:v>517</c:v>
                </c:pt>
                <c:pt idx="64">
                  <c:v>520</c:v>
                </c:pt>
                <c:pt idx="65">
                  <c:v>523</c:v>
                </c:pt>
                <c:pt idx="66">
                  <c:v>526</c:v>
                </c:pt>
                <c:pt idx="67">
                  <c:v>720</c:v>
                </c:pt>
              </c:numCache>
            </c:numRef>
          </c:cat>
          <c:val>
            <c:numRef>
              <c:f>'_VHK63.1'!$N$3:$N$70</c:f>
              <c:numCache>
                <c:formatCode>General</c:formatCode>
                <c:ptCount val="68"/>
                <c:pt idx="0">
                  <c:v>0</c:v>
                </c:pt>
                <c:pt idx="1">
                  <c:v>3.95E-2</c:v>
                </c:pt>
                <c:pt idx="2">
                  <c:v>0.1883</c:v>
                </c:pt>
                <c:pt idx="3">
                  <c:v>0.55619999999999992</c:v>
                </c:pt>
                <c:pt idx="4">
                  <c:v>1.196</c:v>
                </c:pt>
                <c:pt idx="5">
                  <c:v>2.1220000000000003</c:v>
                </c:pt>
                <c:pt idx="6">
                  <c:v>3.3040000000000003</c:v>
                </c:pt>
                <c:pt idx="7">
                  <c:v>4.6979999999999995</c:v>
                </c:pt>
                <c:pt idx="8">
                  <c:v>6.2450000000000001</c:v>
                </c:pt>
                <c:pt idx="9">
                  <c:v>7.9039999999999999</c:v>
                </c:pt>
                <c:pt idx="10">
                  <c:v>9.65</c:v>
                </c:pt>
                <c:pt idx="11">
                  <c:v>11.45</c:v>
                </c:pt>
                <c:pt idx="12">
                  <c:v>13.29</c:v>
                </c:pt>
                <c:pt idx="13">
                  <c:v>15.11</c:v>
                </c:pt>
                <c:pt idx="14">
                  <c:v>16.889999999999997</c:v>
                </c:pt>
                <c:pt idx="15">
                  <c:v>18.579999999999998</c:v>
                </c:pt>
                <c:pt idx="16">
                  <c:v>20.16</c:v>
                </c:pt>
                <c:pt idx="17">
                  <c:v>21.64</c:v>
                </c:pt>
                <c:pt idx="18">
                  <c:v>23.040000000000003</c:v>
                </c:pt>
                <c:pt idx="19">
                  <c:v>24.36</c:v>
                </c:pt>
                <c:pt idx="20">
                  <c:v>25.590000000000003</c:v>
                </c:pt>
                <c:pt idx="21">
                  <c:v>26.74</c:v>
                </c:pt>
                <c:pt idx="22">
                  <c:v>27.79</c:v>
                </c:pt>
                <c:pt idx="23">
                  <c:v>28.729999999999997</c:v>
                </c:pt>
                <c:pt idx="24">
                  <c:v>29.55</c:v>
                </c:pt>
                <c:pt idx="25">
                  <c:v>30.27</c:v>
                </c:pt>
                <c:pt idx="26">
                  <c:v>30.86</c:v>
                </c:pt>
                <c:pt idx="27">
                  <c:v>31.32</c:v>
                </c:pt>
                <c:pt idx="28">
                  <c:v>31.65</c:v>
                </c:pt>
                <c:pt idx="29">
                  <c:v>31.87</c:v>
                </c:pt>
                <c:pt idx="30">
                  <c:v>31.97</c:v>
                </c:pt>
                <c:pt idx="31">
                  <c:v>31.95</c:v>
                </c:pt>
                <c:pt idx="32">
                  <c:v>31.81</c:v>
                </c:pt>
                <c:pt idx="33">
                  <c:v>31.52</c:v>
                </c:pt>
                <c:pt idx="34">
                  <c:v>31.08</c:v>
                </c:pt>
                <c:pt idx="35">
                  <c:v>30.48</c:v>
                </c:pt>
                <c:pt idx="36">
                  <c:v>29.73</c:v>
                </c:pt>
                <c:pt idx="37">
                  <c:v>28.86</c:v>
                </c:pt>
                <c:pt idx="38">
                  <c:v>27.88</c:v>
                </c:pt>
                <c:pt idx="39">
                  <c:v>26.82</c:v>
                </c:pt>
                <c:pt idx="40">
                  <c:v>25.66</c:v>
                </c:pt>
                <c:pt idx="41">
                  <c:v>24.43</c:v>
                </c:pt>
                <c:pt idx="42">
                  <c:v>23.11</c:v>
                </c:pt>
                <c:pt idx="43">
                  <c:v>21.72</c:v>
                </c:pt>
                <c:pt idx="44">
                  <c:v>20.27</c:v>
                </c:pt>
                <c:pt idx="45">
                  <c:v>18.73</c:v>
                </c:pt>
                <c:pt idx="46">
                  <c:v>17.12</c:v>
                </c:pt>
                <c:pt idx="47">
                  <c:v>15.43</c:v>
                </c:pt>
                <c:pt idx="48">
                  <c:v>13.66</c:v>
                </c:pt>
                <c:pt idx="49">
                  <c:v>11.85</c:v>
                </c:pt>
                <c:pt idx="50">
                  <c:v>10.02</c:v>
                </c:pt>
                <c:pt idx="51">
                  <c:v>8.1980000000000004</c:v>
                </c:pt>
                <c:pt idx="52">
                  <c:v>6.4619999999999997</c:v>
                </c:pt>
                <c:pt idx="53">
                  <c:v>4.899</c:v>
                </c:pt>
                <c:pt idx="54">
                  <c:v>3.5939999999999999</c:v>
                </c:pt>
                <c:pt idx="55">
                  <c:v>2.5869999999999997</c:v>
                </c:pt>
                <c:pt idx="56">
                  <c:v>1.86</c:v>
                </c:pt>
                <c:pt idx="57">
                  <c:v>1.371</c:v>
                </c:pt>
                <c:pt idx="58">
                  <c:v>1.0469999999999999</c:v>
                </c:pt>
                <c:pt idx="59">
                  <c:v>0.82079999999999997</c:v>
                </c:pt>
                <c:pt idx="60">
                  <c:v>0.64590000000000003</c:v>
                </c:pt>
                <c:pt idx="61">
                  <c:v>0.49330000000000002</c:v>
                </c:pt>
                <c:pt idx="62">
                  <c:v>0.3528</c:v>
                </c:pt>
                <c:pt idx="63">
                  <c:v>0.21780000000000002</c:v>
                </c:pt>
                <c:pt idx="64">
                  <c:v>9.64E-2</c:v>
                </c:pt>
                <c:pt idx="65">
                  <c:v>0</c:v>
                </c:pt>
                <c:pt idx="66">
                  <c:v>0</c:v>
                </c:pt>
                <c:pt idx="67">
                  <c:v>0</c:v>
                </c:pt>
              </c:numCache>
            </c:numRef>
          </c:val>
          <c:smooth val="0"/>
        </c:ser>
        <c:dLbls>
          <c:showLegendKey val="0"/>
          <c:showVal val="0"/>
          <c:showCatName val="0"/>
          <c:showSerName val="0"/>
          <c:showPercent val="0"/>
          <c:showBubbleSize val="0"/>
        </c:dLbls>
        <c:smooth val="0"/>
        <c:axId val="174964264"/>
        <c:axId val="174965440"/>
      </c:lineChart>
      <c:catAx>
        <c:axId val="17496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bg-BG"/>
          </a:p>
        </c:txPr>
        <c:crossAx val="174965440"/>
        <c:crosses val="autoZero"/>
        <c:auto val="1"/>
        <c:lblAlgn val="ctr"/>
        <c:lblOffset val="100"/>
        <c:noMultiLvlLbl val="0"/>
      </c:catAx>
      <c:valAx>
        <c:axId val="17496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bg-BG"/>
          </a:p>
        </c:txPr>
        <c:crossAx val="174964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bg-BG"/>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bg-BG"/>
        </a:p>
      </c:txPr>
    </c:title>
    <c:autoTitleDeleted val="0"/>
    <c:plotArea>
      <c:layout>
        <c:manualLayout>
          <c:layoutTarget val="inner"/>
          <c:xMode val="edge"/>
          <c:yMode val="edge"/>
          <c:x val="3.1597165143418725E-2"/>
          <c:y val="0.20049675686482055"/>
          <c:w val="0.95819999131809164"/>
          <c:h val="0.71281534440096428"/>
        </c:manualLayout>
      </c:layout>
      <c:lineChart>
        <c:grouping val="standard"/>
        <c:varyColors val="0"/>
        <c:ser>
          <c:idx val="0"/>
          <c:order val="0"/>
          <c:spPr>
            <a:ln w="28575" cap="rnd">
              <a:solidFill>
                <a:schemeClr val="accent1"/>
              </a:solidFill>
              <a:round/>
            </a:ln>
            <a:effectLst/>
          </c:spPr>
          <c:marker>
            <c:symbol val="none"/>
          </c:marker>
          <c:cat>
            <c:numRef>
              <c:f>'_VHK63.1'!$P$3:$P$93</c:f>
              <c:numCache>
                <c:formatCode>General</c:formatCode>
                <c:ptCount val="91"/>
                <c:pt idx="0">
                  <c:v>0</c:v>
                </c:pt>
                <c:pt idx="1">
                  <c:v>136</c:v>
                </c:pt>
                <c:pt idx="2">
                  <c:v>139</c:v>
                </c:pt>
                <c:pt idx="3">
                  <c:v>142</c:v>
                </c:pt>
                <c:pt idx="4">
                  <c:v>145</c:v>
                </c:pt>
                <c:pt idx="5">
                  <c:v>148</c:v>
                </c:pt>
                <c:pt idx="6">
                  <c:v>151</c:v>
                </c:pt>
                <c:pt idx="7">
                  <c:v>154</c:v>
                </c:pt>
                <c:pt idx="8">
                  <c:v>157</c:v>
                </c:pt>
                <c:pt idx="9">
                  <c:v>160</c:v>
                </c:pt>
                <c:pt idx="10">
                  <c:v>163</c:v>
                </c:pt>
                <c:pt idx="11">
                  <c:v>166</c:v>
                </c:pt>
                <c:pt idx="12">
                  <c:v>169</c:v>
                </c:pt>
                <c:pt idx="13">
                  <c:v>172</c:v>
                </c:pt>
                <c:pt idx="14">
                  <c:v>175</c:v>
                </c:pt>
                <c:pt idx="15">
                  <c:v>178</c:v>
                </c:pt>
                <c:pt idx="16">
                  <c:v>181</c:v>
                </c:pt>
                <c:pt idx="17">
                  <c:v>184</c:v>
                </c:pt>
                <c:pt idx="18">
                  <c:v>187</c:v>
                </c:pt>
                <c:pt idx="19">
                  <c:v>190</c:v>
                </c:pt>
                <c:pt idx="20">
                  <c:v>193</c:v>
                </c:pt>
                <c:pt idx="21">
                  <c:v>196</c:v>
                </c:pt>
                <c:pt idx="22">
                  <c:v>199</c:v>
                </c:pt>
                <c:pt idx="23">
                  <c:v>202</c:v>
                </c:pt>
                <c:pt idx="24">
                  <c:v>205</c:v>
                </c:pt>
                <c:pt idx="25">
                  <c:v>208</c:v>
                </c:pt>
                <c:pt idx="26">
                  <c:v>211</c:v>
                </c:pt>
                <c:pt idx="27">
                  <c:v>214</c:v>
                </c:pt>
                <c:pt idx="28">
                  <c:v>217</c:v>
                </c:pt>
                <c:pt idx="29">
                  <c:v>220</c:v>
                </c:pt>
                <c:pt idx="30">
                  <c:v>223</c:v>
                </c:pt>
                <c:pt idx="31">
                  <c:v>226</c:v>
                </c:pt>
                <c:pt idx="32">
                  <c:v>229</c:v>
                </c:pt>
                <c:pt idx="33">
                  <c:v>232</c:v>
                </c:pt>
                <c:pt idx="34">
                  <c:v>235</c:v>
                </c:pt>
                <c:pt idx="35">
                  <c:v>238</c:v>
                </c:pt>
                <c:pt idx="36">
                  <c:v>241</c:v>
                </c:pt>
                <c:pt idx="37">
                  <c:v>244</c:v>
                </c:pt>
                <c:pt idx="38">
                  <c:v>247</c:v>
                </c:pt>
                <c:pt idx="39">
                  <c:v>250</c:v>
                </c:pt>
                <c:pt idx="40">
                  <c:v>253</c:v>
                </c:pt>
                <c:pt idx="41">
                  <c:v>256</c:v>
                </c:pt>
                <c:pt idx="42">
                  <c:v>259</c:v>
                </c:pt>
                <c:pt idx="43">
                  <c:v>262</c:v>
                </c:pt>
                <c:pt idx="44">
                  <c:v>265</c:v>
                </c:pt>
                <c:pt idx="45">
                  <c:v>268</c:v>
                </c:pt>
                <c:pt idx="46">
                  <c:v>271</c:v>
                </c:pt>
                <c:pt idx="47">
                  <c:v>274</c:v>
                </c:pt>
                <c:pt idx="48">
                  <c:v>277</c:v>
                </c:pt>
                <c:pt idx="49">
                  <c:v>280</c:v>
                </c:pt>
                <c:pt idx="50">
                  <c:v>283</c:v>
                </c:pt>
                <c:pt idx="51">
                  <c:v>286</c:v>
                </c:pt>
                <c:pt idx="52">
                  <c:v>289</c:v>
                </c:pt>
                <c:pt idx="53">
                  <c:v>292</c:v>
                </c:pt>
                <c:pt idx="54">
                  <c:v>295</c:v>
                </c:pt>
                <c:pt idx="55">
                  <c:v>298</c:v>
                </c:pt>
                <c:pt idx="56">
                  <c:v>301</c:v>
                </c:pt>
                <c:pt idx="57">
                  <c:v>304</c:v>
                </c:pt>
                <c:pt idx="58">
                  <c:v>307</c:v>
                </c:pt>
                <c:pt idx="59">
                  <c:v>310</c:v>
                </c:pt>
                <c:pt idx="60">
                  <c:v>313</c:v>
                </c:pt>
                <c:pt idx="61">
                  <c:v>316</c:v>
                </c:pt>
                <c:pt idx="62">
                  <c:v>319</c:v>
                </c:pt>
                <c:pt idx="63">
                  <c:v>322</c:v>
                </c:pt>
                <c:pt idx="64">
                  <c:v>325</c:v>
                </c:pt>
                <c:pt idx="65">
                  <c:v>328</c:v>
                </c:pt>
                <c:pt idx="66">
                  <c:v>331</c:v>
                </c:pt>
                <c:pt idx="67">
                  <c:v>334</c:v>
                </c:pt>
                <c:pt idx="68">
                  <c:v>337</c:v>
                </c:pt>
                <c:pt idx="69">
                  <c:v>340</c:v>
                </c:pt>
                <c:pt idx="70">
                  <c:v>343</c:v>
                </c:pt>
                <c:pt idx="71">
                  <c:v>346</c:v>
                </c:pt>
                <c:pt idx="72">
                  <c:v>349</c:v>
                </c:pt>
                <c:pt idx="73">
                  <c:v>352</c:v>
                </c:pt>
                <c:pt idx="74">
                  <c:v>355</c:v>
                </c:pt>
                <c:pt idx="75">
                  <c:v>358</c:v>
                </c:pt>
                <c:pt idx="76">
                  <c:v>361</c:v>
                </c:pt>
                <c:pt idx="77">
                  <c:v>364</c:v>
                </c:pt>
                <c:pt idx="78">
                  <c:v>367</c:v>
                </c:pt>
                <c:pt idx="79">
                  <c:v>370</c:v>
                </c:pt>
                <c:pt idx="80">
                  <c:v>373</c:v>
                </c:pt>
                <c:pt idx="81">
                  <c:v>376</c:v>
                </c:pt>
                <c:pt idx="82">
                  <c:v>379</c:v>
                </c:pt>
                <c:pt idx="83">
                  <c:v>382</c:v>
                </c:pt>
                <c:pt idx="84">
                  <c:v>385</c:v>
                </c:pt>
                <c:pt idx="85">
                  <c:v>388</c:v>
                </c:pt>
                <c:pt idx="86">
                  <c:v>391</c:v>
                </c:pt>
                <c:pt idx="87">
                  <c:v>394</c:v>
                </c:pt>
                <c:pt idx="88">
                  <c:v>397</c:v>
                </c:pt>
                <c:pt idx="89">
                  <c:v>400</c:v>
                </c:pt>
                <c:pt idx="90">
                  <c:v>720</c:v>
                </c:pt>
              </c:numCache>
            </c:numRef>
          </c:cat>
          <c:val>
            <c:numRef>
              <c:f>'_VHK63.1'!$Q$3:$Q$93</c:f>
              <c:numCache>
                <c:formatCode>General</c:formatCode>
                <c:ptCount val="91"/>
                <c:pt idx="0">
                  <c:v>0</c:v>
                </c:pt>
                <c:pt idx="1">
                  <c:v>3.0700000000000002E-2</c:v>
                </c:pt>
                <c:pt idx="2">
                  <c:v>0.1769</c:v>
                </c:pt>
                <c:pt idx="3">
                  <c:v>0.57330000000000003</c:v>
                </c:pt>
                <c:pt idx="4">
                  <c:v>1.2830000000000001</c:v>
                </c:pt>
                <c:pt idx="5">
                  <c:v>2.3210000000000002</c:v>
                </c:pt>
                <c:pt idx="6">
                  <c:v>3.6429999999999998</c:v>
                </c:pt>
                <c:pt idx="7">
                  <c:v>5.1829999999999998</c:v>
                </c:pt>
                <c:pt idx="8">
                  <c:v>6.8609999999999998</c:v>
                </c:pt>
                <c:pt idx="9">
                  <c:v>8.6</c:v>
                </c:pt>
                <c:pt idx="10">
                  <c:v>10.38</c:v>
                </c:pt>
                <c:pt idx="11">
                  <c:v>12.149999999999999</c:v>
                </c:pt>
                <c:pt idx="12">
                  <c:v>13.92</c:v>
                </c:pt>
                <c:pt idx="13">
                  <c:v>15.67</c:v>
                </c:pt>
                <c:pt idx="14">
                  <c:v>17.39</c:v>
                </c:pt>
                <c:pt idx="15">
                  <c:v>19.05</c:v>
                </c:pt>
                <c:pt idx="16">
                  <c:v>20.639999999999997</c:v>
                </c:pt>
                <c:pt idx="17">
                  <c:v>22.11</c:v>
                </c:pt>
                <c:pt idx="18">
                  <c:v>23.470000000000002</c:v>
                </c:pt>
                <c:pt idx="19">
                  <c:v>24.71</c:v>
                </c:pt>
                <c:pt idx="20">
                  <c:v>25.81</c:v>
                </c:pt>
                <c:pt idx="21">
                  <c:v>26.78</c:v>
                </c:pt>
                <c:pt idx="22">
                  <c:v>27.650000000000002</c:v>
                </c:pt>
                <c:pt idx="23">
                  <c:v>28.43</c:v>
                </c:pt>
                <c:pt idx="24">
                  <c:v>29.16</c:v>
                </c:pt>
                <c:pt idx="25">
                  <c:v>29.85</c:v>
                </c:pt>
                <c:pt idx="26">
                  <c:v>30.48</c:v>
                </c:pt>
                <c:pt idx="27">
                  <c:v>31</c:v>
                </c:pt>
                <c:pt idx="28">
                  <c:v>31.41</c:v>
                </c:pt>
                <c:pt idx="29">
                  <c:v>31.7</c:v>
                </c:pt>
                <c:pt idx="30">
                  <c:v>31.89</c:v>
                </c:pt>
                <c:pt idx="31">
                  <c:v>32</c:v>
                </c:pt>
                <c:pt idx="32">
                  <c:v>32.07</c:v>
                </c:pt>
                <c:pt idx="33">
                  <c:v>32.099999999999994</c:v>
                </c:pt>
                <c:pt idx="34">
                  <c:v>32.11</c:v>
                </c:pt>
                <c:pt idx="35">
                  <c:v>32.099999999999994</c:v>
                </c:pt>
                <c:pt idx="36">
                  <c:v>32.07</c:v>
                </c:pt>
                <c:pt idx="37">
                  <c:v>32.01</c:v>
                </c:pt>
                <c:pt idx="38">
                  <c:v>31.95</c:v>
                </c:pt>
                <c:pt idx="39">
                  <c:v>31.89</c:v>
                </c:pt>
                <c:pt idx="40">
                  <c:v>31.850000000000005</c:v>
                </c:pt>
                <c:pt idx="41">
                  <c:v>31.84</c:v>
                </c:pt>
                <c:pt idx="42">
                  <c:v>31.87</c:v>
                </c:pt>
                <c:pt idx="43">
                  <c:v>31.940000000000005</c:v>
                </c:pt>
                <c:pt idx="44">
                  <c:v>32.050000000000004</c:v>
                </c:pt>
                <c:pt idx="45">
                  <c:v>32.169999999999995</c:v>
                </c:pt>
                <c:pt idx="46">
                  <c:v>32.26</c:v>
                </c:pt>
                <c:pt idx="47">
                  <c:v>32.28</c:v>
                </c:pt>
                <c:pt idx="48">
                  <c:v>32.22</c:v>
                </c:pt>
                <c:pt idx="49">
                  <c:v>32.11</c:v>
                </c:pt>
                <c:pt idx="50">
                  <c:v>31.97</c:v>
                </c:pt>
                <c:pt idx="51">
                  <c:v>31.82</c:v>
                </c:pt>
                <c:pt idx="52">
                  <c:v>31.68</c:v>
                </c:pt>
                <c:pt idx="53">
                  <c:v>31.54</c:v>
                </c:pt>
                <c:pt idx="54">
                  <c:v>31.36</c:v>
                </c:pt>
                <c:pt idx="55">
                  <c:v>31.130000000000003</c:v>
                </c:pt>
                <c:pt idx="56">
                  <c:v>30.779999999999998</c:v>
                </c:pt>
                <c:pt idx="57">
                  <c:v>30.31</c:v>
                </c:pt>
                <c:pt idx="58">
                  <c:v>29.7</c:v>
                </c:pt>
                <c:pt idx="59">
                  <c:v>28.95</c:v>
                </c:pt>
                <c:pt idx="60">
                  <c:v>28.080000000000002</c:v>
                </c:pt>
                <c:pt idx="61">
                  <c:v>27.130000000000003</c:v>
                </c:pt>
                <c:pt idx="62">
                  <c:v>26.110000000000003</c:v>
                </c:pt>
                <c:pt idx="63">
                  <c:v>25.02</c:v>
                </c:pt>
                <c:pt idx="64">
                  <c:v>23.88</c:v>
                </c:pt>
                <c:pt idx="65">
                  <c:v>22.630000000000003</c:v>
                </c:pt>
                <c:pt idx="66">
                  <c:v>21.25</c:v>
                </c:pt>
                <c:pt idx="67">
                  <c:v>19.75</c:v>
                </c:pt>
                <c:pt idx="68">
                  <c:v>18.13</c:v>
                </c:pt>
                <c:pt idx="69">
                  <c:v>16.45</c:v>
                </c:pt>
                <c:pt idx="70">
                  <c:v>14.74</c:v>
                </c:pt>
                <c:pt idx="71">
                  <c:v>13.04</c:v>
                </c:pt>
                <c:pt idx="72">
                  <c:v>11.350000000000001</c:v>
                </c:pt>
                <c:pt idx="73">
                  <c:v>9.6749999999999989</c:v>
                </c:pt>
                <c:pt idx="74">
                  <c:v>8.01</c:v>
                </c:pt>
                <c:pt idx="75">
                  <c:v>6.3959999999999999</c:v>
                </c:pt>
                <c:pt idx="76">
                  <c:v>4.9160000000000004</c:v>
                </c:pt>
                <c:pt idx="77">
                  <c:v>3.653</c:v>
                </c:pt>
                <c:pt idx="78">
                  <c:v>2.6629999999999998</c:v>
                </c:pt>
                <c:pt idx="79">
                  <c:v>1.9589999999999999</c:v>
                </c:pt>
                <c:pt idx="80">
                  <c:v>1.504</c:v>
                </c:pt>
                <c:pt idx="81">
                  <c:v>1.2290000000000001</c:v>
                </c:pt>
                <c:pt idx="82">
                  <c:v>1.042</c:v>
                </c:pt>
                <c:pt idx="83">
                  <c:v>0.89039999999999997</c:v>
                </c:pt>
                <c:pt idx="84">
                  <c:v>0.7448999999999999</c:v>
                </c:pt>
                <c:pt idx="85">
                  <c:v>0.58540000000000003</c:v>
                </c:pt>
                <c:pt idx="86">
                  <c:v>0.4178</c:v>
                </c:pt>
                <c:pt idx="87">
                  <c:v>0.2495</c:v>
                </c:pt>
                <c:pt idx="88">
                  <c:v>9.2100000000000001E-2</c:v>
                </c:pt>
                <c:pt idx="89">
                  <c:v>0</c:v>
                </c:pt>
                <c:pt idx="90">
                  <c:v>0</c:v>
                </c:pt>
              </c:numCache>
            </c:numRef>
          </c:val>
          <c:smooth val="0"/>
        </c:ser>
        <c:dLbls>
          <c:showLegendKey val="0"/>
          <c:showVal val="0"/>
          <c:showCatName val="0"/>
          <c:showSerName val="0"/>
          <c:showPercent val="0"/>
          <c:showBubbleSize val="0"/>
        </c:dLbls>
        <c:smooth val="0"/>
        <c:axId val="174895904"/>
        <c:axId val="174897080"/>
      </c:lineChart>
      <c:catAx>
        <c:axId val="17489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bg-BG"/>
          </a:p>
        </c:txPr>
        <c:crossAx val="174897080"/>
        <c:crosses val="autoZero"/>
        <c:auto val="1"/>
        <c:lblAlgn val="ctr"/>
        <c:lblOffset val="100"/>
        <c:noMultiLvlLbl val="0"/>
      </c:catAx>
      <c:valAx>
        <c:axId val="174897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bg-BG"/>
          </a:p>
        </c:txPr>
        <c:crossAx val="174895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bg-B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11.12.2016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193026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11.12.2016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212469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11.12.2016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398985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11.12.2016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359557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429E4371-C88F-4016-A6C5-54BDAAD9C92B}" type="datetimeFigureOut">
              <a:rPr lang="de-DE" smtClean="0"/>
              <a:t>11.12.2016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1521138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429E4371-C88F-4016-A6C5-54BDAAD9C92B}" type="datetimeFigureOut">
              <a:rPr lang="de-DE" smtClean="0"/>
              <a:t>11.12.2016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232166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29E4371-C88F-4016-A6C5-54BDAAD9C92B}" type="datetimeFigureOut">
              <a:rPr lang="de-DE" smtClean="0"/>
              <a:t>11.12.2016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331640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429E4371-C88F-4016-A6C5-54BDAAD9C92B}" type="datetimeFigureOut">
              <a:rPr lang="de-DE" smtClean="0"/>
              <a:t>11.12.2016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294023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9E4371-C88F-4016-A6C5-54BDAAD9C92B}" type="datetimeFigureOut">
              <a:rPr lang="de-DE" smtClean="0"/>
              <a:t>11.12.2016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3543449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29E4371-C88F-4016-A6C5-54BDAAD9C92B}" type="datetimeFigureOut">
              <a:rPr lang="de-DE" smtClean="0"/>
              <a:t>11.12.2016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5499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29E4371-C88F-4016-A6C5-54BDAAD9C92B}" type="datetimeFigureOut">
              <a:rPr lang="de-DE" smtClean="0"/>
              <a:t>11.12.2016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261017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E4371-C88F-4016-A6C5-54BDAAD9C92B}" type="datetimeFigureOut">
              <a:rPr lang="de-DE" smtClean="0"/>
              <a:t>11.12.2016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6ACAF-6A92-4D09-9FFA-101E6AB72021}" type="slidenum">
              <a:rPr lang="de-DE" smtClean="0"/>
              <a:t>‹#›</a:t>
            </a:fld>
            <a:endParaRPr lang="de-DE"/>
          </a:p>
        </p:txBody>
      </p:sp>
    </p:spTree>
    <p:extLst>
      <p:ext uri="{BB962C8B-B14F-4D97-AF65-F5344CB8AC3E}">
        <p14:creationId xmlns:p14="http://schemas.microsoft.com/office/powerpoint/2010/main" val="2120159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730325"/>
            <a:ext cx="9144000" cy="3516924"/>
          </a:xfrm>
        </p:spPr>
        <p:txBody>
          <a:bodyPr/>
          <a:lstStyle/>
          <a:p>
            <a:r>
              <a:rPr lang="en-US" dirty="0" smtClean="0"/>
              <a:t>12.12.2016</a:t>
            </a:r>
            <a:br>
              <a:rPr lang="en-US" dirty="0" smtClean="0"/>
            </a:br>
            <a:r>
              <a:rPr lang="en-US" dirty="0" smtClean="0"/>
              <a:t/>
            </a:r>
            <a:br>
              <a:rPr lang="en-US" dirty="0" smtClean="0"/>
            </a:br>
            <a:r>
              <a:rPr lang="en-US" dirty="0" smtClean="0"/>
              <a:t>09:00</a:t>
            </a:r>
            <a:endParaRPr lang="de-DE" dirty="0"/>
          </a:p>
        </p:txBody>
      </p:sp>
    </p:spTree>
    <p:extLst>
      <p:ext uri="{BB962C8B-B14F-4D97-AF65-F5344CB8AC3E}">
        <p14:creationId xmlns:p14="http://schemas.microsoft.com/office/powerpoint/2010/main" val="253093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smtClean="0"/>
              <a:t>Vergröberungsgrad</a:t>
            </a:r>
            <a:endParaRPr lang="de-DE"/>
          </a:p>
        </p:txBody>
      </p:sp>
      <p:sp>
        <p:nvSpPr>
          <p:cNvPr id="3" name="Inhaltsplatzhalter 2"/>
          <p:cNvSpPr>
            <a:spLocks noGrp="1"/>
          </p:cNvSpPr>
          <p:nvPr>
            <p:ph idx="1"/>
          </p:nvPr>
        </p:nvSpPr>
        <p:spPr/>
        <p:txBody>
          <a:bodyPr/>
          <a:lstStyle/>
          <a:p>
            <a:endParaRPr lang="de-DE" dirty="0" smtClean="0"/>
          </a:p>
          <a:p>
            <a:endParaRPr lang="de-DE" dirty="0"/>
          </a:p>
          <a:p>
            <a:r>
              <a:rPr lang="de-DE" dirty="0" smtClean="0"/>
              <a:t>Der Vergröberungsgrad beschreibt das Größenverhältnis zwei benachbarter Zellen. Dieses sollte nicht größer als 1,5 sein.</a:t>
            </a:r>
            <a:endParaRPr lang="de-DE" dirty="0"/>
          </a:p>
        </p:txBody>
      </p:sp>
    </p:spTree>
    <p:extLst>
      <p:ext uri="{BB962C8B-B14F-4D97-AF65-F5344CB8AC3E}">
        <p14:creationId xmlns:p14="http://schemas.microsoft.com/office/powerpoint/2010/main" val="301237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Verzerrung</a:t>
            </a:r>
            <a:endParaRPr lang="de-DE" dirty="0"/>
          </a:p>
        </p:txBody>
      </p:sp>
      <p:sp>
        <p:nvSpPr>
          <p:cNvPr id="3" name="Inhaltsplatzhalter 2"/>
          <p:cNvSpPr>
            <a:spLocks noGrp="1"/>
          </p:cNvSpPr>
          <p:nvPr>
            <p:ph idx="1"/>
          </p:nvPr>
        </p:nvSpPr>
        <p:spPr/>
        <p:txBody>
          <a:bodyPr/>
          <a:lstStyle/>
          <a:p>
            <a:r>
              <a:rPr lang="de-DE" dirty="0" smtClean="0"/>
              <a:t>Der Winkel </a:t>
            </a:r>
            <a:r>
              <a:rPr lang="en-US" dirty="0" smtClean="0"/>
              <a:t>&gt;=60 Grad </a:t>
            </a:r>
            <a:r>
              <a:rPr lang="en-US" dirty="0" err="1" smtClean="0"/>
              <a:t>wird</a:t>
            </a:r>
            <a:r>
              <a:rPr lang="en-US" dirty="0" smtClean="0"/>
              <a:t> </a:t>
            </a:r>
            <a:r>
              <a:rPr lang="en-US" dirty="0" err="1" smtClean="0"/>
              <a:t>empfohlen</a:t>
            </a:r>
            <a:endParaRPr lang="en-US" dirty="0" smtClean="0"/>
          </a:p>
          <a:p>
            <a:endParaRPr lang="en-US" dirty="0"/>
          </a:p>
          <a:p>
            <a:r>
              <a:rPr lang="en-US" dirty="0" err="1" smtClean="0"/>
              <a:t>Gemessen</a:t>
            </a:r>
            <a:r>
              <a:rPr lang="en-US" dirty="0" smtClean="0"/>
              <a:t> </a:t>
            </a:r>
            <a:r>
              <a:rPr lang="en-US" dirty="0" err="1" smtClean="0"/>
              <a:t>wird</a:t>
            </a:r>
            <a:r>
              <a:rPr lang="en-US" dirty="0" smtClean="0"/>
              <a:t> </a:t>
            </a:r>
            <a:r>
              <a:rPr lang="en-US" dirty="0" err="1" smtClean="0"/>
              <a:t>im</a:t>
            </a:r>
            <a:r>
              <a:rPr lang="en-US" dirty="0" smtClean="0"/>
              <a:t> </a:t>
            </a:r>
            <a:r>
              <a:rPr lang="en-US" dirty="0" err="1" smtClean="0"/>
              <a:t>spitzen</a:t>
            </a:r>
            <a:r>
              <a:rPr lang="en-US" dirty="0" smtClean="0"/>
              <a:t> </a:t>
            </a:r>
            <a:r>
              <a:rPr lang="en-US" dirty="0" err="1" smtClean="0"/>
              <a:t>Winkel</a:t>
            </a:r>
            <a:r>
              <a:rPr lang="en-US" dirty="0" smtClean="0"/>
              <a:t> </a:t>
            </a:r>
            <a:r>
              <a:rPr lang="en-US" dirty="0" err="1" smtClean="0"/>
              <a:t>zwischen</a:t>
            </a:r>
            <a:r>
              <a:rPr lang="en-US" dirty="0" smtClean="0"/>
              <a:t> der </a:t>
            </a:r>
            <a:r>
              <a:rPr lang="en-US" dirty="0" err="1" smtClean="0"/>
              <a:t>Linie</a:t>
            </a:r>
            <a:r>
              <a:rPr lang="en-US" dirty="0" smtClean="0"/>
              <a:t>, die </a:t>
            </a:r>
            <a:r>
              <a:rPr lang="en-US" dirty="0" err="1" smtClean="0"/>
              <a:t>die</a:t>
            </a:r>
            <a:r>
              <a:rPr lang="en-US" dirty="0" smtClean="0"/>
              <a:t> </a:t>
            </a:r>
            <a:r>
              <a:rPr lang="en-US" dirty="0" err="1" smtClean="0"/>
              <a:t>zwei</a:t>
            </a:r>
            <a:r>
              <a:rPr lang="en-US" dirty="0" smtClean="0"/>
              <a:t> </a:t>
            </a:r>
            <a:r>
              <a:rPr lang="en-US" dirty="0" err="1" smtClean="0"/>
              <a:t>Mittelpunkte</a:t>
            </a:r>
            <a:r>
              <a:rPr lang="en-US" dirty="0" smtClean="0"/>
              <a:t> </a:t>
            </a:r>
            <a:r>
              <a:rPr lang="en-US" dirty="0" err="1" smtClean="0"/>
              <a:t>verbindet</a:t>
            </a:r>
            <a:r>
              <a:rPr lang="en-US" dirty="0" smtClean="0"/>
              <a:t> und der </a:t>
            </a:r>
            <a:r>
              <a:rPr lang="en-US" dirty="0" err="1" smtClean="0"/>
              <a:t>gemeisamen</a:t>
            </a:r>
            <a:r>
              <a:rPr lang="en-US" dirty="0" smtClean="0"/>
              <a:t> </a:t>
            </a:r>
            <a:r>
              <a:rPr lang="en-US" dirty="0" err="1" smtClean="0"/>
              <a:t>Seite</a:t>
            </a:r>
            <a:r>
              <a:rPr lang="en-US" dirty="0" smtClean="0"/>
              <a:t> der </a:t>
            </a:r>
            <a:r>
              <a:rPr lang="en-US" dirty="0" err="1" smtClean="0"/>
              <a:t>benachbarten</a:t>
            </a:r>
            <a:r>
              <a:rPr lang="en-US" dirty="0" smtClean="0"/>
              <a:t> </a:t>
            </a:r>
            <a:r>
              <a:rPr lang="en-US" dirty="0" err="1" smtClean="0"/>
              <a:t>Zellen</a:t>
            </a:r>
            <a:r>
              <a:rPr lang="en-US" dirty="0" smtClean="0"/>
              <a:t>.</a:t>
            </a:r>
            <a:endParaRPr lang="de-DE" dirty="0"/>
          </a:p>
        </p:txBody>
      </p:sp>
    </p:spTree>
    <p:extLst>
      <p:ext uri="{BB962C8B-B14F-4D97-AF65-F5344CB8AC3E}">
        <p14:creationId xmlns:p14="http://schemas.microsoft.com/office/powerpoint/2010/main" val="27180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Was ist eine Ladungsbewegung</a:t>
            </a:r>
            <a:endParaRPr lang="de-DE" dirty="0"/>
          </a:p>
        </p:txBody>
      </p:sp>
      <p:sp>
        <p:nvSpPr>
          <p:cNvPr id="3" name="Content Placeholder 2"/>
          <p:cNvSpPr>
            <a:spLocks noGrp="1"/>
          </p:cNvSpPr>
          <p:nvPr>
            <p:ph idx="1"/>
          </p:nvPr>
        </p:nvSpPr>
        <p:spPr/>
        <p:txBody>
          <a:bodyPr/>
          <a:lstStyle/>
          <a:p>
            <a:r>
              <a:rPr lang="de-DE" dirty="0" smtClean="0"/>
              <a:t>Absichtliche Erzeugung von einer Fluidbewegung, so dass das Fluid erzielte Eigenschaften haben soll – bessere Gemischbildung, bessere Zündfähigkeit, bessere Verbrennung und dadurch erhält man einen besseren thermischen Wirkungsgrad, Emissionsverhalten, wenige mechanische Belastung der Bauteile. </a:t>
            </a:r>
            <a:endParaRPr lang="de-DE" dirty="0"/>
          </a:p>
          <a:p>
            <a:endParaRPr lang="de-DE" dirty="0" smtClean="0"/>
          </a:p>
          <a:p>
            <a:r>
              <a:rPr lang="de-DE" dirty="0" smtClean="0"/>
              <a:t>Für die Erzeugung von einer Ladungsbewegung verbraucht den Motor mehr Energie, die dann während der Verbrennung dissipiert wird.</a:t>
            </a:r>
            <a:endParaRPr lang="de-DE" dirty="0"/>
          </a:p>
        </p:txBody>
      </p:sp>
    </p:spTree>
    <p:extLst>
      <p:ext uri="{BB962C8B-B14F-4D97-AF65-F5344CB8AC3E}">
        <p14:creationId xmlns:p14="http://schemas.microsoft.com/office/powerpoint/2010/main" val="251176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Welche Ladungsbewegungsarten gibt es </a:t>
            </a:r>
            <a:endParaRPr lang="de-DE" dirty="0"/>
          </a:p>
        </p:txBody>
      </p:sp>
      <p:sp>
        <p:nvSpPr>
          <p:cNvPr id="3" name="Content Placeholder 2"/>
          <p:cNvSpPr>
            <a:spLocks noGrp="1"/>
          </p:cNvSpPr>
          <p:nvPr>
            <p:ph idx="1"/>
          </p:nvPr>
        </p:nvSpPr>
        <p:spPr>
          <a:xfrm>
            <a:off x="838200" y="1825625"/>
            <a:ext cx="4266063" cy="4351338"/>
          </a:xfrm>
        </p:spPr>
        <p:txBody>
          <a:bodyPr/>
          <a:lstStyle/>
          <a:p>
            <a:r>
              <a:rPr lang="de-DE" dirty="0" smtClean="0"/>
              <a:t>Drall</a:t>
            </a:r>
            <a:endParaRPr lang="de-DE" dirty="0"/>
          </a:p>
        </p:txBody>
      </p:sp>
      <p:sp>
        <p:nvSpPr>
          <p:cNvPr id="4" name="Content Placeholder 2"/>
          <p:cNvSpPr txBox="1">
            <a:spLocks/>
          </p:cNvSpPr>
          <p:nvPr/>
        </p:nvSpPr>
        <p:spPr>
          <a:xfrm>
            <a:off x="6517943" y="1825625"/>
            <a:ext cx="42660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smtClean="0"/>
              <a:t>Tumble</a:t>
            </a:r>
          </a:p>
          <a:p>
            <a:endParaRPr lang="de-DE" dirty="0"/>
          </a:p>
          <a:p>
            <a:endParaRPr lang="de-DE" dirty="0"/>
          </a:p>
        </p:txBody>
      </p:sp>
      <p:pic>
        <p:nvPicPr>
          <p:cNvPr id="6" name="Picture 5"/>
          <p:cNvPicPr>
            <a:picLocks noChangeAspect="1"/>
          </p:cNvPicPr>
          <p:nvPr/>
        </p:nvPicPr>
        <p:blipFill>
          <a:blip r:embed="rId2"/>
          <a:stretch>
            <a:fillRect/>
          </a:stretch>
        </p:blipFill>
        <p:spPr>
          <a:xfrm>
            <a:off x="1187355" y="2407450"/>
            <a:ext cx="2730049" cy="3187687"/>
          </a:xfrm>
          <a:prstGeom prst="rect">
            <a:avLst/>
          </a:prstGeom>
        </p:spPr>
      </p:pic>
      <p:pic>
        <p:nvPicPr>
          <p:cNvPr id="7" name="Picture 6"/>
          <p:cNvPicPr>
            <a:picLocks noChangeAspect="1"/>
          </p:cNvPicPr>
          <p:nvPr/>
        </p:nvPicPr>
        <p:blipFill>
          <a:blip r:embed="rId3"/>
          <a:stretch>
            <a:fillRect/>
          </a:stretch>
        </p:blipFill>
        <p:spPr>
          <a:xfrm>
            <a:off x="6992984" y="2407450"/>
            <a:ext cx="2478562" cy="3146438"/>
          </a:xfrm>
          <a:prstGeom prst="rect">
            <a:avLst/>
          </a:prstGeom>
        </p:spPr>
      </p:pic>
    </p:spTree>
    <p:extLst>
      <p:ext uri="{BB962C8B-B14F-4D97-AF65-F5344CB8AC3E}">
        <p14:creationId xmlns:p14="http://schemas.microsoft.com/office/powerpoint/2010/main" val="366172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Welche Ladungsbewegungsarten gibt es </a:t>
            </a:r>
            <a:endParaRPr lang="de-DE" dirty="0"/>
          </a:p>
        </p:txBody>
      </p:sp>
      <p:sp>
        <p:nvSpPr>
          <p:cNvPr id="3" name="Content Placeholder 2"/>
          <p:cNvSpPr>
            <a:spLocks noGrp="1"/>
          </p:cNvSpPr>
          <p:nvPr>
            <p:ph idx="1"/>
          </p:nvPr>
        </p:nvSpPr>
        <p:spPr>
          <a:xfrm>
            <a:off x="838200" y="1825625"/>
            <a:ext cx="4266063" cy="4351338"/>
          </a:xfrm>
        </p:spPr>
        <p:txBody>
          <a:bodyPr/>
          <a:lstStyle/>
          <a:p>
            <a:r>
              <a:rPr lang="de-DE" dirty="0" smtClean="0"/>
              <a:t>Der Drall wird normallerweise bei Dieselmotoren verwendet, um die Mischaufbereitung während der Verbrennung erhöhen zu können.</a:t>
            </a:r>
            <a:endParaRPr lang="de-DE" dirty="0"/>
          </a:p>
          <a:p>
            <a:endParaRPr lang="de-DE" dirty="0"/>
          </a:p>
        </p:txBody>
      </p:sp>
      <p:sp>
        <p:nvSpPr>
          <p:cNvPr id="4" name="Content Placeholder 2"/>
          <p:cNvSpPr txBox="1">
            <a:spLocks/>
          </p:cNvSpPr>
          <p:nvPr/>
        </p:nvSpPr>
        <p:spPr>
          <a:xfrm>
            <a:off x="6517943" y="1825625"/>
            <a:ext cx="42660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smtClean="0"/>
              <a:t>Der Tumble wird normalerweise bei Ottomotoren (Schichtladebetrieb) verwendet, um die Gemischwolke näher an die Zündkerze zu positionieren.</a:t>
            </a:r>
          </a:p>
          <a:p>
            <a:endParaRPr lang="de-DE" dirty="0"/>
          </a:p>
          <a:p>
            <a:endParaRPr lang="de-DE" dirty="0"/>
          </a:p>
        </p:txBody>
      </p:sp>
    </p:spTree>
    <p:extLst>
      <p:ext uri="{BB962C8B-B14F-4D97-AF65-F5344CB8AC3E}">
        <p14:creationId xmlns:p14="http://schemas.microsoft.com/office/powerpoint/2010/main" val="167328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a:xfrm>
            <a:off x="838200" y="1825625"/>
            <a:ext cx="10515600" cy="1135939"/>
          </a:xfrm>
        </p:spPr>
        <p:txBody>
          <a:bodyPr/>
          <a:lstStyle/>
          <a:p>
            <a:r>
              <a:rPr lang="de-DE" dirty="0" smtClean="0"/>
              <a:t>Squish, oder Quetschströmung ist eine besondere Art von einer Ladungsbewegung, die durch den Kolben erzeugt wird.</a:t>
            </a:r>
            <a:endParaRPr lang="de-DE" dirty="0"/>
          </a:p>
        </p:txBody>
      </p:sp>
      <p:pic>
        <p:nvPicPr>
          <p:cNvPr id="4" name="Picture 3"/>
          <p:cNvPicPr>
            <a:picLocks noChangeAspect="1"/>
          </p:cNvPicPr>
          <p:nvPr/>
        </p:nvPicPr>
        <p:blipFill>
          <a:blip r:embed="rId2"/>
          <a:stretch>
            <a:fillRect/>
          </a:stretch>
        </p:blipFill>
        <p:spPr>
          <a:xfrm>
            <a:off x="4219575" y="2662166"/>
            <a:ext cx="3752850" cy="3771900"/>
          </a:xfrm>
          <a:prstGeom prst="rect">
            <a:avLst/>
          </a:prstGeom>
        </p:spPr>
      </p:pic>
    </p:spTree>
    <p:extLst>
      <p:ext uri="{BB962C8B-B14F-4D97-AF65-F5344CB8AC3E}">
        <p14:creationId xmlns:p14="http://schemas.microsoft.com/office/powerpoint/2010/main" val="365048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a:t>
            </a:r>
            <a:endParaRPr lang="de-DE" dirty="0"/>
          </a:p>
        </p:txBody>
      </p:sp>
      <p:sp>
        <p:nvSpPr>
          <p:cNvPr id="3" name="Content Placeholder 2"/>
          <p:cNvSpPr>
            <a:spLocks noGrp="1"/>
          </p:cNvSpPr>
          <p:nvPr>
            <p:ph idx="1"/>
          </p:nvPr>
        </p:nvSpPr>
        <p:spPr/>
        <p:txBody>
          <a:bodyPr/>
          <a:lstStyle/>
          <a:p>
            <a:r>
              <a:rPr lang="de-DE" dirty="0" smtClean="0"/>
              <a:t>Die Kolbengeometrie hat auch einen großen Einfluss auf der Mischaufbereitung und Verbrennung</a:t>
            </a:r>
          </a:p>
          <a:p>
            <a:endParaRPr lang="de-DE" dirty="0"/>
          </a:p>
          <a:p>
            <a:r>
              <a:rPr lang="de-DE" dirty="0" smtClean="0"/>
              <a:t>Wir können die verschiedenen Kolbengeometrien aufteilen:</a:t>
            </a:r>
          </a:p>
          <a:p>
            <a:r>
              <a:rPr lang="de-DE" dirty="0" smtClean="0"/>
              <a:t>Für Gasmotoren</a:t>
            </a:r>
          </a:p>
          <a:p>
            <a:r>
              <a:rPr lang="de-DE" dirty="0" smtClean="0"/>
              <a:t>Für Dieselmotoren</a:t>
            </a:r>
          </a:p>
          <a:p>
            <a:r>
              <a:rPr lang="de-DE" dirty="0" smtClean="0"/>
              <a:t>Für DI-Ottomotoren </a:t>
            </a:r>
          </a:p>
          <a:p>
            <a:r>
              <a:rPr lang="de-DE" dirty="0" smtClean="0"/>
              <a:t>Für Ottomotoren, 2-Takt</a:t>
            </a:r>
            <a:endParaRPr lang="de-DE" dirty="0"/>
          </a:p>
        </p:txBody>
      </p:sp>
    </p:spTree>
    <p:extLst>
      <p:ext uri="{BB962C8B-B14F-4D97-AF65-F5344CB8AC3E}">
        <p14:creationId xmlns:p14="http://schemas.microsoft.com/office/powerpoint/2010/main" val="169420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der Dieselmotoren</a:t>
            </a:r>
            <a:endParaRPr lang="de-DE" dirty="0"/>
          </a:p>
        </p:txBody>
      </p:sp>
      <p:sp>
        <p:nvSpPr>
          <p:cNvPr id="3" name="Content Placeholder 2"/>
          <p:cNvSpPr>
            <a:spLocks noGrp="1"/>
          </p:cNvSpPr>
          <p:nvPr>
            <p:ph idx="1"/>
          </p:nvPr>
        </p:nvSpPr>
        <p:spPr/>
        <p:txBody>
          <a:bodyPr/>
          <a:lstStyle/>
          <a:p>
            <a:r>
              <a:rPr lang="de-DE" dirty="0" smtClean="0"/>
              <a:t>Ziel:</a:t>
            </a:r>
          </a:p>
          <a:p>
            <a:r>
              <a:rPr lang="de-DE" dirty="0" smtClean="0"/>
              <a:t>Wir brauchen hohe Drallgeschwindigkeit, um möglichst schnell den Kraftstoff auf eine Fläche gleichmäßig zu positionieren.(gleichmäßige Verbrennung und dadurch wenigere Bauteilbelastung)</a:t>
            </a:r>
          </a:p>
          <a:p>
            <a:endParaRPr lang="de-DE" dirty="0" smtClean="0"/>
          </a:p>
          <a:p>
            <a:r>
              <a:rPr lang="de-DE" dirty="0" smtClean="0"/>
              <a:t>Hohe Turbulenz brauchen wir nicht, da zu harte Verbrennung auftritt (Geräusche und Bauteilbelastung)</a:t>
            </a:r>
            <a:endParaRPr lang="de-DE" dirty="0"/>
          </a:p>
        </p:txBody>
      </p:sp>
    </p:spTree>
    <p:extLst>
      <p:ext uri="{BB962C8B-B14F-4D97-AF65-F5344CB8AC3E}">
        <p14:creationId xmlns:p14="http://schemas.microsoft.com/office/powerpoint/2010/main" val="1453938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Kolbengeometrie der Dieselmotoren</a:t>
            </a:r>
          </a:p>
        </p:txBody>
      </p:sp>
      <p:sp>
        <p:nvSpPr>
          <p:cNvPr id="3" name="Content Placeholder 2"/>
          <p:cNvSpPr>
            <a:spLocks noGrp="1"/>
          </p:cNvSpPr>
          <p:nvPr>
            <p:ph idx="1"/>
          </p:nvPr>
        </p:nvSpPr>
        <p:spPr>
          <a:xfrm>
            <a:off x="838200" y="1897039"/>
            <a:ext cx="5125872" cy="4279923"/>
          </a:xfrm>
        </p:spPr>
        <p:txBody>
          <a:bodyPr/>
          <a:lstStyle/>
          <a:p>
            <a:r>
              <a:rPr lang="de-DE" dirty="0" smtClean="0"/>
              <a:t>In diesem Fall kann den Drall erhöht werden, um den Kraftstoff gleichmäßiger aufteilen zu können</a:t>
            </a:r>
          </a:p>
          <a:p>
            <a:endParaRPr lang="de-DE" dirty="0"/>
          </a:p>
          <a:p>
            <a:r>
              <a:rPr lang="de-DE" dirty="0" smtClean="0"/>
              <a:t>Aber der Drall soll aber nicht zu groß sein. Das führt zur hohe Ruß-Emissionen und unvollständige Verbrennung </a:t>
            </a:r>
            <a:endParaRPr lang="de-DE" dirty="0"/>
          </a:p>
        </p:txBody>
      </p:sp>
      <p:pic>
        <p:nvPicPr>
          <p:cNvPr id="4" name="Picture 3"/>
          <p:cNvPicPr>
            <a:picLocks noChangeAspect="1"/>
          </p:cNvPicPr>
          <p:nvPr/>
        </p:nvPicPr>
        <p:blipFill>
          <a:blip r:embed="rId2"/>
          <a:stretch>
            <a:fillRect/>
          </a:stretch>
        </p:blipFill>
        <p:spPr>
          <a:xfrm>
            <a:off x="5964072" y="1466561"/>
            <a:ext cx="2866029" cy="2743550"/>
          </a:xfrm>
          <a:prstGeom prst="rect">
            <a:avLst/>
          </a:prstGeom>
        </p:spPr>
      </p:pic>
      <p:pic>
        <p:nvPicPr>
          <p:cNvPr id="5" name="Picture 4"/>
          <p:cNvPicPr>
            <a:picLocks noChangeAspect="1"/>
          </p:cNvPicPr>
          <p:nvPr/>
        </p:nvPicPr>
        <p:blipFill>
          <a:blip r:embed="rId3"/>
          <a:stretch>
            <a:fillRect/>
          </a:stretch>
        </p:blipFill>
        <p:spPr>
          <a:xfrm>
            <a:off x="8694762" y="3905881"/>
            <a:ext cx="3184264" cy="2811332"/>
          </a:xfrm>
          <a:prstGeom prst="rect">
            <a:avLst/>
          </a:prstGeom>
        </p:spPr>
      </p:pic>
    </p:spTree>
    <p:extLst>
      <p:ext uri="{BB962C8B-B14F-4D97-AF65-F5344CB8AC3E}">
        <p14:creationId xmlns:p14="http://schemas.microsoft.com/office/powerpoint/2010/main" val="137659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𝜔</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𝑀𝑢𝑙𝑑𝑒</m:t>
                      </m:r>
                    </m:oMath>
                  </m:oMathPara>
                </a14:m>
                <a:endParaRPr lang="de-DE"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262349" cy="3824548"/>
              </a:xfrm>
            </p:spPr>
            <p:txBody>
              <a:bodyPr/>
              <a:lstStyle/>
              <a:p>
                <a:r>
                  <a:rPr lang="de-DE" dirty="0" smtClean="0"/>
                  <a:t>Die Standardkolbengeometrie bei Dieselmotoren ist die </a:t>
                </a:r>
                <a14:m>
                  <m:oMath xmlns:m="http://schemas.openxmlformats.org/officeDocument/2006/math">
                    <m:r>
                      <a:rPr lang="de-DE" i="1">
                        <a:latin typeface="Cambria Math" panose="02040503050406030204" pitchFamily="18" charset="0"/>
                        <a:ea typeface="Cambria Math" panose="02040503050406030204" pitchFamily="18" charset="0"/>
                      </a:rPr>
                      <m:t>𝜔</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𝑀𝑢𝑙𝑑𝑒</m:t>
                    </m:r>
                  </m:oMath>
                </a14:m>
                <a:r>
                  <a:rPr lang="de-DE" dirty="0" smtClean="0"/>
                  <a:t> und die erfüllt alle Forderung, die in den letzten zwei Folien genannt werden.</a:t>
                </a: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262349" cy="3824548"/>
              </a:xfrm>
              <a:blipFill rotWithShape="0">
                <a:blip r:embed="rId3"/>
                <a:stretch>
                  <a:fillRect l="-2086" t="-2548" r="-3708"/>
                </a:stretch>
              </a:blipFill>
            </p:spPr>
            <p:txBody>
              <a:bodyPr/>
              <a:lstStyle/>
              <a:p>
                <a:r>
                  <a:rPr lang="de-DE">
                    <a:noFill/>
                  </a:rPr>
                  <a:t> </a:t>
                </a:r>
              </a:p>
            </p:txBody>
          </p:sp>
        </mc:Fallback>
      </mc:AlternateContent>
      <p:sp>
        <p:nvSpPr>
          <p:cNvPr id="4" name="TextBox 3"/>
          <p:cNvSpPr txBox="1"/>
          <p:nvPr/>
        </p:nvSpPr>
        <p:spPr>
          <a:xfrm>
            <a:off x="5636525" y="2975212"/>
            <a:ext cx="65" cy="276999"/>
          </a:xfrm>
          <a:prstGeom prst="rect">
            <a:avLst/>
          </a:prstGeom>
          <a:noFill/>
        </p:spPr>
        <p:txBody>
          <a:bodyPr wrap="none" lIns="0" tIns="0" rIns="0" bIns="0" rtlCol="0">
            <a:spAutoFit/>
          </a:bodyPr>
          <a:lstStyle/>
          <a:p>
            <a:endParaRPr lang="de-DE" dirty="0"/>
          </a:p>
        </p:txBody>
      </p:sp>
      <p:pic>
        <p:nvPicPr>
          <p:cNvPr id="5" name="Picture 4"/>
          <p:cNvPicPr>
            <a:picLocks noChangeAspect="1"/>
          </p:cNvPicPr>
          <p:nvPr/>
        </p:nvPicPr>
        <p:blipFill>
          <a:blip r:embed="rId4"/>
          <a:stretch>
            <a:fillRect/>
          </a:stretch>
        </p:blipFill>
        <p:spPr>
          <a:xfrm>
            <a:off x="7291032" y="1825625"/>
            <a:ext cx="4171950" cy="4914900"/>
          </a:xfrm>
          <a:prstGeom prst="rect">
            <a:avLst/>
          </a:prstGeom>
        </p:spPr>
      </p:pic>
    </p:spTree>
    <p:extLst>
      <p:ext uri="{BB962C8B-B14F-4D97-AF65-F5344CB8AC3E}">
        <p14:creationId xmlns:p14="http://schemas.microsoft.com/office/powerpoint/2010/main" val="23238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Heute</a:t>
            </a:r>
            <a:r>
              <a:rPr lang="en-US" dirty="0" smtClean="0"/>
              <a:t> </a:t>
            </a:r>
            <a:r>
              <a:rPr lang="en-US" dirty="0" err="1" smtClean="0"/>
              <a:t>werden</a:t>
            </a:r>
            <a:r>
              <a:rPr lang="en-US" dirty="0" smtClean="0"/>
              <a:t> </a:t>
            </a:r>
            <a:r>
              <a:rPr lang="en-US" dirty="0" err="1" smtClean="0"/>
              <a:t>folgende</a:t>
            </a:r>
            <a:r>
              <a:rPr lang="en-US" dirty="0" smtClean="0"/>
              <a:t> </a:t>
            </a:r>
            <a:r>
              <a:rPr lang="en-US" dirty="0" err="1" smtClean="0"/>
              <a:t>Themen</a:t>
            </a:r>
            <a:r>
              <a:rPr lang="en-US" dirty="0" smtClean="0"/>
              <a:t> </a:t>
            </a:r>
            <a:r>
              <a:rPr lang="en-US" dirty="0" err="1" smtClean="0"/>
              <a:t>erkl</a:t>
            </a:r>
            <a:r>
              <a:rPr lang="de-DE" dirty="0" err="1" smtClean="0"/>
              <a:t>ärt</a:t>
            </a:r>
            <a:endParaRPr lang="de-DE" dirty="0"/>
          </a:p>
        </p:txBody>
      </p:sp>
      <p:sp>
        <p:nvSpPr>
          <p:cNvPr id="3" name="Inhaltsplatzhalter 2"/>
          <p:cNvSpPr>
            <a:spLocks noGrp="1"/>
          </p:cNvSpPr>
          <p:nvPr>
            <p:ph idx="1"/>
          </p:nvPr>
        </p:nvSpPr>
        <p:spPr/>
        <p:txBody>
          <a:bodyPr/>
          <a:lstStyle/>
          <a:p>
            <a:r>
              <a:rPr lang="de-DE" dirty="0" smtClean="0"/>
              <a:t>Wann ist ein Netz gut? Was sind die Netzkriterien?</a:t>
            </a:r>
          </a:p>
          <a:p>
            <a:r>
              <a:rPr lang="de-DE" dirty="0" smtClean="0"/>
              <a:t>Wie berechnen wir das </a:t>
            </a:r>
            <a:r>
              <a:rPr lang="de-DE" dirty="0"/>
              <a:t>Verdichtungsverhältnis</a:t>
            </a:r>
          </a:p>
          <a:p>
            <a:r>
              <a:rPr lang="de-DE" dirty="0" smtClean="0"/>
              <a:t> und den Fehler bei der CFD-Rechnung?</a:t>
            </a:r>
          </a:p>
          <a:p>
            <a:r>
              <a:rPr lang="de-DE" dirty="0" smtClean="0"/>
              <a:t>Was sind die Vor- und Nachteile von ESE Engine und Fame Engine</a:t>
            </a:r>
            <a:r>
              <a:rPr lang="en-US" dirty="0"/>
              <a:t> </a:t>
            </a:r>
            <a:r>
              <a:rPr lang="en-US" dirty="0" smtClean="0"/>
              <a:t>Plus?</a:t>
            </a:r>
          </a:p>
          <a:p>
            <a:r>
              <a:rPr lang="en-US" dirty="0" smtClean="0"/>
              <a:t>Was </a:t>
            </a:r>
            <a:r>
              <a:rPr lang="en-US" dirty="0" err="1" smtClean="0"/>
              <a:t>sind</a:t>
            </a:r>
            <a:r>
              <a:rPr lang="en-US" dirty="0" smtClean="0"/>
              <a:t> die </a:t>
            </a:r>
            <a:r>
              <a:rPr lang="en-US" dirty="0" err="1" smtClean="0"/>
              <a:t>Vor</a:t>
            </a:r>
            <a:r>
              <a:rPr lang="en-US" dirty="0" smtClean="0"/>
              <a:t>- und </a:t>
            </a:r>
            <a:r>
              <a:rPr lang="en-US" dirty="0" err="1" smtClean="0"/>
              <a:t>Nachteile</a:t>
            </a:r>
            <a:r>
              <a:rPr lang="en-US" dirty="0" smtClean="0"/>
              <a:t> von den </a:t>
            </a:r>
            <a:r>
              <a:rPr lang="de-DE" dirty="0" smtClean="0"/>
              <a:t>verschiedenen</a:t>
            </a:r>
            <a:r>
              <a:rPr lang="en-US" dirty="0" smtClean="0"/>
              <a:t> </a:t>
            </a:r>
            <a:r>
              <a:rPr lang="en-US" dirty="0" err="1" smtClean="0"/>
              <a:t>Geometrien</a:t>
            </a:r>
            <a:r>
              <a:rPr lang="en-US" dirty="0" smtClean="0"/>
              <a:t>?</a:t>
            </a:r>
          </a:p>
          <a:p>
            <a:r>
              <a:rPr lang="en-US" dirty="0" err="1" smtClean="0"/>
              <a:t>Wie</a:t>
            </a:r>
            <a:r>
              <a:rPr lang="en-US" dirty="0" smtClean="0"/>
              <a:t> </a:t>
            </a:r>
            <a:r>
              <a:rPr lang="en-US" dirty="0" err="1" smtClean="0"/>
              <a:t>viele</a:t>
            </a:r>
            <a:r>
              <a:rPr lang="en-US" dirty="0" smtClean="0"/>
              <a:t> </a:t>
            </a:r>
            <a:r>
              <a:rPr lang="en-US" dirty="0" err="1" smtClean="0"/>
              <a:t>Netze</a:t>
            </a:r>
            <a:r>
              <a:rPr lang="en-US" dirty="0" smtClean="0"/>
              <a:t> </a:t>
            </a:r>
            <a:r>
              <a:rPr lang="en-US" dirty="0" err="1" smtClean="0"/>
              <a:t>brauchen</a:t>
            </a:r>
            <a:r>
              <a:rPr lang="en-US" dirty="0" smtClean="0"/>
              <a:t> </a:t>
            </a:r>
            <a:r>
              <a:rPr lang="en-US" dirty="0" err="1" smtClean="0"/>
              <a:t>wir</a:t>
            </a:r>
            <a:r>
              <a:rPr lang="en-US" dirty="0" smtClean="0"/>
              <a:t> und was </a:t>
            </a:r>
            <a:r>
              <a:rPr lang="en-US" dirty="0" err="1" smtClean="0"/>
              <a:t>sind</a:t>
            </a:r>
            <a:r>
              <a:rPr lang="en-US" dirty="0" smtClean="0"/>
              <a:t> die </a:t>
            </a:r>
            <a:r>
              <a:rPr lang="en-US" dirty="0" err="1" smtClean="0"/>
              <a:t>Netzkriterien</a:t>
            </a:r>
            <a:r>
              <a:rPr lang="en-US" dirty="0" smtClean="0"/>
              <a:t>(AVL Fire ESE Engine)?</a:t>
            </a:r>
            <a:endParaRPr lang="de-DE" dirty="0"/>
          </a:p>
        </p:txBody>
      </p:sp>
    </p:spTree>
    <p:extLst>
      <p:ext uri="{BB962C8B-B14F-4D97-AF65-F5344CB8AC3E}">
        <p14:creationId xmlns:p14="http://schemas.microsoft.com/office/powerpoint/2010/main" val="2225096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der Gasmotoren</a:t>
            </a:r>
            <a:endParaRPr lang="de-DE" dirty="0"/>
          </a:p>
        </p:txBody>
      </p:sp>
      <p:sp>
        <p:nvSpPr>
          <p:cNvPr id="3" name="Content Placeholder 2"/>
          <p:cNvSpPr>
            <a:spLocks noGrp="1"/>
          </p:cNvSpPr>
          <p:nvPr>
            <p:ph idx="1"/>
          </p:nvPr>
        </p:nvSpPr>
        <p:spPr/>
        <p:txBody>
          <a:bodyPr/>
          <a:lstStyle/>
          <a:p>
            <a:r>
              <a:rPr lang="de-DE" dirty="0" smtClean="0"/>
              <a:t>Gasmotoren (Ottoverfahren) sind homogen betrieben und brauchen keine große Ladungsbewegung, da keine Gemischaufbereitung im Brennkammer gibt. Trotzdem sind Gasmotoren sehr nah an der Magergrenze betrieben und es ist hohe Turbulenz nötig.</a:t>
            </a:r>
          </a:p>
          <a:p>
            <a:endParaRPr lang="de-DE" dirty="0"/>
          </a:p>
          <a:p>
            <a:r>
              <a:rPr lang="de-DE" dirty="0" smtClean="0"/>
              <a:t>Um Turbulenz zu erzeugen, brauchen wir als erstens Drall dann muss der Drall relativ schnell dissipieren (stabilere Verbrennung). Dazu verwenden wir kompexere Kolbengeometrien.</a:t>
            </a:r>
            <a:endParaRPr lang="de-DE" dirty="0"/>
          </a:p>
        </p:txBody>
      </p:sp>
    </p:spTree>
    <p:extLst>
      <p:ext uri="{BB962C8B-B14F-4D97-AF65-F5344CB8AC3E}">
        <p14:creationId xmlns:p14="http://schemas.microsoft.com/office/powerpoint/2010/main" val="3832571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Nebulamulde</a:t>
            </a:r>
          </a:p>
        </p:txBody>
      </p:sp>
      <p:sp>
        <p:nvSpPr>
          <p:cNvPr id="3" name="Content Placeholder 2"/>
          <p:cNvSpPr>
            <a:spLocks noGrp="1"/>
          </p:cNvSpPr>
          <p:nvPr>
            <p:ph idx="1"/>
          </p:nvPr>
        </p:nvSpPr>
        <p:spPr>
          <a:xfrm>
            <a:off x="838200" y="1825625"/>
            <a:ext cx="6040272" cy="3879139"/>
          </a:xfrm>
        </p:spPr>
        <p:txBody>
          <a:bodyPr/>
          <a:lstStyle/>
          <a:p>
            <a:r>
              <a:rPr lang="de-DE" dirty="0" smtClean="0"/>
              <a:t>Verringerte Quetschkanten bedeutet, dass mehr Drall in die Mulde gequescht werden kann.</a:t>
            </a:r>
          </a:p>
          <a:p>
            <a:endParaRPr lang="de-DE" dirty="0"/>
          </a:p>
          <a:p>
            <a:r>
              <a:rPr lang="de-DE" dirty="0" smtClean="0"/>
              <a:t>Dadurch kann mehr Drall an den Kanten der Mulde gebrochen werden, was zu mehr Turbulenzen führt.</a:t>
            </a:r>
            <a:endParaRPr lang="de-DE" dirty="0"/>
          </a:p>
        </p:txBody>
      </p:sp>
      <p:pic>
        <p:nvPicPr>
          <p:cNvPr id="4" name="Picture 3"/>
          <p:cNvPicPr>
            <a:picLocks noChangeAspect="1"/>
          </p:cNvPicPr>
          <p:nvPr/>
        </p:nvPicPr>
        <p:blipFill>
          <a:blip r:embed="rId2"/>
          <a:stretch>
            <a:fillRect/>
          </a:stretch>
        </p:blipFill>
        <p:spPr>
          <a:xfrm>
            <a:off x="7678146" y="1825625"/>
            <a:ext cx="3905250" cy="3219450"/>
          </a:xfrm>
          <a:prstGeom prst="rect">
            <a:avLst/>
          </a:prstGeom>
        </p:spPr>
      </p:pic>
    </p:spTree>
    <p:extLst>
      <p:ext uri="{BB962C8B-B14F-4D97-AF65-F5344CB8AC3E}">
        <p14:creationId xmlns:p14="http://schemas.microsoft.com/office/powerpoint/2010/main" val="257895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Trifulimulde</a:t>
            </a:r>
          </a:p>
        </p:txBody>
      </p:sp>
      <p:sp>
        <p:nvSpPr>
          <p:cNvPr id="3" name="Content Placeholder 2"/>
          <p:cNvSpPr>
            <a:spLocks noGrp="1"/>
          </p:cNvSpPr>
          <p:nvPr>
            <p:ph idx="1"/>
          </p:nvPr>
        </p:nvSpPr>
        <p:spPr>
          <a:xfrm>
            <a:off x="838199" y="1825625"/>
            <a:ext cx="6094863" cy="4351338"/>
          </a:xfrm>
        </p:spPr>
        <p:txBody>
          <a:bodyPr/>
          <a:lstStyle/>
          <a:p>
            <a:r>
              <a:rPr lang="de-DE" dirty="0" smtClean="0"/>
              <a:t>Die Trifulimulde hat eine besondere Geometrie, die zu hohem Dissipationsraten des Dralls in der Mulde führt. </a:t>
            </a:r>
            <a:endParaRPr lang="de-DE" dirty="0"/>
          </a:p>
          <a:p>
            <a:r>
              <a:rPr lang="de-DE" dirty="0" smtClean="0"/>
              <a:t>-</a:t>
            </a:r>
            <a:r>
              <a:rPr lang="en-US" dirty="0" smtClean="0"/>
              <a:t>&gt; </a:t>
            </a:r>
            <a:r>
              <a:rPr lang="en-US" dirty="0" err="1" smtClean="0"/>
              <a:t>bessere</a:t>
            </a:r>
            <a:r>
              <a:rPr lang="en-US" dirty="0" smtClean="0"/>
              <a:t> </a:t>
            </a:r>
            <a:r>
              <a:rPr lang="en-US" dirty="0" err="1" smtClean="0"/>
              <a:t>Verbrennung</a:t>
            </a:r>
            <a:endParaRPr lang="en-US" dirty="0" smtClean="0"/>
          </a:p>
          <a:p>
            <a:r>
              <a:rPr lang="en-US" dirty="0" smtClean="0"/>
              <a:t>-&gt; </a:t>
            </a:r>
            <a:r>
              <a:rPr lang="en-US" dirty="0" err="1" smtClean="0"/>
              <a:t>mehr</a:t>
            </a:r>
            <a:r>
              <a:rPr lang="en-US" dirty="0" smtClean="0"/>
              <a:t> </a:t>
            </a:r>
            <a:r>
              <a:rPr lang="en-US" dirty="0" err="1" smtClean="0"/>
              <a:t>Energie</a:t>
            </a:r>
            <a:r>
              <a:rPr lang="en-US" dirty="0" smtClean="0"/>
              <a:t> f</a:t>
            </a:r>
            <a:r>
              <a:rPr lang="de-DE" dirty="0" smtClean="0"/>
              <a:t>ür die Erzeugung von dem Drall nötig</a:t>
            </a:r>
            <a:endParaRPr lang="de-DE" dirty="0"/>
          </a:p>
        </p:txBody>
      </p:sp>
      <p:pic>
        <p:nvPicPr>
          <p:cNvPr id="4" name="Picture 3"/>
          <p:cNvPicPr>
            <a:picLocks noChangeAspect="1"/>
          </p:cNvPicPr>
          <p:nvPr/>
        </p:nvPicPr>
        <p:blipFill>
          <a:blip r:embed="rId2"/>
          <a:stretch>
            <a:fillRect/>
          </a:stretch>
        </p:blipFill>
        <p:spPr>
          <a:xfrm>
            <a:off x="8181975" y="1690688"/>
            <a:ext cx="3171825" cy="3495675"/>
          </a:xfrm>
          <a:prstGeom prst="rect">
            <a:avLst/>
          </a:prstGeom>
        </p:spPr>
      </p:pic>
    </p:spTree>
    <p:extLst>
      <p:ext uri="{BB962C8B-B14F-4D97-AF65-F5344CB8AC3E}">
        <p14:creationId xmlns:p14="http://schemas.microsoft.com/office/powerpoint/2010/main" val="668899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von DI-Ottomotoren</a:t>
            </a:r>
            <a:endParaRPr lang="de-DE" dirty="0"/>
          </a:p>
        </p:txBody>
      </p:sp>
      <p:pic>
        <p:nvPicPr>
          <p:cNvPr id="4" name="Content Placeholder 3"/>
          <p:cNvPicPr>
            <a:picLocks noGrp="1" noChangeAspect="1"/>
          </p:cNvPicPr>
          <p:nvPr>
            <p:ph idx="1"/>
          </p:nvPr>
        </p:nvPicPr>
        <p:blipFill>
          <a:blip r:embed="rId2"/>
          <a:stretch>
            <a:fillRect/>
          </a:stretch>
        </p:blipFill>
        <p:spPr>
          <a:xfrm>
            <a:off x="5148737" y="2019868"/>
            <a:ext cx="5973668" cy="2949185"/>
          </a:xfrm>
          <a:prstGeom prst="rect">
            <a:avLst/>
          </a:prstGeom>
        </p:spPr>
      </p:pic>
    </p:spTree>
    <p:extLst>
      <p:ext uri="{BB962C8B-B14F-4D97-AF65-F5344CB8AC3E}">
        <p14:creationId xmlns:p14="http://schemas.microsoft.com/office/powerpoint/2010/main" val="3037812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von Ottomotor, 2-Takt</a:t>
            </a:r>
            <a:endParaRPr lang="de-DE" dirty="0"/>
          </a:p>
        </p:txBody>
      </p:sp>
      <p:pic>
        <p:nvPicPr>
          <p:cNvPr id="4" name="Picture 3"/>
          <p:cNvPicPr>
            <a:picLocks noChangeAspect="1"/>
          </p:cNvPicPr>
          <p:nvPr/>
        </p:nvPicPr>
        <p:blipFill>
          <a:blip r:embed="rId2"/>
          <a:stretch>
            <a:fillRect/>
          </a:stretch>
        </p:blipFill>
        <p:spPr>
          <a:xfrm>
            <a:off x="6594287" y="1825625"/>
            <a:ext cx="4659430" cy="3075508"/>
          </a:xfrm>
          <a:prstGeom prst="rect">
            <a:avLst/>
          </a:prstGeom>
        </p:spPr>
      </p:pic>
      <p:pic>
        <p:nvPicPr>
          <p:cNvPr id="5" name="Picture 4"/>
          <p:cNvPicPr>
            <a:picLocks noChangeAspect="1"/>
          </p:cNvPicPr>
          <p:nvPr/>
        </p:nvPicPr>
        <p:blipFill>
          <a:blip r:embed="rId3"/>
          <a:stretch>
            <a:fillRect/>
          </a:stretch>
        </p:blipFill>
        <p:spPr>
          <a:xfrm>
            <a:off x="1173707" y="2310985"/>
            <a:ext cx="4451374" cy="2590148"/>
          </a:xfrm>
          <a:prstGeom prst="rect">
            <a:avLst/>
          </a:prstGeom>
        </p:spPr>
      </p:pic>
    </p:spTree>
    <p:extLst>
      <p:ext uri="{BB962C8B-B14F-4D97-AF65-F5344CB8AC3E}">
        <p14:creationId xmlns:p14="http://schemas.microsoft.com/office/powerpoint/2010/main" val="38572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Wie unterscheidet sich Fame Engine Plus und ESE Engine</a:t>
            </a:r>
          </a:p>
        </p:txBody>
      </p:sp>
      <p:sp>
        <p:nvSpPr>
          <p:cNvPr id="3" name="Content Placeholder 2"/>
          <p:cNvSpPr>
            <a:spLocks noGrp="1"/>
          </p:cNvSpPr>
          <p:nvPr>
            <p:ph idx="1"/>
          </p:nvPr>
        </p:nvSpPr>
        <p:spPr>
          <a:xfrm>
            <a:off x="838200" y="2743199"/>
            <a:ext cx="10515600" cy="3433763"/>
          </a:xfrm>
        </p:spPr>
        <p:txBody>
          <a:bodyPr>
            <a:normAutofit/>
          </a:bodyPr>
          <a:lstStyle/>
          <a:p>
            <a:r>
              <a:rPr lang="en-US" dirty="0" smtClean="0"/>
              <a:t>AVL Fire </a:t>
            </a:r>
            <a:r>
              <a:rPr lang="en-US" dirty="0" err="1" smtClean="0"/>
              <a:t>bietet</a:t>
            </a:r>
            <a:r>
              <a:rPr lang="en-US" dirty="0" smtClean="0"/>
              <a:t> </a:t>
            </a:r>
            <a:r>
              <a:rPr lang="en-US" dirty="0" err="1" smtClean="0"/>
              <a:t>mehrere</a:t>
            </a:r>
            <a:r>
              <a:rPr lang="en-US" dirty="0" smtClean="0"/>
              <a:t> </a:t>
            </a:r>
            <a:r>
              <a:rPr lang="de-DE" dirty="0" smtClean="0"/>
              <a:t>Möglichkeiten, Netze zu erstellen, wie zum Beispiel mit FAME Hexa, Advanced Hybrid, Fame Engine Plus und ESE Engine. Die letzteren zwei sind zur Erstellung bewegter Netze geeignet, ESE Engine sind speziell zur Vernetzung von Verbrennungsmotoren.</a:t>
            </a:r>
          </a:p>
        </p:txBody>
      </p:sp>
    </p:spTree>
    <p:extLst>
      <p:ext uri="{BB962C8B-B14F-4D97-AF65-F5344CB8AC3E}">
        <p14:creationId xmlns:p14="http://schemas.microsoft.com/office/powerpoint/2010/main" val="64482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1183"/>
            <a:ext cx="10515600" cy="3530990"/>
          </a:xfrm>
        </p:spPr>
        <p:txBody>
          <a:bodyPr/>
          <a:lstStyle/>
          <a:p>
            <a:r>
              <a:rPr lang="de-DE" dirty="0"/>
              <a:t>ESE Engine ist ein Werkzeug für die Automatisierung des Meshing und Moving Prozesses für die Einrichtung eines beweglichen Mesh-Projekts (4-Takt-Motoren). Es ist ein eigenes Gittergenerierungswerkzeug für 4-Takt-Benzin- und Dieselmotoren</a:t>
            </a:r>
            <a:r>
              <a:rPr lang="de-DE" dirty="0" smtClean="0"/>
              <a:t>.</a:t>
            </a:r>
          </a:p>
          <a:p>
            <a:r>
              <a:rPr lang="de-DE" dirty="0" smtClean="0"/>
              <a:t> </a:t>
            </a:r>
            <a:r>
              <a:rPr lang="de-DE" dirty="0"/>
              <a:t>2-Takt-Motoren sowie Kreiselmotoren werden nicht von der ESE Engine abgedeckt.</a:t>
            </a:r>
          </a:p>
          <a:p>
            <a:r>
              <a:rPr lang="de-DE" dirty="0"/>
              <a:t>Für Motoren mit Vorkammer-Verbrennungskonzept wird FAME Engine Plus empfohlen.</a:t>
            </a:r>
          </a:p>
        </p:txBody>
      </p:sp>
    </p:spTree>
    <p:extLst>
      <p:ext uri="{BB962C8B-B14F-4D97-AF65-F5344CB8AC3E}">
        <p14:creationId xmlns:p14="http://schemas.microsoft.com/office/powerpoint/2010/main" val="63097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9868"/>
            <a:ext cx="10515600" cy="3138985"/>
          </a:xfrm>
        </p:spPr>
        <p:txBody>
          <a:bodyPr/>
          <a:lstStyle/>
          <a:p>
            <a:r>
              <a:rPr lang="de-DE" dirty="0"/>
              <a:t>Im Vergleich zur bestehenden Methode mit FAME Engine plus für ESE Engine zeichnen sich folgende Unterschiede aus:</a:t>
            </a:r>
          </a:p>
          <a:p>
            <a:r>
              <a:rPr lang="de-DE" dirty="0"/>
              <a:t>Nur ein Flächenmodell für den gesamten Motorzyklus</a:t>
            </a:r>
          </a:p>
          <a:p>
            <a:r>
              <a:rPr lang="de-DE" dirty="0"/>
              <a:t>Einlass- und Auslassöffnungen werden separat mit Fame Hexa erzeugt</a:t>
            </a:r>
          </a:p>
          <a:p>
            <a:r>
              <a:rPr lang="de-DE" dirty="0"/>
              <a:t>Anschlüsse und Zylinder verbunden mit beliebiger Schnittstelle</a:t>
            </a:r>
          </a:p>
        </p:txBody>
      </p:sp>
    </p:spTree>
    <p:extLst>
      <p:ext uri="{BB962C8B-B14F-4D97-AF65-F5344CB8AC3E}">
        <p14:creationId xmlns:p14="http://schemas.microsoft.com/office/powerpoint/2010/main" val="1029652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844" y="1610436"/>
            <a:ext cx="8352430" cy="3488353"/>
          </a:xfrm>
        </p:spPr>
        <p:txBody>
          <a:bodyPr>
            <a:normAutofit/>
          </a:bodyPr>
          <a:lstStyle/>
          <a:p>
            <a:r>
              <a:rPr lang="de-DE" dirty="0"/>
              <a:t>Fame Engine Plus ist ein Werkzeug für die Automatisierung des Meshing und Moving-Prozesses zur Einrichtung eines Mesh-Projekts (hauptsächlich Motoren). FAME Engine Plus basiert auf der Mäh- und Glätttechnologie Fame Advanced Hybrid (FAH).</a:t>
            </a:r>
          </a:p>
        </p:txBody>
      </p:sp>
    </p:spTree>
    <p:extLst>
      <p:ext uri="{BB962C8B-B14F-4D97-AF65-F5344CB8AC3E}">
        <p14:creationId xmlns:p14="http://schemas.microsoft.com/office/powerpoint/2010/main" val="2261998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DE" dirty="0"/>
              <a:t>Manchmal </a:t>
            </a:r>
            <a:r>
              <a:rPr lang="de-DE" dirty="0" smtClean="0"/>
              <a:t>liefert </a:t>
            </a:r>
            <a:r>
              <a:rPr lang="de-DE" dirty="0"/>
              <a:t>die Vernetzung mit dem ESE Engine Chamber Modeler kein zufriedenstellendes </a:t>
            </a:r>
            <a:r>
              <a:rPr lang="de-DE" dirty="0" smtClean="0"/>
              <a:t>Ergebnis, </a:t>
            </a:r>
            <a:r>
              <a:rPr lang="de-DE" dirty="0"/>
              <a:t>wird die Vernetzung mit einem weiteren in AVL Fire enthaltenen Werkzeug vorgenommen</a:t>
            </a:r>
            <a:r>
              <a:rPr lang="de-DE" dirty="0" smtClean="0"/>
              <a:t>.</a:t>
            </a:r>
          </a:p>
          <a:p>
            <a:endParaRPr lang="de-DE" dirty="0"/>
          </a:p>
          <a:p>
            <a:r>
              <a:rPr lang="de-DE" dirty="0" smtClean="0"/>
              <a:t> </a:t>
            </a:r>
            <a:r>
              <a:rPr lang="de-DE" dirty="0"/>
              <a:t>FAME Engine Plus ist ein Werkzeug zur Kombination des Vernetzungs- und Bewegungsprozesses eines Netzes. Als Basis stehen dabei die Fame Generator und die Fame Hexa Vernetzungs- und Smoothing-Technologie zur Auswahl.</a:t>
            </a:r>
          </a:p>
          <a:p>
            <a:endParaRPr lang="de-DE" dirty="0"/>
          </a:p>
        </p:txBody>
      </p:sp>
    </p:spTree>
    <p:extLst>
      <p:ext uri="{BB962C8B-B14F-4D97-AF65-F5344CB8AC3E}">
        <p14:creationId xmlns:p14="http://schemas.microsoft.com/office/powerpoint/2010/main" val="188071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Wann</a:t>
            </a:r>
            <a:r>
              <a:rPr lang="en-US" dirty="0" smtClean="0"/>
              <a:t> </a:t>
            </a:r>
            <a:r>
              <a:rPr lang="en-US" dirty="0" err="1" smtClean="0"/>
              <a:t>ist</a:t>
            </a:r>
            <a:r>
              <a:rPr lang="en-US" dirty="0" smtClean="0"/>
              <a:t> </a:t>
            </a:r>
            <a:r>
              <a:rPr lang="en-US" dirty="0" err="1" smtClean="0"/>
              <a:t>ein</a:t>
            </a:r>
            <a:r>
              <a:rPr lang="en-US" dirty="0" smtClean="0"/>
              <a:t> </a:t>
            </a:r>
            <a:r>
              <a:rPr lang="en-US" dirty="0" err="1" smtClean="0"/>
              <a:t>Netz</a:t>
            </a:r>
            <a:r>
              <a:rPr lang="en-US" dirty="0" smtClean="0"/>
              <a:t> gut?</a:t>
            </a:r>
            <a:endParaRPr lang="de-DE" dirty="0"/>
          </a:p>
        </p:txBody>
      </p:sp>
      <p:sp>
        <p:nvSpPr>
          <p:cNvPr id="3" name="Inhaltsplatzhalter 2"/>
          <p:cNvSpPr>
            <a:spLocks noGrp="1"/>
          </p:cNvSpPr>
          <p:nvPr>
            <p:ph idx="1"/>
          </p:nvPr>
        </p:nvSpPr>
        <p:spPr/>
        <p:txBody>
          <a:bodyPr/>
          <a:lstStyle/>
          <a:p>
            <a:r>
              <a:rPr lang="en-US" dirty="0" smtClean="0"/>
              <a:t>Die </a:t>
            </a:r>
            <a:r>
              <a:rPr lang="en-US" dirty="0" err="1" smtClean="0"/>
              <a:t>Qualit</a:t>
            </a:r>
            <a:r>
              <a:rPr lang="de-DE" dirty="0" err="1" smtClean="0"/>
              <a:t>ät</a:t>
            </a:r>
            <a:r>
              <a:rPr lang="de-DE" dirty="0" smtClean="0"/>
              <a:t> einer Vernetzung hängt maßgeblich vom Aufbau des Gitters ab. Dadurch sind die Gitterlinien und die Größe der Zellen eine der wichtigsten Größen zur Bestimmung der Netzqualität. </a:t>
            </a:r>
            <a:endParaRPr lang="de-DE" dirty="0"/>
          </a:p>
        </p:txBody>
      </p:sp>
    </p:spTree>
    <p:extLst>
      <p:ext uri="{BB962C8B-B14F-4D97-AF65-F5344CB8AC3E}">
        <p14:creationId xmlns:p14="http://schemas.microsoft.com/office/powerpoint/2010/main" val="4049055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lgn="ctr"/>
                <a:r>
                  <a:rPr lang="de-DE" dirty="0" smtClean="0"/>
                  <a:t>Wie können wir das </a:t>
                </a:r>
                <a14:m>
                  <m:oMath xmlns:m="http://schemas.openxmlformats.org/officeDocument/2006/math">
                    <m:r>
                      <a:rPr lang="de-DE" i="1" smtClean="0">
                        <a:latin typeface="Cambria Math" panose="02040503050406030204" pitchFamily="18" charset="0"/>
                        <a:ea typeface="Cambria Math" panose="02040503050406030204" pitchFamily="18" charset="0"/>
                      </a:rPr>
                      <m:t>𝜀</m:t>
                    </m:r>
                  </m:oMath>
                </a14:m>
                <a:r>
                  <a:rPr lang="de-DE" dirty="0" smtClean="0"/>
                  <a:t> berechnen</a:t>
                </a:r>
                <a:r>
                  <a:rPr lang="en-US" dirty="0" smtClean="0"/>
                  <a:t>?</a:t>
                </a:r>
                <a:endParaRPr lang="de-DE"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de-DE"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𝑈𝑇</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𝑂𝑇</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𝑐</m:t>
                            </m:r>
                          </m:sub>
                        </m:sSub>
                      </m:num>
                      <m:den>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𝐻𝑢𝑏</m:t>
                        </m:r>
                        <m:r>
                          <a:rPr lang="en-US" b="0" i="1" smtClean="0">
                            <a:latin typeface="Cambria Math" panose="02040503050406030204" pitchFamily="18" charset="0"/>
                            <a:ea typeface="Cambria Math" panose="02040503050406030204" pitchFamily="18" charset="0"/>
                          </a:rPr>
                          <m:t>)/4</m:t>
                        </m:r>
                      </m:num>
                      <m:den>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den>
                    </m:f>
                  </m:oMath>
                </a14:m>
                <a:r>
                  <a:rPr lang="de-DE" dirty="0" smtClean="0"/>
                  <a:t> (Motor)</a:t>
                </a:r>
              </a:p>
              <a:p>
                <a:endParaRPr lang="en-US" dirty="0"/>
              </a:p>
              <a:p>
                <a14:m>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oMath>
                </a14:m>
                <a:r>
                  <a:rPr lang="de-DE" dirty="0" smtClean="0"/>
                  <a:t> wird in Catia berechnet</a:t>
                </a:r>
              </a:p>
              <a:p>
                <a:endParaRPr lang="en-US" dirty="0"/>
              </a:p>
              <a:p>
                <a14:m>
                  <m:oMath xmlns:m="http://schemas.openxmlformats.org/officeDocument/2006/math">
                    <m:r>
                      <a:rPr lang="de-DE"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𝑈𝑇</m:t>
                            </m:r>
                          </m:sub>
                          <m:sup>
                            <m:r>
                              <a:rPr lang="en-US" b="0" i="1" smtClean="0">
                                <a:latin typeface="Cambria Math" panose="02040503050406030204" pitchFamily="18" charset="0"/>
                                <a:ea typeface="Cambria Math" panose="02040503050406030204" pitchFamily="18" charset="0"/>
                              </a:rPr>
                              <m:t>′</m:t>
                            </m:r>
                          </m:sup>
                        </m:sSubSup>
                      </m:num>
                      <m:den>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𝑂𝑇</m:t>
                            </m:r>
                          </m:sub>
                          <m:sup>
                            <m:r>
                              <a:rPr lang="en-US" b="0" i="1" smtClean="0">
                                <a:latin typeface="Cambria Math" panose="02040503050406030204" pitchFamily="18" charset="0"/>
                                <a:ea typeface="Cambria Math" panose="02040503050406030204" pitchFamily="18" charset="0"/>
                              </a:rPr>
                              <m:t>′</m:t>
                            </m:r>
                          </m:sup>
                        </m:sSubSup>
                      </m:den>
                    </m:f>
                  </m:oMath>
                </a14:m>
                <a:r>
                  <a:rPr lang="de-DE" dirty="0"/>
                  <a:t> = </a:t>
                </a:r>
                <a14:m>
                  <m:oMath xmlns:m="http://schemas.openxmlformats.org/officeDocument/2006/math">
                    <m:f>
                      <m:fPr>
                        <m:ctrlPr>
                          <a:rPr lang="de-DE" i="1">
                            <a:latin typeface="Cambria Math" panose="02040503050406030204" pitchFamily="18" charset="0"/>
                          </a:rPr>
                        </m:ctrlPr>
                      </m:fPr>
                      <m:num>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𝑐</m:t>
                            </m:r>
                          </m:sub>
                        </m:sSub>
                      </m:num>
                      <m:den>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den>
                    </m:f>
                  </m:oMath>
                </a14:m>
                <a:r>
                  <a:rPr lang="de-DE" dirty="0"/>
                  <a:t> = </a:t>
                </a:r>
                <a14:m>
                  <m:oMath xmlns:m="http://schemas.openxmlformats.org/officeDocument/2006/math">
                    <m:f>
                      <m:fPr>
                        <m:ctrlPr>
                          <a:rPr lang="de-DE" i="1">
                            <a:latin typeface="Cambria Math" panose="02040503050406030204" pitchFamily="18" charset="0"/>
                          </a:rPr>
                        </m:ctrlPr>
                      </m:fPr>
                      <m:num>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𝐻𝑢𝑏</m:t>
                        </m:r>
                        <m:r>
                          <a:rPr lang="en-US" i="1">
                            <a:latin typeface="Cambria Math" panose="02040503050406030204" pitchFamily="18" charset="0"/>
                            <a:ea typeface="Cambria Math" panose="02040503050406030204" pitchFamily="18" charset="0"/>
                          </a:rPr>
                          <m:t>)/4</m:t>
                        </m:r>
                      </m:num>
                      <m:den>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𝑂𝑇</m:t>
                            </m:r>
                          </m:sub>
                          <m:sup>
                            <m:r>
                              <a:rPr lang="en-US" b="0" i="1" smtClean="0">
                                <a:latin typeface="Cambria Math" panose="02040503050406030204" pitchFamily="18" charset="0"/>
                                <a:ea typeface="Cambria Math" panose="02040503050406030204" pitchFamily="18" charset="0"/>
                              </a:rPr>
                              <m:t>′</m:t>
                            </m:r>
                          </m:sup>
                        </m:sSubSup>
                      </m:den>
                    </m:f>
                  </m:oMath>
                </a14:m>
                <a:r>
                  <a:rPr lang="de-DE" dirty="0" smtClean="0"/>
                  <a:t> (Modell)</a:t>
                </a:r>
              </a:p>
              <a:p>
                <a:pPr marL="0" indent="0">
                  <a:buNone/>
                </a:pPr>
                <a:endParaRPr lang="en-US" dirty="0"/>
              </a:p>
              <a:p>
                <a:r>
                  <a:rPr lang="en-US" dirty="0" smtClean="0"/>
                  <a:t>Der </a:t>
                </a:r>
                <a:r>
                  <a:rPr lang="en-US" dirty="0" err="1" smtClean="0"/>
                  <a:t>Fehler</a:t>
                </a:r>
                <a:r>
                  <a:rPr lang="en-US" dirty="0" smtClean="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m:t>
                            </m:r>
                          </m:sup>
                        </m:sSup>
                      </m:num>
                      <m:den>
                        <m:r>
                          <a:rPr lang="en-US" i="1" smtClean="0">
                            <a:latin typeface="Cambria Math" panose="02040503050406030204" pitchFamily="18" charset="0"/>
                            <a:ea typeface="Cambria Math" panose="02040503050406030204" pitchFamily="18" charset="0"/>
                          </a:rPr>
                          <m:t>𝜀</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oMath>
                </a14:m>
                <a:r>
                  <a:rPr lang="de-DE" dirty="0" smtClean="0"/>
                  <a:t> wird dann berechnet.</a:t>
                </a: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b="-840"/>
                </a:stretch>
              </a:blipFill>
            </p:spPr>
            <p:txBody>
              <a:bodyPr/>
              <a:lstStyle/>
              <a:p>
                <a:r>
                  <a:rPr lang="de-DE">
                    <a:noFill/>
                  </a:rPr>
                  <a:t> </a:t>
                </a:r>
              </a:p>
            </p:txBody>
          </p:sp>
        </mc:Fallback>
      </mc:AlternateContent>
    </p:spTree>
    <p:extLst>
      <p:ext uri="{BB962C8B-B14F-4D97-AF65-F5344CB8AC3E}">
        <p14:creationId xmlns:p14="http://schemas.microsoft.com/office/powerpoint/2010/main" val="75735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64123"/>
                <a:ext cx="10515600" cy="6012840"/>
              </a:xfrm>
            </p:spPr>
            <p:txBody>
              <a:bodyPr>
                <a:normAutofit/>
              </a:bodyPr>
              <a:lstStyle/>
              <a:p>
                <a:endParaRPr lang="de-DE" i="1" dirty="0" smtClean="0">
                  <a:latin typeface="Cambria Math" panose="02040503050406030204" pitchFamily="18" charset="0"/>
                </a:endParaRPr>
              </a:p>
              <a:p>
                <a:endParaRPr lang="de-DE" i="1" dirty="0">
                  <a:latin typeface="Cambria Math" panose="02040503050406030204" pitchFamily="18" charset="0"/>
                </a:endParaRPr>
              </a:p>
              <a:p>
                <a14:m>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oMath>
                </a14:m>
                <a:r>
                  <a:rPr lang="de-DE" dirty="0" smtClean="0"/>
                  <a:t> </a:t>
                </a:r>
                <a:r>
                  <a:rPr lang="de-DE" dirty="0"/>
                  <a:t>= 3561,674cm3</a:t>
                </a:r>
                <a:endParaRPr lang="en-US" dirty="0"/>
              </a:p>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oMath>
                </a14:m>
                <a:r>
                  <a:rPr lang="de-DE" dirty="0" smtClean="0"/>
                  <a:t> = 3530,564cm3</a:t>
                </a:r>
              </a:p>
              <a:p>
                <a:r>
                  <a:rPr lang="en-US" dirty="0" smtClean="0"/>
                  <a:t>Hub = 440mm = 44cm</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m:rPr>
                            <m:nor/>
                          </m:rPr>
                          <a:rPr lang="en-US" dirty="0"/>
                          <m:t>Bohrung</m:t>
                        </m:r>
                      </m:sub>
                    </m:sSub>
                  </m:oMath>
                </a14:m>
                <a:r>
                  <a:rPr lang="en-US" dirty="0" smtClean="0"/>
                  <a:t> = 350mm = 35cm</a:t>
                </a:r>
              </a:p>
              <a:p>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𝜋</m:t>
                    </m:r>
                  </m:oMath>
                </a14:m>
                <a:r>
                  <a:rPr lang="de-DE" dirty="0" smtClean="0"/>
                  <a:t>*D*D*Hub)/4 = 42331,7125cm3</a:t>
                </a:r>
              </a:p>
              <a:p>
                <a:r>
                  <a:rPr lang="de-DE" dirty="0" smtClean="0"/>
                  <a:t> </a:t>
                </a:r>
                <a14:m>
                  <m:oMath xmlns:m="http://schemas.openxmlformats.org/officeDocument/2006/math">
                    <m:r>
                      <a:rPr lang="de-DE" i="1" smtClean="0">
                        <a:latin typeface="Cambria Math" panose="02040503050406030204" pitchFamily="18" charset="0"/>
                        <a:ea typeface="Cambria Math" panose="02040503050406030204" pitchFamily="18" charset="0"/>
                      </a:rPr>
                      <m:t>𝜀</m:t>
                    </m:r>
                  </m:oMath>
                </a14:m>
                <a:r>
                  <a:rPr lang="de-DE" dirty="0" smtClean="0"/>
                  <a:t> = (3561,674 + 42331,7125)/3561,674 = 12,8853417</a:t>
                </a:r>
              </a:p>
              <a:p>
                <a14:m>
                  <m:oMath xmlns:m="http://schemas.openxmlformats.org/officeDocument/2006/math">
                    <m:sSup>
                      <m:sSupPr>
                        <m:ctrlPr>
                          <a:rPr lang="de-DE" i="1" smtClean="0">
                            <a:latin typeface="Cambria Math" panose="02040503050406030204" pitchFamily="18" charset="0"/>
                          </a:rPr>
                        </m:ctrlPr>
                      </m:sSupPr>
                      <m:e>
                        <m:r>
                          <a:rPr lang="de-DE"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rPr>
                          <m:t>′</m:t>
                        </m:r>
                      </m:sup>
                    </m:sSup>
                  </m:oMath>
                </a14:m>
                <a:r>
                  <a:rPr lang="de-DE" dirty="0" smtClean="0"/>
                  <a:t> = (3530,564 + </a:t>
                </a:r>
                <a:r>
                  <a:rPr lang="de-DE" dirty="0"/>
                  <a:t>42331,7125</a:t>
                </a:r>
                <a:r>
                  <a:rPr lang="de-DE" dirty="0" smtClean="0"/>
                  <a:t>)/3530,564 = 12,9900708</a:t>
                </a:r>
              </a:p>
              <a:p>
                <a:r>
                  <a:rPr lang="en-US" dirty="0" err="1" smtClean="0"/>
                  <a:t>Fehler</a:t>
                </a:r>
                <a:r>
                  <a:rPr lang="en-US" dirty="0"/>
                  <a:t> = (12,9900708 - 12,8853417)/</a:t>
                </a:r>
                <a:r>
                  <a:rPr lang="en-US" dirty="0" smtClean="0"/>
                  <a:t>12,8853417 = </a:t>
                </a:r>
                <a:r>
                  <a:rPr lang="de-DE" dirty="0" smtClean="0"/>
                  <a:t>0,00812777049 = 0,812777049%</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64123"/>
                <a:ext cx="10515600" cy="6012840"/>
              </a:xfrm>
              <a:blipFill rotWithShape="0">
                <a:blip r:embed="rId2"/>
                <a:stretch>
                  <a:fillRect l="-1043"/>
                </a:stretch>
              </a:blipFill>
            </p:spPr>
            <p:txBody>
              <a:bodyPr/>
              <a:lstStyle/>
              <a:p>
                <a:r>
                  <a:rPr lang="de-DE">
                    <a:noFill/>
                  </a:rPr>
                  <a:t> </a:t>
                </a:r>
              </a:p>
            </p:txBody>
          </p:sp>
        </mc:Fallback>
      </mc:AlternateContent>
    </p:spTree>
    <p:extLst>
      <p:ext uri="{BB962C8B-B14F-4D97-AF65-F5344CB8AC3E}">
        <p14:creationId xmlns:p14="http://schemas.microsoft.com/office/powerpoint/2010/main" val="246091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Zweite</a:t>
            </a:r>
            <a:r>
              <a:rPr lang="en-US" dirty="0" smtClean="0"/>
              <a:t> </a:t>
            </a:r>
            <a:r>
              <a:rPr lang="en-US" dirty="0" err="1" smtClean="0"/>
              <a:t>Kolbegeometrie</a:t>
            </a:r>
            <a:r>
              <a:rPr lang="en-US" dirty="0" smtClean="0"/>
              <a:t> – </a:t>
            </a:r>
            <a:r>
              <a:rPr lang="en-US" dirty="0" err="1" smtClean="0"/>
              <a:t>ohne</a:t>
            </a:r>
            <a:r>
              <a:rPr lang="en-US" dirty="0" smtClean="0"/>
              <a:t> </a:t>
            </a:r>
            <a:r>
              <a:rPr lang="en-US" dirty="0" err="1" smtClean="0"/>
              <a:t>Feuersteg</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5"/>
                <a:ext cx="7602415" cy="4351338"/>
              </a:xfrm>
            </p:spPr>
            <p:txBody>
              <a:bodyPr/>
              <a:lstStyle/>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2</m:t>
                        </m:r>
                      </m:sup>
                    </m:sSubSup>
                  </m:oMath>
                </a14:m>
                <a:r>
                  <a:rPr lang="de-DE" dirty="0" smtClean="0"/>
                  <a:t> </a:t>
                </a:r>
                <a:r>
                  <a:rPr lang="de-DE" dirty="0"/>
                  <a:t>= </a:t>
                </a:r>
                <a:r>
                  <a:rPr lang="de-DE" dirty="0" smtClean="0"/>
                  <a:t>1687,691cm3</a:t>
                </a:r>
              </a:p>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𝑂𝑟𝑖𝑔𝑖𝑛𝑎𝑙</m:t>
                        </m:r>
                      </m:sup>
                    </m:sSubSup>
                  </m:oMath>
                </a14:m>
                <a:r>
                  <a:rPr lang="de-DE" dirty="0" smtClean="0"/>
                  <a:t> </a:t>
                </a:r>
                <a:r>
                  <a:rPr lang="de-DE" dirty="0"/>
                  <a:t>= </a:t>
                </a:r>
                <a:r>
                  <a:rPr lang="de-DE" dirty="0" smtClean="0"/>
                  <a:t>1515,831cm3</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oMath>
                </a14:m>
                <a:r>
                  <a:rPr lang="de-DE" dirty="0" smtClean="0"/>
                  <a:t>1687,691 - 1515,831 = 171,86cm3</a:t>
                </a:r>
              </a:p>
              <a:p>
                <a:endParaRPr lang="en-US" dirty="0"/>
              </a:p>
              <a:p>
                <a14:m>
                  <m:oMath xmlns:m="http://schemas.openxmlformats.org/officeDocument/2006/math">
                    <m:sSup>
                      <m:sSupPr>
                        <m:ctrlPr>
                          <a:rPr lang="de-DE" i="1" smtClean="0">
                            <a:latin typeface="Cambria Math" panose="02040503050406030204" pitchFamily="18" charset="0"/>
                          </a:rPr>
                        </m:ctrlPr>
                      </m:sSupPr>
                      <m:e>
                        <m:r>
                          <a:rPr lang="de-DE"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rPr>
                          <m:t>′</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𝐻𝑢𝑏</m:t>
                            </m:r>
                          </m:sub>
                        </m:sSub>
                        <m:r>
                          <a:rPr lang="en-US" b="0" i="1" smtClean="0">
                            <a:latin typeface="Cambria Math" panose="02040503050406030204" pitchFamily="18" charset="0"/>
                          </a:rPr>
                          <m:t> </m:t>
                        </m:r>
                      </m:num>
                      <m:den>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r>
                          <m:rPr>
                            <m:nor/>
                          </m:rPr>
                          <a:rPr lang="de-DE" dirty="0"/>
                          <m:t>3530,564</m:t>
                        </m:r>
                        <m:r>
                          <a:rPr lang="en-US" b="0" i="1" dirty="0" smtClean="0">
                            <a:latin typeface="Cambria Math" panose="02040503050406030204" pitchFamily="18" charset="0"/>
                          </a:rPr>
                          <m:t>+</m:t>
                        </m:r>
                        <m:r>
                          <m:rPr>
                            <m:nor/>
                          </m:rPr>
                          <a:rPr lang="de-DE" dirty="0"/>
                          <m:t>171,86</m:t>
                        </m:r>
                        <m:r>
                          <m:rPr>
                            <m:nor/>
                          </m:rPr>
                          <a:rPr lang="en-US" b="0" i="0" dirty="0" smtClean="0"/>
                          <m:t>+</m:t>
                        </m:r>
                        <m:r>
                          <m:rPr>
                            <m:nor/>
                          </m:rPr>
                          <a:rPr lang="de-DE" dirty="0"/>
                          <m:t>42331,7125</m:t>
                        </m:r>
                      </m:num>
                      <m:den>
                        <m:r>
                          <m:rPr>
                            <m:nor/>
                          </m:rPr>
                          <a:rPr lang="de-DE" dirty="0"/>
                          <m:t>3530,564</m:t>
                        </m:r>
                        <m:r>
                          <a:rPr lang="en-US" i="1" dirty="0">
                            <a:latin typeface="Cambria Math" panose="02040503050406030204" pitchFamily="18" charset="0"/>
                          </a:rPr>
                          <m:t>+</m:t>
                        </m:r>
                        <m:r>
                          <m:rPr>
                            <m:nor/>
                          </m:rPr>
                          <a:rPr lang="de-DE" dirty="0"/>
                          <m:t>171,86</m:t>
                        </m:r>
                      </m:den>
                    </m:f>
                  </m:oMath>
                </a14:m>
                <a:r>
                  <a:rPr lang="de-DE" dirty="0" smtClean="0"/>
                  <a:t>=</a:t>
                </a:r>
                <a14:m>
                  <m:oMath xmlns:m="http://schemas.openxmlformats.org/officeDocument/2006/math">
                    <m:f>
                      <m:fPr>
                        <m:ctrlPr>
                          <a:rPr lang="de-DE" i="1" dirty="0" smtClean="0">
                            <a:latin typeface="Cambria Math" panose="02040503050406030204" pitchFamily="18" charset="0"/>
                          </a:rPr>
                        </m:ctrlPr>
                      </m:fPr>
                      <m:num>
                        <m:r>
                          <m:rPr>
                            <m:nor/>
                          </m:rPr>
                          <a:rPr lang="de-DE"/>
                          <m:t>46034,1365</m:t>
                        </m:r>
                      </m:num>
                      <m:den>
                        <m:r>
                          <m:rPr>
                            <m:nor/>
                          </m:rPr>
                          <a:rPr lang="de-DE"/>
                          <m:t>3702,424</m:t>
                        </m:r>
                      </m:den>
                    </m:f>
                  </m:oMath>
                </a14:m>
                <a:r>
                  <a:rPr lang="de-DE" dirty="0" smtClean="0"/>
                  <a:t> = 12,4335129 (Modell)</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5"/>
                <a:ext cx="7602415" cy="4351338"/>
              </a:xfrm>
              <a:blipFill rotWithShape="0">
                <a:blip r:embed="rId2"/>
                <a:stretch>
                  <a:fillRect l="-1443" t="-1961"/>
                </a:stretch>
              </a:blipFill>
            </p:spPr>
            <p:txBody>
              <a:bodyPr/>
              <a:lstStyle/>
              <a:p>
                <a:r>
                  <a:rPr lang="de-DE">
                    <a:noFill/>
                  </a:rPr>
                  <a:t> </a:t>
                </a:r>
              </a:p>
            </p:txBody>
          </p:sp>
        </mc:Fallback>
      </mc:AlternateContent>
    </p:spTree>
    <p:extLst>
      <p:ext uri="{BB962C8B-B14F-4D97-AF65-F5344CB8AC3E}">
        <p14:creationId xmlns:p14="http://schemas.microsoft.com/office/powerpoint/2010/main" val="309147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Zweite</a:t>
            </a:r>
            <a:r>
              <a:rPr lang="en-US" dirty="0" smtClean="0"/>
              <a:t> </a:t>
            </a:r>
            <a:r>
              <a:rPr lang="en-US" dirty="0" err="1" smtClean="0"/>
              <a:t>Kolbegeometrie</a:t>
            </a:r>
            <a:r>
              <a:rPr lang="en-US" dirty="0" smtClean="0"/>
              <a:t> – </a:t>
            </a:r>
            <a:r>
              <a:rPr lang="en-US" dirty="0" err="1" smtClean="0"/>
              <a:t>mit</a:t>
            </a:r>
            <a:r>
              <a:rPr lang="en-US" dirty="0" smtClean="0"/>
              <a:t> </a:t>
            </a:r>
            <a:r>
              <a:rPr lang="en-US" dirty="0" err="1" smtClean="0"/>
              <a:t>Feuerstegvolumen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5"/>
                <a:ext cx="7602415" cy="4351338"/>
              </a:xfrm>
            </p:spPr>
            <p:txBody>
              <a:bodyPr/>
              <a:lstStyle/>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2</m:t>
                        </m:r>
                      </m:sup>
                    </m:sSubSup>
                  </m:oMath>
                </a14:m>
                <a:r>
                  <a:rPr lang="de-DE" dirty="0" smtClean="0"/>
                  <a:t> </a:t>
                </a:r>
                <a:r>
                  <a:rPr lang="de-DE" dirty="0"/>
                  <a:t>= 1687,691cm3</a:t>
                </a:r>
              </a:p>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𝑂𝑟𝑖𝑔𝑖𝑛𝑎𝑙</m:t>
                        </m:r>
                      </m:sup>
                    </m:sSubSup>
                  </m:oMath>
                </a14:m>
                <a:r>
                  <a:rPr lang="de-DE" dirty="0" smtClean="0"/>
                  <a:t> </a:t>
                </a:r>
                <a:r>
                  <a:rPr lang="de-DE" dirty="0"/>
                  <a:t>= </a:t>
                </a:r>
                <a:r>
                  <a:rPr lang="de-DE" dirty="0" smtClean="0"/>
                  <a:t>1515,831cm3</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oMath>
                </a14:m>
                <a:r>
                  <a:rPr lang="de-DE" dirty="0"/>
                  <a:t>1687,691 - 1515,831 = 171,86cm3</a:t>
                </a:r>
                <a:endParaRPr lang="en-US" dirty="0"/>
              </a:p>
              <a:p>
                <a14:m>
                  <m:oMath xmlns:m="http://schemas.openxmlformats.org/officeDocument/2006/math">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𝐻𝑢𝑏</m:t>
                            </m:r>
                          </m:sub>
                        </m:sSub>
                        <m:r>
                          <a:rPr lang="en-US" b="0" i="1" smtClean="0">
                            <a:latin typeface="Cambria Math" panose="02040503050406030204" pitchFamily="18" charset="0"/>
                          </a:rPr>
                          <m:t> </m:t>
                        </m:r>
                      </m:num>
                      <m:den>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r>
                          <m:rPr>
                            <m:nor/>
                          </m:rPr>
                          <a:rPr lang="de-DE" dirty="0"/>
                          <m:t>3561,674</m:t>
                        </m:r>
                        <m:r>
                          <a:rPr lang="en-US" b="0" i="1" dirty="0" smtClean="0">
                            <a:latin typeface="Cambria Math" panose="02040503050406030204" pitchFamily="18" charset="0"/>
                          </a:rPr>
                          <m:t>+</m:t>
                        </m:r>
                        <m:r>
                          <m:rPr>
                            <m:nor/>
                          </m:rPr>
                          <a:rPr lang="de-DE" dirty="0"/>
                          <m:t>171,86</m:t>
                        </m:r>
                        <m:r>
                          <m:rPr>
                            <m:nor/>
                          </m:rPr>
                          <a:rPr lang="en-US" b="0" i="0" dirty="0" smtClean="0">
                            <a:latin typeface="Cambria Math" panose="02040503050406030204" pitchFamily="18" charset="0"/>
                          </a:rPr>
                          <m:t>+</m:t>
                        </m:r>
                        <m:r>
                          <m:rPr>
                            <m:nor/>
                          </m:rPr>
                          <a:rPr lang="de-DE" dirty="0"/>
                          <m:t>42331,7125</m:t>
                        </m:r>
                      </m:num>
                      <m:den>
                        <m:r>
                          <m:rPr>
                            <m:nor/>
                          </m:rPr>
                          <a:rPr lang="de-DE" dirty="0"/>
                          <m:t>3561,674</m:t>
                        </m:r>
                        <m:r>
                          <a:rPr lang="en-US" b="0" i="1" dirty="0" smtClean="0">
                            <a:latin typeface="Cambria Math" panose="02040503050406030204" pitchFamily="18" charset="0"/>
                          </a:rPr>
                          <m:t>+</m:t>
                        </m:r>
                        <m:r>
                          <m:rPr>
                            <m:nor/>
                          </m:rPr>
                          <a:rPr lang="de-DE" dirty="0"/>
                          <m:t>171,86</m:t>
                        </m:r>
                      </m:den>
                    </m:f>
                  </m:oMath>
                </a14:m>
                <a:r>
                  <a:rPr lang="de-DE" dirty="0" smtClean="0"/>
                  <a:t>=</a:t>
                </a:r>
                <a14:m>
                  <m:oMath xmlns:m="http://schemas.openxmlformats.org/officeDocument/2006/math">
                    <m:f>
                      <m:fPr>
                        <m:ctrlPr>
                          <a:rPr lang="de-DE" i="1" dirty="0" smtClean="0">
                            <a:latin typeface="Cambria Math" panose="02040503050406030204" pitchFamily="18" charset="0"/>
                          </a:rPr>
                        </m:ctrlPr>
                      </m:fPr>
                      <m:num>
                        <m:r>
                          <m:rPr>
                            <m:nor/>
                          </m:rPr>
                          <a:rPr lang="bg-BG"/>
                          <m:t>46316.1305</m:t>
                        </m:r>
                      </m:num>
                      <m:den>
                        <m:r>
                          <m:rPr>
                            <m:nor/>
                          </m:rPr>
                          <a:rPr lang="de-DE"/>
                          <m:t>3733,534</m:t>
                        </m:r>
                      </m:den>
                    </m:f>
                  </m:oMath>
                </a14:m>
                <a:r>
                  <a:rPr lang="de-DE" dirty="0" smtClean="0"/>
                  <a:t> = </a:t>
                </a:r>
                <a:r>
                  <a:rPr lang="de-DE" dirty="0"/>
                  <a:t>12,3382421</a:t>
                </a:r>
                <a:r>
                  <a:rPr lang="de-DE" dirty="0" smtClean="0"/>
                  <a:t> (Motor)</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5"/>
                <a:ext cx="7602415" cy="4351338"/>
              </a:xfrm>
              <a:blipFill rotWithShape="0">
                <a:blip r:embed="rId2"/>
                <a:stretch>
                  <a:fillRect l="-1443" t="-1961"/>
                </a:stretch>
              </a:blipFill>
            </p:spPr>
            <p:txBody>
              <a:bodyPr/>
              <a:lstStyle/>
              <a:p>
                <a:r>
                  <a:rPr lang="de-DE">
                    <a:noFill/>
                  </a:rPr>
                  <a:t> </a:t>
                </a:r>
              </a:p>
            </p:txBody>
          </p:sp>
        </mc:Fallback>
      </mc:AlternateContent>
    </p:spTree>
    <p:extLst>
      <p:ext uri="{BB962C8B-B14F-4D97-AF65-F5344CB8AC3E}">
        <p14:creationId xmlns:p14="http://schemas.microsoft.com/office/powerpoint/2010/main" val="3562017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Zweite Kolbengeometrie</a:t>
            </a:r>
            <a:endParaRPr lang="de-DE" dirty="0"/>
          </a:p>
        </p:txBody>
      </p:sp>
      <p:sp>
        <p:nvSpPr>
          <p:cNvPr id="3" name="Content Placeholder 2"/>
          <p:cNvSpPr>
            <a:spLocks noGrp="1"/>
          </p:cNvSpPr>
          <p:nvPr>
            <p:ph idx="1"/>
          </p:nvPr>
        </p:nvSpPr>
        <p:spPr/>
        <p:txBody>
          <a:bodyPr/>
          <a:lstStyle/>
          <a:p>
            <a:endParaRPr lang="de-DE" dirty="0" smtClean="0"/>
          </a:p>
          <a:p>
            <a:endParaRPr lang="de-DE" dirty="0"/>
          </a:p>
          <a:p>
            <a:r>
              <a:rPr lang="de-DE" dirty="0" smtClean="0"/>
              <a:t>Fehler = (12,433512-</a:t>
            </a:r>
            <a:r>
              <a:rPr lang="de-DE" dirty="0"/>
              <a:t> 12,3382421</a:t>
            </a:r>
            <a:r>
              <a:rPr lang="de-DE" dirty="0" smtClean="0"/>
              <a:t>)/</a:t>
            </a:r>
            <a:r>
              <a:rPr lang="de-DE" dirty="0"/>
              <a:t> </a:t>
            </a:r>
            <a:r>
              <a:rPr lang="de-DE" dirty="0" smtClean="0"/>
              <a:t>12,3382421</a:t>
            </a:r>
            <a:r>
              <a:rPr lang="de-DE" dirty="0"/>
              <a:t> </a:t>
            </a:r>
            <a:r>
              <a:rPr lang="de-DE" dirty="0" smtClean="0"/>
              <a:t>= 0,00772151326 =</a:t>
            </a:r>
          </a:p>
          <a:p>
            <a:pPr marL="0" indent="0">
              <a:buNone/>
            </a:pPr>
            <a:r>
              <a:rPr lang="de-DE" dirty="0" smtClean="0"/>
              <a:t>  0,772151326%</a:t>
            </a:r>
            <a:endParaRPr lang="de-DE" dirty="0"/>
          </a:p>
        </p:txBody>
      </p:sp>
    </p:spTree>
    <p:extLst>
      <p:ext uri="{BB962C8B-B14F-4D97-AF65-F5344CB8AC3E}">
        <p14:creationId xmlns:p14="http://schemas.microsoft.com/office/powerpoint/2010/main" val="3651106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Dritte</a:t>
            </a:r>
            <a:r>
              <a:rPr lang="en-US" dirty="0" smtClean="0"/>
              <a:t> </a:t>
            </a:r>
            <a:r>
              <a:rPr lang="en-US" dirty="0" err="1" smtClean="0"/>
              <a:t>Kolbegeometrie</a:t>
            </a:r>
            <a:r>
              <a:rPr lang="en-US" dirty="0" smtClean="0"/>
              <a:t> – </a:t>
            </a:r>
            <a:r>
              <a:rPr lang="en-US" dirty="0" err="1" smtClean="0"/>
              <a:t>ohne</a:t>
            </a:r>
            <a:r>
              <a:rPr lang="en-US" dirty="0" smtClean="0"/>
              <a:t> </a:t>
            </a:r>
            <a:r>
              <a:rPr lang="en-US" dirty="0" err="1" smtClean="0"/>
              <a:t>Feuerstegvolumen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5"/>
                <a:ext cx="7602415" cy="4351338"/>
              </a:xfrm>
            </p:spPr>
            <p:txBody>
              <a:bodyPr/>
              <a:lstStyle/>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3</m:t>
                        </m:r>
                      </m:sup>
                    </m:sSubSup>
                  </m:oMath>
                </a14:m>
                <a:r>
                  <a:rPr lang="de-DE" dirty="0" smtClean="0"/>
                  <a:t> </a:t>
                </a:r>
                <a:r>
                  <a:rPr lang="de-DE" dirty="0"/>
                  <a:t>=1938,575cm3 </a:t>
                </a:r>
                <a:endParaRPr lang="de-DE" dirty="0" smtClean="0"/>
              </a:p>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𝑂𝑟𝑖𝑔𝑖𝑛𝑎𝑙</m:t>
                        </m:r>
                      </m:sup>
                    </m:sSubSup>
                  </m:oMath>
                </a14:m>
                <a:r>
                  <a:rPr lang="de-DE" dirty="0" smtClean="0"/>
                  <a:t> </a:t>
                </a:r>
                <a:r>
                  <a:rPr lang="de-DE" dirty="0"/>
                  <a:t>= </a:t>
                </a:r>
                <a:r>
                  <a:rPr lang="de-DE" dirty="0" smtClean="0"/>
                  <a:t>1515,831cm3</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oMath>
                </a14:m>
                <a:r>
                  <a:rPr lang="de-DE" dirty="0"/>
                  <a:t>1938,575 –</a:t>
                </a:r>
                <a:r>
                  <a:rPr lang="de-DE" dirty="0" smtClean="0"/>
                  <a:t>1515,831 =</a:t>
                </a:r>
                <a:r>
                  <a:rPr lang="bg-BG" dirty="0" smtClean="0"/>
                  <a:t> 422</a:t>
                </a:r>
                <a:r>
                  <a:rPr lang="en-US" dirty="0" smtClean="0"/>
                  <a:t>,</a:t>
                </a:r>
                <a:r>
                  <a:rPr lang="bg-BG" dirty="0" smtClean="0"/>
                  <a:t>744</a:t>
                </a:r>
                <a:endParaRPr lang="de-DE" dirty="0" smtClean="0"/>
              </a:p>
              <a:p>
                <a:r>
                  <a:rPr lang="de-DE" dirty="0" smtClean="0"/>
                  <a:t> </a:t>
                </a:r>
                <a14:m>
                  <m:oMath xmlns:m="http://schemas.openxmlformats.org/officeDocument/2006/math">
                    <m:sSup>
                      <m:sSupPr>
                        <m:ctrlPr>
                          <a:rPr lang="de-DE" i="1" smtClean="0">
                            <a:latin typeface="Cambria Math" panose="02040503050406030204" pitchFamily="18" charset="0"/>
                          </a:rPr>
                        </m:ctrlPr>
                      </m:sSupPr>
                      <m:e>
                        <m:r>
                          <a:rPr lang="de-DE"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rPr>
                          <m:t>′</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𝐻𝑢𝑏</m:t>
                            </m:r>
                          </m:sub>
                        </m:sSub>
                        <m:r>
                          <a:rPr lang="en-US" b="0" i="1" smtClean="0">
                            <a:latin typeface="Cambria Math" panose="02040503050406030204" pitchFamily="18" charset="0"/>
                          </a:rPr>
                          <m:t> </m:t>
                        </m:r>
                      </m:num>
                      <m:den>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r>
                          <m:rPr>
                            <m:nor/>
                          </m:rPr>
                          <a:rPr lang="de-DE" dirty="0"/>
                          <m:t>3561,674</m:t>
                        </m:r>
                        <m:r>
                          <a:rPr lang="en-US" b="0" i="1" dirty="0" smtClean="0">
                            <a:latin typeface="Cambria Math" panose="02040503050406030204" pitchFamily="18" charset="0"/>
                          </a:rPr>
                          <m:t>+</m:t>
                        </m:r>
                        <m:r>
                          <m:rPr>
                            <m:nor/>
                          </m:rPr>
                          <a:rPr lang="bg-BG" dirty="0"/>
                          <m:t>422</m:t>
                        </m:r>
                        <m:r>
                          <m:rPr>
                            <m:nor/>
                          </m:rPr>
                          <a:rPr lang="en-US" dirty="0"/>
                          <m:t>,</m:t>
                        </m:r>
                        <m:r>
                          <m:rPr>
                            <m:nor/>
                          </m:rPr>
                          <a:rPr lang="bg-BG" dirty="0"/>
                          <m:t>744</m:t>
                        </m:r>
                        <m:r>
                          <m:rPr>
                            <m:nor/>
                          </m:rPr>
                          <a:rPr lang="en-US" b="0" i="0" dirty="0" smtClean="0"/>
                          <m:t>+</m:t>
                        </m:r>
                        <m:r>
                          <m:rPr>
                            <m:nor/>
                          </m:rPr>
                          <a:rPr lang="de-DE" dirty="0"/>
                          <m:t>42331,7125</m:t>
                        </m:r>
                      </m:num>
                      <m:den>
                        <m:r>
                          <m:rPr>
                            <m:nor/>
                          </m:rPr>
                          <a:rPr lang="de-DE" dirty="0"/>
                          <m:t>3561,674</m:t>
                        </m:r>
                        <m:r>
                          <a:rPr lang="en-US" i="1" dirty="0">
                            <a:latin typeface="Cambria Math" panose="02040503050406030204" pitchFamily="18" charset="0"/>
                          </a:rPr>
                          <m:t>+</m:t>
                        </m:r>
                        <m:r>
                          <m:rPr>
                            <m:nor/>
                          </m:rPr>
                          <a:rPr lang="bg-BG" dirty="0"/>
                          <m:t>422</m:t>
                        </m:r>
                        <m:r>
                          <m:rPr>
                            <m:nor/>
                          </m:rPr>
                          <a:rPr lang="en-US" dirty="0"/>
                          <m:t>,</m:t>
                        </m:r>
                        <m:r>
                          <m:rPr>
                            <m:nor/>
                          </m:rPr>
                          <a:rPr lang="bg-BG" dirty="0"/>
                          <m:t>744</m:t>
                        </m:r>
                      </m:den>
                    </m:f>
                  </m:oMath>
                </a14:m>
                <a:r>
                  <a:rPr lang="de-DE" dirty="0" smtClean="0"/>
                  <a:t>=</a:t>
                </a:r>
                <a14:m>
                  <m:oMath xmlns:m="http://schemas.openxmlformats.org/officeDocument/2006/math">
                    <m:f>
                      <m:fPr>
                        <m:ctrlPr>
                          <a:rPr lang="de-DE" i="1" dirty="0" smtClean="0">
                            <a:latin typeface="Cambria Math" panose="02040503050406030204" pitchFamily="18" charset="0"/>
                          </a:rPr>
                        </m:ctrlPr>
                      </m:fPr>
                      <m:num>
                        <m:r>
                          <m:rPr>
                            <m:nor/>
                          </m:rPr>
                          <a:rPr lang="bg-BG" smtClean="0"/>
                          <m:t>46285</m:t>
                        </m:r>
                        <m:r>
                          <m:rPr>
                            <m:nor/>
                          </m:rPr>
                          <a:rPr lang="en-US" b="0" i="0" smtClean="0"/>
                          <m:t>,</m:t>
                        </m:r>
                        <m:r>
                          <m:rPr>
                            <m:nor/>
                          </m:rPr>
                          <a:rPr lang="bg-BG" smtClean="0"/>
                          <m:t>0205</m:t>
                        </m:r>
                      </m:num>
                      <m:den>
                        <m:r>
                          <m:rPr>
                            <m:nor/>
                          </m:rPr>
                          <a:rPr lang="bg-BG"/>
                          <m:t>3984.418</m:t>
                        </m:r>
                      </m:den>
                    </m:f>
                  </m:oMath>
                </a14:m>
                <a:r>
                  <a:rPr lang="de-DE" dirty="0" smtClean="0"/>
                  <a:t> = </a:t>
                </a:r>
                <a:r>
                  <a:rPr lang="bg-BG" dirty="0"/>
                  <a:t>11.6243151446</a:t>
                </a:r>
                <a:r>
                  <a:rPr lang="de-DE" dirty="0" smtClean="0"/>
                  <a:t> (Modell)</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5"/>
                <a:ext cx="7602415" cy="4351338"/>
              </a:xfrm>
              <a:blipFill rotWithShape="0">
                <a:blip r:embed="rId2"/>
                <a:stretch>
                  <a:fillRect l="-1443" t="-1821"/>
                </a:stretch>
              </a:blipFill>
            </p:spPr>
            <p:txBody>
              <a:bodyPr/>
              <a:lstStyle/>
              <a:p>
                <a:r>
                  <a:rPr lang="de-DE">
                    <a:noFill/>
                  </a:rPr>
                  <a:t> </a:t>
                </a:r>
              </a:p>
            </p:txBody>
          </p:sp>
        </mc:Fallback>
      </mc:AlternateContent>
    </p:spTree>
    <p:extLst>
      <p:ext uri="{BB962C8B-B14F-4D97-AF65-F5344CB8AC3E}">
        <p14:creationId xmlns:p14="http://schemas.microsoft.com/office/powerpoint/2010/main" val="1289757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Dritte</a:t>
            </a:r>
            <a:r>
              <a:rPr lang="en-US" dirty="0" smtClean="0"/>
              <a:t> </a:t>
            </a:r>
            <a:r>
              <a:rPr lang="en-US" dirty="0" err="1" smtClean="0"/>
              <a:t>Kolbegeometrie</a:t>
            </a:r>
            <a:r>
              <a:rPr lang="en-US" dirty="0" smtClean="0"/>
              <a:t> – </a:t>
            </a:r>
            <a:r>
              <a:rPr lang="en-US" dirty="0" err="1" smtClean="0"/>
              <a:t>mit</a:t>
            </a:r>
            <a:r>
              <a:rPr lang="en-US" dirty="0" smtClean="0"/>
              <a:t> </a:t>
            </a:r>
            <a:r>
              <a:rPr lang="en-US" dirty="0" err="1" smtClean="0"/>
              <a:t>Feuerstegvolumen</a:t>
            </a:r>
            <a:r>
              <a:rPr lang="en-US" dirty="0" smtClean="0"/>
              <a:t> </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38200" y="1825625"/>
                <a:ext cx="7602415" cy="4351338"/>
              </a:xfrm>
            </p:spPr>
            <p:txBody>
              <a:bodyPr/>
              <a:lstStyle/>
              <a:p>
                <a14:m>
                  <m:oMath xmlns:m="http://schemas.openxmlformats.org/officeDocument/2006/math">
                    <m:sSubSup>
                      <m:sSubSupPr>
                        <m:ctrlPr>
                          <a:rPr lang="de-DE"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𝑀𝑢𝑙𝑑𝑒</m:t>
                        </m:r>
                      </m:sub>
                      <m:sup>
                        <m:r>
                          <a:rPr lang="en-US" i="1">
                            <a:latin typeface="Cambria Math" panose="02040503050406030204" pitchFamily="18" charset="0"/>
                          </a:rPr>
                          <m:t>3</m:t>
                        </m:r>
                      </m:sup>
                    </m:sSubSup>
                  </m:oMath>
                </a14:m>
                <a:r>
                  <a:rPr lang="de-DE" dirty="0"/>
                  <a:t> =1938,575cm3 </a:t>
                </a:r>
              </a:p>
              <a:p>
                <a14:m>
                  <m:oMath xmlns:m="http://schemas.openxmlformats.org/officeDocument/2006/math">
                    <m:sSubSup>
                      <m:sSubSupPr>
                        <m:ctrlPr>
                          <a:rPr lang="de-DE"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𝑀𝑢𝑙𝑑𝑒</m:t>
                        </m:r>
                      </m:sub>
                      <m:sup>
                        <m:r>
                          <a:rPr lang="en-US" i="1">
                            <a:latin typeface="Cambria Math" panose="02040503050406030204" pitchFamily="18" charset="0"/>
                          </a:rPr>
                          <m:t>𝑂𝑟𝑖𝑔𝑖𝑛𝑎𝑙</m:t>
                        </m:r>
                      </m:sup>
                    </m:sSubSup>
                  </m:oMath>
                </a14:m>
                <a:r>
                  <a:rPr lang="de-DE" dirty="0"/>
                  <a:t> = 1515,831cm3</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𝐷𝑖𝑓𝑓𝑒𝑟𝑒𝑛𝑧</m:t>
                        </m:r>
                      </m:sub>
                    </m:sSub>
                    <m:r>
                      <a:rPr lang="en-US" i="1">
                        <a:latin typeface="Cambria Math" panose="02040503050406030204" pitchFamily="18" charset="0"/>
                      </a:rPr>
                      <m:t>= </m:t>
                    </m:r>
                  </m:oMath>
                </a14:m>
                <a:r>
                  <a:rPr lang="de-DE" dirty="0"/>
                  <a:t>1938,575 –1515,831 =</a:t>
                </a:r>
                <a:r>
                  <a:rPr lang="bg-BG" dirty="0"/>
                  <a:t> 422</a:t>
                </a:r>
                <a:r>
                  <a:rPr lang="en-US" dirty="0"/>
                  <a:t>,</a:t>
                </a:r>
                <a:r>
                  <a:rPr lang="bg-BG" dirty="0" smtClean="0"/>
                  <a:t>744</a:t>
                </a:r>
                <a:r>
                  <a:rPr lang="en-US" dirty="0" smtClean="0"/>
                  <a:t>cm3</a:t>
                </a:r>
                <a:endParaRPr lang="de-DE" dirty="0"/>
              </a:p>
              <a:p>
                <a14:m>
                  <m:oMath xmlns:m="http://schemas.openxmlformats.org/officeDocument/2006/math">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𝐻𝑢𝑏</m:t>
                            </m:r>
                          </m:sub>
                        </m:sSub>
                        <m:r>
                          <a:rPr lang="en-US" b="0" i="1" smtClean="0">
                            <a:latin typeface="Cambria Math" panose="02040503050406030204" pitchFamily="18" charset="0"/>
                          </a:rPr>
                          <m:t> </m:t>
                        </m:r>
                      </m:num>
                      <m:den>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den>
                    </m:f>
                  </m:oMath>
                </a14:m>
                <a:r>
                  <a:rPr lang="de-DE" dirty="0" smtClean="0"/>
                  <a:t> = </a:t>
                </a:r>
                <a14:m>
                  <m:oMath xmlns:m="http://schemas.openxmlformats.org/officeDocument/2006/math">
                    <m:f>
                      <m:fPr>
                        <m:ctrlPr>
                          <a:rPr lang="de-DE" i="1" smtClean="0"/>
                        </m:ctrlPr>
                      </m:fPr>
                      <m:num>
                        <m:r>
                          <m:rPr>
                            <m:nor/>
                          </m:rPr>
                          <a:rPr lang="de-DE" dirty="0"/>
                          <m:t>3530,564</m:t>
                        </m:r>
                        <m:r>
                          <a:rPr lang="en-US" b="0" i="1" dirty="0" smtClean="0"/>
                          <m:t>+</m:t>
                        </m:r>
                        <m:r>
                          <m:rPr>
                            <m:nor/>
                          </m:rPr>
                          <a:rPr lang="bg-BG" dirty="0"/>
                          <m:t>422</m:t>
                        </m:r>
                        <m:r>
                          <m:rPr>
                            <m:nor/>
                          </m:rPr>
                          <a:rPr lang="en-US" dirty="0"/>
                          <m:t>,</m:t>
                        </m:r>
                        <m:r>
                          <m:rPr>
                            <m:nor/>
                          </m:rPr>
                          <a:rPr lang="bg-BG" dirty="0"/>
                          <m:t>744</m:t>
                        </m:r>
                        <m:r>
                          <m:rPr>
                            <m:nor/>
                          </m:rPr>
                          <a:rPr lang="en-US" b="0" i="0" dirty="0" smtClean="0"/>
                          <m:t>+</m:t>
                        </m:r>
                        <m:r>
                          <m:rPr>
                            <m:nor/>
                          </m:rPr>
                          <a:rPr lang="de-DE" dirty="0"/>
                          <m:t>42331,7125</m:t>
                        </m:r>
                      </m:num>
                      <m:den>
                        <m:r>
                          <m:rPr>
                            <m:nor/>
                          </m:rPr>
                          <a:rPr lang="de-DE" dirty="0"/>
                          <m:t>3530,564</m:t>
                        </m:r>
                        <m:r>
                          <a:rPr lang="en-US" b="0" i="1" dirty="0" smtClean="0"/>
                          <m:t>+</m:t>
                        </m:r>
                        <m:r>
                          <m:rPr>
                            <m:nor/>
                          </m:rPr>
                          <a:rPr lang="bg-BG" dirty="0"/>
                          <m:t>422</m:t>
                        </m:r>
                        <m:r>
                          <m:rPr>
                            <m:nor/>
                          </m:rPr>
                          <a:rPr lang="en-US" dirty="0"/>
                          <m:t>,</m:t>
                        </m:r>
                        <m:r>
                          <m:rPr>
                            <m:nor/>
                          </m:rPr>
                          <a:rPr lang="bg-BG" dirty="0"/>
                          <m:t>744</m:t>
                        </m:r>
                      </m:den>
                    </m:f>
                  </m:oMath>
                </a14:m>
                <a:r>
                  <a:rPr lang="de-DE" dirty="0" smtClean="0"/>
                  <a:t>=</a:t>
                </a:r>
                <a14:m>
                  <m:oMath xmlns:m="http://schemas.openxmlformats.org/officeDocument/2006/math">
                    <m:f>
                      <m:fPr>
                        <m:ctrlPr>
                          <a:rPr lang="de-DE" i="1" dirty="0" smtClean="0"/>
                        </m:ctrlPr>
                      </m:fPr>
                      <m:num>
                        <m:r>
                          <m:rPr>
                            <m:nor/>
                          </m:rPr>
                          <a:rPr lang="bg-BG"/>
                          <m:t>46285.0205</m:t>
                        </m:r>
                      </m:num>
                      <m:den>
                        <m:r>
                          <m:rPr>
                            <m:nor/>
                          </m:rPr>
                          <a:rPr lang="bg-BG"/>
                          <m:t>3953.308</m:t>
                        </m:r>
                      </m:den>
                    </m:f>
                  </m:oMath>
                </a14:m>
                <a:r>
                  <a:rPr lang="de-DE" dirty="0" smtClean="0"/>
                  <a:t> = </a:t>
                </a:r>
                <a:r>
                  <a:rPr lang="bg-BG" dirty="0" smtClean="0"/>
                  <a:t>11.7079216949</a:t>
                </a:r>
                <a:r>
                  <a:rPr lang="de-DE" dirty="0" smtClean="0"/>
                  <a:t> (Motor)</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38200" y="1825625"/>
                <a:ext cx="7602415" cy="4351338"/>
              </a:xfrm>
              <a:blipFill rotWithShape="0">
                <a:blip r:embed="rId2"/>
                <a:stretch>
                  <a:fillRect l="-1443" t="-1821"/>
                </a:stretch>
              </a:blipFill>
            </p:spPr>
            <p:txBody>
              <a:bodyPr/>
              <a:lstStyle/>
              <a:p>
                <a:r>
                  <a:rPr lang="de-DE">
                    <a:noFill/>
                  </a:rPr>
                  <a:t> </a:t>
                </a:r>
              </a:p>
            </p:txBody>
          </p:sp>
        </mc:Fallback>
      </mc:AlternateContent>
    </p:spTree>
    <p:extLst>
      <p:ext uri="{BB962C8B-B14F-4D97-AF65-F5344CB8AC3E}">
        <p14:creationId xmlns:p14="http://schemas.microsoft.com/office/powerpoint/2010/main" val="422912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Dritte Kolbengeometrie</a:t>
            </a:r>
            <a:endParaRPr lang="de-DE" dirty="0"/>
          </a:p>
        </p:txBody>
      </p:sp>
      <p:sp>
        <p:nvSpPr>
          <p:cNvPr id="3" name="Content Placeholder 2"/>
          <p:cNvSpPr>
            <a:spLocks noGrp="1"/>
          </p:cNvSpPr>
          <p:nvPr>
            <p:ph idx="1"/>
          </p:nvPr>
        </p:nvSpPr>
        <p:spPr/>
        <p:txBody>
          <a:bodyPr/>
          <a:lstStyle/>
          <a:p>
            <a:endParaRPr lang="de-DE" dirty="0" smtClean="0"/>
          </a:p>
          <a:p>
            <a:endParaRPr lang="de-DE" dirty="0"/>
          </a:p>
          <a:p>
            <a:r>
              <a:rPr lang="de-DE" dirty="0" smtClean="0"/>
              <a:t>Fehler = (</a:t>
            </a:r>
            <a:r>
              <a:rPr lang="bg-BG" dirty="0" smtClean="0"/>
              <a:t>11.7079216949</a:t>
            </a:r>
            <a:r>
              <a:rPr lang="en-US" dirty="0" smtClean="0"/>
              <a:t> - </a:t>
            </a:r>
            <a:r>
              <a:rPr lang="bg-BG" dirty="0"/>
              <a:t>11.6243151446</a:t>
            </a:r>
            <a:r>
              <a:rPr lang="de-DE" dirty="0" smtClean="0"/>
              <a:t>)/</a:t>
            </a:r>
            <a:r>
              <a:rPr lang="bg-BG" dirty="0" smtClean="0"/>
              <a:t>11.6243151446</a:t>
            </a:r>
            <a:r>
              <a:rPr lang="en-US" dirty="0" smtClean="0"/>
              <a:t>= </a:t>
            </a:r>
            <a:r>
              <a:rPr lang="bg-BG" dirty="0" smtClean="0"/>
              <a:t>0.00719238503</a:t>
            </a:r>
            <a:r>
              <a:rPr lang="en-US" dirty="0" smtClean="0"/>
              <a:t> = 0,719238503%</a:t>
            </a:r>
            <a:endParaRPr lang="de-DE" dirty="0"/>
          </a:p>
        </p:txBody>
      </p:sp>
    </p:spTree>
    <p:extLst>
      <p:ext uri="{BB962C8B-B14F-4D97-AF65-F5344CB8AC3E}">
        <p14:creationId xmlns:p14="http://schemas.microsoft.com/office/powerpoint/2010/main" val="2163283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ESE Engine</a:t>
            </a:r>
            <a:endParaRPr lang="de-DE" dirty="0"/>
          </a:p>
        </p:txBody>
      </p:sp>
      <p:sp>
        <p:nvSpPr>
          <p:cNvPr id="3" name="Content Placeholder 2"/>
          <p:cNvSpPr>
            <a:spLocks noGrp="1"/>
          </p:cNvSpPr>
          <p:nvPr>
            <p:ph idx="1"/>
          </p:nvPr>
        </p:nvSpPr>
        <p:spPr/>
        <p:txBody>
          <a:bodyPr/>
          <a:lstStyle/>
          <a:p>
            <a:r>
              <a:rPr lang="en-US" dirty="0" err="1" smtClean="0"/>
              <a:t>Wie</a:t>
            </a:r>
            <a:r>
              <a:rPr lang="en-US" dirty="0" smtClean="0"/>
              <a:t> </a:t>
            </a:r>
            <a:r>
              <a:rPr lang="en-US" dirty="0" err="1" smtClean="0"/>
              <a:t>viele</a:t>
            </a:r>
            <a:r>
              <a:rPr lang="en-US" dirty="0" smtClean="0"/>
              <a:t> </a:t>
            </a:r>
            <a:r>
              <a:rPr lang="en-US" dirty="0" err="1" smtClean="0"/>
              <a:t>Netze</a:t>
            </a:r>
            <a:r>
              <a:rPr lang="en-US" dirty="0" smtClean="0"/>
              <a:t> </a:t>
            </a:r>
            <a:r>
              <a:rPr lang="en-US" dirty="0" err="1" smtClean="0"/>
              <a:t>brauchen</a:t>
            </a:r>
            <a:r>
              <a:rPr lang="en-US" dirty="0" smtClean="0"/>
              <a:t> </a:t>
            </a:r>
            <a:r>
              <a:rPr lang="en-US" dirty="0" err="1" smtClean="0"/>
              <a:t>wir</a:t>
            </a:r>
            <a:r>
              <a:rPr lang="en-US" dirty="0" smtClean="0"/>
              <a:t>?</a:t>
            </a:r>
          </a:p>
          <a:p>
            <a:r>
              <a:rPr lang="en-US" dirty="0" err="1" smtClean="0"/>
              <a:t>Wo</a:t>
            </a:r>
            <a:r>
              <a:rPr lang="en-US" dirty="0" smtClean="0"/>
              <a:t> </a:t>
            </a:r>
            <a:r>
              <a:rPr lang="en-US" dirty="0" err="1" smtClean="0"/>
              <a:t>sollen</a:t>
            </a:r>
            <a:r>
              <a:rPr lang="en-US" dirty="0" smtClean="0"/>
              <a:t> die </a:t>
            </a:r>
            <a:r>
              <a:rPr lang="en-US" dirty="0" err="1" smtClean="0"/>
              <a:t>Netze</a:t>
            </a:r>
            <a:r>
              <a:rPr lang="en-US" dirty="0" smtClean="0"/>
              <a:t> </a:t>
            </a:r>
            <a:r>
              <a:rPr lang="en-US" dirty="0" err="1" smtClean="0"/>
              <a:t>positioniert</a:t>
            </a:r>
            <a:r>
              <a:rPr lang="en-US" dirty="0" smtClean="0"/>
              <a:t> </a:t>
            </a:r>
            <a:r>
              <a:rPr lang="en-US" dirty="0" err="1" smtClean="0"/>
              <a:t>werden</a:t>
            </a:r>
            <a:r>
              <a:rPr lang="en-US" dirty="0" smtClean="0"/>
              <a:t>?</a:t>
            </a:r>
          </a:p>
          <a:p>
            <a:r>
              <a:rPr lang="en-US" dirty="0" smtClean="0"/>
              <a:t>Das </a:t>
            </a:r>
            <a:r>
              <a:rPr lang="en-US" dirty="0" err="1" smtClean="0"/>
              <a:t>einzige</a:t>
            </a:r>
            <a:r>
              <a:rPr lang="en-US" dirty="0" smtClean="0"/>
              <a:t>, </a:t>
            </a:r>
            <a:r>
              <a:rPr lang="en-US" dirty="0" err="1" smtClean="0"/>
              <a:t>dass</a:t>
            </a:r>
            <a:r>
              <a:rPr lang="en-US" dirty="0" smtClean="0"/>
              <a:t> </a:t>
            </a:r>
            <a:r>
              <a:rPr lang="en-US" dirty="0" err="1" smtClean="0"/>
              <a:t>wir</a:t>
            </a:r>
            <a:r>
              <a:rPr lang="en-US" dirty="0" smtClean="0"/>
              <a:t> </a:t>
            </a:r>
            <a:r>
              <a:rPr lang="en-US" dirty="0" err="1" smtClean="0"/>
              <a:t>als</a:t>
            </a:r>
            <a:r>
              <a:rPr lang="en-US" dirty="0" smtClean="0"/>
              <a:t> Information </a:t>
            </a:r>
            <a:r>
              <a:rPr lang="en-US" dirty="0" err="1" smtClean="0"/>
              <a:t>haben</a:t>
            </a:r>
            <a:r>
              <a:rPr lang="en-US" dirty="0" smtClean="0"/>
              <a:t>:</a:t>
            </a:r>
          </a:p>
          <a:p>
            <a:r>
              <a:rPr lang="en-US" dirty="0" err="1" smtClean="0"/>
              <a:t>Ventilerhebungskurven</a:t>
            </a:r>
            <a:r>
              <a:rPr lang="en-US" dirty="0" smtClean="0"/>
              <a:t> </a:t>
            </a:r>
            <a:r>
              <a:rPr lang="de-DE" dirty="0" smtClean="0"/>
              <a:t>für Einlass und Auslass</a:t>
            </a:r>
            <a:endParaRPr lang="de-DE" dirty="0"/>
          </a:p>
        </p:txBody>
      </p:sp>
    </p:spTree>
    <p:extLst>
      <p:ext uri="{BB962C8B-B14F-4D97-AF65-F5344CB8AC3E}">
        <p14:creationId xmlns:p14="http://schemas.microsoft.com/office/powerpoint/2010/main" val="19724130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219130" y="143620"/>
            <a:ext cx="1249907" cy="6714380"/>
          </a:xfrm>
          <a:prstGeom prst="rect">
            <a:avLst/>
          </a:prstGeom>
        </p:spPr>
      </p:pic>
      <p:pic>
        <p:nvPicPr>
          <p:cNvPr id="5" name="Picture 4"/>
          <p:cNvPicPr>
            <a:picLocks noChangeAspect="1"/>
          </p:cNvPicPr>
          <p:nvPr/>
        </p:nvPicPr>
        <p:blipFill>
          <a:blip r:embed="rId3"/>
          <a:stretch>
            <a:fillRect/>
          </a:stretch>
        </p:blipFill>
        <p:spPr>
          <a:xfrm>
            <a:off x="8033801" y="143620"/>
            <a:ext cx="1455723" cy="6714380"/>
          </a:xfrm>
          <a:prstGeom prst="rect">
            <a:avLst/>
          </a:prstGeom>
        </p:spPr>
      </p:pic>
      <p:sp>
        <p:nvSpPr>
          <p:cNvPr id="6" name="Title 1"/>
          <p:cNvSpPr>
            <a:spLocks noGrp="1"/>
          </p:cNvSpPr>
          <p:nvPr>
            <p:ph type="title"/>
          </p:nvPr>
        </p:nvSpPr>
        <p:spPr>
          <a:xfrm>
            <a:off x="838200" y="365125"/>
            <a:ext cx="3474493" cy="4548069"/>
          </a:xfrm>
        </p:spPr>
        <p:txBody>
          <a:bodyPr/>
          <a:lstStyle/>
          <a:p>
            <a:pPr algn="ctr"/>
            <a:r>
              <a:rPr lang="en-US" dirty="0" err="1" smtClean="0"/>
              <a:t>Einlassventilhub</a:t>
            </a:r>
            <a:endParaRPr lang="de-DE" dirty="0"/>
          </a:p>
        </p:txBody>
      </p:sp>
    </p:spTree>
    <p:extLst>
      <p:ext uri="{BB962C8B-B14F-4D97-AF65-F5344CB8AC3E}">
        <p14:creationId xmlns:p14="http://schemas.microsoft.com/office/powerpoint/2010/main" val="4263049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8806"/>
            <a:ext cx="12192000" cy="2813540"/>
          </a:xfrm>
        </p:spPr>
        <p:txBody>
          <a:bodyPr/>
          <a:lstStyle/>
          <a:p>
            <a:pPr algn="ctr"/>
            <a:r>
              <a:rPr lang="de-DE" dirty="0" smtClean="0"/>
              <a:t>Zellenzahl zu groß </a:t>
            </a:r>
            <a:r>
              <a:rPr lang="en-US" dirty="0" smtClean="0">
                <a:sym typeface="Wingdings" panose="05000000000000000000" pitchFamily="2" charset="2"/>
              </a:rPr>
              <a:t></a:t>
            </a:r>
            <a:r>
              <a:rPr lang="de-DE" dirty="0" smtClean="0"/>
              <a:t> Optimal -</a:t>
            </a:r>
            <a:r>
              <a:rPr lang="en-US" dirty="0" smtClean="0"/>
              <a:t>&gt;</a:t>
            </a:r>
            <a:r>
              <a:rPr lang="de-DE" dirty="0" smtClean="0"/>
              <a:t>  Zellenzahl zu klein </a:t>
            </a:r>
            <a:br>
              <a:rPr lang="de-DE" dirty="0" smtClean="0"/>
            </a:br>
            <a:r>
              <a:rPr lang="de-DE" dirty="0" smtClean="0"/>
              <a:t>                          </a:t>
            </a:r>
            <a:endParaRPr lang="de-DE" dirty="0"/>
          </a:p>
        </p:txBody>
      </p:sp>
      <p:sp>
        <p:nvSpPr>
          <p:cNvPr id="4" name="Rechteck 3"/>
          <p:cNvSpPr/>
          <p:nvPr/>
        </p:nvSpPr>
        <p:spPr>
          <a:xfrm>
            <a:off x="450166" y="2574388"/>
            <a:ext cx="3967089" cy="369332"/>
          </a:xfrm>
          <a:prstGeom prst="rect">
            <a:avLst/>
          </a:prstGeom>
        </p:spPr>
        <p:txBody>
          <a:bodyPr wrap="square">
            <a:spAutoFit/>
          </a:bodyPr>
          <a:lstStyle/>
          <a:p>
            <a:r>
              <a:rPr lang="az-Cyrl-AZ" dirty="0" smtClean="0"/>
              <a:t> </a:t>
            </a:r>
            <a:endParaRPr lang="de-DE" dirty="0"/>
          </a:p>
        </p:txBody>
      </p:sp>
      <p:sp>
        <p:nvSpPr>
          <p:cNvPr id="5" name="Inhaltsplatzhalter 2"/>
          <p:cNvSpPr>
            <a:spLocks noGrp="1"/>
          </p:cNvSpPr>
          <p:nvPr>
            <p:ph idx="1"/>
          </p:nvPr>
        </p:nvSpPr>
        <p:spPr>
          <a:xfrm>
            <a:off x="450167" y="2757268"/>
            <a:ext cx="3488788" cy="3419695"/>
          </a:xfrm>
        </p:spPr>
        <p:txBody>
          <a:bodyPr/>
          <a:lstStyle/>
          <a:p>
            <a:pPr marL="0" indent="0" algn="ctr">
              <a:buNone/>
            </a:pPr>
            <a:r>
              <a:rPr lang="en-US" dirty="0" err="1" smtClean="0"/>
              <a:t>Rechnen</a:t>
            </a:r>
            <a:r>
              <a:rPr lang="en-US" dirty="0" smtClean="0"/>
              <a:t> </a:t>
            </a:r>
            <a:r>
              <a:rPr lang="en-US" dirty="0" err="1" smtClean="0"/>
              <a:t>dauert</a:t>
            </a:r>
            <a:r>
              <a:rPr lang="en-US" dirty="0" smtClean="0"/>
              <a:t> </a:t>
            </a:r>
            <a:r>
              <a:rPr lang="en-US" dirty="0" err="1" smtClean="0"/>
              <a:t>viel</a:t>
            </a:r>
            <a:r>
              <a:rPr lang="en-US" dirty="0" smtClean="0"/>
              <a:t> </a:t>
            </a:r>
            <a:r>
              <a:rPr lang="en-US" dirty="0" err="1" smtClean="0"/>
              <a:t>Zeit</a:t>
            </a:r>
            <a:endParaRPr lang="de-DE" dirty="0"/>
          </a:p>
        </p:txBody>
      </p:sp>
      <p:sp>
        <p:nvSpPr>
          <p:cNvPr id="6" name="Inhaltsplatzhalter 2"/>
          <p:cNvSpPr txBox="1">
            <a:spLocks/>
          </p:cNvSpPr>
          <p:nvPr/>
        </p:nvSpPr>
        <p:spPr>
          <a:xfrm>
            <a:off x="7849772" y="2475914"/>
            <a:ext cx="3770142" cy="3701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p:txBody>
      </p:sp>
      <p:sp>
        <p:nvSpPr>
          <p:cNvPr id="7" name="Inhaltsplatzhalter 2"/>
          <p:cNvSpPr txBox="1">
            <a:spLocks/>
          </p:cNvSpPr>
          <p:nvPr/>
        </p:nvSpPr>
        <p:spPr>
          <a:xfrm>
            <a:off x="8328072" y="2757268"/>
            <a:ext cx="3418451" cy="3419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dirty="0" smtClean="0"/>
              <a:t>Netzqualität nicht ausreichend</a:t>
            </a:r>
            <a:endParaRPr lang="de-DE" dirty="0"/>
          </a:p>
        </p:txBody>
      </p:sp>
      <p:sp>
        <p:nvSpPr>
          <p:cNvPr id="11" name="Inhaltsplatzhalter 2"/>
          <p:cNvSpPr txBox="1">
            <a:spLocks/>
          </p:cNvSpPr>
          <p:nvPr/>
        </p:nvSpPr>
        <p:spPr>
          <a:xfrm>
            <a:off x="4262511" y="2475914"/>
            <a:ext cx="3587261" cy="3094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err="1" smtClean="0"/>
              <a:t>Optimaler</a:t>
            </a:r>
            <a:r>
              <a:rPr lang="en-US" dirty="0" smtClean="0"/>
              <a:t> </a:t>
            </a:r>
            <a:r>
              <a:rPr lang="en-US" dirty="0" err="1" smtClean="0"/>
              <a:t>Kompromiss</a:t>
            </a:r>
            <a:r>
              <a:rPr lang="en-US" dirty="0" smtClean="0"/>
              <a:t> </a:t>
            </a:r>
            <a:r>
              <a:rPr lang="en-US" dirty="0" err="1" smtClean="0"/>
              <a:t>soll</a:t>
            </a:r>
            <a:r>
              <a:rPr lang="en-US" dirty="0" smtClean="0"/>
              <a:t> </a:t>
            </a:r>
            <a:r>
              <a:rPr lang="en-US" dirty="0" err="1" smtClean="0"/>
              <a:t>gefunden</a:t>
            </a:r>
            <a:r>
              <a:rPr lang="en-US" dirty="0" smtClean="0"/>
              <a:t> </a:t>
            </a:r>
            <a:r>
              <a:rPr lang="en-US" dirty="0" err="1" smtClean="0"/>
              <a:t>werden</a:t>
            </a:r>
            <a:endParaRPr lang="de-DE" dirty="0"/>
          </a:p>
        </p:txBody>
      </p:sp>
    </p:spTree>
    <p:extLst>
      <p:ext uri="{BB962C8B-B14F-4D97-AF65-F5344CB8AC3E}">
        <p14:creationId xmlns:p14="http://schemas.microsoft.com/office/powerpoint/2010/main" val="1257508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Wie </a:t>
            </a:r>
            <a:r>
              <a:rPr lang="de-DE" dirty="0" smtClean="0"/>
              <a:t>sieht der </a:t>
            </a:r>
            <a:r>
              <a:rPr lang="de-DE" dirty="0" smtClean="0"/>
              <a:t>Einlasshub graphisch </a:t>
            </a:r>
            <a:r>
              <a:rPr lang="de-DE" dirty="0" smtClean="0"/>
              <a:t>aus?</a:t>
            </a:r>
            <a:endParaRPr lang="de-DE" dirty="0"/>
          </a:p>
        </p:txBody>
      </p:sp>
      <p:graphicFrame>
        <p:nvGraphicFramePr>
          <p:cNvPr id="4" name="Diagramm 1"/>
          <p:cNvGraphicFramePr>
            <a:graphicFrameLocks/>
          </p:cNvGraphicFramePr>
          <p:nvPr>
            <p:extLst>
              <p:ext uri="{D42A27DB-BD31-4B8C-83A1-F6EECF244321}">
                <p14:modId xmlns:p14="http://schemas.microsoft.com/office/powerpoint/2010/main" val="2367426100"/>
              </p:ext>
            </p:extLst>
          </p:nvPr>
        </p:nvGraphicFramePr>
        <p:xfrm>
          <a:off x="838199" y="1690688"/>
          <a:ext cx="10216487" cy="47510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0004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0877"/>
            <a:ext cx="2969525" cy="1869743"/>
          </a:xfrm>
        </p:spPr>
        <p:txBody>
          <a:bodyPr>
            <a:normAutofit/>
          </a:bodyPr>
          <a:lstStyle/>
          <a:p>
            <a:r>
              <a:rPr lang="de-DE" dirty="0" smtClean="0"/>
              <a:t>Auslassventilhub</a:t>
            </a:r>
            <a:endParaRPr lang="de-DE" dirty="0"/>
          </a:p>
        </p:txBody>
      </p:sp>
      <p:pic>
        <p:nvPicPr>
          <p:cNvPr id="4" name="Picture 3"/>
          <p:cNvPicPr>
            <a:picLocks noChangeAspect="1"/>
          </p:cNvPicPr>
          <p:nvPr/>
        </p:nvPicPr>
        <p:blipFill>
          <a:blip r:embed="rId2"/>
          <a:stretch>
            <a:fillRect/>
          </a:stretch>
        </p:blipFill>
        <p:spPr>
          <a:xfrm>
            <a:off x="4975753" y="163773"/>
            <a:ext cx="1481126" cy="6694227"/>
          </a:xfrm>
          <a:prstGeom prst="rect">
            <a:avLst/>
          </a:prstGeom>
        </p:spPr>
      </p:pic>
      <p:pic>
        <p:nvPicPr>
          <p:cNvPr id="5" name="Picture 4"/>
          <p:cNvPicPr>
            <a:picLocks noChangeAspect="1"/>
          </p:cNvPicPr>
          <p:nvPr/>
        </p:nvPicPr>
        <p:blipFill>
          <a:blip r:embed="rId3"/>
          <a:stretch>
            <a:fillRect/>
          </a:stretch>
        </p:blipFill>
        <p:spPr>
          <a:xfrm>
            <a:off x="7146399" y="163773"/>
            <a:ext cx="1415867" cy="6694318"/>
          </a:xfrm>
          <a:prstGeom prst="rect">
            <a:avLst/>
          </a:prstGeom>
        </p:spPr>
      </p:pic>
      <p:pic>
        <p:nvPicPr>
          <p:cNvPr id="6" name="Picture 5"/>
          <p:cNvPicPr>
            <a:picLocks noChangeAspect="1"/>
          </p:cNvPicPr>
          <p:nvPr/>
        </p:nvPicPr>
        <p:blipFill>
          <a:blip r:embed="rId4"/>
          <a:stretch>
            <a:fillRect/>
          </a:stretch>
        </p:blipFill>
        <p:spPr>
          <a:xfrm>
            <a:off x="9408427" y="163773"/>
            <a:ext cx="1536508" cy="6717460"/>
          </a:xfrm>
          <a:prstGeom prst="rect">
            <a:avLst/>
          </a:prstGeom>
        </p:spPr>
      </p:pic>
    </p:spTree>
    <p:extLst>
      <p:ext uri="{BB962C8B-B14F-4D97-AF65-F5344CB8AC3E}">
        <p14:creationId xmlns:p14="http://schemas.microsoft.com/office/powerpoint/2010/main" val="638853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Auslassventilhub</a:t>
            </a:r>
            <a:endParaRPr lang="de-DE" dirty="0"/>
          </a:p>
        </p:txBody>
      </p:sp>
      <p:graphicFrame>
        <p:nvGraphicFramePr>
          <p:cNvPr id="4" name="Diagramm 2"/>
          <p:cNvGraphicFramePr>
            <a:graphicFrameLocks/>
          </p:cNvGraphicFramePr>
          <p:nvPr>
            <p:extLst>
              <p:ext uri="{D42A27DB-BD31-4B8C-83A1-F6EECF244321}">
                <p14:modId xmlns:p14="http://schemas.microsoft.com/office/powerpoint/2010/main" val="2655735011"/>
              </p:ext>
            </p:extLst>
          </p:nvPr>
        </p:nvGraphicFramePr>
        <p:xfrm>
          <a:off x="393229" y="1842449"/>
          <a:ext cx="10960571" cy="48712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60411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46063"/>
          </a:xfrm>
        </p:spPr>
        <p:txBody>
          <a:bodyPr/>
          <a:lstStyle/>
          <a:p>
            <a:pPr algn="ctr"/>
            <a:r>
              <a:rPr lang="de-DE" dirty="0" smtClean="0"/>
              <a:t>Wie können wir die einzelne Vernetzungsintervalle berechnen?(0 °KW bis 720 °KW)</a:t>
            </a:r>
            <a:endParaRPr lang="de-DE" dirty="0"/>
          </a:p>
        </p:txBody>
      </p:sp>
    </p:spTree>
    <p:extLst>
      <p:ext uri="{BB962C8B-B14F-4D97-AF65-F5344CB8AC3E}">
        <p14:creationId xmlns:p14="http://schemas.microsoft.com/office/powerpoint/2010/main" val="27583984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Unsere Literaturrecherche liefern uns folgende Ergebnisse</a:t>
            </a:r>
            <a:endParaRPr lang="de-DE" dirty="0"/>
          </a:p>
        </p:txBody>
      </p:sp>
      <p:sp>
        <p:nvSpPr>
          <p:cNvPr id="3" name="Content Placeholder 2"/>
          <p:cNvSpPr>
            <a:spLocks noGrp="1"/>
          </p:cNvSpPr>
          <p:nvPr>
            <p:ph idx="1"/>
          </p:nvPr>
        </p:nvSpPr>
        <p:spPr>
          <a:xfrm>
            <a:off x="1848134" y="2821910"/>
            <a:ext cx="3583675" cy="1736441"/>
          </a:xfrm>
        </p:spPr>
        <p:txBody>
          <a:bodyPr>
            <a:noAutofit/>
          </a:bodyPr>
          <a:lstStyle/>
          <a:p>
            <a:r>
              <a:rPr lang="de-DE" sz="5400" dirty="0" smtClean="0"/>
              <a:t>Zirngibl</a:t>
            </a:r>
            <a:endParaRPr lang="de-DE" sz="5400" dirty="0"/>
          </a:p>
        </p:txBody>
      </p:sp>
    </p:spTree>
    <p:extLst>
      <p:ext uri="{BB962C8B-B14F-4D97-AF65-F5344CB8AC3E}">
        <p14:creationId xmlns:p14="http://schemas.microsoft.com/office/powerpoint/2010/main" val="38210485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09011"/>
            <a:ext cx="6600996" cy="7705944"/>
          </a:xfrm>
          <a:prstGeom prst="rect">
            <a:avLst/>
          </a:prstGeom>
        </p:spPr>
      </p:pic>
      <p:sp>
        <p:nvSpPr>
          <p:cNvPr id="6" name="Title 1"/>
          <p:cNvSpPr>
            <a:spLocks noGrp="1"/>
          </p:cNvSpPr>
          <p:nvPr>
            <p:ph type="title"/>
          </p:nvPr>
        </p:nvSpPr>
        <p:spPr>
          <a:xfrm rot="10800000" flipV="1">
            <a:off x="7093527" y="637309"/>
            <a:ext cx="4260273" cy="4959927"/>
          </a:xfrm>
        </p:spPr>
        <p:txBody>
          <a:bodyPr>
            <a:normAutofit/>
          </a:bodyPr>
          <a:lstStyle/>
          <a:p>
            <a:pPr algn="ctr"/>
            <a:r>
              <a:rPr lang="en-US" b="1" dirty="0" err="1" smtClean="0"/>
              <a:t>Charakteristische</a:t>
            </a:r>
            <a:r>
              <a:rPr lang="en-US" b="1" dirty="0" smtClean="0"/>
              <a:t> </a:t>
            </a:r>
            <a:r>
              <a:rPr lang="en-US" b="1" dirty="0" err="1" smtClean="0"/>
              <a:t>Punkte</a:t>
            </a:r>
            <a:r>
              <a:rPr lang="en-US" dirty="0" smtClean="0"/>
              <a:t/>
            </a:r>
            <a:br>
              <a:rPr lang="en-US" dirty="0" smtClean="0"/>
            </a:br>
            <a:r>
              <a:rPr lang="en-US" i="1" u="sng" dirty="0" smtClean="0"/>
              <a:t>-</a:t>
            </a:r>
            <a:r>
              <a:rPr lang="en-US" i="1" u="sng" dirty="0" err="1" smtClean="0"/>
              <a:t>Spitze</a:t>
            </a:r>
            <a:r>
              <a:rPr lang="en-US" i="1" u="sng" dirty="0" smtClean="0"/>
              <a:t/>
            </a:r>
            <a:br>
              <a:rPr lang="en-US" i="1" u="sng" dirty="0" smtClean="0"/>
            </a:br>
            <a:r>
              <a:rPr lang="en-US" i="1" u="sng" dirty="0" smtClean="0"/>
              <a:t>-</a:t>
            </a:r>
            <a:r>
              <a:rPr lang="en-US" i="1" u="sng" dirty="0" err="1" smtClean="0"/>
              <a:t>Flanke</a:t>
            </a:r>
            <a:r>
              <a:rPr lang="en-US" i="1" u="sng" dirty="0" smtClean="0"/>
              <a:t/>
            </a:r>
            <a:br>
              <a:rPr lang="en-US" i="1" u="sng" dirty="0" smtClean="0"/>
            </a:br>
            <a:r>
              <a:rPr lang="en-US" i="1" u="sng" dirty="0" smtClean="0"/>
              <a:t>-</a:t>
            </a:r>
            <a:r>
              <a:rPr lang="en-US" i="1" u="sng" dirty="0" err="1" smtClean="0"/>
              <a:t>Vornocken</a:t>
            </a:r>
            <a:r>
              <a:rPr lang="en-US" i="1" u="sng" dirty="0" smtClean="0"/>
              <a:t/>
            </a:r>
            <a:br>
              <a:rPr lang="en-US" i="1" u="sng" dirty="0" smtClean="0"/>
            </a:br>
            <a:r>
              <a:rPr lang="en-US" i="1" u="sng" dirty="0" smtClean="0"/>
              <a:t>-</a:t>
            </a:r>
            <a:r>
              <a:rPr lang="en-US" i="1" u="sng" dirty="0" err="1" smtClean="0"/>
              <a:t>Ventilspiel</a:t>
            </a:r>
            <a:endParaRPr lang="de-DE" i="1" u="sng" dirty="0"/>
          </a:p>
        </p:txBody>
      </p:sp>
    </p:spTree>
    <p:extLst>
      <p:ext uri="{BB962C8B-B14F-4D97-AF65-F5344CB8AC3E}">
        <p14:creationId xmlns:p14="http://schemas.microsoft.com/office/powerpoint/2010/main" val="721093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256128" cy="2129051"/>
          </a:xfrm>
        </p:spPr>
        <p:txBody>
          <a:bodyPr/>
          <a:lstStyle/>
          <a:p>
            <a:pPr marL="0" indent="0">
              <a:buNone/>
            </a:pPr>
            <a:endParaRPr lang="de-DE" dirty="0" smtClean="0"/>
          </a:p>
          <a:p>
            <a:pPr marL="0" indent="0" algn="ctr">
              <a:buNone/>
            </a:pPr>
            <a:r>
              <a:rPr lang="de-DE" sz="3600" b="1" dirty="0" smtClean="0"/>
              <a:t>Zirngibl, s.59</a:t>
            </a:r>
            <a:endParaRPr lang="de-DE" sz="3600" b="1" dirty="0"/>
          </a:p>
        </p:txBody>
      </p:sp>
      <p:pic>
        <p:nvPicPr>
          <p:cNvPr id="4" name="Picture 3"/>
          <p:cNvPicPr>
            <a:picLocks noChangeAspect="1"/>
          </p:cNvPicPr>
          <p:nvPr/>
        </p:nvPicPr>
        <p:blipFill>
          <a:blip r:embed="rId2"/>
          <a:stretch>
            <a:fillRect/>
          </a:stretch>
        </p:blipFill>
        <p:spPr>
          <a:xfrm>
            <a:off x="3357348" y="1064525"/>
            <a:ext cx="8400297" cy="4999895"/>
          </a:xfrm>
          <a:prstGeom prst="rect">
            <a:avLst/>
          </a:prstGeom>
        </p:spPr>
      </p:pic>
    </p:spTree>
    <p:extLst>
      <p:ext uri="{BB962C8B-B14F-4D97-AF65-F5344CB8AC3E}">
        <p14:creationId xmlns:p14="http://schemas.microsoft.com/office/powerpoint/2010/main" val="8600992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76127" y="927841"/>
            <a:ext cx="9015873" cy="5930159"/>
          </a:xfrm>
          <a:prstGeom prst="rect">
            <a:avLst/>
          </a:prstGeom>
        </p:spPr>
      </p:pic>
      <p:sp>
        <p:nvSpPr>
          <p:cNvPr id="5" name="Content Placeholder 2"/>
          <p:cNvSpPr>
            <a:spLocks noGrp="1"/>
          </p:cNvSpPr>
          <p:nvPr>
            <p:ph idx="1"/>
          </p:nvPr>
        </p:nvSpPr>
        <p:spPr>
          <a:xfrm>
            <a:off x="0" y="0"/>
            <a:ext cx="3256128" cy="2129051"/>
          </a:xfrm>
        </p:spPr>
        <p:txBody>
          <a:bodyPr/>
          <a:lstStyle/>
          <a:p>
            <a:pPr marL="0" indent="0">
              <a:buNone/>
            </a:pPr>
            <a:endParaRPr lang="de-DE" dirty="0" smtClean="0"/>
          </a:p>
          <a:p>
            <a:pPr marL="0" indent="0" algn="ctr">
              <a:buNone/>
            </a:pPr>
            <a:r>
              <a:rPr lang="de-DE" sz="3600" b="1" dirty="0" smtClean="0"/>
              <a:t>Zirngibl, s.59</a:t>
            </a:r>
            <a:endParaRPr lang="de-DE" sz="3600" b="1" dirty="0"/>
          </a:p>
        </p:txBody>
      </p:sp>
    </p:spTree>
    <p:extLst>
      <p:ext uri="{BB962C8B-B14F-4D97-AF65-F5344CB8AC3E}">
        <p14:creationId xmlns:p14="http://schemas.microsoft.com/office/powerpoint/2010/main" val="3070415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0"/>
            <a:ext cx="3011048" cy="1648691"/>
          </a:xfrm>
        </p:spPr>
        <p:txBody>
          <a:bodyPr/>
          <a:lstStyle/>
          <a:p>
            <a:pPr marL="0" indent="0">
              <a:buNone/>
            </a:pPr>
            <a:endParaRPr lang="de-DE" dirty="0" smtClean="0"/>
          </a:p>
          <a:p>
            <a:pPr marL="0" indent="0" algn="ctr">
              <a:buNone/>
            </a:pPr>
            <a:r>
              <a:rPr lang="de-DE" sz="3600" b="1" dirty="0" smtClean="0"/>
              <a:t>Zirngibl, s. 60</a:t>
            </a:r>
            <a:endParaRPr lang="de-DE" sz="3600" b="1" dirty="0"/>
          </a:p>
        </p:txBody>
      </p:sp>
      <p:pic>
        <p:nvPicPr>
          <p:cNvPr id="5" name="Picture 4"/>
          <p:cNvPicPr>
            <a:picLocks noChangeAspect="1"/>
          </p:cNvPicPr>
          <p:nvPr/>
        </p:nvPicPr>
        <p:blipFill>
          <a:blip r:embed="rId2"/>
          <a:stretch>
            <a:fillRect/>
          </a:stretch>
        </p:blipFill>
        <p:spPr>
          <a:xfrm>
            <a:off x="3011048" y="261338"/>
            <a:ext cx="9180952" cy="6717460"/>
          </a:xfrm>
          <a:prstGeom prst="rect">
            <a:avLst/>
          </a:prstGeom>
        </p:spPr>
      </p:pic>
      <p:sp>
        <p:nvSpPr>
          <p:cNvPr id="9" name="Right Arrow 8"/>
          <p:cNvSpPr/>
          <p:nvPr/>
        </p:nvSpPr>
        <p:spPr>
          <a:xfrm>
            <a:off x="1667157" y="2673927"/>
            <a:ext cx="1343891" cy="678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9268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0"/>
            <a:ext cx="2923309" cy="1842655"/>
          </a:xfrm>
        </p:spPr>
        <p:txBody>
          <a:bodyPr/>
          <a:lstStyle/>
          <a:p>
            <a:pPr marL="0" indent="0">
              <a:buNone/>
            </a:pPr>
            <a:endParaRPr lang="de-DE" dirty="0" smtClean="0"/>
          </a:p>
          <a:p>
            <a:pPr marL="0" indent="0" algn="ctr">
              <a:buNone/>
            </a:pPr>
            <a:r>
              <a:rPr lang="de-DE" sz="3600" b="1" dirty="0" smtClean="0"/>
              <a:t>Zirngibl, s. 61</a:t>
            </a:r>
            <a:endParaRPr lang="de-DE" sz="3600" b="1" dirty="0"/>
          </a:p>
        </p:txBody>
      </p:sp>
      <p:pic>
        <p:nvPicPr>
          <p:cNvPr id="6" name="Picture 5"/>
          <p:cNvPicPr>
            <a:picLocks noChangeAspect="1"/>
          </p:cNvPicPr>
          <p:nvPr/>
        </p:nvPicPr>
        <p:blipFill>
          <a:blip r:embed="rId2"/>
          <a:stretch>
            <a:fillRect/>
          </a:stretch>
        </p:blipFill>
        <p:spPr>
          <a:xfrm>
            <a:off x="3049143" y="381810"/>
            <a:ext cx="9142857" cy="6476190"/>
          </a:xfrm>
          <a:prstGeom prst="rect">
            <a:avLst/>
          </a:prstGeom>
        </p:spPr>
      </p:pic>
    </p:spTree>
    <p:extLst>
      <p:ext uri="{BB962C8B-B14F-4D97-AF65-F5344CB8AC3E}">
        <p14:creationId xmlns:p14="http://schemas.microsoft.com/office/powerpoint/2010/main" val="4077434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Netzkriterien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0" smtClean="0">
                        <a:latin typeface="Cambria Math" panose="02040503050406030204" pitchFamily="18" charset="0"/>
                      </a:rPr>
                      <m:t>−</m:t>
                    </m:r>
                    <m:r>
                      <m:rPr>
                        <m:sty m:val="p"/>
                      </m:rPr>
                      <a:rPr lang="en-US" b="0" i="0" smtClean="0">
                        <a:latin typeface="Cambria Math" panose="02040503050406030204" pitchFamily="18" charset="0"/>
                      </a:rPr>
                      <m:t>Regel</m:t>
                    </m:r>
                  </m:oMath>
                </a14:m>
                <a:endParaRPr lang="en-US" b="0" dirty="0" smtClean="0"/>
              </a:p>
              <a:p>
                <a:r>
                  <a:rPr lang="en-US" dirty="0" err="1" smtClean="0"/>
                  <a:t>Netzwandschicht</a:t>
                </a:r>
                <a:r>
                  <a:rPr lang="en-US" dirty="0" smtClean="0"/>
                  <a:t> – Regel</a:t>
                </a:r>
              </a:p>
              <a:p>
                <a:r>
                  <a:rPr lang="en-US" dirty="0" err="1" smtClean="0"/>
                  <a:t>Anpassung</a:t>
                </a:r>
                <a:r>
                  <a:rPr lang="en-US" dirty="0" smtClean="0"/>
                  <a:t> der </a:t>
                </a:r>
                <a:r>
                  <a:rPr lang="en-US" dirty="0" err="1" smtClean="0"/>
                  <a:t>Netzstruktur</a:t>
                </a:r>
                <a:r>
                  <a:rPr lang="en-US" dirty="0" smtClean="0"/>
                  <a:t> (</a:t>
                </a:r>
                <a:r>
                  <a:rPr lang="en-US" dirty="0" err="1" smtClean="0"/>
                  <a:t>abhängig</a:t>
                </a:r>
                <a:r>
                  <a:rPr lang="en-US" dirty="0" smtClean="0"/>
                  <a:t> von </a:t>
                </a:r>
                <a:r>
                  <a:rPr lang="en-US" dirty="0" err="1" smtClean="0"/>
                  <a:t>Wandgeometrie</a:t>
                </a:r>
                <a:r>
                  <a:rPr lang="en-US" dirty="0" smtClean="0"/>
                  <a:t>)</a:t>
                </a:r>
              </a:p>
              <a:p>
                <a:r>
                  <a:rPr lang="en-US" dirty="0" smtClean="0"/>
                  <a:t>Das </a:t>
                </a:r>
                <a:r>
                  <a:rPr lang="en-US" dirty="0" err="1" smtClean="0"/>
                  <a:t>Längen-Breiten</a:t>
                </a:r>
                <a:r>
                  <a:rPr lang="en-US" dirty="0" smtClean="0"/>
                  <a:t> </a:t>
                </a:r>
                <a:r>
                  <a:rPr lang="en-US" dirty="0" err="1" smtClean="0"/>
                  <a:t>Verhältnis</a:t>
                </a:r>
                <a:endParaRPr lang="en-US" dirty="0" smtClean="0"/>
              </a:p>
              <a:p>
                <a:r>
                  <a:rPr lang="en-US" dirty="0" err="1" smtClean="0"/>
                  <a:t>Vergröberungsgrad</a:t>
                </a:r>
                <a:endParaRPr lang="en-US" dirty="0" smtClean="0"/>
              </a:p>
              <a:p>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de-DE">
                    <a:noFill/>
                  </a:rPr>
                  <a:t> </a:t>
                </a:r>
              </a:p>
            </p:txBody>
          </p:sp>
        </mc:Fallback>
      </mc:AlternateContent>
    </p:spTree>
    <p:extLst>
      <p:ext uri="{BB962C8B-B14F-4D97-AF65-F5344CB8AC3E}">
        <p14:creationId xmlns:p14="http://schemas.microsoft.com/office/powerpoint/2010/main" val="955545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26921" y="521492"/>
            <a:ext cx="8965079" cy="6336508"/>
          </a:xfrm>
          <a:prstGeom prst="rect">
            <a:avLst/>
          </a:prstGeom>
        </p:spPr>
      </p:pic>
      <p:sp>
        <p:nvSpPr>
          <p:cNvPr id="5" name="Content Placeholder 2"/>
          <p:cNvSpPr>
            <a:spLocks noGrp="1"/>
          </p:cNvSpPr>
          <p:nvPr>
            <p:ph idx="1"/>
          </p:nvPr>
        </p:nvSpPr>
        <p:spPr>
          <a:xfrm>
            <a:off x="0" y="0"/>
            <a:ext cx="2937164" cy="1953491"/>
          </a:xfrm>
        </p:spPr>
        <p:txBody>
          <a:bodyPr/>
          <a:lstStyle/>
          <a:p>
            <a:pPr marL="0" indent="0">
              <a:buNone/>
            </a:pPr>
            <a:endParaRPr lang="de-DE" dirty="0" smtClean="0"/>
          </a:p>
          <a:p>
            <a:pPr marL="0" indent="0" algn="ctr">
              <a:buNone/>
            </a:pPr>
            <a:r>
              <a:rPr lang="de-DE" sz="3600" b="1" dirty="0" smtClean="0"/>
              <a:t>Zirngibl, s. 61</a:t>
            </a:r>
            <a:endParaRPr lang="de-DE" sz="3600" b="1" dirty="0"/>
          </a:p>
        </p:txBody>
      </p:sp>
    </p:spTree>
    <p:extLst>
      <p:ext uri="{BB962C8B-B14F-4D97-AF65-F5344CB8AC3E}">
        <p14:creationId xmlns:p14="http://schemas.microsoft.com/office/powerpoint/2010/main" val="4127603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39619" y="239147"/>
            <a:ext cx="8952381" cy="1257143"/>
          </a:xfrm>
          <a:prstGeom prst="rect">
            <a:avLst/>
          </a:prstGeom>
        </p:spPr>
      </p:pic>
      <p:sp>
        <p:nvSpPr>
          <p:cNvPr id="5" name="Content Placeholder 2"/>
          <p:cNvSpPr>
            <a:spLocks noGrp="1"/>
          </p:cNvSpPr>
          <p:nvPr>
            <p:ph idx="1"/>
          </p:nvPr>
        </p:nvSpPr>
        <p:spPr>
          <a:xfrm>
            <a:off x="0" y="0"/>
            <a:ext cx="2937164" cy="1953491"/>
          </a:xfrm>
        </p:spPr>
        <p:txBody>
          <a:bodyPr/>
          <a:lstStyle/>
          <a:p>
            <a:pPr marL="0" indent="0">
              <a:buNone/>
            </a:pPr>
            <a:endParaRPr lang="de-DE" dirty="0" smtClean="0"/>
          </a:p>
          <a:p>
            <a:pPr marL="0" indent="0" algn="ctr">
              <a:buNone/>
            </a:pPr>
            <a:r>
              <a:rPr lang="de-DE" sz="3600" b="1" dirty="0" smtClean="0"/>
              <a:t>Zirngibl, s. 62</a:t>
            </a:r>
            <a:endParaRPr lang="de-DE" sz="3600" b="1" dirty="0"/>
          </a:p>
        </p:txBody>
      </p:sp>
    </p:spTree>
    <p:extLst>
      <p:ext uri="{BB962C8B-B14F-4D97-AF65-F5344CB8AC3E}">
        <p14:creationId xmlns:p14="http://schemas.microsoft.com/office/powerpoint/2010/main" val="20453192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Wie</a:t>
            </a:r>
            <a:r>
              <a:rPr lang="en-US" dirty="0" smtClean="0"/>
              <a:t> </a:t>
            </a:r>
            <a:r>
              <a:rPr lang="en-US" dirty="0" err="1" smtClean="0"/>
              <a:t>berechnen</a:t>
            </a:r>
            <a:r>
              <a:rPr lang="en-US" dirty="0" smtClean="0"/>
              <a:t> </a:t>
            </a:r>
            <a:r>
              <a:rPr lang="en-US" dirty="0" err="1" smtClean="0"/>
              <a:t>wir</a:t>
            </a:r>
            <a:r>
              <a:rPr lang="en-US" dirty="0" smtClean="0"/>
              <a:t> die </a:t>
            </a:r>
            <a:r>
              <a:rPr lang="en-US" dirty="0" err="1" smtClean="0"/>
              <a:t>Netzintervalle</a:t>
            </a:r>
            <a:r>
              <a:rPr lang="de-DE" dirty="0"/>
              <a:t>?</a:t>
            </a:r>
            <a:r>
              <a:rPr lang="en-US" dirty="0" smtClean="0"/>
              <a:t> </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539616319"/>
              </p:ext>
            </p:extLst>
          </p:nvPr>
        </p:nvGraphicFramePr>
        <p:xfrm>
          <a:off x="3794078" y="1690679"/>
          <a:ext cx="4804012" cy="4216251"/>
        </p:xfrm>
        <a:graphic>
          <a:graphicData uri="http://schemas.openxmlformats.org/drawingml/2006/table">
            <a:tbl>
              <a:tblPr>
                <a:tableStyleId>{5C22544A-7EE6-4342-B048-85BDC9FD1C3A}</a:tableStyleId>
              </a:tblPr>
              <a:tblGrid>
                <a:gridCol w="2402006"/>
                <a:gridCol w="2402006"/>
              </a:tblGrid>
              <a:tr h="181424">
                <a:tc>
                  <a:txBody>
                    <a:bodyPr/>
                    <a:lstStyle/>
                    <a:p>
                      <a:pPr algn="r" fontAlgn="b"/>
                      <a:r>
                        <a:rPr lang="bg-BG" sz="1000" u="none" strike="noStrike">
                          <a:effectLst/>
                        </a:rPr>
                        <a:t>0</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95,06</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95,06</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139,17</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139,17</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154,35</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154,35</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172,82</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172,82</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264,94</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264,94</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299,06</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299,06</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326,51</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326,51</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334,1</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334,1</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340,54</a:t>
                      </a:r>
                      <a:endParaRPr lang="bg-BG" sz="1000" b="0" i="0" u="none" strike="noStrike">
                        <a:effectLst/>
                        <a:latin typeface="Arial" panose="020B0604020202020204" pitchFamily="34" charset="0"/>
                      </a:endParaRPr>
                    </a:p>
                  </a:txBody>
                  <a:tcPr marL="9525" marR="9525" marT="9525" marB="0" anchor="b"/>
                </a:tc>
              </a:tr>
              <a:tr h="224923">
                <a:tc>
                  <a:txBody>
                    <a:bodyPr/>
                    <a:lstStyle/>
                    <a:p>
                      <a:pPr algn="r" fontAlgn="b"/>
                      <a:r>
                        <a:rPr lang="bg-BG" sz="1000" u="none" strike="noStrike">
                          <a:effectLst/>
                        </a:rPr>
                        <a:t>340,54</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350,22</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350,22</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360,06</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360,06</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368,47</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368,47</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383,49</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383,49</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394,94</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394,94</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420,94</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420,94</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455,06</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455,06</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468</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468</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486</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486</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517,44</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517,44</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624,94</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624,94</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659,06</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659,06</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a:effectLst/>
                        </a:rPr>
                        <a:t>686,51</a:t>
                      </a:r>
                      <a:endParaRPr lang="bg-BG" sz="1000" b="0" i="0" u="none" strike="noStrike">
                        <a:effectLst/>
                        <a:latin typeface="Arial" panose="020B0604020202020204" pitchFamily="34" charset="0"/>
                      </a:endParaRPr>
                    </a:p>
                  </a:txBody>
                  <a:tcPr marL="9525" marR="9525" marT="9525" marB="0" anchor="b"/>
                </a:tc>
              </a:tr>
              <a:tr h="181424">
                <a:tc>
                  <a:txBody>
                    <a:bodyPr/>
                    <a:lstStyle/>
                    <a:p>
                      <a:pPr algn="r" fontAlgn="b"/>
                      <a:r>
                        <a:rPr lang="bg-BG" sz="1000" u="none" strike="noStrike">
                          <a:effectLst/>
                        </a:rPr>
                        <a:t>686,51</a:t>
                      </a:r>
                      <a:endParaRPr lang="bg-BG" sz="1000" b="0" i="0" u="none" strike="noStrike">
                        <a:effectLst/>
                        <a:latin typeface="Arial" panose="020B0604020202020204" pitchFamily="34" charset="0"/>
                      </a:endParaRPr>
                    </a:p>
                  </a:txBody>
                  <a:tcPr marL="9525" marR="9525" marT="9525" marB="0" anchor="b"/>
                </a:tc>
                <a:tc>
                  <a:txBody>
                    <a:bodyPr/>
                    <a:lstStyle/>
                    <a:p>
                      <a:pPr algn="r" fontAlgn="b"/>
                      <a:r>
                        <a:rPr lang="bg-BG" sz="1000" u="none" strike="noStrike" dirty="0">
                          <a:effectLst/>
                        </a:rPr>
                        <a:t>720</a:t>
                      </a:r>
                      <a:endParaRPr lang="bg-BG" sz="1000" b="0" i="0" u="none" strike="noStrike" dirty="0">
                        <a:effectLst/>
                        <a:latin typeface="Arial" panose="020B0604020202020204" pitchFamily="34" charset="0"/>
                      </a:endParaRPr>
                    </a:p>
                  </a:txBody>
                  <a:tcPr marL="9525" marR="9525" marT="9525" marB="0" anchor="b"/>
                </a:tc>
              </a:tr>
            </a:tbl>
          </a:graphicData>
        </a:graphic>
      </p:graphicFrame>
    </p:spTree>
    <p:extLst>
      <p:ext uri="{BB962C8B-B14F-4D97-AF65-F5344CB8AC3E}">
        <p14:creationId xmlns:p14="http://schemas.microsoft.com/office/powerpoint/2010/main" val="41920604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62146" cy="2582791"/>
          </a:xfrm>
        </p:spPr>
        <p:txBody>
          <a:bodyPr/>
          <a:lstStyle/>
          <a:p>
            <a:pPr algn="ctr"/>
            <a:r>
              <a:rPr lang="de-DE" dirty="0" smtClean="0"/>
              <a:t>Zuerst sollen wir die charakteristische Punkte</a:t>
            </a:r>
            <a:r>
              <a:rPr lang="de-DE" dirty="0"/>
              <a:t> berechnen </a:t>
            </a:r>
            <a:r>
              <a:rPr lang="de-DE" dirty="0" smtClean="0"/>
              <a:t> </a:t>
            </a:r>
            <a:endParaRPr lang="de-DE" dirty="0"/>
          </a:p>
        </p:txBody>
      </p:sp>
    </p:spTree>
    <p:extLst>
      <p:ext uri="{BB962C8B-B14F-4D97-AF65-F5344CB8AC3E}">
        <p14:creationId xmlns:p14="http://schemas.microsoft.com/office/powerpoint/2010/main" val="29412259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t>
            </a:r>
            <a:r>
              <a:rPr lang="en-US" dirty="0" err="1" smtClean="0"/>
              <a:t>Spitze</a:t>
            </a:r>
            <a:r>
              <a:rPr lang="en-US" dirty="0" smtClean="0"/>
              <a:t>: </a:t>
            </a:r>
            <a:r>
              <a:rPr lang="en-US" dirty="0" err="1" smtClean="0"/>
              <a:t>Erste</a:t>
            </a:r>
            <a:r>
              <a:rPr lang="en-US" dirty="0" smtClean="0"/>
              <a:t> </a:t>
            </a:r>
            <a:r>
              <a:rPr lang="en-US" dirty="0" err="1" smtClean="0"/>
              <a:t>Ableitung</a:t>
            </a:r>
            <a:r>
              <a:rPr lang="en-US" dirty="0" smtClean="0"/>
              <a:t> von </a:t>
            </a:r>
            <a:r>
              <a:rPr lang="en-US" dirty="0" err="1" smtClean="0"/>
              <a:t>Hubverlauf</a:t>
            </a:r>
            <a:r>
              <a:rPr lang="en-US" dirty="0" smtClean="0"/>
              <a:t> an der </a:t>
            </a:r>
            <a:r>
              <a:rPr lang="en-US" dirty="0" err="1" smtClean="0"/>
              <a:t>Spitze</a:t>
            </a:r>
            <a:r>
              <a:rPr lang="en-US" dirty="0" smtClean="0"/>
              <a:t> </a:t>
            </a:r>
            <a:r>
              <a:rPr lang="en-US" dirty="0" err="1" smtClean="0"/>
              <a:t>soll</a:t>
            </a:r>
            <a:r>
              <a:rPr lang="en-US" dirty="0" smtClean="0"/>
              <a:t> 0 </a:t>
            </a:r>
            <a:r>
              <a:rPr lang="en-US" dirty="0" err="1" smtClean="0"/>
              <a:t>sein</a:t>
            </a:r>
            <a:r>
              <a:rPr lang="en-US" dirty="0" smtClean="0"/>
              <a:t>. </a:t>
            </a:r>
          </a:p>
          <a:p>
            <a:pPr marL="0" indent="0">
              <a:buNone/>
            </a:pPr>
            <a:r>
              <a:rPr lang="en-US" dirty="0"/>
              <a:t> </a:t>
            </a:r>
            <a:r>
              <a:rPr lang="en-US" dirty="0" smtClean="0"/>
              <a:t>   </a:t>
            </a:r>
            <a:r>
              <a:rPr lang="en-US" dirty="0" err="1" smtClean="0"/>
              <a:t>Einlass</a:t>
            </a:r>
            <a:r>
              <a:rPr lang="en-US" dirty="0" smtClean="0"/>
              <a:t> – 420,94</a:t>
            </a:r>
            <a:r>
              <a:rPr lang="de-DE" dirty="0" smtClean="0"/>
              <a:t>°KW</a:t>
            </a:r>
          </a:p>
          <a:p>
            <a:pPr marL="0" indent="0">
              <a:buNone/>
            </a:pPr>
            <a:r>
              <a:rPr lang="de-DE" dirty="0" smtClean="0"/>
              <a:t>    Auslass – 264,94°KW</a:t>
            </a:r>
            <a:r>
              <a:rPr lang="en-US" dirty="0"/>
              <a:t/>
            </a:r>
            <a:br>
              <a:rPr lang="en-US" dirty="0"/>
            </a:br>
            <a:r>
              <a:rPr lang="en-US" dirty="0"/>
              <a:t>-</a:t>
            </a:r>
            <a:r>
              <a:rPr lang="en-US" dirty="0" err="1" smtClean="0"/>
              <a:t>Flanke</a:t>
            </a:r>
            <a:r>
              <a:rPr lang="en-US" dirty="0" smtClean="0"/>
              <a:t>: </a:t>
            </a:r>
            <a:r>
              <a:rPr lang="en-US" dirty="0" err="1" smtClean="0"/>
              <a:t>Zweite</a:t>
            </a:r>
            <a:r>
              <a:rPr lang="en-US" dirty="0" smtClean="0"/>
              <a:t> </a:t>
            </a:r>
            <a:r>
              <a:rPr lang="en-US" dirty="0" err="1" smtClean="0"/>
              <a:t>Ableitung</a:t>
            </a:r>
            <a:r>
              <a:rPr lang="en-US" dirty="0" smtClean="0"/>
              <a:t> von </a:t>
            </a:r>
            <a:r>
              <a:rPr lang="en-US" dirty="0" err="1" smtClean="0"/>
              <a:t>Hubverlauf</a:t>
            </a:r>
            <a:r>
              <a:rPr lang="en-US" dirty="0" smtClean="0"/>
              <a:t> an der </a:t>
            </a:r>
            <a:r>
              <a:rPr lang="en-US" dirty="0" err="1" smtClean="0"/>
              <a:t>Flanke</a:t>
            </a:r>
            <a:r>
              <a:rPr lang="en-US" dirty="0" smtClean="0"/>
              <a:t> muss </a:t>
            </a:r>
            <a:r>
              <a:rPr lang="en-US" dirty="0" err="1" smtClean="0"/>
              <a:t>gleich</a:t>
            </a:r>
            <a:r>
              <a:rPr lang="en-US" dirty="0" smtClean="0"/>
              <a:t> 0 </a:t>
            </a:r>
            <a:r>
              <a:rPr lang="en-US" dirty="0" err="1" smtClean="0"/>
              <a:t>sein</a:t>
            </a:r>
            <a:r>
              <a:rPr lang="en-US" dirty="0" smtClean="0"/>
              <a:t>.</a:t>
            </a:r>
          </a:p>
          <a:p>
            <a:pPr marL="0" indent="0">
              <a:buNone/>
            </a:pPr>
            <a:r>
              <a:rPr lang="en-US" dirty="0"/>
              <a:t> </a:t>
            </a:r>
            <a:r>
              <a:rPr lang="en-US" dirty="0" smtClean="0"/>
              <a:t>   </a:t>
            </a:r>
            <a:r>
              <a:rPr lang="en-US" dirty="0" err="1" smtClean="0"/>
              <a:t>Einlass</a:t>
            </a:r>
            <a:r>
              <a:rPr lang="en-US" dirty="0" smtClean="0"/>
              <a:t> – </a:t>
            </a:r>
          </a:p>
          <a:p>
            <a:pPr marL="0" indent="0">
              <a:buNone/>
            </a:pPr>
            <a:r>
              <a:rPr lang="en-US" dirty="0"/>
              <a:t> </a:t>
            </a:r>
            <a:r>
              <a:rPr lang="en-US" dirty="0" smtClean="0"/>
              <a:t>   </a:t>
            </a:r>
            <a:r>
              <a:rPr lang="en-US" dirty="0" err="1" smtClean="0"/>
              <a:t>Auslass</a:t>
            </a:r>
            <a:r>
              <a:rPr lang="en-US" dirty="0" smtClean="0"/>
              <a:t> - </a:t>
            </a:r>
            <a:r>
              <a:rPr lang="en-US" dirty="0"/>
              <a:t/>
            </a:r>
            <a:br>
              <a:rPr lang="en-US" dirty="0"/>
            </a:br>
            <a:r>
              <a:rPr lang="en-US" dirty="0"/>
              <a:t>-</a:t>
            </a:r>
            <a:r>
              <a:rPr lang="en-US" dirty="0" err="1" smtClean="0"/>
              <a:t>Vornocken</a:t>
            </a:r>
            <a:r>
              <a:rPr lang="en-US" dirty="0" smtClean="0"/>
              <a:t>: </a:t>
            </a:r>
            <a:r>
              <a:rPr lang="en-US" dirty="0"/>
              <a:t/>
            </a:r>
            <a:br>
              <a:rPr lang="en-US" dirty="0"/>
            </a:br>
            <a:r>
              <a:rPr lang="en-US" dirty="0"/>
              <a:t>-</a:t>
            </a:r>
            <a:r>
              <a:rPr lang="en-US" dirty="0" err="1" smtClean="0"/>
              <a:t>Ventilspiel</a:t>
            </a:r>
            <a:r>
              <a:rPr lang="en-US" dirty="0" smtClean="0"/>
              <a:t>: </a:t>
            </a:r>
            <a:endParaRPr lang="de-DE" dirty="0"/>
          </a:p>
        </p:txBody>
      </p:sp>
      <p:pic>
        <p:nvPicPr>
          <p:cNvPr id="4" name="Picture 3"/>
          <p:cNvPicPr>
            <a:picLocks noChangeAspect="1"/>
          </p:cNvPicPr>
          <p:nvPr/>
        </p:nvPicPr>
        <p:blipFill>
          <a:blip r:embed="rId2"/>
          <a:stretch>
            <a:fillRect/>
          </a:stretch>
        </p:blipFill>
        <p:spPr>
          <a:xfrm>
            <a:off x="1898575" y="354842"/>
            <a:ext cx="7526004" cy="1187355"/>
          </a:xfrm>
          <a:prstGeom prst="rect">
            <a:avLst/>
          </a:prstGeom>
        </p:spPr>
      </p:pic>
    </p:spTree>
    <p:extLst>
      <p:ext uri="{BB962C8B-B14F-4D97-AF65-F5344CB8AC3E}">
        <p14:creationId xmlns:p14="http://schemas.microsoft.com/office/powerpoint/2010/main" val="683801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50424" y="46100"/>
            <a:ext cx="1391147" cy="6663766"/>
          </a:xfrm>
          <a:prstGeom prst="rect">
            <a:avLst/>
          </a:prstGeom>
        </p:spPr>
      </p:pic>
      <p:sp>
        <p:nvSpPr>
          <p:cNvPr id="6" name="Right Arrow 5"/>
          <p:cNvSpPr/>
          <p:nvPr/>
        </p:nvSpPr>
        <p:spPr>
          <a:xfrm>
            <a:off x="4203510" y="1228298"/>
            <a:ext cx="1487606" cy="723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ight Arrow 6"/>
          <p:cNvSpPr/>
          <p:nvPr/>
        </p:nvSpPr>
        <p:spPr>
          <a:xfrm>
            <a:off x="4203510" y="3985146"/>
            <a:ext cx="1487606" cy="750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72349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5104261" cy="6631177"/>
          </a:xfrm>
          <a:prstGeom prst="rect">
            <a:avLst/>
          </a:prstGeom>
        </p:spPr>
      </p:pic>
      <p:pic>
        <p:nvPicPr>
          <p:cNvPr id="5" name="Picture 4"/>
          <p:cNvPicPr>
            <a:picLocks noChangeAspect="1"/>
          </p:cNvPicPr>
          <p:nvPr/>
        </p:nvPicPr>
        <p:blipFill>
          <a:blip r:embed="rId3"/>
          <a:stretch>
            <a:fillRect/>
          </a:stretch>
        </p:blipFill>
        <p:spPr>
          <a:xfrm>
            <a:off x="5322768" y="-1"/>
            <a:ext cx="6869395" cy="4612943"/>
          </a:xfrm>
          <a:prstGeom prst="rect">
            <a:avLst/>
          </a:prstGeom>
        </p:spPr>
      </p:pic>
    </p:spTree>
    <p:extLst>
      <p:ext uri="{BB962C8B-B14F-4D97-AF65-F5344CB8AC3E}">
        <p14:creationId xmlns:p14="http://schemas.microsoft.com/office/powerpoint/2010/main" val="105710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de-DE" b="0" i="1" smtClean="0">
                              <a:latin typeface="Cambria Math" panose="02040503050406030204" pitchFamily="18" charset="0"/>
                            </a:rPr>
                            <m:t>𝑦</m:t>
                          </m:r>
                        </m:e>
                        <m:sup>
                          <m:r>
                            <a:rPr lang="en-US" b="0" i="1" smtClean="0">
                              <a:latin typeface="Cambria Math" panose="02040503050406030204" pitchFamily="18" charset="0"/>
                            </a:rPr>
                            <m:t>+</m:t>
                          </m:r>
                        </m:sup>
                      </m:sSup>
                      <m:r>
                        <a:rPr lang="en-US" b="0" i="0" smtClean="0">
                          <a:latin typeface="Cambria Math" panose="02040503050406030204" pitchFamily="18" charset="0"/>
                        </a:rPr>
                        <m:t>−</m:t>
                      </m:r>
                      <m:r>
                        <m:rPr>
                          <m:sty m:val="p"/>
                        </m:rPr>
                        <a:rPr lang="en-US" b="0" i="0" smtClean="0">
                          <a:latin typeface="Cambria Math" panose="02040503050406030204" pitchFamily="18" charset="0"/>
                        </a:rPr>
                        <m:t>Regel</m:t>
                      </m:r>
                    </m:oMath>
                  </m:oMathPara>
                </a14:m>
                <a:r>
                  <a:rPr lang="en-US" b="0" dirty="0" smtClean="0"/>
                  <a:t/>
                </a:r>
                <a:br>
                  <a:rPr lang="en-US" b="0" dirty="0" smtClean="0"/>
                </a:br>
                <a:endParaRPr lang="de-DE" dirty="0"/>
              </a:p>
            </p:txBody>
          </p:sp>
        </mc:Choice>
        <mc:Fallback xmlns="">
          <p:sp>
            <p:nvSpPr>
              <p:cNvPr id="2" name="Titel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5"/>
                <a:ext cx="9557825" cy="4351338"/>
              </a:xfrm>
            </p:spPr>
            <p:txBody>
              <a:bodyPr>
                <a:noAutofit/>
              </a:bodyPr>
              <a:lstStyle/>
              <a:p>
                <a:pPr algn="just"/>
                <a:r>
                  <a:rPr lang="en-US" sz="2400" dirty="0" smtClean="0"/>
                  <a:t>Der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r>
                      <a:rPr lang="en-US" sz="2400" b="0" i="0" smtClean="0">
                        <a:latin typeface="Cambria Math" panose="02040503050406030204" pitchFamily="18" charset="0"/>
                      </a:rPr>
                      <m:t>−</m:t>
                    </m:r>
                    <m:r>
                      <m:rPr>
                        <m:sty m:val="p"/>
                      </m:rPr>
                      <a:rPr lang="en-US" sz="2400" b="0" i="0" smtClean="0">
                        <a:latin typeface="Cambria Math" panose="02040503050406030204" pitchFamily="18" charset="0"/>
                      </a:rPr>
                      <m:t>Wert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gibt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weit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erste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Gitterpunkt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von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Wand</m:t>
                    </m:r>
                  </m:oMath>
                </a14:m>
                <a:endParaRPr lang="de-DE" sz="2400" b="0" i="0"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entfernt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sein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darf</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damit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gen</m:t>
                      </m:r>
                      <m:r>
                        <a:rPr lang="de-DE" sz="2400" b="0" i="0" smtClean="0">
                          <a:latin typeface="Cambria Math" panose="02040503050406030204" pitchFamily="18" charset="0"/>
                        </a:rPr>
                        <m:t>ü</m:t>
                      </m:r>
                      <m:r>
                        <m:rPr>
                          <m:sty m:val="p"/>
                        </m:rPr>
                        <a:rPr lang="de-DE" sz="2400" b="0" i="0" smtClean="0">
                          <a:latin typeface="Cambria Math" panose="02040503050406030204" pitchFamily="18" charset="0"/>
                        </a:rPr>
                        <m:t>gend</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Gitterpunkte</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f</m:t>
                      </m:r>
                      <m:r>
                        <a:rPr lang="de-DE" sz="2400" b="0" i="0" smtClean="0">
                          <a:latin typeface="Cambria Math" panose="02040503050406030204" pitchFamily="18" charset="0"/>
                        </a:rPr>
                        <m:t>ü</m:t>
                      </m:r>
                      <m:r>
                        <m:rPr>
                          <m:sty m:val="p"/>
                        </m:rPr>
                        <a:rPr lang="de-DE" sz="2400" b="0" i="0" smtClean="0">
                          <a:latin typeface="Cambria Math" panose="02040503050406030204" pitchFamily="18" charset="0"/>
                        </a:rPr>
                        <m:t>r</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die</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Aufl</m:t>
                      </m:r>
                      <m:r>
                        <a:rPr lang="de-DE" sz="2400" b="0" i="0" smtClean="0">
                          <a:latin typeface="Cambria Math" panose="02040503050406030204" pitchFamily="18" charset="0"/>
                        </a:rPr>
                        <m:t>ö</m:t>
                      </m:r>
                      <m:r>
                        <m:rPr>
                          <m:sty m:val="p"/>
                        </m:rPr>
                        <a:rPr lang="de-DE" sz="2400" b="0" i="0" smtClean="0">
                          <a:latin typeface="Cambria Math" panose="02040503050406030204" pitchFamily="18" charset="0"/>
                        </a:rPr>
                        <m:t>sung</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der</m:t>
                      </m:r>
                    </m:oMath>
                  </m:oMathPara>
                </a14:m>
                <a:endParaRPr lang="de-DE" sz="2400" b="0" i="0" dirty="0" smtClean="0">
                  <a:latin typeface="Cambria Math" panose="02040503050406030204" pitchFamily="18" charset="0"/>
                </a:endParaRPr>
              </a:p>
              <a:p>
                <a:pPr marL="0" indent="0" algn="just">
                  <a:buNone/>
                </a:pPr>
                <a14:m>
                  <m:oMath xmlns:m="http://schemas.openxmlformats.org/officeDocument/2006/math">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der</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viskosen</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Unterschicht</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vorhanden</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sind</m:t>
                    </m:r>
                    <m:r>
                      <a:rPr lang="de-DE" sz="2400" b="0" i="0" smtClean="0">
                        <a:latin typeface="Cambria Math" panose="02040503050406030204" pitchFamily="18" charset="0"/>
                      </a:rPr>
                      <m:t>. </m:t>
                    </m:r>
                  </m:oMath>
                </a14:m>
                <a:r>
                  <a:rPr lang="de-DE" sz="2400" dirty="0" smtClean="0"/>
                  <a:t> Die Formel für die dimensionslose Wandabstand sieht folgendermaßen aus:</a:t>
                </a:r>
              </a:p>
              <a:p>
                <a:pPr marL="0" indent="0" algn="just">
                  <a:buNone/>
                </a:pPr>
                <a14:m>
                  <m:oMath xmlns:m="http://schemas.openxmlformats.org/officeDocument/2006/math">
                    <m:sSup>
                      <m:sSupPr>
                        <m:ctrlPr>
                          <a:rPr lang="de-DE" sz="2400" i="1" smtClean="0">
                            <a:latin typeface="Cambria Math" panose="02040503050406030204" pitchFamily="18" charset="0"/>
                          </a:rPr>
                        </m:ctrlPr>
                      </m:sSupPr>
                      <m:e>
                        <m:r>
                          <a:rPr lang="de-DE" sz="2400" b="0" i="1" smtClean="0">
                            <a:latin typeface="Cambria Math" panose="02040503050406030204" pitchFamily="18" charset="0"/>
                          </a:rPr>
                          <m:t>𝑦</m:t>
                        </m:r>
                      </m:e>
                      <m:sup>
                        <m:r>
                          <a:rPr lang="en-US" sz="2400" b="0" i="1" smtClean="0">
                            <a:latin typeface="Cambria Math" panose="02040503050406030204" pitchFamily="18" charset="0"/>
                          </a:rPr>
                          <m:t>+</m:t>
                        </m:r>
                      </m:sup>
                    </m:sSup>
                  </m:oMath>
                </a14:m>
                <a:r>
                  <a:rPr lang="de-DE" sz="2400" dirty="0" smtClean="0"/>
                  <a:t> = </a:t>
                </a:r>
                <a14:m>
                  <m:oMath xmlns:m="http://schemas.openxmlformats.org/officeDocument/2006/math">
                    <m:f>
                      <m:fPr>
                        <m:ctrlPr>
                          <a:rPr lang="de-DE" sz="2400" i="1" smtClean="0">
                            <a:latin typeface="Cambria Math" panose="02040503050406030204" pitchFamily="18" charset="0"/>
                          </a:rPr>
                        </m:ctrlPr>
                      </m:fPr>
                      <m:num>
                        <m:r>
                          <a:rPr lang="en-US" sz="2400" b="0" i="1" smtClean="0">
                            <a:latin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𝜏</m:t>
                            </m:r>
                          </m:sub>
                        </m:sSub>
                      </m:num>
                      <m:den>
                        <m:r>
                          <m:rPr>
                            <m:sty m:val="p"/>
                          </m:rPr>
                          <a:rPr lang="el-GR" sz="2400" i="1" smtClean="0">
                            <a:latin typeface="Cambria Math" panose="02040503050406030204" pitchFamily="18" charset="0"/>
                          </a:rPr>
                          <m:t>υ</m:t>
                        </m:r>
                      </m:den>
                    </m:f>
                  </m:oMath>
                </a14:m>
                <a:r>
                  <a:rPr lang="de-DE" sz="2400" dirty="0" smtClean="0"/>
                  <a:t> , wo </a:t>
                </a:r>
                <a14:m>
                  <m:oMath xmlns:m="http://schemas.openxmlformats.org/officeDocument/2006/math">
                    <m:sSub>
                      <m:sSubPr>
                        <m:ctrlPr>
                          <a:rPr lang="de-DE" sz="2400" i="1" smtClean="0">
                            <a:latin typeface="Cambria Math" panose="02040503050406030204" pitchFamily="18" charset="0"/>
                          </a:rPr>
                        </m:ctrlPr>
                      </m:sSubPr>
                      <m:e>
                        <m:r>
                          <a:rPr lang="en-US" sz="2400" b="0" i="1" smtClean="0">
                            <a:latin typeface="Cambria Math" panose="02040503050406030204" pitchFamily="18" charset="0"/>
                          </a:rPr>
                          <m:t>𝑢</m:t>
                        </m:r>
                      </m:e>
                      <m:sub>
                        <m:r>
                          <a:rPr lang="de-DE" sz="2400" i="1" smtClean="0">
                            <a:latin typeface="Cambria Math" panose="02040503050406030204" pitchFamily="18" charset="0"/>
                            <a:ea typeface="Cambria Math" panose="02040503050406030204" pitchFamily="18" charset="0"/>
                          </a:rPr>
                          <m:t>𝜏</m:t>
                        </m:r>
                      </m:sub>
                    </m:sSub>
                  </m:oMath>
                </a14:m>
                <a:r>
                  <a:rPr lang="de-DE" sz="2400" dirty="0" smtClean="0"/>
                  <a:t> = </a:t>
                </a:r>
                <a14:m>
                  <m:oMath xmlns:m="http://schemas.openxmlformats.org/officeDocument/2006/math">
                    <m:rad>
                      <m:radPr>
                        <m:degHide m:val="on"/>
                        <m:ctrlPr>
                          <a:rPr lang="de-DE" sz="2400" i="1" smtClean="0">
                            <a:latin typeface="Cambria Math" panose="02040503050406030204" pitchFamily="18" charset="0"/>
                          </a:rPr>
                        </m:ctrlPr>
                      </m:radPr>
                      <m:deg/>
                      <m:e>
                        <m:f>
                          <m:fPr>
                            <m:ctrlPr>
                              <a:rPr lang="de-DE" sz="2400" i="1" smtClean="0">
                                <a:latin typeface="Cambria Math" panose="02040503050406030204" pitchFamily="18" charset="0"/>
                              </a:rPr>
                            </m:ctrlPr>
                          </m:fPr>
                          <m:num>
                            <m:sSub>
                              <m:sSubPr>
                                <m:ctrlPr>
                                  <a:rPr lang="de-DE" sz="2400" i="1" smtClean="0">
                                    <a:latin typeface="Cambria Math" panose="02040503050406030204" pitchFamily="18" charset="0"/>
                                  </a:rPr>
                                </m:ctrlPr>
                              </m:sSubPr>
                              <m:e>
                                <m:r>
                                  <a:rPr lang="de-DE" sz="240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rPr>
                                  <m:t>𝑤</m:t>
                                </m:r>
                              </m:sub>
                            </m:sSub>
                          </m:num>
                          <m:den>
                            <m:r>
                              <a:rPr lang="de-DE" sz="2400" i="1" smtClean="0">
                                <a:latin typeface="Cambria Math" panose="02040503050406030204" pitchFamily="18" charset="0"/>
                                <a:ea typeface="Cambria Math" panose="02040503050406030204" pitchFamily="18" charset="0"/>
                              </a:rPr>
                              <m:t>𝜌</m:t>
                            </m:r>
                          </m:den>
                        </m:f>
                      </m:e>
                    </m:rad>
                  </m:oMath>
                </a14:m>
                <a:endParaRPr lang="de-DE" sz="2400" dirty="0"/>
              </a:p>
              <a:p>
                <a:pPr marL="0" indent="0" algn="just">
                  <a:buNone/>
                </a:pPr>
                <a:endParaRPr lang="de-DE" sz="2400"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5"/>
                <a:ext cx="9557825" cy="4351338"/>
              </a:xfrm>
              <a:blipFill rotWithShape="0">
                <a:blip r:embed="rId3"/>
                <a:stretch>
                  <a:fillRect l="-1021" t="-1961" r="-1021"/>
                </a:stretch>
              </a:blipFill>
            </p:spPr>
            <p:txBody>
              <a:bodyPr/>
              <a:lstStyle/>
              <a:p>
                <a:r>
                  <a:rPr lang="de-DE">
                    <a:noFill/>
                  </a:rPr>
                  <a:t> </a:t>
                </a:r>
              </a:p>
            </p:txBody>
          </p:sp>
        </mc:Fallback>
      </mc:AlternateContent>
    </p:spTree>
    <p:extLst>
      <p:ext uri="{BB962C8B-B14F-4D97-AF65-F5344CB8AC3E}">
        <p14:creationId xmlns:p14="http://schemas.microsoft.com/office/powerpoint/2010/main" val="98376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Netzwandschicht</a:t>
            </a:r>
            <a:r>
              <a:rPr lang="en-US" dirty="0" smtClean="0"/>
              <a:t>-Regel</a:t>
            </a:r>
            <a:endParaRPr lang="de-DE" dirty="0"/>
          </a:p>
        </p:txBody>
      </p:sp>
      <p:sp>
        <p:nvSpPr>
          <p:cNvPr id="3" name="Inhaltsplatzhalter 2"/>
          <p:cNvSpPr>
            <a:spLocks noGrp="1"/>
          </p:cNvSpPr>
          <p:nvPr>
            <p:ph idx="1"/>
          </p:nvPr>
        </p:nvSpPr>
        <p:spPr/>
        <p:txBody>
          <a:bodyPr>
            <a:normAutofit lnSpcReduction="10000"/>
          </a:bodyPr>
          <a:lstStyle/>
          <a:p>
            <a:r>
              <a:rPr lang="en-US" dirty="0" err="1" smtClean="0"/>
              <a:t>Viele</a:t>
            </a:r>
            <a:r>
              <a:rPr lang="en-US" dirty="0" smtClean="0"/>
              <a:t> </a:t>
            </a:r>
            <a:r>
              <a:rPr lang="en-US" dirty="0" err="1" smtClean="0"/>
              <a:t>automatische</a:t>
            </a:r>
            <a:r>
              <a:rPr lang="en-US" dirty="0" smtClean="0"/>
              <a:t> </a:t>
            </a:r>
            <a:r>
              <a:rPr lang="en-US" dirty="0" err="1" smtClean="0"/>
              <a:t>Netzgeneratoren</a:t>
            </a:r>
            <a:r>
              <a:rPr lang="en-US" dirty="0" smtClean="0"/>
              <a:t> </a:t>
            </a:r>
            <a:r>
              <a:rPr lang="en-US" dirty="0" err="1" smtClean="0"/>
              <a:t>modellieren</a:t>
            </a:r>
            <a:r>
              <a:rPr lang="en-US" dirty="0" smtClean="0"/>
              <a:t> das </a:t>
            </a:r>
            <a:r>
              <a:rPr lang="en-US" dirty="0" err="1" smtClean="0"/>
              <a:t>Volumennetz</a:t>
            </a:r>
            <a:r>
              <a:rPr lang="en-US" dirty="0" smtClean="0"/>
              <a:t>, </a:t>
            </a:r>
            <a:r>
              <a:rPr lang="en-US" dirty="0" err="1" smtClean="0"/>
              <a:t>indem</a:t>
            </a:r>
            <a:r>
              <a:rPr lang="en-US" dirty="0" smtClean="0"/>
              <a:t> die </a:t>
            </a:r>
            <a:r>
              <a:rPr lang="en-US" dirty="0" err="1" smtClean="0"/>
              <a:t>Zellen</a:t>
            </a:r>
            <a:r>
              <a:rPr lang="en-US" dirty="0" smtClean="0"/>
              <a:t> </a:t>
            </a:r>
            <a:r>
              <a:rPr lang="en-US" dirty="0" err="1" smtClean="0"/>
              <a:t>eines</a:t>
            </a:r>
            <a:r>
              <a:rPr lang="en-US" dirty="0" smtClean="0"/>
              <a:t> </a:t>
            </a:r>
            <a:r>
              <a:rPr lang="en-US" dirty="0" err="1" smtClean="0"/>
              <a:t>kartesischen</a:t>
            </a:r>
            <a:r>
              <a:rPr lang="en-US" dirty="0" smtClean="0"/>
              <a:t> </a:t>
            </a:r>
            <a:r>
              <a:rPr lang="en-US" dirty="0" err="1" smtClean="0"/>
              <a:t>Netzes</a:t>
            </a:r>
            <a:r>
              <a:rPr lang="en-US" dirty="0" smtClean="0"/>
              <a:t> </a:t>
            </a:r>
            <a:r>
              <a:rPr lang="en-US" dirty="0" err="1" smtClean="0"/>
              <a:t>abgeschnitten</a:t>
            </a:r>
            <a:r>
              <a:rPr lang="en-US" dirty="0" smtClean="0"/>
              <a:t> </a:t>
            </a:r>
            <a:r>
              <a:rPr lang="en-US" dirty="0" err="1" smtClean="0"/>
              <a:t>werden</a:t>
            </a:r>
            <a:r>
              <a:rPr lang="en-US" dirty="0" smtClean="0"/>
              <a:t>. </a:t>
            </a:r>
          </a:p>
          <a:p>
            <a:endParaRPr lang="en-US" dirty="0"/>
          </a:p>
          <a:p>
            <a:r>
              <a:rPr lang="en-US" dirty="0" smtClean="0"/>
              <a:t>Das Problem </a:t>
            </a:r>
            <a:r>
              <a:rPr lang="en-US" dirty="0" err="1" smtClean="0"/>
              <a:t>auftritt</a:t>
            </a:r>
            <a:r>
              <a:rPr lang="en-US" dirty="0" smtClean="0"/>
              <a:t>, </a:t>
            </a:r>
            <a:r>
              <a:rPr lang="en-US" dirty="0" err="1" smtClean="0"/>
              <a:t>wenn</a:t>
            </a:r>
            <a:r>
              <a:rPr lang="en-US" dirty="0" smtClean="0"/>
              <a:t> </a:t>
            </a:r>
            <a:r>
              <a:rPr lang="en-US" dirty="0" err="1" smtClean="0"/>
              <a:t>es</a:t>
            </a:r>
            <a:r>
              <a:rPr lang="en-US" dirty="0" smtClean="0"/>
              <a:t> </a:t>
            </a:r>
            <a:r>
              <a:rPr lang="en-US" dirty="0" err="1" smtClean="0"/>
              <a:t>zu</a:t>
            </a:r>
            <a:r>
              <a:rPr lang="en-US" dirty="0" smtClean="0"/>
              <a:t> </a:t>
            </a:r>
            <a:r>
              <a:rPr lang="en-US" dirty="0" err="1" smtClean="0"/>
              <a:t>viele</a:t>
            </a:r>
            <a:r>
              <a:rPr lang="en-US" dirty="0" smtClean="0"/>
              <a:t> </a:t>
            </a:r>
            <a:r>
              <a:rPr lang="en-US" dirty="0" err="1" smtClean="0"/>
              <a:t>tetraedische</a:t>
            </a:r>
            <a:r>
              <a:rPr lang="en-US" dirty="0" smtClean="0"/>
              <a:t> und </a:t>
            </a:r>
            <a:r>
              <a:rPr lang="en-US" dirty="0" err="1" smtClean="0"/>
              <a:t>prismatische</a:t>
            </a:r>
            <a:r>
              <a:rPr lang="en-US" dirty="0" smtClean="0"/>
              <a:t> </a:t>
            </a:r>
            <a:r>
              <a:rPr lang="en-US" dirty="0" err="1" smtClean="0"/>
              <a:t>Zellen</a:t>
            </a:r>
            <a:r>
              <a:rPr lang="en-US" dirty="0" smtClean="0"/>
              <a:t> </a:t>
            </a:r>
            <a:r>
              <a:rPr lang="en-US" dirty="0" err="1" smtClean="0"/>
              <a:t>gibt</a:t>
            </a:r>
            <a:r>
              <a:rPr lang="en-US" dirty="0" smtClean="0"/>
              <a:t>, da die </a:t>
            </a:r>
            <a:r>
              <a:rPr lang="en-US" dirty="0" err="1" smtClean="0"/>
              <a:t>nicht</a:t>
            </a:r>
            <a:r>
              <a:rPr lang="en-US" dirty="0" smtClean="0"/>
              <a:t> </a:t>
            </a:r>
            <a:r>
              <a:rPr lang="en-US" dirty="0" err="1" smtClean="0"/>
              <a:t>sehr</a:t>
            </a:r>
            <a:r>
              <a:rPr lang="en-US" dirty="0" smtClean="0"/>
              <a:t> f</a:t>
            </a:r>
            <a:r>
              <a:rPr lang="de-DE" dirty="0" smtClean="0"/>
              <a:t>ü</a:t>
            </a:r>
            <a:r>
              <a:rPr lang="en-US" dirty="0" smtClean="0"/>
              <a:t>r </a:t>
            </a:r>
            <a:r>
              <a:rPr lang="en-US" dirty="0" err="1" smtClean="0"/>
              <a:t>eine</a:t>
            </a:r>
            <a:r>
              <a:rPr lang="en-US" dirty="0" smtClean="0"/>
              <a:t> CFD-Simulation </a:t>
            </a:r>
            <a:r>
              <a:rPr lang="en-US" dirty="0" err="1" smtClean="0"/>
              <a:t>geeignet</a:t>
            </a:r>
            <a:r>
              <a:rPr lang="en-US" dirty="0" smtClean="0"/>
              <a:t> </a:t>
            </a:r>
            <a:r>
              <a:rPr lang="en-US" dirty="0" err="1" smtClean="0"/>
              <a:t>sind</a:t>
            </a:r>
            <a:r>
              <a:rPr lang="en-US" dirty="0" smtClean="0"/>
              <a:t>.</a:t>
            </a:r>
          </a:p>
          <a:p>
            <a:endParaRPr lang="en-US" dirty="0"/>
          </a:p>
          <a:p>
            <a:r>
              <a:rPr lang="en-US" dirty="0" err="1" smtClean="0"/>
              <a:t>Hexaederzellen</a:t>
            </a:r>
            <a:r>
              <a:rPr lang="en-US" dirty="0" smtClean="0"/>
              <a:t> </a:t>
            </a:r>
            <a:r>
              <a:rPr lang="en-US" dirty="0" err="1" smtClean="0"/>
              <a:t>sind</a:t>
            </a:r>
            <a:r>
              <a:rPr lang="en-US" dirty="0" smtClean="0"/>
              <a:t> </a:t>
            </a:r>
            <a:r>
              <a:rPr lang="en-US" dirty="0" err="1" smtClean="0"/>
              <a:t>bevorzugend</a:t>
            </a:r>
            <a:r>
              <a:rPr lang="en-US" dirty="0" smtClean="0"/>
              <a:t> in </a:t>
            </a:r>
            <a:r>
              <a:rPr lang="en-US" dirty="0" err="1" smtClean="0"/>
              <a:t>diesem</a:t>
            </a:r>
            <a:r>
              <a:rPr lang="en-US" dirty="0" smtClean="0"/>
              <a:t> Fall</a:t>
            </a:r>
          </a:p>
          <a:p>
            <a:endParaRPr lang="en-US" dirty="0"/>
          </a:p>
          <a:p>
            <a:r>
              <a:rPr lang="en-US" dirty="0" err="1" smtClean="0"/>
              <a:t>Dadurch</a:t>
            </a:r>
            <a:r>
              <a:rPr lang="en-US" dirty="0" smtClean="0"/>
              <a:t> </a:t>
            </a:r>
            <a:r>
              <a:rPr lang="en-US" dirty="0" err="1" smtClean="0"/>
              <a:t>wird</a:t>
            </a:r>
            <a:r>
              <a:rPr lang="en-US" dirty="0" smtClean="0"/>
              <a:t> </a:t>
            </a:r>
            <a:r>
              <a:rPr lang="en-US" dirty="0" err="1" smtClean="0"/>
              <a:t>zu</a:t>
            </a:r>
            <a:r>
              <a:rPr lang="en-US" dirty="0" smtClean="0"/>
              <a:t> </a:t>
            </a:r>
            <a:r>
              <a:rPr lang="en-US" dirty="0" err="1" smtClean="0"/>
              <a:t>empfehlen</a:t>
            </a:r>
            <a:r>
              <a:rPr lang="en-US" dirty="0" smtClean="0"/>
              <a:t>, </a:t>
            </a:r>
            <a:r>
              <a:rPr lang="en-US" dirty="0" err="1" smtClean="0"/>
              <a:t>eine</a:t>
            </a:r>
            <a:r>
              <a:rPr lang="en-US" dirty="0" smtClean="0"/>
              <a:t> </a:t>
            </a:r>
            <a:r>
              <a:rPr lang="en-US" dirty="0" err="1" smtClean="0"/>
              <a:t>adaptierte</a:t>
            </a:r>
            <a:r>
              <a:rPr lang="en-US" dirty="0" smtClean="0"/>
              <a:t> </a:t>
            </a:r>
            <a:r>
              <a:rPr lang="en-US" dirty="0" err="1" smtClean="0"/>
              <a:t>Netzwandschicht</a:t>
            </a:r>
            <a:r>
              <a:rPr lang="en-US" dirty="0" smtClean="0"/>
              <a:t> </a:t>
            </a:r>
            <a:r>
              <a:rPr lang="en-US" dirty="0" err="1" smtClean="0"/>
              <a:t>einzuf</a:t>
            </a:r>
            <a:r>
              <a:rPr lang="de-DE" dirty="0"/>
              <a:t>ü</a:t>
            </a:r>
            <a:r>
              <a:rPr lang="en-US" dirty="0" smtClean="0"/>
              <a:t>gen um </a:t>
            </a:r>
            <a:r>
              <a:rPr lang="en-US" dirty="0" err="1" smtClean="0"/>
              <a:t>möglichst</a:t>
            </a:r>
            <a:r>
              <a:rPr lang="en-US" dirty="0" smtClean="0"/>
              <a:t> </a:t>
            </a:r>
            <a:r>
              <a:rPr lang="en-US" dirty="0" err="1" smtClean="0"/>
              <a:t>mehrere</a:t>
            </a:r>
            <a:r>
              <a:rPr lang="en-US" dirty="0" smtClean="0"/>
              <a:t> </a:t>
            </a:r>
            <a:r>
              <a:rPr lang="en-US" dirty="0" err="1" smtClean="0"/>
              <a:t>Hexaederzellen</a:t>
            </a:r>
            <a:r>
              <a:rPr lang="en-US" dirty="0" smtClean="0"/>
              <a:t> </a:t>
            </a:r>
            <a:r>
              <a:rPr lang="en-US" dirty="0" err="1" smtClean="0"/>
              <a:t>haben</a:t>
            </a:r>
            <a:r>
              <a:rPr lang="en-US" dirty="0" smtClean="0"/>
              <a:t> </a:t>
            </a:r>
            <a:r>
              <a:rPr lang="en-US" dirty="0" err="1" smtClean="0"/>
              <a:t>zu</a:t>
            </a:r>
            <a:r>
              <a:rPr lang="en-US" dirty="0" smtClean="0"/>
              <a:t> </a:t>
            </a:r>
            <a:r>
              <a:rPr lang="en-US" dirty="0" err="1" smtClean="0"/>
              <a:t>können</a:t>
            </a:r>
            <a:r>
              <a:rPr lang="en-US" dirty="0" smtClean="0"/>
              <a:t>.</a:t>
            </a:r>
            <a:endParaRPr lang="de-DE" dirty="0"/>
          </a:p>
        </p:txBody>
      </p:sp>
    </p:spTree>
    <p:extLst>
      <p:ext uri="{BB962C8B-B14F-4D97-AF65-F5344CB8AC3E}">
        <p14:creationId xmlns:p14="http://schemas.microsoft.com/office/powerpoint/2010/main" val="233049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Anpassung</a:t>
            </a:r>
            <a:r>
              <a:rPr lang="en-US" dirty="0" smtClean="0"/>
              <a:t> der </a:t>
            </a:r>
            <a:r>
              <a:rPr lang="en-US" dirty="0" err="1" smtClean="0"/>
              <a:t>Netzstruktur</a:t>
            </a:r>
            <a:r>
              <a:rPr lang="en-US" dirty="0" smtClean="0"/>
              <a:t> </a:t>
            </a:r>
            <a:endParaRPr lang="de-DE" dirty="0"/>
          </a:p>
        </p:txBody>
      </p:sp>
      <p:sp>
        <p:nvSpPr>
          <p:cNvPr id="3" name="Inhaltsplatzhalter 2"/>
          <p:cNvSpPr>
            <a:spLocks noGrp="1"/>
          </p:cNvSpPr>
          <p:nvPr>
            <p:ph idx="1"/>
          </p:nvPr>
        </p:nvSpPr>
        <p:spPr/>
        <p:txBody>
          <a:bodyPr/>
          <a:lstStyle/>
          <a:p>
            <a:endParaRPr lang="de-DE" dirty="0" smtClean="0"/>
          </a:p>
          <a:p>
            <a:endParaRPr lang="de-DE" dirty="0"/>
          </a:p>
          <a:p>
            <a:endParaRPr lang="de-DE" dirty="0" smtClean="0"/>
          </a:p>
          <a:p>
            <a:endParaRPr lang="de-DE" dirty="0"/>
          </a:p>
          <a:p>
            <a:endParaRPr lang="de-DE" dirty="0" smtClean="0"/>
          </a:p>
          <a:p>
            <a:r>
              <a:rPr lang="de-DE" dirty="0" smtClean="0"/>
              <a:t>Das Bild oben zeigt uns die Anpassung der Netzstruktur und  Netzwandschicht und die Auswirkung auf die Netzform</a:t>
            </a:r>
            <a:endParaRPr lang="de-DE" dirty="0"/>
          </a:p>
        </p:txBody>
      </p:sp>
      <p:pic>
        <p:nvPicPr>
          <p:cNvPr id="4" name="Picture 3"/>
          <p:cNvPicPr>
            <a:picLocks noChangeAspect="1"/>
          </p:cNvPicPr>
          <p:nvPr/>
        </p:nvPicPr>
        <p:blipFill>
          <a:blip r:embed="rId2"/>
          <a:stretch>
            <a:fillRect/>
          </a:stretch>
        </p:blipFill>
        <p:spPr>
          <a:xfrm>
            <a:off x="3167062" y="2201069"/>
            <a:ext cx="5857875" cy="1800225"/>
          </a:xfrm>
          <a:prstGeom prst="rect">
            <a:avLst/>
          </a:prstGeom>
        </p:spPr>
      </p:pic>
    </p:spTree>
    <p:extLst>
      <p:ext uri="{BB962C8B-B14F-4D97-AF65-F5344CB8AC3E}">
        <p14:creationId xmlns:p14="http://schemas.microsoft.com/office/powerpoint/2010/main" val="261919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smtClean="0"/>
              <a:t>Das L</a:t>
            </a:r>
            <a:r>
              <a:rPr lang="de-DE" dirty="0" err="1" smtClean="0"/>
              <a:t>ängen</a:t>
            </a:r>
            <a:r>
              <a:rPr lang="de-DE" dirty="0" smtClean="0"/>
              <a:t>-Breiten Verhältnis</a:t>
            </a:r>
            <a:endParaRPr lang="de-DE" dirty="0"/>
          </a:p>
        </p:txBody>
      </p:sp>
      <p:sp>
        <p:nvSpPr>
          <p:cNvPr id="3" name="Inhaltsplatzhalter 2"/>
          <p:cNvSpPr>
            <a:spLocks noGrp="1"/>
          </p:cNvSpPr>
          <p:nvPr>
            <p:ph idx="1"/>
          </p:nvPr>
        </p:nvSpPr>
        <p:spPr/>
        <p:txBody>
          <a:bodyPr/>
          <a:lstStyle/>
          <a:p>
            <a:endParaRPr lang="en-US" dirty="0" smtClean="0"/>
          </a:p>
          <a:p>
            <a:endParaRPr lang="en-US" dirty="0"/>
          </a:p>
          <a:p>
            <a:r>
              <a:rPr lang="en-US" dirty="0" smtClean="0"/>
              <a:t>Das </a:t>
            </a:r>
            <a:r>
              <a:rPr lang="en-US" dirty="0"/>
              <a:t>L</a:t>
            </a:r>
            <a:r>
              <a:rPr lang="de-DE" dirty="0"/>
              <a:t>ängen-Breiten </a:t>
            </a:r>
            <a:r>
              <a:rPr lang="de-DE" dirty="0" smtClean="0"/>
              <a:t>Verhältnis soll ungefähr eins sein, das ist besonders bei schräg durchgeströmten Zellen wichtig.</a:t>
            </a:r>
            <a:endParaRPr lang="de-DE" dirty="0"/>
          </a:p>
        </p:txBody>
      </p:sp>
    </p:spTree>
    <p:extLst>
      <p:ext uri="{BB962C8B-B14F-4D97-AF65-F5344CB8AC3E}">
        <p14:creationId xmlns:p14="http://schemas.microsoft.com/office/powerpoint/2010/main" val="1845994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1183</Words>
  <Application>Microsoft Office PowerPoint</Application>
  <PresentationFormat>Widescreen</PresentationFormat>
  <Paragraphs>238</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Cambria Math</vt:lpstr>
      <vt:lpstr>Wingdings</vt:lpstr>
      <vt:lpstr>Office Theme</vt:lpstr>
      <vt:lpstr>12.12.2016  09:00</vt:lpstr>
      <vt:lpstr>Heute werden folgende Themen erklärt</vt:lpstr>
      <vt:lpstr>Wann ist ein Netz gut?</vt:lpstr>
      <vt:lpstr>Zellenzahl zu groß  Optimal -&gt;  Zellenzahl zu klein                            </vt:lpstr>
      <vt:lpstr>Netzkriterien</vt:lpstr>
      <vt:lpstr>y^+-Regel </vt:lpstr>
      <vt:lpstr>Netzwandschicht-Regel</vt:lpstr>
      <vt:lpstr>Anpassung der Netzstruktur </vt:lpstr>
      <vt:lpstr>Das Längen-Breiten Verhältnis</vt:lpstr>
      <vt:lpstr>Vergröberungsgrad</vt:lpstr>
      <vt:lpstr>Verzerrung</vt:lpstr>
      <vt:lpstr>Was ist eine Ladungsbewegung</vt:lpstr>
      <vt:lpstr>Welche Ladungsbewegungsarten gibt es </vt:lpstr>
      <vt:lpstr>Welche Ladungsbewegungsarten gibt es </vt:lpstr>
      <vt:lpstr>PowerPoint Presentation</vt:lpstr>
      <vt:lpstr>Kolbengeometrie</vt:lpstr>
      <vt:lpstr>Kolbengeometrie der Dieselmotoren</vt:lpstr>
      <vt:lpstr>Kolbengeometrie der Dieselmotoren</vt:lpstr>
      <vt:lpstr>ω-Mulde</vt:lpstr>
      <vt:lpstr>Kolbengeometrie der Gasmotoren</vt:lpstr>
      <vt:lpstr>Nebulamulde</vt:lpstr>
      <vt:lpstr>Trifulimulde</vt:lpstr>
      <vt:lpstr>Kolbengeometrie von DI-Ottomotoren</vt:lpstr>
      <vt:lpstr>Kolbengeometrie von Ottomotor, 2-Takt</vt:lpstr>
      <vt:lpstr>Wie unterscheidet sich Fame Engine Plus und ESE Engine</vt:lpstr>
      <vt:lpstr>PowerPoint Presentation</vt:lpstr>
      <vt:lpstr>PowerPoint Presentation</vt:lpstr>
      <vt:lpstr>PowerPoint Presentation</vt:lpstr>
      <vt:lpstr>PowerPoint Presentation</vt:lpstr>
      <vt:lpstr>Wie können wir das ε berechnen?</vt:lpstr>
      <vt:lpstr>PowerPoint Presentation</vt:lpstr>
      <vt:lpstr>Zweite Kolbegeometrie – ohne Feuersteg</vt:lpstr>
      <vt:lpstr>Zweite Kolbegeometrie – mit Feuerstegvolumen</vt:lpstr>
      <vt:lpstr>Zweite Kolbengeometrie</vt:lpstr>
      <vt:lpstr>Dritte Kolbegeometrie – ohne Feuerstegvolumen</vt:lpstr>
      <vt:lpstr>Dritte Kolbegeometrie – mit Feuerstegvolumen </vt:lpstr>
      <vt:lpstr>Dritte Kolbengeometrie</vt:lpstr>
      <vt:lpstr>ESE Engine</vt:lpstr>
      <vt:lpstr>Einlassventilhub</vt:lpstr>
      <vt:lpstr>Wie sieht der Einlasshub graphisch aus?</vt:lpstr>
      <vt:lpstr>Auslassventilhub</vt:lpstr>
      <vt:lpstr>Auslassventilhub</vt:lpstr>
      <vt:lpstr>Wie können wir die einzelne Vernetzungsintervalle berechnen?(0 °KW bis 720 °KW)</vt:lpstr>
      <vt:lpstr>Unsere Literaturrecherche liefern uns folgende Ergebnisse</vt:lpstr>
      <vt:lpstr>Charakteristische Punkte -Spitze -Flanke -Vornocken -Ventilspiel</vt:lpstr>
      <vt:lpstr>PowerPoint Presentation</vt:lpstr>
      <vt:lpstr>PowerPoint Presentation</vt:lpstr>
      <vt:lpstr>PowerPoint Presentation</vt:lpstr>
      <vt:lpstr>PowerPoint Presentation</vt:lpstr>
      <vt:lpstr>PowerPoint Presentation</vt:lpstr>
      <vt:lpstr>PowerPoint Presentation</vt:lpstr>
      <vt:lpstr>Wie berechnen wir die Netzintervalle? </vt:lpstr>
      <vt:lpstr>Zuerst sollen wir die charakteristische Punkte berechnen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Hausaufgabe</dc:title>
  <dc:creator>Milchev, Konstantin</dc:creator>
  <cp:lastModifiedBy>Konstantin Milchev</cp:lastModifiedBy>
  <cp:revision>171</cp:revision>
  <dcterms:created xsi:type="dcterms:W3CDTF">2016-12-05T14:48:49Z</dcterms:created>
  <dcterms:modified xsi:type="dcterms:W3CDTF">2016-12-11T19:32:47Z</dcterms:modified>
</cp:coreProperties>
</file>