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4C85B2-6011-4287-9925-9361E67AFA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24EA28-5D2B-4A3D-824F-FD89009981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E1BF20-35F1-4BAB-9580-27A47E0F32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63DFF6-C494-42A9-AEC8-175F918027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A4DDEF-DA48-4E3F-96A0-7EFD8D971B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32E8FB-9A66-44D5-815D-4DC3BC16A0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36F79B-E956-42E0-B3A1-822E7FC878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7A770F-7562-45A6-B2EE-FE5C7481DF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F88EFD-D4DE-4204-9F9A-142877DF33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07DC6A-119B-4FCC-B630-23EF5342F8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37B198-B051-4ACB-A9E3-55821E2E32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C8E30F-4810-4CF4-93CE-1CDF662574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DA8D66-67E3-4D90-8541-57D6DED9D8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14625B-B69A-403D-9292-33DAF57F45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EDD4F3-9A32-4C85-B852-134EB451D6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C97D5E-259B-4D01-99B4-BA2863D6AF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FED33D-8A74-4CA0-8A29-BDB4D4A70E4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46ACDD-80A9-41C6-A53A-0EC1BFA1CD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9DA696-3F73-4D81-859E-474384262C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C0027D-D20B-4968-BC5E-67A970B7EB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800D3D-07E3-4973-88C9-AB4902998D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D4D431-B289-4AE2-834A-93592A6AA1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5EBC3E-75A5-4A7E-A476-F1036F3248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98A4C0-4CE9-461F-969A-F45A4C5D66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8F9638-64C4-4AC0-AAE9-95D42FD4250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F17A6E-1D22-49D0-998D-16784DAA491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</a:t>
            </a:r>
            <a:r>
              <a:rPr b="0" lang="ru-RU" sz="3200" spc="-1" strike="noStrike">
                <a:latin typeface="Arial"/>
              </a:rPr>
              <a:t>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</a:t>
            </a:r>
            <a:r>
              <a:rPr b="0" lang="ru-RU" sz="2800" spc="-1" strike="noStrike">
                <a:latin typeface="Arial"/>
              </a:rPr>
              <a:t>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</a:t>
            </a:r>
            <a:r>
              <a:rPr b="0" lang="ru-RU" sz="2000" spc="-1" strike="noStrike">
                <a:latin typeface="Arial"/>
              </a:rPr>
              <a:t>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</a:t>
            </a:r>
            <a:r>
              <a:rPr b="0" lang="ru-RU" sz="2000" spc="-1" strike="noStrike">
                <a:latin typeface="Arial"/>
              </a:rPr>
              <a:t>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</a:t>
            </a:r>
            <a:r>
              <a:rPr b="0" lang="ru-RU" sz="2000" spc="-1" strike="noStrike">
                <a:latin typeface="Arial"/>
              </a:rPr>
              <a:t>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</a:t>
            </a:r>
            <a:r>
              <a:rPr b="0" lang="ru-RU" sz="2000" spc="-1" strike="noStrike">
                <a:latin typeface="Arial"/>
              </a:rPr>
              <a:t>уровень </a:t>
            </a:r>
            <a:r>
              <a:rPr b="0" lang="ru-RU" sz="2000" spc="-1" strike="noStrike">
                <a:latin typeface="Arial"/>
              </a:rPr>
              <a:t>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Автоматика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Лекция 2: Функциональная схема САУ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Типы звеньев САУ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3"/>
          <p:cNvSpPr txBox="1"/>
          <p:nvPr/>
        </p:nvSpPr>
        <p:spPr>
          <a:xfrm>
            <a:off x="900000" y="162000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Статические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звенья мгновенно передают входной сигнал на выход, преобразуя его величину 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Линейные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звенья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Нелинейные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звенья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Дискретные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звенья (функции которых имеют разрывы и чаще всего представлены горизонтальными линиями)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Динамические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звенья передают входной сигнал на выход с запаздыванием, преобразуя его величину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Учет инерционности звеньев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Всякое звено обладает инерцией, вопрос лишь в том, играет ли она существенную роль в технологическом процессе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Звенья, инерция которых во много раз меньше инерции объекта управления чаще всего принимаются статическими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Линейные звенья</a:t>
            </a:r>
            <a:endParaRPr b="0" lang="ru-RU" sz="4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1" name=""/>
              <p:cNvSpPr txBox="1"/>
              <p:nvPr/>
            </p:nvSpPr>
            <p:spPr>
              <a:xfrm>
                <a:off x="6480000" y="4131360"/>
                <a:ext cx="1664640" cy="364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y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</m:e>
                    </m:d>
                    <m:r>
                      <m:t xml:space="preserve">=</m:t>
                    </m:r>
                    <m:r>
                      <m:t xml:space="preserve">k</m:t>
                    </m:r>
                    <m:r>
                      <m:t xml:space="preserve">x</m:t>
                    </m:r>
                    <m:r>
                      <m:t xml:space="preserve">+</m:t>
                    </m:r>
                    <m:r>
                      <m:t xml:space="preserve">b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12" name="PlaceHolder 4"/>
          <p:cNvSpPr txBox="1"/>
          <p:nvPr/>
        </p:nvSpPr>
        <p:spPr>
          <a:xfrm>
            <a:off x="6120000" y="1620000"/>
            <a:ext cx="5232960" cy="105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Самые простые для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расчетов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Характеризуются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усилением 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и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смещением 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ru-RU" sz="2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3" name=""/>
              <p:cNvSpPr txBox="1"/>
              <p:nvPr/>
            </p:nvSpPr>
            <p:spPr>
              <a:xfrm>
                <a:off x="6449040" y="4851360"/>
                <a:ext cx="1290960" cy="364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y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</m:e>
                    </m:d>
                    <m:r>
                      <m:t xml:space="preserve">=</m:t>
                    </m:r>
                    <m:r>
                      <m:t xml:space="preserve">k</m:t>
                    </m:r>
                    <m:r>
                      <m:t xml:space="preserve">x</m:t>
                    </m:r>
                  </m:oMath>
                </a14:m>
              </a:p>
            </p:txBody>
          </p:sp>
        </mc:Choice>
        <mc:Fallback/>
      </mc:AlternateContent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720000" y="730800"/>
            <a:ext cx="8640000" cy="610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Нелинейные звенья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540000" y="702360"/>
            <a:ext cx="9540000" cy="6745320"/>
          </a:xfrm>
          <a:prstGeom prst="rect">
            <a:avLst/>
          </a:prstGeom>
          <a:ln w="0">
            <a:noFill/>
          </a:ln>
        </p:spPr>
      </p:pic>
      <p:sp>
        <p:nvSpPr>
          <p:cNvPr id="117" name="PlaceHolder 5"/>
          <p:cNvSpPr txBox="1"/>
          <p:nvPr/>
        </p:nvSpPr>
        <p:spPr>
          <a:xfrm>
            <a:off x="6120000" y="1800000"/>
            <a:ext cx="5232960" cy="105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Более сложные для расчетов</a:t>
            </a:r>
            <a:endParaRPr b="0" lang="ru-RU" sz="2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8" name=""/>
              <p:cNvSpPr txBox="1"/>
              <p:nvPr/>
            </p:nvSpPr>
            <p:spPr>
              <a:xfrm>
                <a:off x="6449040" y="4500000"/>
                <a:ext cx="1088280" cy="364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y</m:t>
                    </m:r>
                    <m:r>
                      <m:t xml:space="preserve">=</m:t>
                    </m:r>
                    <m:r>
                      <m:t xml:space="preserve">f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Дискретные звенья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720000" y="720000"/>
            <a:ext cx="9698760" cy="6857640"/>
          </a:xfrm>
          <a:prstGeom prst="rect">
            <a:avLst/>
          </a:prstGeom>
          <a:ln w="0">
            <a:noFill/>
          </a:ln>
        </p:spPr>
      </p:pic>
      <p:sp>
        <p:nvSpPr>
          <p:cNvPr id="121" name="PlaceHolder 6"/>
          <p:cNvSpPr txBox="1"/>
          <p:nvPr/>
        </p:nvSpPr>
        <p:spPr>
          <a:xfrm>
            <a:off x="6120000" y="1800000"/>
            <a:ext cx="5232960" cy="105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Относительно просты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Характеризуются конечным количеством выходных состояний</a:t>
            </a:r>
            <a:endParaRPr b="0" lang="ru-RU" sz="2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2" name=""/>
              <p:cNvSpPr txBox="1"/>
              <p:nvPr/>
            </p:nvSpPr>
            <p:spPr>
              <a:xfrm>
                <a:off x="6449400" y="3780000"/>
                <a:ext cx="2318040" cy="1316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y</m:t>
                    </m:r>
                    <m:r>
                      <m:t xml:space="preserve">=</m:t>
                    </m:r>
                    <m:d>
                      <m:dPr>
                        <m:begChr m:val="{"/>
                        <m:endChr m:val=""/>
                      </m:dPr>
                      <m:e>
                        <m:m>
                          <m:mr>
                            <m:e>
                              <m:sSub>
                                <m:e>
                                  <m:r>
                                    <m:t xml:space="preserve">y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  <m:e>
                              <m:r>
                                <m:t xml:space="preserve">x</m:t>
                              </m:r>
                              <m:r>
                                <m:t xml:space="preserve">&lt;</m:t>
                              </m:r>
                              <m:sSub>
                                <m:e>
                                  <m:r>
                                    <m:t xml:space="preserve">x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y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m:t xml:space="preserve">x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  <m:r>
                                <m:t xml:space="preserve">&lt;</m:t>
                              </m:r>
                              <m:r>
                                <m:t xml:space="preserve">x</m:t>
                              </m:r>
                              <m:r>
                                <m:t xml:space="preserve">&lt;</m:t>
                              </m:r>
                              <m:sSub>
                                <m:e>
                                  <m:r>
                                    <m:t xml:space="preserve">x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y</m:t>
                                  </m:r>
                                </m:e>
                                <m:sub>
                                  <m:r>
                                    <m:t xml:space="preserve">3</m:t>
                                  </m:r>
                                </m:sub>
                              </m:sSub>
                            </m:e>
                            <m:e>
                              <m:r>
                                <m:t xml:space="preserve">x</m:t>
                              </m:r>
                              <m:r>
                                <m:t xml:space="preserve">&gt;</m:t>
                              </m:r>
                              <m:sSub>
                                <m:e>
                                  <m:r>
                                    <m:t xml:space="preserve">x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Неоднозначные звенья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813240" y="1229400"/>
            <a:ext cx="9698760" cy="685764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7"/>
          <p:cNvSpPr txBox="1"/>
          <p:nvPr/>
        </p:nvSpPr>
        <p:spPr>
          <a:xfrm>
            <a:off x="6120000" y="1825920"/>
            <a:ext cx="5232960" cy="105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Требуют большего количества операций в расчетах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Обладают внутренними «переменными состояния»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Положение на графике зависит от того, «с какой стороны» к нему подошли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Итоги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7" name="PlaceHolder 8"/>
          <p:cNvSpPr txBox="1"/>
          <p:nvPr/>
        </p:nvSpPr>
        <p:spPr>
          <a:xfrm>
            <a:off x="838080" y="168984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Системы автоматики являются естественным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развитием инженерной мысли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Функциональные схемы позволяют изучать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системы автоматики без учета конкретных деталей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реализации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Системы автоматики состоят из звеньев различных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типов: как по форме функции передачи, так и по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запаздывают в передаче сигнала от входа к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выходу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Повторение пройденного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Система автоматики позволяет организовать технологический процесс без участия человека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Система автоматики позволяет управлять процессом, для которого недостаточно возможностей человека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Системы автоматики делятся на разомкнутые и замкнутые, с управлением по отклонению и с управлением по возмущению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Функциональная схема системы позволяет отвлечься от конкретной реализации отдельных узлов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 чем эта лекция?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Как поэтапно происходит процесс перехода управления от оператора к системе автоматического управления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Какие роли играют звенья системы автоматического управления в поддержании заданных значений параметров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Как структурная схема обобщает конкретные реализации систем автоматического управления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Какие бывают звенья в системе автоматического управления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Почему статические звенья – это только мысленная абстракция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Схема сушки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89" name="Объект 3" descr=""/>
          <p:cNvPicPr/>
          <p:nvPr/>
        </p:nvPicPr>
        <p:blipFill>
          <a:blip r:embed="rId1"/>
          <a:stretch/>
        </p:blipFill>
        <p:spPr>
          <a:xfrm>
            <a:off x="2451240" y="243360"/>
            <a:ext cx="8958600" cy="6334560"/>
          </a:xfrm>
          <a:prstGeom prst="rect">
            <a:avLst/>
          </a:prstGeom>
          <a:ln w="0">
            <a:noFill/>
          </a:ln>
        </p:spPr>
      </p:pic>
      <p:sp>
        <p:nvSpPr>
          <p:cNvPr id="90" name="Объект 2"/>
          <p:cNvSpPr/>
          <p:nvPr/>
        </p:nvSpPr>
        <p:spPr>
          <a:xfrm>
            <a:off x="838080" y="1825560"/>
            <a:ext cx="6437520" cy="172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Оператор измеряет температуру и регулирует заслонку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Улучшенная схема</a:t>
            </a:r>
            <a:br>
              <a:rPr sz="4400"/>
            </a:b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сушки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2" name="Объект 3" descr=""/>
          <p:cNvPicPr/>
          <p:nvPr/>
        </p:nvPicPr>
        <p:blipFill>
          <a:blip r:embed="rId1"/>
          <a:stretch/>
        </p:blipFill>
        <p:spPr>
          <a:xfrm>
            <a:off x="2729880" y="282240"/>
            <a:ext cx="8625240" cy="6098400"/>
          </a:xfrm>
          <a:prstGeom prst="rect">
            <a:avLst/>
          </a:prstGeom>
          <a:ln w="0">
            <a:noFill/>
          </a:ln>
        </p:spPr>
      </p:pic>
      <p:sp>
        <p:nvSpPr>
          <p:cNvPr id="93" name="Объект 2"/>
          <p:cNvSpPr/>
          <p:nvPr/>
        </p:nvSpPr>
        <p:spPr>
          <a:xfrm>
            <a:off x="838080" y="1825560"/>
            <a:ext cx="6437520" cy="172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Оператор в диспетчерской измеряет температуру и регулирует заслонку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50600" y="19216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Вычисление</a:t>
            </a:r>
            <a:br>
              <a:rPr sz="4400"/>
            </a:b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отклонения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5" name="Объект 5" descr=""/>
          <p:cNvPicPr/>
          <p:nvPr/>
        </p:nvPicPr>
        <p:blipFill>
          <a:blip r:embed="rId1"/>
          <a:stretch/>
        </p:blipFill>
        <p:spPr>
          <a:xfrm>
            <a:off x="2217960" y="365040"/>
            <a:ext cx="8611200" cy="6088680"/>
          </a:xfrm>
          <a:prstGeom prst="rect">
            <a:avLst/>
          </a:prstGeom>
          <a:ln w="0">
            <a:noFill/>
          </a:ln>
        </p:spPr>
      </p:pic>
      <p:sp>
        <p:nvSpPr>
          <p:cNvPr id="96" name="Объект 2"/>
          <p:cNvSpPr/>
          <p:nvPr/>
        </p:nvSpPr>
        <p:spPr>
          <a:xfrm>
            <a:off x="750600" y="3247200"/>
            <a:ext cx="5153400" cy="3206880"/>
          </a:xfrm>
          <a:prstGeom prst="rect">
            <a:avLst/>
          </a:prstGeom>
          <a:solidFill>
            <a:schemeClr val="bg1">
              <a:alpha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Вычисление отклонения температуры выполняется с помощью электрического узла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Автоматическая</a:t>
            </a:r>
            <a:br>
              <a:rPr sz="4400"/>
            </a:b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система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8" name="Объект 5" descr=""/>
          <p:cNvPicPr/>
          <p:nvPr/>
        </p:nvPicPr>
        <p:blipFill>
          <a:blip r:embed="rId1"/>
          <a:stretch/>
        </p:blipFill>
        <p:spPr>
          <a:xfrm>
            <a:off x="2620080" y="333000"/>
            <a:ext cx="8663400" cy="6125760"/>
          </a:xfrm>
          <a:prstGeom prst="rect">
            <a:avLst/>
          </a:prstGeom>
          <a:ln w="0">
            <a:noFill/>
          </a:ln>
        </p:spPr>
      </p:pic>
      <p:sp>
        <p:nvSpPr>
          <p:cNvPr id="99" name="Объект 2"/>
          <p:cNvSpPr/>
          <p:nvPr/>
        </p:nvSpPr>
        <p:spPr>
          <a:xfrm>
            <a:off x="612720" y="1690560"/>
            <a:ext cx="2217240" cy="3206880"/>
          </a:xfrm>
          <a:prstGeom prst="rect">
            <a:avLst/>
          </a:prstGeom>
          <a:solidFill>
            <a:schemeClr val="bg1">
              <a:alpha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Сигнал отклонения поступает прямо на механизм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Оператор наблюдает за работой системы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Объект 3" descr=""/>
          <p:cNvPicPr/>
          <p:nvPr/>
        </p:nvPicPr>
        <p:blipFill>
          <a:blip r:embed="rId1"/>
          <a:stretch/>
        </p:blipFill>
        <p:spPr>
          <a:xfrm>
            <a:off x="2743920" y="229680"/>
            <a:ext cx="8685360" cy="614124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Преобразование в функциональную</a:t>
            </a:r>
            <a:br>
              <a:rPr sz="4400"/>
            </a:b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схему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2" name="Объект 2"/>
          <p:cNvSpPr/>
          <p:nvPr/>
        </p:nvSpPr>
        <p:spPr>
          <a:xfrm>
            <a:off x="682200" y="1697040"/>
            <a:ext cx="2217240" cy="3206880"/>
          </a:xfrm>
          <a:prstGeom prst="rect">
            <a:avLst/>
          </a:prstGeom>
          <a:solidFill>
            <a:schemeClr val="bg1">
              <a:alpha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Обобщает узлы на основе их функций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Функциональная схема сушилки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04" name="Объект 3" descr=""/>
          <p:cNvPicPr/>
          <p:nvPr/>
        </p:nvPicPr>
        <p:blipFill>
          <a:blip r:embed="rId1"/>
          <a:stretch/>
        </p:blipFill>
        <p:spPr>
          <a:xfrm>
            <a:off x="1887120" y="485280"/>
            <a:ext cx="8559720" cy="6052320"/>
          </a:xfrm>
          <a:prstGeom prst="rect">
            <a:avLst/>
          </a:prstGeom>
          <a:ln w="0">
            <a:noFill/>
          </a:ln>
        </p:spPr>
      </p:pic>
      <p:sp>
        <p:nvSpPr>
          <p:cNvPr id="105" name="Объект 2"/>
          <p:cNvSpPr/>
          <p:nvPr/>
        </p:nvSpPr>
        <p:spPr>
          <a:xfrm>
            <a:off x="981000" y="4805640"/>
            <a:ext cx="10185840" cy="1210680"/>
          </a:xfrm>
          <a:prstGeom prst="rect">
            <a:avLst/>
          </a:prstGeom>
          <a:solidFill>
            <a:schemeClr val="bg1">
              <a:alpha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Логика работы системы на основе функций отдельных узлов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Разные по устройству узлы могут выполнять одинаковые функции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Application>LibreOffice/7.3.5.2$Linux_X86_64 LibreOffice_project/30$Build-2</Application>
  <AppVersion>15.0000</AppVersion>
  <Words>167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2022-09-12T11:04:45Z</dcterms:created>
  <dc:creator>Константин Моренко</dc:creator>
  <dc:description/>
  <dc:language>ru-RU</dc:language>
  <cp:lastModifiedBy/>
  <dcterms:modified xsi:type="dcterms:W3CDTF">2022-09-14T20:40:12Z</dcterms:modified>
  <cp:revision>14</cp:revision>
  <dc:subject/>
  <dc:title>Автоматика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18</vt:i4>
  </property>
</Properties>
</file>