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2" r:id="rId2"/>
  </p:sldMasterIdLst>
  <p:notesMasterIdLst>
    <p:notesMasterId r:id="rId39"/>
  </p:notesMasterIdLst>
  <p:sldIdLst>
    <p:sldId id="257" r:id="rId3"/>
    <p:sldId id="293" r:id="rId4"/>
    <p:sldId id="294" r:id="rId5"/>
    <p:sldId id="260" r:id="rId6"/>
    <p:sldId id="261" r:id="rId7"/>
    <p:sldId id="259" r:id="rId8"/>
    <p:sldId id="264" r:id="rId9"/>
    <p:sldId id="263" r:id="rId10"/>
    <p:sldId id="266" r:id="rId11"/>
    <p:sldId id="265" r:id="rId12"/>
    <p:sldId id="268" r:id="rId13"/>
    <p:sldId id="267" r:id="rId14"/>
    <p:sldId id="270" r:id="rId15"/>
    <p:sldId id="269" r:id="rId16"/>
    <p:sldId id="290" r:id="rId17"/>
    <p:sldId id="273" r:id="rId18"/>
    <p:sldId id="272" r:id="rId19"/>
    <p:sldId id="271" r:id="rId20"/>
    <p:sldId id="275" r:id="rId21"/>
    <p:sldId id="276" r:id="rId22"/>
    <p:sldId id="274" r:id="rId23"/>
    <p:sldId id="291" r:id="rId24"/>
    <p:sldId id="292" r:id="rId25"/>
    <p:sldId id="278" r:id="rId26"/>
    <p:sldId id="277" r:id="rId27"/>
    <p:sldId id="280" r:id="rId28"/>
    <p:sldId id="281" r:id="rId29"/>
    <p:sldId id="279" r:id="rId30"/>
    <p:sldId id="283" r:id="rId31"/>
    <p:sldId id="282" r:id="rId32"/>
    <p:sldId id="284" r:id="rId33"/>
    <p:sldId id="286" r:id="rId34"/>
    <p:sldId id="288" r:id="rId35"/>
    <p:sldId id="287" r:id="rId36"/>
    <p:sldId id="289" r:id="rId37"/>
    <p:sldId id="285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1961" autoAdjust="0"/>
  </p:normalViewPr>
  <p:slideViewPr>
    <p:cSldViewPr showGuides="1">
      <p:cViewPr varScale="1">
        <p:scale>
          <a:sx n="95" d="100"/>
          <a:sy n="95" d="100"/>
        </p:scale>
        <p:origin x="132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7A6A1-140E-4053-A62A-AFDAF6E6ECEB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6B8C0-8F1E-47A8-9B24-9AB8E2F12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4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464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10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4975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11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4893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12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5589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13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2591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14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989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15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9998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16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6115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17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6269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18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8599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19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509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09002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20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31767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21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3477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22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34736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23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04726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24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06698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25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16357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26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59779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27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65205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28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7963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29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1518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3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86068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30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3025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31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30635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32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26562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33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35725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34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39628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35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36722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36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9305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4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2448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5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4963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6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362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7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930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8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3711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9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9261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48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3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1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0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3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2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CDE7C-CCB6-471C-9199-918A33307958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5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6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25.wmf"/><Relationship Id="rId18" Type="http://schemas.openxmlformats.org/officeDocument/2006/relationships/oleObject" Target="../embeddings/oleObject15.bin"/><Relationship Id="rId3" Type="http://schemas.openxmlformats.org/officeDocument/2006/relationships/notesSlide" Target="../notesSlides/notesSlide31.xml"/><Relationship Id="rId21" Type="http://schemas.openxmlformats.org/officeDocument/2006/relationships/image" Target="../media/image29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6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28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13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611560" y="2465669"/>
            <a:ext cx="81176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None/>
            </a:pPr>
            <a:r>
              <a:rPr lang="ru-RU" sz="6000" b="1" i="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МАТЕМАТИЧЕСКИЙ АНАЛИЗ</a:t>
            </a:r>
            <a:endParaRPr lang="ru-RU" sz="6000" b="1" i="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70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0" y="43425"/>
            <a:ext cx="9192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None/>
            </a:pPr>
            <a:r>
              <a:rPr lang="ru-RU" sz="3100" b="1" i="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Глава 1. Введение в математический анализ</a:t>
            </a:r>
            <a:endParaRPr lang="ru-RU" sz="3100" b="1" i="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199844" y="546392"/>
            <a:ext cx="26596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Множества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4547789" y="546392"/>
            <a:ext cx="441492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</a:t>
            </a:r>
            <a:r>
              <a:rPr lang="en-US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.2. Понятие множества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7981" y="836712"/>
            <a:ext cx="8142146" cy="130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Множество, не содержащее ни одного элемента, называется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пустым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 обозначается .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7981" y="2139384"/>
            <a:ext cx="81421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Элементы множества записывают в фигурных скобках, внутри которых они перечислены, либо указано общее свойство, которым обладают элементы данного множества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7088" y="4645282"/>
            <a:ext cx="4448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3, 15, 21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0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&lt; 5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&lt;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- целое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46893" y="5300575"/>
            <a:ext cx="29354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=[0;5)</a:t>
            </a:r>
          </a:p>
          <a:p>
            <a:pPr algn="just">
              <a:lnSpc>
                <a:spcPct val="15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0, 1, 2, 3, 4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4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0" y="43425"/>
            <a:ext cx="9192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None/>
            </a:pPr>
            <a:r>
              <a:rPr lang="ru-RU" sz="3100" b="1" i="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Глава 1. Введение в математический анализ</a:t>
            </a:r>
            <a:endParaRPr lang="ru-RU" sz="3100" b="1" i="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199844" y="546392"/>
            <a:ext cx="26596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Множества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4547789" y="546392"/>
            <a:ext cx="441492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</a:t>
            </a:r>
            <a:r>
              <a:rPr lang="en-US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.2. Понятие множества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7088" y="1026294"/>
            <a:ext cx="8142146" cy="1953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Множество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называется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подмножеством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множества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если каждый элемент множества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является элементом множества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9023" y="2873582"/>
            <a:ext cx="7553337" cy="65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Обозначение:     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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    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или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В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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7088" y="3557915"/>
            <a:ext cx="81421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Множества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равны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(или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совпадают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 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если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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и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В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 (т.е. множества состоят из одних и тех же элементов)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1921" y="5345757"/>
            <a:ext cx="75533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Обозначение:     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83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0" y="43425"/>
            <a:ext cx="9192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None/>
            </a:pPr>
            <a:r>
              <a:rPr lang="ru-RU" sz="3100" b="1" i="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Глава 1. Введение в математический анализ</a:t>
            </a:r>
            <a:endParaRPr lang="ru-RU" sz="3100" b="1" i="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199844" y="546392"/>
            <a:ext cx="26596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Множества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382026" y="551078"/>
            <a:ext cx="560935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</a:t>
            </a:r>
            <a:r>
              <a:rPr lang="en-US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.3. Теоретико-множественные</a:t>
            </a:r>
          </a:p>
          <a:p>
            <a:pPr algn="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операции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7454" y="1410779"/>
            <a:ext cx="85287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1)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Включение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рассмотрено в предыдущем пункте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71600" y="2024961"/>
            <a:ext cx="75533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Обозначение: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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  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7189" y="2744487"/>
            <a:ext cx="43128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Графическое изображение операций – на диаграммах Эйлера-Венна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312" y="2811239"/>
            <a:ext cx="3105583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0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0" y="43425"/>
            <a:ext cx="9192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None/>
            </a:pPr>
            <a:r>
              <a:rPr lang="ru-RU" sz="3100" b="1" i="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Глава 1. Введение в математический анализ</a:t>
            </a:r>
            <a:endParaRPr lang="ru-RU" sz="3100" b="1" i="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199844" y="546392"/>
            <a:ext cx="26596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Множества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382026" y="551078"/>
            <a:ext cx="560935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</a:t>
            </a:r>
            <a:r>
              <a:rPr lang="en-US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.3. Теоретико-множественные</a:t>
            </a:r>
          </a:p>
          <a:p>
            <a:pPr algn="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операции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7034" y="1484784"/>
            <a:ext cx="81421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2)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Объединением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множеств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называется множество, состоящее из элементов, каждый из которых принадлежит хотя бы одному из этих множеств.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6630" y="4203326"/>
            <a:ext cx="7553337" cy="65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Обозначение: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  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131" y="3667256"/>
            <a:ext cx="3886742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0" y="43425"/>
            <a:ext cx="9192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None/>
            </a:pPr>
            <a:r>
              <a:rPr lang="ru-RU" sz="3100" b="1" i="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Глава 1. Введение в математический анализ</a:t>
            </a:r>
            <a:endParaRPr lang="ru-RU" sz="3100" b="1" i="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199844" y="546392"/>
            <a:ext cx="26596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Множества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382026" y="551078"/>
            <a:ext cx="560935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</a:t>
            </a:r>
            <a:r>
              <a:rPr lang="en-US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.3. Теоретико-множественные</a:t>
            </a:r>
          </a:p>
          <a:p>
            <a:pPr algn="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операции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7034" y="1484784"/>
            <a:ext cx="81421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3)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Пересечением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множеств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называется множество, состоящее из элементов, принадлежащих одновременно как множеству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так и множеству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6630" y="4203326"/>
            <a:ext cx="75533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Обозначение: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  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116" y="3795527"/>
            <a:ext cx="3886742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9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0" y="43425"/>
            <a:ext cx="9192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None/>
            </a:pPr>
            <a:r>
              <a:rPr lang="ru-RU" sz="3100" b="1" i="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Глава 1. Введение в математический анализ</a:t>
            </a:r>
            <a:endParaRPr lang="ru-RU" sz="3100" b="1" i="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199844" y="546392"/>
            <a:ext cx="26596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Множества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382026" y="551078"/>
            <a:ext cx="560935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</a:t>
            </a:r>
            <a:r>
              <a:rPr lang="en-US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.3. Теоретико-множественные</a:t>
            </a:r>
          </a:p>
          <a:p>
            <a:pPr algn="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операции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4398" y="1123322"/>
            <a:ext cx="8142146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Упражнение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808" y="4116191"/>
            <a:ext cx="4127883" cy="1800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3" y="4116799"/>
            <a:ext cx="4127883" cy="1800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327" y="2002284"/>
            <a:ext cx="4629796" cy="14289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19673" y="3604447"/>
            <a:ext cx="7006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Пересечение                                  Объединение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87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0" y="43425"/>
            <a:ext cx="9192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None/>
            </a:pPr>
            <a:r>
              <a:rPr lang="ru-RU" sz="3100" b="1" i="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Глава 1. Введение в математический анализ</a:t>
            </a:r>
            <a:endParaRPr lang="ru-RU" sz="3100" b="1" i="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199844" y="546392"/>
            <a:ext cx="26596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Множества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382026" y="551078"/>
            <a:ext cx="560935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</a:t>
            </a:r>
            <a:r>
              <a:rPr lang="en-US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.3. Теоретико-множественные</a:t>
            </a:r>
          </a:p>
          <a:p>
            <a:pPr algn="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операции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7034" y="1484784"/>
            <a:ext cx="8142146" cy="260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4)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Разностью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множеств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называется множество, состоящее из элементов, каждый из которых принадлежит множеству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но не принадлежит множеству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6630" y="4203326"/>
            <a:ext cx="75533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Обозначение: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956" y="3507127"/>
            <a:ext cx="3810532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9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0" y="43425"/>
            <a:ext cx="9192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None/>
            </a:pPr>
            <a:r>
              <a:rPr lang="ru-RU" sz="3100" b="1" i="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Глава 1. Введение в математический анализ</a:t>
            </a:r>
            <a:endParaRPr lang="ru-RU" sz="3100" b="1" i="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199844" y="546392"/>
            <a:ext cx="26596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Множества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382026" y="551078"/>
            <a:ext cx="560935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</a:t>
            </a:r>
            <a:r>
              <a:rPr lang="en-US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.3. Теоретико-множественные</a:t>
            </a:r>
          </a:p>
          <a:p>
            <a:pPr algn="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операции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7034" y="1484784"/>
            <a:ext cx="8142146" cy="260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Симметрической разностью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множеств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называется множество, состоящее из элементов, каждый из которых принадлежит только одному из множеств –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или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6630" y="4203326"/>
            <a:ext cx="7553337" cy="65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Обозначение: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В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562" y="3594547"/>
            <a:ext cx="3811541" cy="211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0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0" y="43425"/>
            <a:ext cx="9192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None/>
            </a:pPr>
            <a:r>
              <a:rPr lang="ru-RU" sz="3100" b="1" i="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Глава 1. Введение в математический анализ</a:t>
            </a:r>
            <a:endParaRPr lang="ru-RU" sz="3100" b="1" i="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199844" y="546392"/>
            <a:ext cx="26596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Множества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4109056" y="551078"/>
            <a:ext cx="48051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</a:t>
            </a:r>
            <a:r>
              <a:rPr lang="en-US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.4. Множество </a:t>
            </a:r>
          </a:p>
          <a:p>
            <a:pPr algn="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действительных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чисел 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7034" y="1484784"/>
            <a:ext cx="8142146" cy="130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Множества, элементами которых являются числа, называются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числовыми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2903" y="2876925"/>
            <a:ext cx="7553337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Натуральные числа: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5547" y="3453393"/>
            <a:ext cx="7553337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={1; 2; 3; 4; …;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 …}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427" y="4274108"/>
            <a:ext cx="75533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Целые числа: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1071" y="4850576"/>
            <a:ext cx="75533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0;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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1;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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2;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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3;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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4; …;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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 …}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58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7" grpId="0"/>
      <p:bldP spid="15" grpId="0"/>
      <p:bldP spid="16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0" y="43425"/>
            <a:ext cx="9192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None/>
            </a:pPr>
            <a:r>
              <a:rPr lang="ru-RU" sz="3100" b="1" i="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Глава 1. Введение в математический анализ</a:t>
            </a:r>
            <a:endParaRPr lang="ru-RU" sz="3100" b="1" i="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199844" y="546392"/>
            <a:ext cx="26596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Множества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4109056" y="551078"/>
            <a:ext cx="48051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</a:t>
            </a:r>
            <a:r>
              <a:rPr lang="en-US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.4. Множество </a:t>
            </a:r>
          </a:p>
          <a:p>
            <a:pPr algn="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действительных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чисел 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7034" y="1484784"/>
            <a:ext cx="81421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Рациональные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числа – это числа вида       , 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–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целое,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натуральное.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(Можно и так: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m, n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целые и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0)</a:t>
            </a:r>
            <a:endParaRPr lang="ru-RU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517" y="3394794"/>
            <a:ext cx="7553337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Тогда множество рациональных чисел: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263306"/>
              </p:ext>
            </p:extLst>
          </p:nvPr>
        </p:nvGraphicFramePr>
        <p:xfrm>
          <a:off x="6732240" y="1443630"/>
          <a:ext cx="432048" cy="972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2" name="Equation" r:id="rId4" imgW="203040" imgH="457200" progId="Equation.DSMT4">
                  <p:embed/>
                </p:oleObj>
              </mc:Choice>
              <mc:Fallback>
                <p:oleObj name="Equation" r:id="rId4" imgW="2030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32240" y="1443630"/>
                        <a:ext cx="432048" cy="9721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123761"/>
              </p:ext>
            </p:extLst>
          </p:nvPr>
        </p:nvGraphicFramePr>
        <p:xfrm>
          <a:off x="708709" y="4140605"/>
          <a:ext cx="3603626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3" name="Equation" r:id="rId6" imgW="1688760" imgH="495000" progId="Equation.DSMT4">
                  <p:embed/>
                </p:oleObj>
              </mc:Choice>
              <mc:Fallback>
                <p:oleObj name="Equation" r:id="rId6" imgW="16887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8709" y="4140605"/>
                        <a:ext cx="3603626" cy="1052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375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773852" y="103117"/>
            <a:ext cx="6008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buNone/>
            </a:pPr>
            <a:r>
              <a:rPr lang="ru-RU" sz="3600" b="1" i="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МАТЕМАТИЧЕСКИЙ АНАЛИЗ</a:t>
            </a:r>
            <a:endParaRPr lang="ru-RU" sz="3600" b="1" i="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844583" y="3834914"/>
            <a:ext cx="7866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Общая продолжительность курса - 2 семестра</a:t>
            </a:r>
          </a:p>
          <a:p>
            <a:pPr algn="ctr">
              <a:lnSpc>
                <a:spcPct val="150000"/>
              </a:lnSpc>
            </a:pPr>
            <a:r>
              <a:rPr lang="ru-RU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конце </a:t>
            </a:r>
            <a:r>
              <a:rPr lang="ru-RU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первого </a:t>
            </a:r>
            <a:r>
              <a:rPr lang="ru-RU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семестра </a:t>
            </a:r>
            <a:r>
              <a:rPr lang="ru-RU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зачет</a:t>
            </a:r>
          </a:p>
          <a:p>
            <a:pPr algn="ctr">
              <a:lnSpc>
                <a:spcPct val="150000"/>
              </a:lnSpc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конце второго семестра - экзамен</a:t>
            </a:r>
            <a:endParaRPr lang="ru-RU" sz="24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04822" y="739106"/>
            <a:ext cx="5946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buNone/>
            </a:pPr>
            <a:r>
              <a:rPr lang="ru-RU" sz="3200" b="1" i="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Гайдамак Инна Владимировна</a:t>
            </a:r>
            <a:endParaRPr lang="ru-RU" sz="3200" b="1" i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42317" y="2329716"/>
            <a:ext cx="2471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buNone/>
            </a:pPr>
            <a:r>
              <a:rPr lang="ru-RU" sz="2800" b="1" i="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203 аудитория</a:t>
            </a:r>
            <a:endParaRPr lang="ru-RU" sz="2800" b="1" i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2646" y="1537628"/>
            <a:ext cx="8030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buNone/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фундаментальной математики и механики</a:t>
            </a:r>
            <a:endParaRPr lang="ru-RU" sz="2800" i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07175" y="3140968"/>
            <a:ext cx="3741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buNone/>
            </a:pPr>
            <a:r>
              <a:rPr lang="en-US" sz="2800" b="1" i="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GaydamakIV@mail.ru</a:t>
            </a:r>
            <a:endParaRPr lang="ru-RU" sz="2800" b="1" i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2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8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0" y="43425"/>
            <a:ext cx="9192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None/>
            </a:pPr>
            <a:r>
              <a:rPr lang="ru-RU" sz="3100" b="1" i="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Глава 1. Введение в математический анализ</a:t>
            </a:r>
            <a:endParaRPr lang="ru-RU" sz="3100" b="1" i="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199844" y="546392"/>
            <a:ext cx="26596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Множества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4109056" y="551078"/>
            <a:ext cx="48051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</a:t>
            </a:r>
            <a:r>
              <a:rPr lang="en-US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.4. Множество </a:t>
            </a:r>
          </a:p>
          <a:p>
            <a:pPr algn="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действительных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чисел 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5576" y="3004299"/>
            <a:ext cx="80944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Действительные числа, не являющиеся рациональными, называются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иррациональными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иррациональных чисел обозначается 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5576" y="1572422"/>
            <a:ext cx="81586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действительных (вещественных)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чисел</a:t>
            </a:r>
            <a:endParaRPr lang="ru-RU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67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0" y="43425"/>
            <a:ext cx="9192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None/>
            </a:pPr>
            <a:r>
              <a:rPr lang="ru-RU" sz="3100" b="1" i="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Глава 1. Введение в математический анализ</a:t>
            </a:r>
            <a:endParaRPr lang="ru-RU" sz="3100" b="1" i="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199844" y="546392"/>
            <a:ext cx="26596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Множества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4109056" y="551078"/>
            <a:ext cx="48051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</a:t>
            </a:r>
            <a:r>
              <a:rPr lang="en-US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.4. Множество </a:t>
            </a:r>
          </a:p>
          <a:p>
            <a:pPr algn="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действительных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чисел 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891253"/>
              </p:ext>
            </p:extLst>
          </p:nvPr>
        </p:nvGraphicFramePr>
        <p:xfrm>
          <a:off x="2458540" y="2019581"/>
          <a:ext cx="39274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7" name="Equation" r:id="rId4" imgW="1841400" imgH="228600" progId="Equation.DSMT4">
                  <p:embed/>
                </p:oleObj>
              </mc:Choice>
              <mc:Fallback>
                <p:oleObj name="Equation" r:id="rId4" imgW="1841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58540" y="2019581"/>
                        <a:ext cx="3927475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49" y="2758269"/>
            <a:ext cx="6192114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96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0" y="43425"/>
            <a:ext cx="9192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None/>
            </a:pPr>
            <a:r>
              <a:rPr lang="ru-RU" sz="3100" b="1" i="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Глава 1. Введение в математический анализ</a:t>
            </a:r>
            <a:endParaRPr lang="ru-RU" sz="3100" b="1" i="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199844" y="546392"/>
            <a:ext cx="26596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Множества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4109056" y="551078"/>
            <a:ext cx="48051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</a:t>
            </a:r>
            <a:r>
              <a:rPr lang="en-US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.4. Множество </a:t>
            </a:r>
          </a:p>
          <a:p>
            <a:pPr algn="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действительных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чисел 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8438" y="1665816"/>
            <a:ext cx="8210742" cy="3892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Дополнительно к описанной классификации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рассматривают еще два идеальных бесконечных числа: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плюс-бесконечность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(+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и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минус-бесконечность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(-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считая при этом, что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любого числа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выполнено -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&lt;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69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0" y="43425"/>
            <a:ext cx="9192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None/>
            </a:pPr>
            <a:r>
              <a:rPr lang="ru-RU" sz="3100" b="1" i="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Глава 1. Введение в математический анализ</a:t>
            </a:r>
            <a:endParaRPr lang="ru-RU" sz="3100" b="1" i="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199844" y="546392"/>
            <a:ext cx="26596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Множества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4109056" y="551078"/>
            <a:ext cx="48051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</a:t>
            </a:r>
            <a:r>
              <a:rPr lang="en-US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.4. Множество </a:t>
            </a:r>
          </a:p>
          <a:p>
            <a:pPr algn="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действительных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чисел 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8438" y="1665816"/>
            <a:ext cx="84460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 либо вместо обеих бесконечностей (+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 и -), либо в дополнение к ним рассматривают еще один идеальный элемент (), называемый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бесконечностью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(без знака). 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Сравнение этого элемента с числами не производится.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52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0" y="43425"/>
            <a:ext cx="9192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None/>
            </a:pPr>
            <a:r>
              <a:rPr lang="ru-RU" sz="3100" b="1" i="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Глава 1. Введение в математический анализ</a:t>
            </a:r>
            <a:endParaRPr lang="ru-RU" sz="3100" b="1" i="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199844" y="546392"/>
            <a:ext cx="26596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Множества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635896" y="551078"/>
            <a:ext cx="527830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</a:t>
            </a:r>
            <a:r>
              <a:rPr lang="en-US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.5. Числовые промежутки. Окрестность точки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5576" y="1471659"/>
            <a:ext cx="8158623" cy="260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Геометрически множество вещественных чисел</a:t>
            </a:r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изображают в виде точек на некоторой прямой, которую называют </a:t>
            </a:r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числовой прямой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обозначают тем же символом 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4515841"/>
            <a:ext cx="4877481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6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0" y="43425"/>
            <a:ext cx="9192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None/>
            </a:pPr>
            <a:r>
              <a:rPr lang="ru-RU" sz="3100" b="1" i="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Глава 1. Введение в математический анализ</a:t>
            </a:r>
            <a:endParaRPr lang="ru-RU" sz="3100" b="1" i="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199844" y="546392"/>
            <a:ext cx="26596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Множества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635896" y="551078"/>
            <a:ext cx="527830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</a:t>
            </a:r>
            <a:r>
              <a:rPr lang="en-US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.5. Числовые промежутки. Окрестность точки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3528" y="1426909"/>
            <a:ext cx="86806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Пусть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действительные числа, причем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Числовыми промежутками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называют подмножества всех действительных чисел, имеющих следующий вид: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3429000"/>
            <a:ext cx="86553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]={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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– отрезок (замкнутый промежуток)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)={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 интервал ( открытый промежуток)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)={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полуоткрытые интервалы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]={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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(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полуоткрытые отрезки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авая фигурная скобка 4"/>
          <p:cNvSpPr/>
          <p:nvPr/>
        </p:nvSpPr>
        <p:spPr>
          <a:xfrm>
            <a:off x="3489373" y="4917556"/>
            <a:ext cx="216024" cy="1035384"/>
          </a:xfrm>
          <a:prstGeom prst="rightBrace">
            <a:avLst>
              <a:gd name="adj1" fmla="val 83290"/>
              <a:gd name="adj2" fmla="val 49080"/>
            </a:avLst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80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0" y="43425"/>
            <a:ext cx="9192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None/>
            </a:pPr>
            <a:r>
              <a:rPr lang="ru-RU" sz="3100" b="1" i="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Глава 1. Введение в математический анализ</a:t>
            </a:r>
            <a:endParaRPr lang="ru-RU" sz="3100" b="1" i="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199844" y="546392"/>
            <a:ext cx="26596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Множества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635896" y="551078"/>
            <a:ext cx="527830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</a:t>
            </a:r>
            <a:r>
              <a:rPr lang="en-US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.5. Числовые промежутки. Окрестность точки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1340768"/>
            <a:ext cx="609953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]={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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&lt;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={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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&lt;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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 =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авая фигурная скобка 4"/>
          <p:cNvSpPr/>
          <p:nvPr/>
        </p:nvSpPr>
        <p:spPr>
          <a:xfrm>
            <a:off x="5774995" y="1549138"/>
            <a:ext cx="360040" cy="2947737"/>
          </a:xfrm>
          <a:prstGeom prst="rightBrace">
            <a:avLst>
              <a:gd name="adj1" fmla="val 83290"/>
              <a:gd name="adj2" fmla="val 49080"/>
            </a:avLst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6481283" y="2220391"/>
            <a:ext cx="24280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бесконечные интервалы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0029" y="4921872"/>
            <a:ext cx="8659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Числа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называются соответственно левым и правым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концами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этих промежутков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15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5" grpId="0" animBg="1"/>
      <p:bldP spid="16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0" y="43425"/>
            <a:ext cx="9192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None/>
            </a:pPr>
            <a:r>
              <a:rPr lang="ru-RU" sz="3100" b="1" i="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Глава 1. Введение в математический анализ</a:t>
            </a:r>
            <a:endParaRPr lang="ru-RU" sz="3100" b="1" i="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199844" y="546392"/>
            <a:ext cx="26596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Множества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635896" y="551078"/>
            <a:ext cx="527830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</a:t>
            </a:r>
            <a:r>
              <a:rPr lang="en-US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.5. Числовые промежутки. Окрестность точки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1713552"/>
            <a:ext cx="84418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Окрестность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точки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любой интервал, содержащий данную точку.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8588" y="3548651"/>
            <a:ext cx="7927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-окрестность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точки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 это любой интервал вида (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- ;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+), где 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60" y="4524240"/>
            <a:ext cx="3057952" cy="8192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746864"/>
            <a:ext cx="3057952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7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0" y="43425"/>
            <a:ext cx="9192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None/>
            </a:pPr>
            <a:r>
              <a:rPr lang="ru-RU" sz="3100" b="1" i="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Глава 1. Введение в математический анализ</a:t>
            </a:r>
            <a:endParaRPr lang="ru-RU" sz="3100" b="1" i="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199844" y="546392"/>
            <a:ext cx="26596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Множества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635896" y="551078"/>
            <a:ext cx="527830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</a:t>
            </a:r>
            <a:r>
              <a:rPr lang="en-US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.5. Числовые промежутки. Окрестность точки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1713552"/>
            <a:ext cx="84418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Левая и правая </a:t>
            </a:r>
            <a:r>
              <a:rPr lang="ru-RU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полуокрестности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точки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произвольные полуинтервалы (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8076" y="3348424"/>
            <a:ext cx="84418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Проколотая окрестность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полуокрестность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точки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образуется из окрестности (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полуокрестности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этой точки путем удаления из нее самой точки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481922"/>
            <a:ext cx="3058761" cy="81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6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0" y="43425"/>
            <a:ext cx="9192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None/>
            </a:pPr>
            <a:r>
              <a:rPr lang="ru-RU" sz="3100" b="1" i="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Глава 1. Введение в математический анализ</a:t>
            </a:r>
            <a:endParaRPr lang="ru-RU" sz="3100" b="1" i="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199844" y="546392"/>
            <a:ext cx="26596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Множества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275856" y="551078"/>
            <a:ext cx="56383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</a:t>
            </a:r>
            <a:r>
              <a:rPr lang="en-US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.6. Модуль вещественного числа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1412776"/>
            <a:ext cx="84418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Каждому числу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сопоставляется число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|&gt;0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называемое его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модулем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абсолютной величиной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и определяемое по правилу: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557213"/>
              </p:ext>
            </p:extLst>
          </p:nvPr>
        </p:nvGraphicFramePr>
        <p:xfrm>
          <a:off x="4670821" y="2598674"/>
          <a:ext cx="3490913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6" name="Equation" r:id="rId4" imgW="1333440" imgH="406080" progId="Equation.DSMT4">
                  <p:embed/>
                </p:oleObj>
              </mc:Choice>
              <mc:Fallback>
                <p:oleObj name="Equation" r:id="rId4" imgW="13334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0821" y="2598674"/>
                        <a:ext cx="3490913" cy="106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67544" y="3645024"/>
            <a:ext cx="8441826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или эквивалентно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379032"/>
              </p:ext>
            </p:extLst>
          </p:nvPr>
        </p:nvGraphicFramePr>
        <p:xfrm>
          <a:off x="3594996" y="3786118"/>
          <a:ext cx="27924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7" name="Equation" r:id="rId6" imgW="1066680" imgH="203040" progId="Equation.DSMT4">
                  <p:embed/>
                </p:oleObj>
              </mc:Choice>
              <mc:Fallback>
                <p:oleObj name="Equation" r:id="rId6" imgW="1066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94996" y="3786118"/>
                        <a:ext cx="2792413" cy="531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73820" y="4430050"/>
            <a:ext cx="84418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Геометрически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означает расстояние от этого числа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(от точки) до точки 0 – начала координат координатной оси.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35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773852" y="103117"/>
            <a:ext cx="6008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buNone/>
            </a:pPr>
            <a:r>
              <a:rPr lang="ru-RU" sz="3600" b="1" i="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МАТЕМАТИЧЕСКИЙ АНАЛИЗ</a:t>
            </a:r>
            <a:endParaRPr lang="ru-RU" sz="3600" b="1" i="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532678"/>
              </p:ext>
            </p:extLst>
          </p:nvPr>
        </p:nvGraphicFramePr>
        <p:xfrm>
          <a:off x="2628962" y="4077072"/>
          <a:ext cx="42958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800"/>
                <a:gridCol w="3048000"/>
              </a:tblGrid>
              <a:tr h="263272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Баллы</a:t>
                      </a:r>
                      <a:endParaRPr lang="ru-RU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Оценка</a:t>
                      </a:r>
                      <a:endParaRPr lang="ru-RU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buFont typeface="Symbol" panose="05050102010706020507" pitchFamily="18" charset="2"/>
                        <a:buChar char="³"/>
                      </a:pP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  <a:endParaRPr lang="ru-RU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Отлично</a:t>
                      </a:r>
                      <a:endParaRPr lang="ru-RU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 – 90</a:t>
                      </a:r>
                      <a:endParaRPr lang="ru-RU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Хорошо</a:t>
                      </a:r>
                      <a:endParaRPr lang="ru-RU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 – 75</a:t>
                      </a:r>
                      <a:endParaRPr lang="ru-RU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Удовлетворительно</a:t>
                      </a:r>
                      <a:endParaRPr lang="ru-RU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 60</a:t>
                      </a:r>
                      <a:endParaRPr lang="ru-RU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Неудовлетворительно</a:t>
                      </a:r>
                      <a:endParaRPr lang="ru-RU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86020" y="1408121"/>
            <a:ext cx="8370970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Критерии перевода баллов </a:t>
            </a:r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зачете</a:t>
            </a:r>
            <a:endParaRPr lang="ru-RU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6020" y="3434393"/>
            <a:ext cx="8370970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Критерии перевода баллов в оценки</a:t>
            </a:r>
            <a:endParaRPr lang="ru-RU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820906"/>
              </p:ext>
            </p:extLst>
          </p:nvPr>
        </p:nvGraphicFramePr>
        <p:xfrm>
          <a:off x="2628962" y="2105536"/>
          <a:ext cx="42958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800"/>
                <a:gridCol w="3048000"/>
              </a:tblGrid>
              <a:tr h="263272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Баллы</a:t>
                      </a:r>
                      <a:endParaRPr lang="ru-RU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Оценка</a:t>
                      </a:r>
                      <a:endParaRPr lang="ru-RU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buFont typeface="Symbol" panose="05050102010706020507" pitchFamily="18" charset="2"/>
                        <a:buChar char="³"/>
                      </a:pP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  <a:endParaRPr lang="ru-RU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Зачтено</a:t>
                      </a:r>
                      <a:endParaRPr lang="ru-RU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 60</a:t>
                      </a:r>
                      <a:endParaRPr lang="ru-RU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зачтено</a:t>
                      </a:r>
                      <a:endParaRPr lang="ru-RU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86020" y="785442"/>
            <a:ext cx="8370970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БАЛЬНО-РЕЙТИНГОВАЯ СИСТЕМА</a:t>
            </a:r>
            <a:endParaRPr lang="ru-RU" sz="20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39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0" y="43425"/>
            <a:ext cx="9192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None/>
            </a:pPr>
            <a:r>
              <a:rPr lang="ru-RU" sz="3100" b="1" i="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Глава 1. Введение в математический анализ</a:t>
            </a:r>
            <a:endParaRPr lang="ru-RU" sz="3100" b="1" i="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199844" y="546392"/>
            <a:ext cx="26596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Множества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275856" y="551078"/>
            <a:ext cx="56383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</a:t>
            </a:r>
            <a:r>
              <a:rPr lang="en-US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.6. Модуль вещественного числа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4122" y="1703614"/>
            <a:ext cx="8441826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модулей справедливы равенства: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443075"/>
              </p:ext>
            </p:extLst>
          </p:nvPr>
        </p:nvGraphicFramePr>
        <p:xfrm>
          <a:off x="1380901" y="2422267"/>
          <a:ext cx="6615112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8" name="Equation" r:id="rId4" imgW="2527200" imgH="457200" progId="Equation.DSMT4">
                  <p:embed/>
                </p:oleObj>
              </mc:Choice>
              <mc:Fallback>
                <p:oleObj name="Equation" r:id="rId4" imgW="2527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80901" y="2422267"/>
                        <a:ext cx="6615112" cy="1195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88673" y="4234557"/>
            <a:ext cx="8441826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модулей справедливы неравенства: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212658"/>
              </p:ext>
            </p:extLst>
          </p:nvPr>
        </p:nvGraphicFramePr>
        <p:xfrm>
          <a:off x="2067179" y="5082453"/>
          <a:ext cx="548481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9" name="Equation" r:id="rId6" imgW="2095200" imgH="253800" progId="Equation.DSMT4">
                  <p:embed/>
                </p:oleObj>
              </mc:Choice>
              <mc:Fallback>
                <p:oleObj name="Equation" r:id="rId6" imgW="20952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67179" y="5082453"/>
                        <a:ext cx="5484813" cy="66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087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0" y="43425"/>
            <a:ext cx="9192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None/>
            </a:pPr>
            <a:r>
              <a:rPr lang="ru-RU" sz="3100" b="1" i="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Глава 1. Введение в математический анализ</a:t>
            </a:r>
            <a:endParaRPr lang="ru-RU" sz="3100" b="1" i="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199844" y="546392"/>
            <a:ext cx="26596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Множества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275856" y="551078"/>
            <a:ext cx="56383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</a:t>
            </a:r>
            <a:r>
              <a:rPr lang="en-US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.6. Модуль вещественного числа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6805" y="1236921"/>
            <a:ext cx="8441826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Упражнения:</a:t>
            </a:r>
            <a:endParaRPr lang="ru-RU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44386"/>
              </p:ext>
            </p:extLst>
          </p:nvPr>
        </p:nvGraphicFramePr>
        <p:xfrm>
          <a:off x="594345" y="2156657"/>
          <a:ext cx="17303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5" name="Equation" r:id="rId4" imgW="660240" imgH="203040" progId="Equation.DSMT4">
                  <p:embed/>
                </p:oleObj>
              </mc:Choice>
              <mc:Fallback>
                <p:oleObj name="Equation" r:id="rId4" imgW="660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4345" y="2156657"/>
                        <a:ext cx="1730375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896397"/>
              </p:ext>
            </p:extLst>
          </p:nvPr>
        </p:nvGraphicFramePr>
        <p:xfrm>
          <a:off x="2467645" y="2145975"/>
          <a:ext cx="20955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6" name="Equation" r:id="rId6" imgW="799920" imgH="203040" progId="Equation.DSMT4">
                  <p:embed/>
                </p:oleObj>
              </mc:Choice>
              <mc:Fallback>
                <p:oleObj name="Equation" r:id="rId6" imgW="7999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67645" y="2145975"/>
                        <a:ext cx="2095500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479308"/>
              </p:ext>
            </p:extLst>
          </p:nvPr>
        </p:nvGraphicFramePr>
        <p:xfrm>
          <a:off x="4200402" y="2145974"/>
          <a:ext cx="22637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7" name="Equation" r:id="rId8" imgW="863280" imgH="203040" progId="Equation.DSMT4">
                  <p:embed/>
                </p:oleObj>
              </mc:Choice>
              <mc:Fallback>
                <p:oleObj name="Equation" r:id="rId8" imgW="863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00402" y="2145974"/>
                        <a:ext cx="2263775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442212"/>
              </p:ext>
            </p:extLst>
          </p:nvPr>
        </p:nvGraphicFramePr>
        <p:xfrm>
          <a:off x="2467645" y="2669402"/>
          <a:ext cx="419258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8" name="Equation" r:id="rId10" imgW="1600200" imgH="203040" progId="Equation.DSMT4">
                  <p:embed/>
                </p:oleObj>
              </mc:Choice>
              <mc:Fallback>
                <p:oleObj name="Equation" r:id="rId10" imgW="1600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67645" y="2669402"/>
                        <a:ext cx="4192587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267435"/>
              </p:ext>
            </p:extLst>
          </p:nvPr>
        </p:nvGraphicFramePr>
        <p:xfrm>
          <a:off x="5981129" y="3232646"/>
          <a:ext cx="312737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9" name="Equation" r:id="rId12" imgW="1193760" imgH="406080" progId="Equation.DSMT4">
                  <p:embed/>
                </p:oleObj>
              </mc:Choice>
              <mc:Fallback>
                <p:oleObj name="Equation" r:id="rId12" imgW="11937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981129" y="3232646"/>
                        <a:ext cx="3127375" cy="106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722323"/>
              </p:ext>
            </p:extLst>
          </p:nvPr>
        </p:nvGraphicFramePr>
        <p:xfrm>
          <a:off x="2841597" y="3497759"/>
          <a:ext cx="32273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0" name="Equation" r:id="rId14" imgW="1231560" imgH="203040" progId="Equation.DSMT4">
                  <p:embed/>
                </p:oleObj>
              </mc:Choice>
              <mc:Fallback>
                <p:oleObj name="Equation" r:id="rId14" imgW="1231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841597" y="3497759"/>
                        <a:ext cx="3227388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817733"/>
              </p:ext>
            </p:extLst>
          </p:nvPr>
        </p:nvGraphicFramePr>
        <p:xfrm>
          <a:off x="564826" y="4326116"/>
          <a:ext cx="3160713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1" name="Equation" r:id="rId16" imgW="1206360" imgH="406080" progId="Equation.DSMT4">
                  <p:embed/>
                </p:oleObj>
              </mc:Choice>
              <mc:Fallback>
                <p:oleObj name="Equation" r:id="rId16" imgW="12063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64826" y="4326116"/>
                        <a:ext cx="3160713" cy="106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Группа 4"/>
          <p:cNvGrpSpPr/>
          <p:nvPr/>
        </p:nvGrpSpPr>
        <p:grpSpPr>
          <a:xfrm>
            <a:off x="7041057" y="1937357"/>
            <a:ext cx="2102943" cy="1389111"/>
            <a:chOff x="7041057" y="1937357"/>
            <a:chExt cx="2102943" cy="1389111"/>
          </a:xfrm>
        </p:grpSpPr>
        <p:sp>
          <p:nvSpPr>
            <p:cNvPr id="32" name="TextBox 31"/>
            <p:cNvSpPr txBox="1"/>
            <p:nvPr/>
          </p:nvSpPr>
          <p:spPr>
            <a:xfrm>
              <a:off x="7041057" y="1937357"/>
              <a:ext cx="2102943" cy="830997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 (пересечение)</a:t>
              </a:r>
              <a:endParaRPr lang="ru-RU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Прямая со стрелкой 5"/>
            <p:cNvCxnSpPr/>
            <p:nvPr/>
          </p:nvCxnSpPr>
          <p:spPr>
            <a:xfrm>
              <a:off x="7668344" y="2799151"/>
              <a:ext cx="216024" cy="52731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Группа 6"/>
          <p:cNvGrpSpPr/>
          <p:nvPr/>
        </p:nvGrpSpPr>
        <p:grpSpPr>
          <a:xfrm>
            <a:off x="657725" y="5211641"/>
            <a:ext cx="2102943" cy="1309919"/>
            <a:chOff x="657725" y="5211641"/>
            <a:chExt cx="2102943" cy="1309919"/>
          </a:xfrm>
        </p:grpSpPr>
        <p:sp>
          <p:nvSpPr>
            <p:cNvPr id="33" name="TextBox 32"/>
            <p:cNvSpPr txBox="1"/>
            <p:nvPr/>
          </p:nvSpPr>
          <p:spPr>
            <a:xfrm>
              <a:off x="657725" y="5690563"/>
              <a:ext cx="2102943" cy="830997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ИЛИ (объединение)</a:t>
              </a:r>
            </a:p>
          </p:txBody>
        </p:sp>
        <p:cxnSp>
          <p:nvCxnSpPr>
            <p:cNvPr id="34" name="Прямая со стрелкой 33"/>
            <p:cNvCxnSpPr/>
            <p:nvPr/>
          </p:nvCxnSpPr>
          <p:spPr>
            <a:xfrm flipV="1">
              <a:off x="1801126" y="5211641"/>
              <a:ext cx="648569" cy="46574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Группа 7"/>
          <p:cNvGrpSpPr/>
          <p:nvPr/>
        </p:nvGrpSpPr>
        <p:grpSpPr>
          <a:xfrm>
            <a:off x="5241619" y="4541307"/>
            <a:ext cx="3437100" cy="1953400"/>
            <a:chOff x="5241619" y="4541307"/>
            <a:chExt cx="3437100" cy="1953400"/>
          </a:xfrm>
        </p:grpSpPr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3459426"/>
                </p:ext>
              </p:extLst>
            </p:nvPr>
          </p:nvGraphicFramePr>
          <p:xfrm>
            <a:off x="5760287" y="5879878"/>
            <a:ext cx="2097087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82" name="Equation" r:id="rId18" imgW="799920" imgH="203040" progId="Equation.DSMT4">
                    <p:embed/>
                  </p:oleObj>
                </mc:Choice>
                <mc:Fallback>
                  <p:oleObj name="Equation" r:id="rId18" imgW="79992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5760287" y="5879878"/>
                          <a:ext cx="2097087" cy="530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9215337"/>
                </p:ext>
              </p:extLst>
            </p:nvPr>
          </p:nvGraphicFramePr>
          <p:xfrm>
            <a:off x="5751784" y="5264185"/>
            <a:ext cx="2097087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83" name="Equation" r:id="rId20" imgW="799920" imgH="203040" progId="Equation.DSMT4">
                    <p:embed/>
                  </p:oleObj>
                </mc:Choice>
                <mc:Fallback>
                  <p:oleObj name="Equation" r:id="rId20" imgW="79992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5751784" y="5264185"/>
                          <a:ext cx="2097087" cy="530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TextBox 36"/>
            <p:cNvSpPr txBox="1"/>
            <p:nvPr/>
          </p:nvSpPr>
          <p:spPr>
            <a:xfrm>
              <a:off x="5241619" y="4541307"/>
              <a:ext cx="3437100" cy="661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Самостоятельно:</a:t>
              </a:r>
              <a:endPara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Скругленный прямоугольник 9"/>
            <p:cNvSpPr/>
            <p:nvPr/>
          </p:nvSpPr>
          <p:spPr>
            <a:xfrm>
              <a:off x="5308784" y="4678009"/>
              <a:ext cx="3317767" cy="1816698"/>
            </a:xfrm>
            <a:prstGeom prst="round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91975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0" y="43425"/>
            <a:ext cx="9192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None/>
            </a:pPr>
            <a:r>
              <a:rPr lang="ru-RU" sz="3100" b="1" i="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Глава 1. Введение в математический анализ</a:t>
            </a:r>
            <a:endParaRPr lang="ru-RU" sz="3100" b="1" i="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199844" y="546392"/>
            <a:ext cx="26596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Множества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275856" y="551078"/>
            <a:ext cx="56383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</a:t>
            </a:r>
            <a:r>
              <a:rPr lang="en-US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.7. Основные положения о</a:t>
            </a:r>
          </a:p>
          <a:p>
            <a:pPr algn="r"/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вещественных числах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1412776"/>
            <a:ext cx="8441826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Аксиома непрерывности (полноты):</a:t>
            </a:r>
            <a:endParaRPr lang="ru-RU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3568" y="2299174"/>
            <a:ext cx="78488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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 непустые множества такие, что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для всех чисел </a:t>
            </a:r>
            <a:r>
              <a:rPr lang="ru-RU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то найдется число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такое, что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для всех </a:t>
            </a:r>
            <a:r>
              <a:rPr lang="ru-RU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64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0" y="43425"/>
            <a:ext cx="9192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None/>
            </a:pPr>
            <a:r>
              <a:rPr lang="ru-RU" sz="3100" b="1" i="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Глава 1. Введение в математический анализ</a:t>
            </a:r>
            <a:endParaRPr lang="ru-RU" sz="3100" b="1" i="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199844" y="546392"/>
            <a:ext cx="26596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Множества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275856" y="551078"/>
            <a:ext cx="56383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</a:t>
            </a:r>
            <a:r>
              <a:rPr lang="en-US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.7. Основные положения о</a:t>
            </a:r>
          </a:p>
          <a:p>
            <a:pPr algn="r"/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вещественных числах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535" y="1445375"/>
            <a:ext cx="85186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числового множества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его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верхней гранью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называют число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такое, что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при всех </a:t>
            </a:r>
            <a:r>
              <a:rPr lang="ru-RU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7343" y="2920794"/>
            <a:ext cx="85186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называют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точной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верхней гранью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множества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(и пишут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sup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 если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 верхняя грань этого множества 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для любой другой верхней грани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множества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95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0" y="43425"/>
            <a:ext cx="9192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None/>
            </a:pPr>
            <a:r>
              <a:rPr lang="ru-RU" sz="3100" b="1" i="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Глава 1. Введение в математический анализ</a:t>
            </a:r>
            <a:endParaRPr lang="ru-RU" sz="3100" b="1" i="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199844" y="546392"/>
            <a:ext cx="26596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Множества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275856" y="551078"/>
            <a:ext cx="56383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</a:t>
            </a:r>
            <a:r>
              <a:rPr lang="en-US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.7. Основные положения о</a:t>
            </a:r>
          </a:p>
          <a:p>
            <a:pPr algn="r"/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вещественных числах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535" y="1445375"/>
            <a:ext cx="85186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называется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нижней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гранью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для числового множества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если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</a:t>
            </a:r>
            <a:r>
              <a:rPr lang="ru-RU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7343" y="2920794"/>
            <a:ext cx="85186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Точная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нижняя грань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множества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определяется как число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inf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являющееся нижней гранью для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так, что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для любой другой нижней грани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множества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76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0" y="43425"/>
            <a:ext cx="9192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None/>
            </a:pPr>
            <a:r>
              <a:rPr lang="ru-RU" sz="3100" b="1" i="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Глава 1. Введение в математический анализ</a:t>
            </a:r>
            <a:endParaRPr lang="ru-RU" sz="3100" b="1" i="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199844" y="546392"/>
            <a:ext cx="26596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Множества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275856" y="551078"/>
            <a:ext cx="56383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</a:t>
            </a:r>
            <a:r>
              <a:rPr lang="en-US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.7. Основные положения о</a:t>
            </a:r>
          </a:p>
          <a:p>
            <a:pPr algn="r"/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вещественных числах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5135" y="1484784"/>
            <a:ext cx="7848872" cy="130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множество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имеет верхнюю грань, то говорят, что оно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ограничено сверху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7780" y="2797027"/>
            <a:ext cx="7848872" cy="130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наличии нижней грани у множества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его называют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ограниченным снизу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3811" y="4189168"/>
            <a:ext cx="7848872" cy="130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называют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ограниченным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если оно ограничено как снизу, так и сверху.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3811" y="5579733"/>
            <a:ext cx="7848872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равносильно тому, что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&gt;0: |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|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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76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0" y="43425"/>
            <a:ext cx="9192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None/>
            </a:pPr>
            <a:r>
              <a:rPr lang="ru-RU" sz="3100" b="1" i="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Глава 1. Введение в математический анализ</a:t>
            </a:r>
            <a:endParaRPr lang="ru-RU" sz="3100" b="1" i="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199844" y="546392"/>
            <a:ext cx="26596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Множества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275856" y="551078"/>
            <a:ext cx="56383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</a:t>
            </a:r>
            <a:r>
              <a:rPr lang="en-US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.7. Основные положения о</a:t>
            </a:r>
          </a:p>
          <a:p>
            <a:pPr algn="r"/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вещественных числах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1917" y="1454155"/>
            <a:ext cx="7848872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Архимеда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5804" y="3456602"/>
            <a:ext cx="84424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чисел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существует бесконечно много рациональных чисел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таких, что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и бесконечно много иррациональных чисел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таких, что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4486" y="2063134"/>
            <a:ext cx="7848872" cy="65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Z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: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ru-RU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3529" y="2720590"/>
            <a:ext cx="87069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Теорема о плотности множества вещественных чисел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98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507798" y="570922"/>
            <a:ext cx="20958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i="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Литература</a:t>
            </a:r>
          </a:p>
          <a:p>
            <a:pPr algn="ctr"/>
            <a:r>
              <a:rPr lang="ru-RU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(теория)</a:t>
            </a:r>
            <a:endParaRPr lang="ru-RU" sz="2800" b="1" i="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452537" y="1535765"/>
            <a:ext cx="857796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Кудрявцев Л.Д.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Краткий курс математического анализа (в 2 томах)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800" b="1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Архипов Г.И., Садовничий В.А., </a:t>
            </a:r>
            <a:r>
              <a:rPr lang="ru-RU" sz="2800" b="1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Чубариков</a:t>
            </a:r>
            <a:r>
              <a:rPr lang="ru-RU" sz="2800" b="1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В.Н. </a:t>
            </a:r>
            <a:r>
              <a:rPr lang="ru-RU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Лекции по математическому анализу. Учебник для университетов и педагогических вузов.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Шипачёв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В.С.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Математический анализ. Учебное пособие для вузов</a:t>
            </a:r>
            <a:endParaRPr lang="ru-RU" sz="28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8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43966" y="570922"/>
            <a:ext cx="22234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i="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Литература</a:t>
            </a:r>
          </a:p>
          <a:p>
            <a:pPr algn="ctr"/>
            <a:r>
              <a:rPr lang="ru-RU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(практикум)</a:t>
            </a:r>
            <a:endParaRPr lang="ru-RU" sz="2800" b="1" i="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452537" y="1535765"/>
            <a:ext cx="85779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4"/>
            </a:pPr>
            <a:r>
              <a:rPr lang="ru-RU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Берман Г.Н. Сборник задач по курсу математического анализа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4"/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Данко П.Е., Попов А.Г., Кожевникова.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Высшая математика в упражнениях и задачах (в 2 томах)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4"/>
            </a:pPr>
            <a:r>
              <a:rPr lang="ru-RU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Лунгу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К.Н., Письменный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Д.Т. и др.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Сборник задач по высшей математике  (в 2 томах)          </a:t>
            </a:r>
          </a:p>
        </p:txBody>
      </p:sp>
    </p:spTree>
    <p:extLst>
      <p:ext uri="{BB962C8B-B14F-4D97-AF65-F5344CB8AC3E}">
        <p14:creationId xmlns:p14="http://schemas.microsoft.com/office/powerpoint/2010/main" val="137329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0" y="43425"/>
            <a:ext cx="9192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None/>
            </a:pPr>
            <a:r>
              <a:rPr lang="ru-RU" sz="3100" b="1" i="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Глава 1. Введение в математический анализ</a:t>
            </a:r>
            <a:endParaRPr lang="ru-RU" sz="3100" b="1" i="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217881" y="574706"/>
            <a:ext cx="26596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Множества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525185" y="1124744"/>
            <a:ext cx="814214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квантор всеобщности</a:t>
            </a:r>
          </a:p>
          <a:p>
            <a:pPr algn="ctr">
              <a:lnSpc>
                <a:spcPct val="150000"/>
              </a:lnSpc>
            </a:pP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«для любого…», «при всех…»,  «для каждого…» и т.п.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83781" y="574706"/>
            <a:ext cx="491724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</a:t>
            </a:r>
            <a:r>
              <a:rPr lang="en-US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.1. Логическая символика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8890" y="2319287"/>
            <a:ext cx="841473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квантор существования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«существует…», «найдется…» и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т.п</a:t>
            </a: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4431" y="3543133"/>
            <a:ext cx="882365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логическое следствие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«следовательно…», «следует…» и т.п.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16121" y="4771172"/>
            <a:ext cx="836027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логическая равносильность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«тогда и только тогда…», «равносильно…» и т.п.</a:t>
            </a:r>
          </a:p>
        </p:txBody>
      </p:sp>
    </p:spTree>
    <p:extLst>
      <p:ext uri="{BB962C8B-B14F-4D97-AF65-F5344CB8AC3E}">
        <p14:creationId xmlns:p14="http://schemas.microsoft.com/office/powerpoint/2010/main" val="167590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9" grpId="0"/>
      <p:bldP spid="40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0" y="43425"/>
            <a:ext cx="9192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None/>
            </a:pPr>
            <a:r>
              <a:rPr lang="ru-RU" sz="3100" b="1" i="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Глава 1. Введение в математический анализ</a:t>
            </a:r>
            <a:endParaRPr lang="ru-RU" sz="3100" b="1" i="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199844" y="546392"/>
            <a:ext cx="26596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Множества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568924" y="1171591"/>
            <a:ext cx="81421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Понятие множества является одним из основных неопределяемых понятий математики</a:t>
            </a:r>
            <a:endParaRPr lang="ru-RU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47789" y="546392"/>
            <a:ext cx="441492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</a:t>
            </a:r>
            <a:r>
              <a:rPr lang="en-US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.2. Понятие множества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8924" y="2553285"/>
            <a:ext cx="839379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Под «множеством» понимают совокупность (собрание, класс, семейство,…) некоторых объектов, объединенных по какому-либо признаку.</a:t>
            </a:r>
          </a:p>
          <a:p>
            <a:pPr>
              <a:lnSpc>
                <a:spcPct val="15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Множество считается заданным, если задан набор объектов и объединяющий их признак</a:t>
            </a:r>
            <a:endParaRPr lang="ru-RU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15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0" y="43425"/>
            <a:ext cx="9192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None/>
            </a:pPr>
            <a:r>
              <a:rPr lang="ru-RU" sz="3100" b="1" i="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Глава 1. Введение в математический анализ</a:t>
            </a:r>
            <a:endParaRPr lang="ru-RU" sz="3100" b="1" i="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199844" y="546392"/>
            <a:ext cx="26596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Множества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568924" y="1171591"/>
            <a:ext cx="8142146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Примеры</a:t>
            </a:r>
            <a:endParaRPr lang="ru-RU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47789" y="546392"/>
            <a:ext cx="441492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</a:t>
            </a:r>
            <a:r>
              <a:rPr lang="en-US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.2. Понятие множества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6706" y="1840713"/>
            <a:ext cx="839379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Множество студентов, находящихся в данной аудитории</a:t>
            </a:r>
          </a:p>
          <a:p>
            <a:pPr marL="3429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Множество корней уравнения</a:t>
            </a:r>
          </a:p>
          <a:p>
            <a:pPr marL="3429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Множество атомов водорода на Солнце</a:t>
            </a:r>
          </a:p>
          <a:p>
            <a:pPr marL="3429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Множество букв алфавита</a:t>
            </a:r>
          </a:p>
          <a:p>
            <a:pPr>
              <a:lnSpc>
                <a:spcPct val="150000"/>
              </a:lnSpc>
            </a:pPr>
            <a:endParaRPr lang="ru-RU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42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0" y="43425"/>
            <a:ext cx="9192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None/>
            </a:pPr>
            <a:r>
              <a:rPr lang="ru-RU" sz="3100" b="1" i="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Глава 1. Введение в математический анализ</a:t>
            </a:r>
            <a:endParaRPr lang="ru-RU" sz="3100" b="1" i="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199844" y="546392"/>
            <a:ext cx="26596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Множества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568924" y="908720"/>
            <a:ext cx="81421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Объекты, из которых состоит заданное множество, называются его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элементами.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47789" y="546392"/>
            <a:ext cx="441492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</a:t>
            </a:r>
            <a:r>
              <a:rPr lang="en-US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.2. Понятие множества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8924" y="2216373"/>
            <a:ext cx="83937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Множества принято обозначать большими буквами:</a:t>
            </a:r>
          </a:p>
          <a:p>
            <a:pPr>
              <a:lnSpc>
                <a:spcPct val="15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А, В, С, , , …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и т.д.,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 их элементы – маленькими буквами:</a:t>
            </a:r>
          </a:p>
          <a:p>
            <a:pPr>
              <a:lnSpc>
                <a:spcPct val="15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а, в, с, , ,…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и т.д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1823" y="5264227"/>
            <a:ext cx="8142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«элемент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принадлежит множеству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»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1823" y="5808720"/>
            <a:ext cx="8142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«элемент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не принадлежит множеству С»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5087" y="4729292"/>
            <a:ext cx="75533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Обозначения: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31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931F2DF-A966-48DF-9F49-D906F334EA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2014</Words>
  <Application>Microsoft Office PowerPoint</Application>
  <PresentationFormat>Экран (4:3)</PresentationFormat>
  <Paragraphs>288</Paragraphs>
  <Slides>36</Slides>
  <Notes>36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Symbol</vt:lpstr>
      <vt:lpstr>Tahoma</vt:lpstr>
      <vt:lpstr>Times New Roman</vt:lpstr>
      <vt:lpstr>Тема Office</vt:lpstr>
      <vt:lpstr>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2016-04-15T17:13:25Z</dcterms:created>
  <dcterms:modified xsi:type="dcterms:W3CDTF">2018-09-02T20:51:13Z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TC020116339991</vt:lpwstr>
  </property>
</Properties>
</file>