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32"/>
  </p:notesMasterIdLst>
  <p:sldIdLst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8" r:id="rId11"/>
    <p:sldId id="269" r:id="rId12"/>
    <p:sldId id="267" r:id="rId13"/>
    <p:sldId id="270" r:id="rId14"/>
    <p:sldId id="272" r:id="rId15"/>
    <p:sldId id="273" r:id="rId16"/>
    <p:sldId id="274" r:id="rId17"/>
    <p:sldId id="271" r:id="rId18"/>
    <p:sldId id="276" r:id="rId19"/>
    <p:sldId id="277" r:id="rId20"/>
    <p:sldId id="275" r:id="rId21"/>
    <p:sldId id="279" r:id="rId22"/>
    <p:sldId id="278" r:id="rId23"/>
    <p:sldId id="281" r:id="rId24"/>
    <p:sldId id="283" r:id="rId25"/>
    <p:sldId id="284" r:id="rId26"/>
    <p:sldId id="285" r:id="rId27"/>
    <p:sldId id="286" r:id="rId28"/>
    <p:sldId id="282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961" autoAdjust="0"/>
  </p:normalViewPr>
  <p:slideViewPr>
    <p:cSldViewPr showGuides="1">
      <p:cViewPr varScale="1">
        <p:scale>
          <a:sx n="95" d="100"/>
          <a:sy n="95" d="100"/>
        </p:scale>
        <p:origin x="22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6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6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82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5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3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37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04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2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59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7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9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626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59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476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306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555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172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354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90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27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2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45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84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34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75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1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5185" y="1109643"/>
            <a:ext cx="81421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два непустых множества. Если по некоторому правилу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каждому элементу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поставлен в соответствие ровно один элемент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говорят, что задана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отображение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во множество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2522" y="490910"/>
            <a:ext cx="5747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п.2.1. Общие понятия о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290" y="4469624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68468"/>
              </p:ext>
            </p:extLst>
          </p:nvPr>
        </p:nvGraphicFramePr>
        <p:xfrm>
          <a:off x="3221038" y="4662488"/>
          <a:ext cx="4090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4" imgW="1917360" imgH="228600" progId="Equation.DSMT4">
                  <p:embed/>
                </p:oleObj>
              </mc:Choice>
              <mc:Fallback>
                <p:oleObj name="Equation" r:id="rId4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1038" y="4662488"/>
                        <a:ext cx="40909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9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Монотонность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087" y="2496825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вытекает неравенство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убывающей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74" y="3844205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вытекает неравенство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невозрастающей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74" y="1556792"/>
            <a:ext cx="8505314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значений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из неравенства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Монотонность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609" y="5025716"/>
            <a:ext cx="8505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[-1;5]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возрастает, 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[5;+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не убывает.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79910"/>
            <a:ext cx="5553850" cy="31341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00192" y="1634933"/>
            <a:ext cx="26642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промежутке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(-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;-4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возрастает,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[-4;-1]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убывает,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54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Монотонность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53" y="1650945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Возрастающие, убывающие, неубывающие, невозрастающие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монотонными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этом множестве.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42" y="3649709"/>
            <a:ext cx="842493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Интервалы, в которых функция монотонна,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интервалами монотонности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84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767" y="1403840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определенную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ограниченной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этом множестве, если  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такое что 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выполняется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767" y="3435165"/>
            <a:ext cx="360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 ограниченной функции лежит между прямыми у=М и у=-М.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57" y="3380868"/>
            <a:ext cx="4523556" cy="29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653" y="1513687"/>
            <a:ext cx="872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определенная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периодической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этом множестве, если  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что 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значение (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959" y="3833654"/>
            <a:ext cx="3223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периодом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81" y="3592333"/>
            <a:ext cx="5266667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461518" y="490910"/>
            <a:ext cx="4269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п.2.4. Обратная функция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393" y="822683"/>
            <a:ext cx="872808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задана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 областью определения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множеством значений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14" y="2104892"/>
            <a:ext cx="8728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каждому значению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соответствует единственное значение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определена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с областью определения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множеством значений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Такая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обратной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к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записывается в следующем виде:</a:t>
            </a:r>
          </a:p>
          <a:p>
            <a:pPr algn="ctr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4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461518" y="490910"/>
            <a:ext cx="4269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п.2.4. Обратная функция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393" y="822683"/>
            <a:ext cx="872808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393" y="1412373"/>
            <a:ext cx="872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взаимно обратных функций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симметричны относительно биссектрисы 1-го и 3-го координатных углов.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55" y="2769109"/>
            <a:ext cx="4647619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29262" y="490910"/>
            <a:ext cx="41340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п.2.5. Сложная функция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393" y="822683"/>
            <a:ext cx="8728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причем х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соответствующее значение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540" y="2729798"/>
            <a:ext cx="8728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которая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сложной функцией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(или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суперпозицией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данных функций, или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функцией от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914" y="5252852"/>
            <a:ext cx="8728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Переменную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промежуточным аргументом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сложной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79784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Постоянная: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const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2576" y="162880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Степенная функция: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87446"/>
              </p:ext>
            </p:extLst>
          </p:nvPr>
        </p:nvGraphicFramePr>
        <p:xfrm>
          <a:off x="4139952" y="1740751"/>
          <a:ext cx="3458146" cy="56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4" imgW="1650960" imgH="266400" progId="Equation.DSMT4">
                  <p:embed/>
                </p:oleObj>
              </mc:Choice>
              <mc:Fallback>
                <p:oleObj name="Equation" r:id="rId4" imgW="1650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40751"/>
                        <a:ext cx="3458146" cy="560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2576" y="2352825"/>
            <a:ext cx="842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Показательная функция: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324476"/>
              </p:ext>
            </p:extLst>
          </p:nvPr>
        </p:nvGraphicFramePr>
        <p:xfrm>
          <a:off x="4793143" y="2466650"/>
          <a:ext cx="4283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6" imgW="2044440" imgH="266400" progId="Equation.DSMT4">
                  <p:embed/>
                </p:oleObj>
              </mc:Choice>
              <mc:Fallback>
                <p:oleObj name="Equation" r:id="rId6" imgW="2044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143" y="2466650"/>
                        <a:ext cx="4283075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62576" y="304280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Логарифмическая функция: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37955"/>
              </p:ext>
            </p:extLst>
          </p:nvPr>
        </p:nvGraphicFramePr>
        <p:xfrm>
          <a:off x="5246763" y="3220993"/>
          <a:ext cx="33797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8" imgW="1612800" imgH="241200" progId="Equation.DSMT4">
                  <p:embed/>
                </p:oleObj>
              </mc:Choice>
              <mc:Fallback>
                <p:oleObj name="Equation" r:id="rId8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763" y="3220993"/>
                        <a:ext cx="3379788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62576" y="3798569"/>
            <a:ext cx="842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Тригонометрические функции: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06247"/>
              </p:ext>
            </p:extLst>
          </p:nvPr>
        </p:nvGraphicFramePr>
        <p:xfrm>
          <a:off x="809348" y="4597074"/>
          <a:ext cx="59610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10" imgW="2844720" imgH="228600" progId="Equation.DSMT4">
                  <p:embed/>
                </p:oleObj>
              </mc:Choice>
              <mc:Fallback>
                <p:oleObj name="Equation" r:id="rId10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48" y="4597074"/>
                        <a:ext cx="5961063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2576" y="5013176"/>
            <a:ext cx="842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Обратные тригонометрические функции: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86321"/>
              </p:ext>
            </p:extLst>
          </p:nvPr>
        </p:nvGraphicFramePr>
        <p:xfrm>
          <a:off x="809348" y="5805264"/>
          <a:ext cx="72913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12" imgW="3479760" imgH="228600" progId="Equation.DSMT4">
                  <p:embed/>
                </p:oleObj>
              </mc:Choice>
              <mc:Fallback>
                <p:oleObj name="Equation" r:id="rId12" imgW="3479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48" y="5805264"/>
                        <a:ext cx="7291387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20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3" grpId="0"/>
      <p:bldP spid="25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0142" y="909834"/>
            <a:ext cx="1789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4582" y="909834"/>
            <a:ext cx="389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определения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29536"/>
              </p:ext>
            </p:extLst>
          </p:nvPr>
        </p:nvGraphicFramePr>
        <p:xfrm>
          <a:off x="1595438" y="3202172"/>
          <a:ext cx="1543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202172"/>
                        <a:ext cx="15430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03772"/>
              </p:ext>
            </p:extLst>
          </p:nvPr>
        </p:nvGraphicFramePr>
        <p:xfrm>
          <a:off x="1808163" y="3923459"/>
          <a:ext cx="11176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3" name="Equation" r:id="rId6" imgW="533160" imgH="203040" progId="Equation.DSMT4">
                  <p:embed/>
                </p:oleObj>
              </mc:Choice>
              <mc:Fallback>
                <p:oleObj name="Equation" r:id="rId6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923459"/>
                        <a:ext cx="1117600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953329"/>
              </p:ext>
            </p:extLst>
          </p:nvPr>
        </p:nvGraphicFramePr>
        <p:xfrm>
          <a:off x="864905" y="5182707"/>
          <a:ext cx="3724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4" name="Equation" r:id="rId8" imgW="1777680" imgH="228600" progId="Equation.DSMT4">
                  <p:embed/>
                </p:oleObj>
              </mc:Choice>
              <mc:Fallback>
                <p:oleObj name="Equation" r:id="rId8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05" y="5182707"/>
                        <a:ext cx="372427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23233"/>
              </p:ext>
            </p:extLst>
          </p:nvPr>
        </p:nvGraphicFramePr>
        <p:xfrm>
          <a:off x="721409" y="1676636"/>
          <a:ext cx="3590925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5" name="Equation" r:id="rId10" imgW="1714320" imgH="647640" progId="Equation.DSMT4">
                  <p:embed/>
                </p:oleObj>
              </mc:Choice>
              <mc:Fallback>
                <p:oleObj name="Equation" r:id="rId10" imgW="1714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09" y="1676636"/>
                        <a:ext cx="3590925" cy="1360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39339"/>
              </p:ext>
            </p:extLst>
          </p:nvPr>
        </p:nvGraphicFramePr>
        <p:xfrm>
          <a:off x="1183249" y="5725194"/>
          <a:ext cx="10382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6" name="Equation" r:id="rId12" imgW="495000" imgH="266400" progId="Equation.DSMT4">
                  <p:embed/>
                </p:oleObj>
              </mc:Choice>
              <mc:Fallback>
                <p:oleObj name="Equation" r:id="rId12" imgW="495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249" y="5725194"/>
                        <a:ext cx="1038225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47650" y="1905536"/>
            <a:ext cx="27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(-;+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0761" y="2996952"/>
            <a:ext cx="27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(0;+ )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6095" y="5757496"/>
            <a:ext cx="226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(0;+ )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24493"/>
              </p:ext>
            </p:extLst>
          </p:nvPr>
        </p:nvGraphicFramePr>
        <p:xfrm>
          <a:off x="1770908" y="4622525"/>
          <a:ext cx="13049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7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908" y="4622525"/>
                        <a:ext cx="1304925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467544" y="1568148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61674" y="3131796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67544" y="3752474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49180" y="4443433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64429" y="5003351"/>
            <a:ext cx="271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)=[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-1; 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56957"/>
              </p:ext>
            </p:extLst>
          </p:nvPr>
        </p:nvGraphicFramePr>
        <p:xfrm>
          <a:off x="5580112" y="4527612"/>
          <a:ext cx="2051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16" imgW="977760" imgH="228600" progId="Equation.DSMT4">
                  <p:embed/>
                </p:oleObj>
              </mc:Choice>
              <mc:Fallback>
                <p:oleObj name="Equation" r:id="rId16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527612"/>
                        <a:ext cx="2051050" cy="48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01312"/>
              </p:ext>
            </p:extLst>
          </p:nvPr>
        </p:nvGraphicFramePr>
        <p:xfrm>
          <a:off x="5177485" y="3892139"/>
          <a:ext cx="327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18" imgW="1562040" imgH="228600" progId="Equation.DSMT4">
                  <p:embed/>
                </p:oleObj>
              </mc:Choice>
              <mc:Fallback>
                <p:oleObj name="Equation" r:id="rId18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485" y="3892139"/>
                        <a:ext cx="32766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Прямая соединительная линия 43"/>
          <p:cNvCxnSpPr/>
          <p:nvPr/>
        </p:nvCxnSpPr>
        <p:spPr>
          <a:xfrm>
            <a:off x="467543" y="5052418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67543" y="5720809"/>
            <a:ext cx="82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55973" y="5766851"/>
            <a:ext cx="27249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(в общем случае)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4880956" y="1051978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1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1058813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областью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множеством задания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обозначается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2522" y="490910"/>
            <a:ext cx="5747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п.2.1. Общие понятия о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653" y="2497502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множеством значений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обозначается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653" y="3941816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являются числовыми множествами, то функцию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числовой функцией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Гиперболические функции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735337"/>
              </p:ext>
            </p:extLst>
          </p:nvPr>
        </p:nvGraphicFramePr>
        <p:xfrm>
          <a:off x="4552201" y="1749524"/>
          <a:ext cx="2154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4" imgW="1028520" imgH="469800" progId="Equation.DSMT4">
                  <p:embed/>
                </p:oleObj>
              </mc:Choice>
              <mc:Fallback>
                <p:oleObj name="Equation" r:id="rId4" imgW="1028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201" y="1749524"/>
                        <a:ext cx="2154238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35048"/>
              </p:ext>
            </p:extLst>
          </p:nvPr>
        </p:nvGraphicFramePr>
        <p:xfrm>
          <a:off x="4771779" y="2710154"/>
          <a:ext cx="2154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6" imgW="1028520" imgH="469800" progId="Equation.DSMT4">
                  <p:embed/>
                </p:oleObj>
              </mc:Choice>
              <mc:Fallback>
                <p:oleObj name="Equation" r:id="rId6" imgW="1028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79" y="2710154"/>
                        <a:ext cx="2154238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420045"/>
              </p:ext>
            </p:extLst>
          </p:nvPr>
        </p:nvGraphicFramePr>
        <p:xfrm>
          <a:off x="4771779" y="3752076"/>
          <a:ext cx="30321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8" imgW="1447560" imgH="482400" progId="Equation.DSMT4">
                  <p:embed/>
                </p:oleObj>
              </mc:Choice>
              <mc:Fallback>
                <p:oleObj name="Equation" r:id="rId8" imgW="1447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79" y="3752076"/>
                        <a:ext cx="3032125" cy="101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671018"/>
              </p:ext>
            </p:extLst>
          </p:nvPr>
        </p:nvGraphicFramePr>
        <p:xfrm>
          <a:off x="4936422" y="4828948"/>
          <a:ext cx="31924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10" imgW="1523880" imgH="482400" progId="Equation.DSMT4">
                  <p:embed/>
                </p:oleObj>
              </mc:Choice>
              <mc:Fallback>
                <p:oleObj name="Equation" r:id="rId10" imgW="1523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422" y="4828948"/>
                        <a:ext cx="3192463" cy="1017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27578" y="1856176"/>
            <a:ext cx="525658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Гиперболический синус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578" y="2805749"/>
            <a:ext cx="525658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Гиперболический косинус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78" y="3847913"/>
            <a:ext cx="525658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Гиперболический тангенс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78" y="4941168"/>
            <a:ext cx="525658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Гиперболический котангенс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80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34243"/>
              </p:ext>
            </p:extLst>
          </p:nvPr>
        </p:nvGraphicFramePr>
        <p:xfrm>
          <a:off x="661988" y="1067957"/>
          <a:ext cx="19415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7" name="Equation" r:id="rId4" imgW="927000" imgH="457200" progId="Equation.DSMT4">
                  <p:embed/>
                </p:oleObj>
              </mc:Choice>
              <mc:Fallback>
                <p:oleObj name="Equation" r:id="rId4" imgW="92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067957"/>
                        <a:ext cx="1941512" cy="96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711134"/>
              </p:ext>
            </p:extLst>
          </p:nvPr>
        </p:nvGraphicFramePr>
        <p:xfrm>
          <a:off x="661988" y="2054968"/>
          <a:ext cx="2235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6" imgW="1066680" imgH="457200" progId="Equation.DSMT4">
                  <p:embed/>
                </p:oleObj>
              </mc:Choice>
              <mc:Fallback>
                <p:oleObj name="Equation" r:id="rId6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054968"/>
                        <a:ext cx="2235200" cy="963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03500" y="1123948"/>
            <a:ext cx="3480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секанс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7188" y="2087561"/>
            <a:ext cx="3619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косеканс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1988" y="3088469"/>
            <a:ext cx="690311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Многочлены (полиномы) степени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32922"/>
              </p:ext>
            </p:extLst>
          </p:nvPr>
        </p:nvGraphicFramePr>
        <p:xfrm>
          <a:off x="661988" y="3766103"/>
          <a:ext cx="58277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8" imgW="2781000" imgH="266400" progId="Equation.DSMT4">
                  <p:embed/>
                </p:oleObj>
              </mc:Choice>
              <mc:Fallback>
                <p:oleObj name="Equation" r:id="rId8" imgW="2781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766103"/>
                        <a:ext cx="5827713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6086"/>
              </p:ext>
            </p:extLst>
          </p:nvPr>
        </p:nvGraphicFramePr>
        <p:xfrm>
          <a:off x="691862" y="5046304"/>
          <a:ext cx="1943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10" imgW="927000" imgH="482400" progId="Equation.DSMT4">
                  <p:embed/>
                </p:oleObj>
              </mc:Choice>
              <mc:Fallback>
                <p:oleObj name="Equation" r:id="rId10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62" y="5046304"/>
                        <a:ext cx="1943100" cy="1017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61988" y="4364072"/>
            <a:ext cx="690311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Дробно-рациональная функция: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4836" y="5038695"/>
            <a:ext cx="5961715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здесь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- многочлены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03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97277"/>
              </p:ext>
            </p:extLst>
          </p:nvPr>
        </p:nvGraphicFramePr>
        <p:xfrm>
          <a:off x="416489" y="1826996"/>
          <a:ext cx="4017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4" imgW="1917360" imgH="266400" progId="Equation.DSMT4">
                  <p:embed/>
                </p:oleObj>
              </mc:Choice>
              <mc:Fallback>
                <p:oleObj name="Equation" r:id="rId4" imgW="1917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89" y="1826996"/>
                        <a:ext cx="4017963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1" name="Picture 3" descr="степенная%20целой%20степен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08"/>
          <a:stretch>
            <a:fillRect/>
          </a:stretch>
        </p:blipFill>
        <p:spPr bwMode="auto">
          <a:xfrm>
            <a:off x="1131577" y="3185087"/>
            <a:ext cx="2436692" cy="33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5642"/>
              </p:ext>
            </p:extLst>
          </p:nvPr>
        </p:nvGraphicFramePr>
        <p:xfrm>
          <a:off x="371419" y="2484005"/>
          <a:ext cx="4576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19" y="2484005"/>
                        <a:ext cx="4576763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32268"/>
              </p:ext>
            </p:extLst>
          </p:nvPr>
        </p:nvGraphicFramePr>
        <p:xfrm>
          <a:off x="5244767" y="1838447"/>
          <a:ext cx="1223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9" imgW="583920" imgH="279360" progId="Equation.DSMT4">
                  <p:embed/>
                </p:oleObj>
              </mc:Choice>
              <mc:Fallback>
                <p:oleObj name="Equation" r:id="rId9" imgW="583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767" y="1838447"/>
                        <a:ext cx="1223963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56152"/>
              </p:ext>
            </p:extLst>
          </p:nvPr>
        </p:nvGraphicFramePr>
        <p:xfrm>
          <a:off x="5206003" y="2445905"/>
          <a:ext cx="140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11" imgW="672840" imgH="279360" progId="Equation.DSMT4">
                  <p:embed/>
                </p:oleObj>
              </mc:Choice>
              <mc:Fallback>
                <p:oleObj name="Equation" r:id="rId11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003" y="2445905"/>
                        <a:ext cx="1409700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4" descr="степенная%20дробной%20степени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80" y="3387274"/>
            <a:ext cx="4193238" cy="277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840459" y="2368673"/>
            <a:ext cx="2293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(-;+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)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9599" y="1745341"/>
            <a:ext cx="2172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)=[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0;+ )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91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57"/>
              </p:ext>
            </p:extLst>
          </p:nvPr>
        </p:nvGraphicFramePr>
        <p:xfrm>
          <a:off x="3118248" y="1943304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4" imgW="1320480" imgH="266400" progId="Equation.DSMT4">
                  <p:embed/>
                </p:oleObj>
              </mc:Choice>
              <mc:Fallback>
                <p:oleObj name="Equation" r:id="rId4" imgW="1320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248" y="1943304"/>
                        <a:ext cx="2768600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8" name="Picture 2" descr="показательна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4116"/>
            <a:ext cx="6306944" cy="27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88627"/>
              </p:ext>
            </p:extLst>
          </p:nvPr>
        </p:nvGraphicFramePr>
        <p:xfrm>
          <a:off x="2854210" y="1963737"/>
          <a:ext cx="3381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4" imgW="1612800" imgH="241200" progId="Equation.DSMT4">
                  <p:embed/>
                </p:oleObj>
              </mc:Choice>
              <mc:Fallback>
                <p:oleObj name="Equation" r:id="rId4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210" y="1963737"/>
                        <a:ext cx="3381375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9" name="Picture 3" descr="логарифмическа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0806"/>
            <a:ext cx="5837513" cy="319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7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58056"/>
              </p:ext>
            </p:extLst>
          </p:nvPr>
        </p:nvGraphicFramePr>
        <p:xfrm>
          <a:off x="1768002" y="2015339"/>
          <a:ext cx="1357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4" imgW="647640" imgH="228600" progId="Equation.DSMT4">
                  <p:embed/>
                </p:oleObj>
              </mc:Choice>
              <mc:Fallback>
                <p:oleObj name="Equation" r:id="rId4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002" y="2015339"/>
                        <a:ext cx="1357312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Picture 4" descr="y=sin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7" y="2963834"/>
            <a:ext cx="4032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 descr="y=cos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97" y="2973801"/>
            <a:ext cx="3894146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79434"/>
              </p:ext>
            </p:extLst>
          </p:nvPr>
        </p:nvGraphicFramePr>
        <p:xfrm>
          <a:off x="6049963" y="2055813"/>
          <a:ext cx="14112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8" imgW="672840" imgH="190440" progId="Equation.DSMT4">
                  <p:embed/>
                </p:oleObj>
              </mc:Choice>
              <mc:Fallback>
                <p:oleObj name="Equation" r:id="rId8" imgW="6728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2055813"/>
                        <a:ext cx="1411287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1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27005"/>
              </p:ext>
            </p:extLst>
          </p:nvPr>
        </p:nvGraphicFramePr>
        <p:xfrm>
          <a:off x="1887538" y="2043113"/>
          <a:ext cx="11191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4" imgW="533160" imgH="203040" progId="Equation.DSMT4">
                  <p:embed/>
                </p:oleObj>
              </mc:Choice>
              <mc:Fallback>
                <p:oleObj name="Equation" r:id="rId4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043113"/>
                        <a:ext cx="1119187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20418"/>
              </p:ext>
            </p:extLst>
          </p:nvPr>
        </p:nvGraphicFramePr>
        <p:xfrm>
          <a:off x="5726677" y="2043113"/>
          <a:ext cx="1304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677" y="2043113"/>
                        <a:ext cx="1304925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4" name="Picture 8" descr="y=tg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56" y="2744454"/>
            <a:ext cx="363304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 descr="y=ctg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61" y="2731663"/>
            <a:ext cx="3515482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0837"/>
              </p:ext>
            </p:extLst>
          </p:nvPr>
        </p:nvGraphicFramePr>
        <p:xfrm>
          <a:off x="1541463" y="2017713"/>
          <a:ext cx="18113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017713"/>
                        <a:ext cx="1811337" cy="477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725577"/>
              </p:ext>
            </p:extLst>
          </p:nvPr>
        </p:nvGraphicFramePr>
        <p:xfrm>
          <a:off x="5459413" y="2055813"/>
          <a:ext cx="1838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6" imgW="876240" imgH="190440" progId="Equation.DSMT4">
                  <p:embed/>
                </p:oleObj>
              </mc:Choice>
              <mc:Fallback>
                <p:oleObj name="Equation" r:id="rId6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2055813"/>
                        <a:ext cx="183832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6" name="Picture 10" descr="y=arcsin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52" y="2763630"/>
            <a:ext cx="296549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 descr="y=arccos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21" y="2792172"/>
            <a:ext cx="2886742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4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72025"/>
              </p:ext>
            </p:extLst>
          </p:nvPr>
        </p:nvGraphicFramePr>
        <p:xfrm>
          <a:off x="1633538" y="2044700"/>
          <a:ext cx="1625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044700"/>
                        <a:ext cx="1625600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6379"/>
              </p:ext>
            </p:extLst>
          </p:nvPr>
        </p:nvGraphicFramePr>
        <p:xfrm>
          <a:off x="5940152" y="2043112"/>
          <a:ext cx="18113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6" imgW="863280" imgH="203040" progId="Equation.DSMT4">
                  <p:embed/>
                </p:oleObj>
              </mc:Choice>
              <mc:Fallback>
                <p:oleObj name="Equation" r:id="rId6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043112"/>
                        <a:ext cx="1811337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0" name="Picture 2" descr="y=arctg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2" y="2698489"/>
            <a:ext cx="461559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 descr="y=arcctg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00" y="2716486"/>
            <a:ext cx="421909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131577" y="490910"/>
            <a:ext cx="6929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п.2.6. 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элементарные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76" y="970870"/>
            <a:ext cx="84267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Графики функций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03188"/>
              </p:ext>
            </p:extLst>
          </p:nvPr>
        </p:nvGraphicFramePr>
        <p:xfrm>
          <a:off x="3204191" y="1993054"/>
          <a:ext cx="2216287" cy="132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4" imgW="1536700" imgH="914400" progId="Equation.DSMT4">
                  <p:embed/>
                </p:oleObj>
              </mc:Choice>
              <mc:Fallback>
                <p:oleObj name="Equation" r:id="rId4" imgW="15367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191" y="1993054"/>
                        <a:ext cx="2216287" cy="132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4" name="Picture 6" descr="y=sgn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91" y="3676272"/>
            <a:ext cx="2877387" cy="253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372200" y="219485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сигнум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(знак)</a:t>
            </a:r>
          </a:p>
        </p:txBody>
      </p:sp>
    </p:spTree>
    <p:extLst>
      <p:ext uri="{BB962C8B-B14F-4D97-AF65-F5344CB8AC3E}">
        <p14:creationId xmlns:p14="http://schemas.microsoft.com/office/powerpoint/2010/main" val="111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71533" y="1067957"/>
            <a:ext cx="850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называют множество Г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плоскости, координаты (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х,у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точек которого удовлетворяют условиям: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2522" y="490910"/>
            <a:ext cx="5747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п.2.1. Общие понятия о функциях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7" y="3209571"/>
            <a:ext cx="42496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1058813"/>
            <a:ext cx="850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Аналитический способ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В этом случае функция задается в виде одной или нескольких формул или уравнений.</a:t>
            </a:r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5841" y="490910"/>
            <a:ext cx="56408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п.2.2. Способы задания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709" y="3238069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Примеры: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21143"/>
              </p:ext>
            </p:extLst>
          </p:nvPr>
        </p:nvGraphicFramePr>
        <p:xfrm>
          <a:off x="2483768" y="3406268"/>
          <a:ext cx="27908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4" imgW="1307880" imgH="1066680" progId="Equation.DSMT4">
                  <p:embed/>
                </p:oleObj>
              </mc:Choice>
              <mc:Fallback>
                <p:oleObj name="Equation" r:id="rId4" imgW="13078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3406268"/>
                        <a:ext cx="279082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1058813"/>
            <a:ext cx="850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Графический способ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Задается график функции.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Преимущество: наглядность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 неточность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5841" y="490910"/>
            <a:ext cx="56408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п.2.2. Способы задания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653" y="3341891"/>
            <a:ext cx="850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Табличный способ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Функция задается таблицей ряда значений аргумента и соответствующих значений функции.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9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1058813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Четность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нечетность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653" y="2024512"/>
            <a:ext cx="8505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Понятие четности и нечетности вводится только для функций, область определения которых симметрична относительно нуля.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693" y="4160975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симметричным относительно нуля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из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следует, что -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77821"/>
            <a:ext cx="7482593" cy="2520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771" y="990274"/>
            <a:ext cx="7875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любого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верно 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6771" y="2396642"/>
            <a:ext cx="808699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четной функции симметричен относительно оси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83" y="3788296"/>
            <a:ext cx="6057692" cy="2880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267" y="1112786"/>
            <a:ext cx="6651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нечетной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767" y="2367684"/>
            <a:ext cx="808699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нечетной функции симметричен относительно начала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25973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40480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§2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Числовые функции</a:t>
            </a:r>
            <a:endParaRPr lang="ru-RU" sz="2600" b="1" i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40653" y="878522"/>
            <a:ext cx="850531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Монотонность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0260" y="490910"/>
            <a:ext cx="71120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п.2.3. Основные характеристики функций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653" y="1484784"/>
            <a:ext cx="8505314" cy="130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функция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определена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пусть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174" y="2790975"/>
            <a:ext cx="8505314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значений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из неравенства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174" y="3452285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вытекает неравенство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возрастающей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74" y="4658711"/>
            <a:ext cx="850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вытекает неравенство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функция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неубывающей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1207</Words>
  <Application>Microsoft Office PowerPoint</Application>
  <PresentationFormat>Экран (4:3)</PresentationFormat>
  <Paragraphs>174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2017-09-17T15:03:38Z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