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2"/>
  </p:sldMasterIdLst>
  <p:notesMasterIdLst>
    <p:notesMasterId r:id="rId26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1" r:id="rId14"/>
    <p:sldId id="270" r:id="rId15"/>
    <p:sldId id="273" r:id="rId16"/>
    <p:sldId id="274" r:id="rId17"/>
    <p:sldId id="275" r:id="rId18"/>
    <p:sldId id="272" r:id="rId19"/>
    <p:sldId id="276" r:id="rId20"/>
    <p:sldId id="277" r:id="rId21"/>
    <p:sldId id="278" r:id="rId22"/>
    <p:sldId id="280" r:id="rId23"/>
    <p:sldId id="279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1961" autoAdjust="0"/>
  </p:normalViewPr>
  <p:slideViewPr>
    <p:cSldViewPr showGuides="1">
      <p:cViewPr varScale="1">
        <p:scale>
          <a:sx n="95" d="100"/>
          <a:sy n="95" d="100"/>
        </p:scale>
        <p:origin x="229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18" Type="http://schemas.openxmlformats.org/officeDocument/2006/relationships/image" Target="../media/image6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17" Type="http://schemas.openxmlformats.org/officeDocument/2006/relationships/image" Target="../media/image66.wmf"/><Relationship Id="rId2" Type="http://schemas.openxmlformats.org/officeDocument/2006/relationships/image" Target="../media/image51.wmf"/><Relationship Id="rId16" Type="http://schemas.openxmlformats.org/officeDocument/2006/relationships/image" Target="../media/image65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5" Type="http://schemas.openxmlformats.org/officeDocument/2006/relationships/image" Target="../media/image6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Relationship Id="rId14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0.wmf"/><Relationship Id="rId1" Type="http://schemas.openxmlformats.org/officeDocument/2006/relationships/image" Target="../media/image21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7A6A1-140E-4053-A62A-AFDAF6E6ECE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B8C0-8F1E-47A8-9B24-9AB8E2F1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36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723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840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053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856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730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324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45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202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00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7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368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829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430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051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6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81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58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641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367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027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462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837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4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3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1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0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2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DE7C-CCB6-471C-9199-918A33307958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5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3.wmf"/><Relationship Id="rId5" Type="http://schemas.openxmlformats.org/officeDocument/2006/relationships/image" Target="../media/image21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6.wmf"/><Relationship Id="rId10" Type="http://schemas.openxmlformats.org/officeDocument/2006/relationships/image" Target="../media/image28.wmf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55.bin"/><Relationship Id="rId26" Type="http://schemas.openxmlformats.org/officeDocument/2006/relationships/oleObject" Target="../embeddings/oleObject59.bin"/><Relationship Id="rId39" Type="http://schemas.openxmlformats.org/officeDocument/2006/relationships/image" Target="../media/image67.wmf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58.wmf"/><Relationship Id="rId34" Type="http://schemas.openxmlformats.org/officeDocument/2006/relationships/oleObject" Target="../embeddings/oleObject63.bin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6.wmf"/><Relationship Id="rId25" Type="http://schemas.openxmlformats.org/officeDocument/2006/relationships/image" Target="../media/image60.wmf"/><Relationship Id="rId33" Type="http://schemas.openxmlformats.org/officeDocument/2006/relationships/image" Target="../media/image64.wmf"/><Relationship Id="rId38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29" Type="http://schemas.openxmlformats.org/officeDocument/2006/relationships/image" Target="../media/image62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3.wmf"/><Relationship Id="rId24" Type="http://schemas.openxmlformats.org/officeDocument/2006/relationships/oleObject" Target="../embeddings/oleObject58.bin"/><Relationship Id="rId32" Type="http://schemas.openxmlformats.org/officeDocument/2006/relationships/oleObject" Target="../embeddings/oleObject62.bin"/><Relationship Id="rId37" Type="http://schemas.openxmlformats.org/officeDocument/2006/relationships/image" Target="../media/image66.wmf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23" Type="http://schemas.openxmlformats.org/officeDocument/2006/relationships/image" Target="../media/image59.wmf"/><Relationship Id="rId28" Type="http://schemas.openxmlformats.org/officeDocument/2006/relationships/oleObject" Target="../embeddings/oleObject60.bin"/><Relationship Id="rId36" Type="http://schemas.openxmlformats.org/officeDocument/2006/relationships/oleObject" Target="../embeddings/oleObject64.bin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7.wmf"/><Relationship Id="rId31" Type="http://schemas.openxmlformats.org/officeDocument/2006/relationships/image" Target="../media/image63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7.bin"/><Relationship Id="rId27" Type="http://schemas.openxmlformats.org/officeDocument/2006/relationships/image" Target="../media/image61.wmf"/><Relationship Id="rId30" Type="http://schemas.openxmlformats.org/officeDocument/2006/relationships/oleObject" Target="../embeddings/oleObject61.bin"/><Relationship Id="rId35" Type="http://schemas.openxmlformats.org/officeDocument/2006/relationships/image" Target="../media/image6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73.bin"/><Relationship Id="rId26" Type="http://schemas.openxmlformats.org/officeDocument/2006/relationships/oleObject" Target="../embeddings/oleObject77.bin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76.wm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74.wmf"/><Relationship Id="rId25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2.bin"/><Relationship Id="rId20" Type="http://schemas.openxmlformats.org/officeDocument/2006/relationships/oleObject" Target="../embeddings/oleObject74.bin"/><Relationship Id="rId29" Type="http://schemas.openxmlformats.org/officeDocument/2006/relationships/image" Target="../media/image80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1.wmf"/><Relationship Id="rId24" Type="http://schemas.openxmlformats.org/officeDocument/2006/relationships/oleObject" Target="../embeddings/oleObject76.bin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23" Type="http://schemas.openxmlformats.org/officeDocument/2006/relationships/image" Target="../media/image77.wmf"/><Relationship Id="rId28" Type="http://schemas.openxmlformats.org/officeDocument/2006/relationships/oleObject" Target="../embeddings/oleObject78.bin"/><Relationship Id="rId10" Type="http://schemas.openxmlformats.org/officeDocument/2006/relationships/oleObject" Target="../embeddings/oleObject69.bin"/><Relationship Id="rId19" Type="http://schemas.openxmlformats.org/officeDocument/2006/relationships/image" Target="../media/image75.w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71.bin"/><Relationship Id="rId22" Type="http://schemas.openxmlformats.org/officeDocument/2006/relationships/oleObject" Target="../embeddings/oleObject75.bin"/><Relationship Id="rId27" Type="http://schemas.openxmlformats.org/officeDocument/2006/relationships/image" Target="../media/image7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42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§3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Последовательности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520111" y="1109643"/>
            <a:ext cx="81421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Под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числовой последовательностью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,… понимается числовая функция натурального аргумента так, что каждому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сопоставляется число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т.е.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24209" y="490910"/>
            <a:ext cx="63441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п.3.1. Числовая последовательность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520111" y="3703897"/>
            <a:ext cx="8142146" cy="661207"/>
            <a:chOff x="520111" y="3703897"/>
            <a:chExt cx="8142146" cy="661207"/>
          </a:xfrm>
        </p:grpSpPr>
        <p:sp>
          <p:nvSpPr>
            <p:cNvPr id="17" name="TextBox 16"/>
            <p:cNvSpPr txBox="1"/>
            <p:nvPr/>
          </p:nvSpPr>
          <p:spPr>
            <a:xfrm>
              <a:off x="520111" y="3703897"/>
              <a:ext cx="8142146" cy="6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Обозначение:</a:t>
              </a:r>
              <a:endPara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" name="Объект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9897059"/>
                </p:ext>
              </p:extLst>
            </p:nvPr>
          </p:nvGraphicFramePr>
          <p:xfrm>
            <a:off x="2948431" y="3852342"/>
            <a:ext cx="3170237" cy="512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21" name="Equation" r:id="rId4" imgW="1485720" imgH="241200" progId="Equation.DSMT4">
                    <p:embed/>
                  </p:oleObj>
                </mc:Choice>
                <mc:Fallback>
                  <p:oleObj name="Equation" r:id="rId4" imgW="14857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48431" y="3852342"/>
                          <a:ext cx="3170237" cy="5127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520111" y="4437112"/>
            <a:ext cx="8142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первый член последовательности,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второй член последовательности и т.д.,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общим членом последовательности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0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42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§3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Последовательности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661987" y="490910"/>
            <a:ext cx="786856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п.3.2. Предел числовой последовательности: </a:t>
            </a:r>
          </a:p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441639"/>
              </p:ext>
            </p:extLst>
          </p:nvPr>
        </p:nvGraphicFramePr>
        <p:xfrm>
          <a:off x="323528" y="1295241"/>
          <a:ext cx="7078663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17" name="Equation" r:id="rId4" imgW="3314520" imgH="495000" progId="Equation.DSMT4">
                  <p:embed/>
                </p:oleObj>
              </mc:Choice>
              <mc:Fallback>
                <p:oleObj name="Equation" r:id="rId4" imgW="33145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528" y="1295241"/>
                        <a:ext cx="7078663" cy="105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Группа 5"/>
          <p:cNvGrpSpPr/>
          <p:nvPr/>
        </p:nvGrpSpPr>
        <p:grpSpPr>
          <a:xfrm>
            <a:off x="323528" y="2297113"/>
            <a:ext cx="8209701" cy="1052933"/>
            <a:chOff x="323528" y="2297113"/>
            <a:chExt cx="8209701" cy="1052933"/>
          </a:xfrm>
        </p:grpSpPr>
        <p:sp>
          <p:nvSpPr>
            <p:cNvPr id="29" name="TextBox 28"/>
            <p:cNvSpPr txBox="1"/>
            <p:nvPr/>
          </p:nvSpPr>
          <p:spPr>
            <a:xfrm>
              <a:off x="323528" y="2357157"/>
              <a:ext cx="820970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Т.е. неравенство                          справедливо </a:t>
              </a:r>
              <a:endPara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8291021"/>
                </p:ext>
              </p:extLst>
            </p:nvPr>
          </p:nvGraphicFramePr>
          <p:xfrm>
            <a:off x="3020969" y="2297534"/>
            <a:ext cx="1979612" cy="1052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18" name="Equation" r:id="rId6" imgW="927000" imgH="495000" progId="Equation.DSMT4">
                    <p:embed/>
                  </p:oleObj>
                </mc:Choice>
                <mc:Fallback>
                  <p:oleObj name="Equation" r:id="rId6" imgW="92700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020969" y="2297534"/>
                          <a:ext cx="1979612" cy="1052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6803588"/>
                </p:ext>
              </p:extLst>
            </p:nvPr>
          </p:nvGraphicFramePr>
          <p:xfrm>
            <a:off x="7412038" y="2297113"/>
            <a:ext cx="1004887" cy="971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19" name="Equation" r:id="rId8" imgW="469800" imgH="457200" progId="Equation.DSMT4">
                    <p:embed/>
                  </p:oleObj>
                </mc:Choice>
                <mc:Fallback>
                  <p:oleObj name="Equation" r:id="rId8" imgW="46980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12038" y="2297113"/>
                          <a:ext cx="1004887" cy="971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Группа 6"/>
          <p:cNvGrpSpPr/>
          <p:nvPr/>
        </p:nvGrpSpPr>
        <p:grpSpPr>
          <a:xfrm>
            <a:off x="323528" y="3350046"/>
            <a:ext cx="8640960" cy="1052512"/>
            <a:chOff x="323528" y="3350046"/>
            <a:chExt cx="8640960" cy="1052512"/>
          </a:xfrm>
        </p:grpSpPr>
        <p:sp>
          <p:nvSpPr>
            <p:cNvPr id="25" name="TextBox 24"/>
            <p:cNvSpPr txBox="1"/>
            <p:nvPr/>
          </p:nvSpPr>
          <p:spPr>
            <a:xfrm>
              <a:off x="323528" y="3425457"/>
              <a:ext cx="8209701" cy="6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Возьмем</a:t>
              </a:r>
              <a:endPara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6404901"/>
                </p:ext>
              </p:extLst>
            </p:nvPr>
          </p:nvGraphicFramePr>
          <p:xfrm>
            <a:off x="1846682" y="3350046"/>
            <a:ext cx="1274762" cy="1052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20" name="Equation" r:id="rId10" imgW="596880" imgH="495000" progId="Equation.DSMT4">
                    <p:embed/>
                  </p:oleObj>
                </mc:Choice>
                <mc:Fallback>
                  <p:oleObj name="Equation" r:id="rId10" imgW="59688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846682" y="3350046"/>
                          <a:ext cx="1274762" cy="1052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3702829" y="3502914"/>
              <a:ext cx="526165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(здесь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– целая часть числа х)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323528" y="4137957"/>
            <a:ext cx="8749427" cy="1909079"/>
            <a:chOff x="323528" y="4137957"/>
            <a:chExt cx="8749427" cy="1909079"/>
          </a:xfrm>
        </p:grpSpPr>
        <p:sp>
          <p:nvSpPr>
            <p:cNvPr id="28" name="TextBox 27"/>
            <p:cNvSpPr txBox="1"/>
            <p:nvPr/>
          </p:nvSpPr>
          <p:spPr>
            <a:xfrm>
              <a:off x="323528" y="4350003"/>
              <a:ext cx="82097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Тогда 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&gt; 0 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найдется такое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натуральное число </a:t>
              </a:r>
              <a:endPara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endPara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что 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при всех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&gt;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выполняется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неравенство </a:t>
              </a:r>
              <a:endPara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31" name="Объект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8421899"/>
                </p:ext>
              </p:extLst>
            </p:nvPr>
          </p:nvGraphicFramePr>
          <p:xfrm>
            <a:off x="7690242" y="4137957"/>
            <a:ext cx="1382713" cy="1052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21" name="Equation" r:id="rId12" imgW="647640" imgH="495000" progId="Equation.DSMT4">
                    <p:embed/>
                  </p:oleObj>
                </mc:Choice>
                <mc:Fallback>
                  <p:oleObj name="Equation" r:id="rId12" imgW="64764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690242" y="4137957"/>
                          <a:ext cx="1382713" cy="1052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Объект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4534661"/>
                </p:ext>
              </p:extLst>
            </p:nvPr>
          </p:nvGraphicFramePr>
          <p:xfrm>
            <a:off x="6898229" y="4994524"/>
            <a:ext cx="2033587" cy="1052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22" name="Equation" r:id="rId14" imgW="952200" imgH="495000" progId="Equation.DSMT4">
                    <p:embed/>
                  </p:oleObj>
                </mc:Choice>
                <mc:Fallback>
                  <p:oleObj name="Equation" r:id="rId14" imgW="95220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898229" y="4994524"/>
                          <a:ext cx="2033587" cy="1052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8592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42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§3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Последовательности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661987" y="490910"/>
            <a:ext cx="786856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п.3.2. Предел числовой последовательности: </a:t>
            </a:r>
          </a:p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433292" y="1317138"/>
            <a:ext cx="8402198" cy="1326272"/>
            <a:chOff x="433292" y="1317138"/>
            <a:chExt cx="8402198" cy="1326272"/>
          </a:xfrm>
        </p:grpSpPr>
        <p:sp>
          <p:nvSpPr>
            <p:cNvPr id="22" name="TextBox 21"/>
            <p:cNvSpPr txBox="1"/>
            <p:nvPr/>
          </p:nvSpPr>
          <p:spPr>
            <a:xfrm>
              <a:off x="433292" y="1317138"/>
              <a:ext cx="52478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Пример 2.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Последовательность </a:t>
              </a:r>
              <a:endPara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6577587"/>
                </p:ext>
              </p:extLst>
            </p:nvPr>
          </p:nvGraphicFramePr>
          <p:xfrm>
            <a:off x="5419190" y="1431822"/>
            <a:ext cx="3416300" cy="566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43" name="Equation" r:id="rId4" imgW="1600200" imgH="266400" progId="Equation.DSMT4">
                    <p:embed/>
                  </p:oleObj>
                </mc:Choice>
                <mc:Fallback>
                  <p:oleObj name="Equation" r:id="rId4" imgW="16002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419190" y="1431822"/>
                          <a:ext cx="3416300" cy="5667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433292" y="1904746"/>
              <a:ext cx="41933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является расходящейся.</a:t>
              </a:r>
            </a:p>
          </p:txBody>
        </p:sp>
      </p:grp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063567"/>
              </p:ext>
            </p:extLst>
          </p:nvPr>
        </p:nvGraphicFramePr>
        <p:xfrm>
          <a:off x="433292" y="2687630"/>
          <a:ext cx="39862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4" name="Equation" r:id="rId6" imgW="1866600" imgH="266400" progId="Equation.DSMT4">
                  <p:embed/>
                </p:oleObj>
              </mc:Choice>
              <mc:Fallback>
                <p:oleObj name="Equation" r:id="rId6" imgW="18666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3292" y="2687630"/>
                        <a:ext cx="3986213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19" y="2558951"/>
            <a:ext cx="4536504" cy="75737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33292" y="3329945"/>
            <a:ext cx="86200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 точки на прямой  окрестность, вне которой расположено бесконечно много членов последовательности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 эта точка не может быть пределом последовательности.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433292" y="5131238"/>
            <a:ext cx="8620066" cy="1466114"/>
            <a:chOff x="433292" y="5131238"/>
            <a:chExt cx="8620066" cy="1466114"/>
          </a:xfrm>
        </p:grpSpPr>
        <p:sp>
          <p:nvSpPr>
            <p:cNvPr id="27" name="TextBox 26"/>
            <p:cNvSpPr txBox="1"/>
            <p:nvPr/>
          </p:nvSpPr>
          <p:spPr>
            <a:xfrm>
              <a:off x="433292" y="5131238"/>
              <a:ext cx="862006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Пример 3.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Постоянная последовательность 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С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сходится и </a:t>
              </a:r>
              <a:endPara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4263444"/>
                </p:ext>
              </p:extLst>
            </p:nvPr>
          </p:nvGraphicFramePr>
          <p:xfrm>
            <a:off x="2384425" y="5949652"/>
            <a:ext cx="1600200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45" name="Equation" r:id="rId9" imgW="749160" imgH="304560" progId="Equation.DSMT4">
                    <p:embed/>
                  </p:oleObj>
                </mc:Choice>
                <mc:Fallback>
                  <p:oleObj name="Equation" r:id="rId9" imgW="749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384425" y="5949652"/>
                          <a:ext cx="1600200" cy="647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5809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42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§3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Последовательности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131238" y="490910"/>
            <a:ext cx="49300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п.3.3. Бесконечные пределы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539552" y="980728"/>
            <a:ext cx="8142146" cy="2016224"/>
            <a:chOff x="539552" y="980728"/>
            <a:chExt cx="8142146" cy="2016224"/>
          </a:xfrm>
        </p:grpSpPr>
        <p:sp>
          <p:nvSpPr>
            <p:cNvPr id="29" name="TextBox 28"/>
            <p:cNvSpPr txBox="1"/>
            <p:nvPr/>
          </p:nvSpPr>
          <p:spPr>
            <a:xfrm>
              <a:off x="539552" y="980728"/>
              <a:ext cx="814214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1) Говорят, что последовательность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имеет бесконечный предел                         если</a:t>
              </a:r>
              <a:endPara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2258288"/>
              <a:ext cx="76475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ru-RU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&gt;0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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k=k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)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: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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&gt;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k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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&gt;M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</a:p>
          </p:txBody>
        </p:sp>
        <p:graphicFrame>
          <p:nvGraphicFramePr>
            <p:cNvPr id="17" name="Объект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2265964"/>
                </p:ext>
              </p:extLst>
            </p:nvPr>
          </p:nvGraphicFramePr>
          <p:xfrm>
            <a:off x="3873674" y="1772816"/>
            <a:ext cx="1922462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06" name="Equation" r:id="rId4" imgW="901440" imgH="304560" progId="Equation.DSMT4">
                    <p:embed/>
                  </p:oleObj>
                </mc:Choice>
                <mc:Fallback>
                  <p:oleObj name="Equation" r:id="rId4" imgW="90144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873674" y="1772816"/>
                          <a:ext cx="1922462" cy="647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Группа 5"/>
          <p:cNvGrpSpPr/>
          <p:nvPr/>
        </p:nvGrpSpPr>
        <p:grpSpPr>
          <a:xfrm>
            <a:off x="539552" y="3068960"/>
            <a:ext cx="8142146" cy="2016224"/>
            <a:chOff x="539552" y="3068960"/>
            <a:chExt cx="8142146" cy="2016224"/>
          </a:xfrm>
        </p:grpSpPr>
        <p:sp>
          <p:nvSpPr>
            <p:cNvPr id="18" name="TextBox 17"/>
            <p:cNvSpPr txBox="1"/>
            <p:nvPr/>
          </p:nvSpPr>
          <p:spPr>
            <a:xfrm>
              <a:off x="539552" y="3068960"/>
              <a:ext cx="814214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2) Говорят, что последовательность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имеет бесконечный предел                         если</a:t>
              </a:r>
              <a:endPara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19" name="Объект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3627516"/>
                </p:ext>
              </p:extLst>
            </p:nvPr>
          </p:nvGraphicFramePr>
          <p:xfrm>
            <a:off x="3873674" y="3879577"/>
            <a:ext cx="1922462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07" name="Equation" r:id="rId6" imgW="901440" imgH="304560" progId="Equation.DSMT4">
                    <p:embed/>
                  </p:oleObj>
                </mc:Choice>
                <mc:Fallback>
                  <p:oleObj name="Equation" r:id="rId6" imgW="90144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73674" y="3879577"/>
                          <a:ext cx="1922462" cy="647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539552" y="4346520"/>
              <a:ext cx="73983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ru-RU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&gt;0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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k=k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)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: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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&gt;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k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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&lt;-M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539552" y="5229200"/>
            <a:ext cx="5317381" cy="847400"/>
            <a:chOff x="539552" y="5229200"/>
            <a:chExt cx="5317381" cy="847400"/>
          </a:xfrm>
        </p:grpSpPr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160612"/>
                </p:ext>
              </p:extLst>
            </p:nvPr>
          </p:nvGraphicFramePr>
          <p:xfrm>
            <a:off x="539552" y="5413053"/>
            <a:ext cx="2085975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08" name="Equation" r:id="rId8" imgW="977760" imgH="304560" progId="Equation.DSMT4">
                    <p:embed/>
                  </p:oleObj>
                </mc:Choice>
                <mc:Fallback>
                  <p:oleObj name="Equation" r:id="rId8" imgW="9777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39552" y="5413053"/>
                          <a:ext cx="2085975" cy="647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2771800" y="5229200"/>
              <a:ext cx="11303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</a:t>
              </a:r>
              <a:endPara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4488677"/>
                </p:ext>
              </p:extLst>
            </p:nvPr>
          </p:nvGraphicFramePr>
          <p:xfrm>
            <a:off x="3851920" y="5401912"/>
            <a:ext cx="2005013" cy="674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09" name="Equation" r:id="rId10" imgW="939600" imgH="317160" progId="Equation.DSMT4">
                    <p:embed/>
                  </p:oleObj>
                </mc:Choice>
                <mc:Fallback>
                  <p:oleObj name="Equation" r:id="rId10" imgW="93960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851920" y="5401912"/>
                          <a:ext cx="2005013" cy="6746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9556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42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§3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Последовательности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144438" y="490910"/>
            <a:ext cx="690368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п.3.4. Бесконечно большие и </a:t>
            </a:r>
          </a:p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бесконечно малые последовательности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484844" y="1628208"/>
            <a:ext cx="7992919" cy="2031325"/>
            <a:chOff x="539552" y="3068960"/>
            <a:chExt cx="8142146" cy="2031325"/>
          </a:xfrm>
        </p:grpSpPr>
        <p:sp>
          <p:nvSpPr>
            <p:cNvPr id="18" name="TextBox 17"/>
            <p:cNvSpPr txBox="1"/>
            <p:nvPr/>
          </p:nvSpPr>
          <p:spPr>
            <a:xfrm>
              <a:off x="539552" y="3068960"/>
              <a:ext cx="814214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                                              то последовательность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называют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бесконечно большой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</a:p>
          </p:txBody>
        </p:sp>
        <p:graphicFrame>
          <p:nvGraphicFramePr>
            <p:cNvPr id="19" name="Объект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0460800"/>
                </p:ext>
              </p:extLst>
            </p:nvPr>
          </p:nvGraphicFramePr>
          <p:xfrm>
            <a:off x="1530055" y="3244115"/>
            <a:ext cx="3926412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38" name="Equation" r:id="rId4" imgW="1841400" imgH="304560" progId="Equation.DSMT4">
                    <p:embed/>
                  </p:oleObj>
                </mc:Choice>
                <mc:Fallback>
                  <p:oleObj name="Equation" r:id="rId4" imgW="184140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530055" y="3244115"/>
                          <a:ext cx="3926412" cy="647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Группа 24"/>
          <p:cNvGrpSpPr/>
          <p:nvPr/>
        </p:nvGrpSpPr>
        <p:grpSpPr>
          <a:xfrm>
            <a:off x="484844" y="3634223"/>
            <a:ext cx="8142146" cy="1384995"/>
            <a:chOff x="539552" y="3068960"/>
            <a:chExt cx="8142146" cy="1384995"/>
          </a:xfrm>
        </p:grpSpPr>
        <p:sp>
          <p:nvSpPr>
            <p:cNvPr id="26" name="TextBox 25"/>
            <p:cNvSpPr txBox="1"/>
            <p:nvPr/>
          </p:nvSpPr>
          <p:spPr>
            <a:xfrm>
              <a:off x="539552" y="3068960"/>
              <a:ext cx="814214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                   то последовательность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называют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бесконечно малой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</a:p>
          </p:txBody>
        </p:sp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0227251"/>
                </p:ext>
              </p:extLst>
            </p:nvPr>
          </p:nvGraphicFramePr>
          <p:xfrm>
            <a:off x="1500090" y="3225549"/>
            <a:ext cx="1704975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39" name="Equation" r:id="rId6" imgW="799920" imgH="304560" progId="Equation.DSMT4">
                    <p:embed/>
                  </p:oleObj>
                </mc:Choice>
                <mc:Fallback>
                  <p:oleObj name="Equation" r:id="rId6" imgW="79992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00090" y="3225549"/>
                          <a:ext cx="1704975" cy="647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4784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42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§3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Последовательности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144438" y="490910"/>
            <a:ext cx="690368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п.3.4. Бесконечно большие и </a:t>
            </a:r>
          </a:p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бесконечно малые последовательности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456049" y="1468066"/>
            <a:ext cx="8142146" cy="2031325"/>
            <a:chOff x="456049" y="1468066"/>
            <a:chExt cx="8142146" cy="2031325"/>
          </a:xfrm>
        </p:grpSpPr>
        <p:sp>
          <p:nvSpPr>
            <p:cNvPr id="31" name="TextBox 30"/>
            <p:cNvSpPr txBox="1"/>
            <p:nvPr/>
          </p:nvSpPr>
          <p:spPr>
            <a:xfrm>
              <a:off x="456049" y="1468066"/>
              <a:ext cx="814214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последовательность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является бесконечно большой, то 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последовательность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       является бесконечно малой.</a:t>
              </a:r>
            </a:p>
          </p:txBody>
        </p:sp>
        <p:graphicFrame>
          <p:nvGraphicFramePr>
            <p:cNvPr id="33" name="Объект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7254726"/>
                </p:ext>
              </p:extLst>
            </p:nvPr>
          </p:nvGraphicFramePr>
          <p:xfrm>
            <a:off x="5508104" y="1953410"/>
            <a:ext cx="893762" cy="1160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04" name="Equation" r:id="rId4" imgW="419040" imgH="545760" progId="Equation.DSMT4">
                    <p:embed/>
                  </p:oleObj>
                </mc:Choice>
                <mc:Fallback>
                  <p:oleObj name="Equation" r:id="rId4" imgW="419040" imgH="5457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508104" y="1953410"/>
                          <a:ext cx="893762" cy="1160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Группа 4"/>
          <p:cNvGrpSpPr/>
          <p:nvPr/>
        </p:nvGrpSpPr>
        <p:grpSpPr>
          <a:xfrm>
            <a:off x="456049" y="3499391"/>
            <a:ext cx="8142146" cy="2031325"/>
            <a:chOff x="484405" y="3499391"/>
            <a:chExt cx="8142146" cy="2031325"/>
          </a:xfrm>
        </p:grpSpPr>
        <p:sp>
          <p:nvSpPr>
            <p:cNvPr id="20" name="TextBox 19"/>
            <p:cNvSpPr txBox="1"/>
            <p:nvPr/>
          </p:nvSpPr>
          <p:spPr>
            <a:xfrm>
              <a:off x="484405" y="3499391"/>
              <a:ext cx="814214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последовательность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z</a:t>
              </a:r>
              <a:r>
                <a:rPr lang="en-US" sz="28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является бесконечно малой, то 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последовательность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       является бесконечно большой.</a:t>
              </a:r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4326632"/>
                </p:ext>
              </p:extLst>
            </p:nvPr>
          </p:nvGraphicFramePr>
          <p:xfrm>
            <a:off x="5220072" y="3984736"/>
            <a:ext cx="866775" cy="1160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05" name="Equation" r:id="rId6" imgW="406080" imgH="545760" progId="Equation.DSMT4">
                    <p:embed/>
                  </p:oleObj>
                </mc:Choice>
                <mc:Fallback>
                  <p:oleObj name="Equation" r:id="rId6" imgW="406080" imgH="5457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220072" y="3984736"/>
                          <a:ext cx="866775" cy="11604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7725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42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§3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Последовательности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95591" y="490910"/>
            <a:ext cx="86013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п.3.5. Свойства сходящихся последовательностей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6049" y="907672"/>
            <a:ext cx="8142146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Теорема 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Всякая сходящаяся последовательность имеет единственный предел.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456049" y="4684393"/>
            <a:ext cx="8142146" cy="1469599"/>
            <a:chOff x="509728" y="3241930"/>
            <a:chExt cx="8142146" cy="1469599"/>
          </a:xfrm>
        </p:grpSpPr>
        <p:sp>
          <p:nvSpPr>
            <p:cNvPr id="20" name="TextBox 19"/>
            <p:cNvSpPr txBox="1"/>
            <p:nvPr/>
          </p:nvSpPr>
          <p:spPr>
            <a:xfrm>
              <a:off x="509728" y="3241930"/>
              <a:ext cx="8142146" cy="130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Теорема 3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. Сходящаяся последовательность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ограничена, при этом </a:t>
              </a:r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1303044"/>
                </p:ext>
              </p:extLst>
            </p:nvPr>
          </p:nvGraphicFramePr>
          <p:xfrm>
            <a:off x="4024292" y="3874916"/>
            <a:ext cx="2625725" cy="836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4" name="Equation" r:id="rId4" imgW="1231560" imgH="393480" progId="Equation.DSMT4">
                    <p:embed/>
                  </p:oleObj>
                </mc:Choice>
                <mc:Fallback>
                  <p:oleObj name="Equation" r:id="rId4" imgW="12315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024292" y="3874916"/>
                          <a:ext cx="2625725" cy="836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Box 23"/>
          <p:cNvSpPr txBox="1"/>
          <p:nvPr/>
        </p:nvSpPr>
        <p:spPr>
          <a:xfrm>
            <a:off x="456049" y="2146224"/>
            <a:ext cx="81421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Теорема 2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Изменение значений конечного множества членов последовательности не влияет ни на ее сходимость или расходимость, ни на величину ее предела.</a:t>
            </a:r>
          </a:p>
        </p:txBody>
      </p:sp>
    </p:spTree>
    <p:extLst>
      <p:ext uri="{BB962C8B-B14F-4D97-AF65-F5344CB8AC3E}">
        <p14:creationId xmlns:p14="http://schemas.microsoft.com/office/powerpoint/2010/main" val="146943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42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§3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Последовательности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95591" y="490910"/>
            <a:ext cx="86013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п.3.5. Свойства сходящихся последовательностей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6049" y="907672"/>
            <a:ext cx="814214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Арифметические действия с пределами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4405" y="1581814"/>
            <a:ext cx="81421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Для </a:t>
            </a:r>
            <a:r>
              <a:rPr lang="ru-RU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сходящихся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последовательностей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справедливы равенства: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484405" y="2986718"/>
            <a:ext cx="8412580" cy="1158013"/>
            <a:chOff x="484405" y="2986718"/>
            <a:chExt cx="8412580" cy="1158013"/>
          </a:xfrm>
        </p:grpSpPr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1182970"/>
                </p:ext>
              </p:extLst>
            </p:nvPr>
          </p:nvGraphicFramePr>
          <p:xfrm>
            <a:off x="484405" y="2986718"/>
            <a:ext cx="6848475" cy="674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6" name="Equation" r:id="rId4" imgW="3213000" imgH="317160" progId="Equation.DSMT4">
                    <p:embed/>
                  </p:oleObj>
                </mc:Choice>
                <mc:Fallback>
                  <p:oleObj name="Equation" r:id="rId4" imgW="321300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4405" y="2986718"/>
                          <a:ext cx="6848475" cy="6746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754839" y="3483524"/>
              <a:ext cx="8142146" cy="6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здесь  и  - числа</a:t>
              </a:r>
            </a:p>
          </p:txBody>
        </p:sp>
      </p:grp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042366"/>
              </p:ext>
            </p:extLst>
          </p:nvPr>
        </p:nvGraphicFramePr>
        <p:xfrm>
          <a:off x="484405" y="3933056"/>
          <a:ext cx="42497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7" name="Equation" r:id="rId6" imgW="1993680" imgH="304560" progId="Equation.DSMT4">
                  <p:embed/>
                </p:oleObj>
              </mc:Choice>
              <mc:Fallback>
                <p:oleObj name="Equation" r:id="rId6" imgW="19936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4405" y="3933056"/>
                        <a:ext cx="4249737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042657"/>
              </p:ext>
            </p:extLst>
          </p:nvPr>
        </p:nvGraphicFramePr>
        <p:xfrm>
          <a:off x="484405" y="4797152"/>
          <a:ext cx="544036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8" name="Equation" r:id="rId8" imgW="2552400" imgH="609480" progId="Equation.DSMT4">
                  <p:embed/>
                </p:oleObj>
              </mc:Choice>
              <mc:Fallback>
                <p:oleObj name="Equation" r:id="rId8" imgW="25524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4405" y="4797152"/>
                        <a:ext cx="5440363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93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42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§3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Последовательности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95591" y="490910"/>
            <a:ext cx="86013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п.3.5. Свойства сходящихся последовательностей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6049" y="907672"/>
            <a:ext cx="814214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Предельный переход в неравенствах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3946" y="2924944"/>
            <a:ext cx="814214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Предел промежуточной последовательности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462302" y="3599086"/>
            <a:ext cx="8528836" cy="1454920"/>
            <a:chOff x="484405" y="1581814"/>
            <a:chExt cx="8528836" cy="1454920"/>
          </a:xfrm>
        </p:grpSpPr>
        <p:sp>
          <p:nvSpPr>
            <p:cNvPr id="37" name="TextBox 36"/>
            <p:cNvSpPr txBox="1"/>
            <p:nvPr/>
          </p:nvSpPr>
          <p:spPr>
            <a:xfrm>
              <a:off x="484405" y="1581814"/>
              <a:ext cx="814214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последовательности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а</a:t>
              </a:r>
              <a:r>
                <a:rPr lang="en-US" sz="28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}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и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таковы, что 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а</a:t>
              </a:r>
              <a:r>
                <a:rPr lang="en-US" sz="28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 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при всех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1,2,3,… и </a:t>
              </a:r>
            </a:p>
          </p:txBody>
        </p:sp>
        <p:graphicFrame>
          <p:nvGraphicFramePr>
            <p:cNvPr id="38" name="Объект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5028061"/>
                </p:ext>
              </p:extLst>
            </p:nvPr>
          </p:nvGraphicFramePr>
          <p:xfrm>
            <a:off x="5846179" y="2389034"/>
            <a:ext cx="3167062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01" name="Equation" r:id="rId4" imgW="1485720" imgH="304560" progId="Equation.DSMT4">
                    <p:embed/>
                  </p:oleObj>
                </mc:Choice>
                <mc:Fallback>
                  <p:oleObj name="Equation" r:id="rId4" imgW="148572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846179" y="2389034"/>
                          <a:ext cx="3167062" cy="647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Группа 39"/>
          <p:cNvGrpSpPr/>
          <p:nvPr/>
        </p:nvGrpSpPr>
        <p:grpSpPr>
          <a:xfrm>
            <a:off x="462302" y="4869160"/>
            <a:ext cx="3043777" cy="818557"/>
            <a:chOff x="620060" y="1591014"/>
            <a:chExt cx="3043777" cy="818557"/>
          </a:xfrm>
        </p:grpSpPr>
        <p:sp>
          <p:nvSpPr>
            <p:cNvPr id="41" name="TextBox 40"/>
            <p:cNvSpPr txBox="1"/>
            <p:nvPr/>
          </p:nvSpPr>
          <p:spPr>
            <a:xfrm>
              <a:off x="620060" y="1591014"/>
              <a:ext cx="304377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то и</a:t>
              </a:r>
            </a:p>
          </p:txBody>
        </p:sp>
        <p:graphicFrame>
          <p:nvGraphicFramePr>
            <p:cNvPr id="42" name="Объект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3165753"/>
                </p:ext>
              </p:extLst>
            </p:nvPr>
          </p:nvGraphicFramePr>
          <p:xfrm>
            <a:off x="1300606" y="1761871"/>
            <a:ext cx="1868488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02" name="Equation" r:id="rId6" imgW="876240" imgH="304560" progId="Equation.DSMT4">
                    <p:embed/>
                  </p:oleObj>
                </mc:Choice>
                <mc:Fallback>
                  <p:oleObj name="Equation" r:id="rId6" imgW="87624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300606" y="1761871"/>
                          <a:ext cx="1868488" cy="647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Группа 42"/>
          <p:cNvGrpSpPr/>
          <p:nvPr/>
        </p:nvGrpSpPr>
        <p:grpSpPr>
          <a:xfrm>
            <a:off x="462302" y="1581814"/>
            <a:ext cx="8142146" cy="1442944"/>
            <a:chOff x="484405" y="1581814"/>
            <a:chExt cx="8142146" cy="1442944"/>
          </a:xfrm>
        </p:grpSpPr>
        <p:sp>
          <p:nvSpPr>
            <p:cNvPr id="44" name="TextBox 43"/>
            <p:cNvSpPr txBox="1"/>
            <p:nvPr/>
          </p:nvSpPr>
          <p:spPr>
            <a:xfrm>
              <a:off x="484405" y="1581814"/>
              <a:ext cx="814214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последовательности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}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и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сходятся и 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при всех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1,2,3,…, то </a:t>
              </a:r>
            </a:p>
          </p:txBody>
        </p:sp>
        <p:graphicFrame>
          <p:nvGraphicFramePr>
            <p:cNvPr id="45" name="Объект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8990869"/>
                </p:ext>
              </p:extLst>
            </p:nvPr>
          </p:nvGraphicFramePr>
          <p:xfrm>
            <a:off x="4860032" y="2377058"/>
            <a:ext cx="2490787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03" name="Equation" r:id="rId8" imgW="1168200" imgH="304560" progId="Equation.DSMT4">
                    <p:embed/>
                  </p:oleObj>
                </mc:Choice>
                <mc:Fallback>
                  <p:oleObj name="Equation" r:id="rId8" imgW="116820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860032" y="2377058"/>
                          <a:ext cx="2490787" cy="647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6098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42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§3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Последовательности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95591" y="490910"/>
            <a:ext cx="86013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п.3.5. Свойства сходящихся последовательностей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456049" y="907672"/>
            <a:ext cx="8160391" cy="3244247"/>
            <a:chOff x="456049" y="907672"/>
            <a:chExt cx="8160391" cy="3244247"/>
          </a:xfrm>
        </p:grpSpPr>
        <p:sp>
          <p:nvSpPr>
            <p:cNvPr id="31" name="TextBox 30"/>
            <p:cNvSpPr txBox="1"/>
            <p:nvPr/>
          </p:nvSpPr>
          <p:spPr>
            <a:xfrm>
              <a:off x="456049" y="907672"/>
              <a:ext cx="8142146" cy="6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Следствие:</a:t>
              </a:r>
              <a:endPara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4294" y="1474263"/>
              <a:ext cx="814214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Произведение 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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u="sng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бесконечно малой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последовательности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на </a:t>
              </a:r>
              <a:r>
                <a:rPr lang="ru-RU" sz="2800" u="sng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ограниченную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последовательность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является бесконечно малой последовательностью.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25215" y="4151919"/>
            <a:ext cx="814214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Пример: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643898"/>
              </p:ext>
            </p:extLst>
          </p:nvPr>
        </p:nvGraphicFramePr>
        <p:xfrm>
          <a:off x="1835696" y="4058964"/>
          <a:ext cx="465455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8" name="Equation" r:id="rId4" imgW="2184120" imgH="495000" progId="Equation.DSMT4">
                  <p:embed/>
                </p:oleObj>
              </mc:Choice>
              <mc:Fallback>
                <p:oleObj name="Equation" r:id="rId4" imgW="21841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696" y="4058964"/>
                        <a:ext cx="4654550" cy="105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Группа 4"/>
          <p:cNvGrpSpPr/>
          <p:nvPr/>
        </p:nvGrpSpPr>
        <p:grpSpPr>
          <a:xfrm>
            <a:off x="467277" y="5018520"/>
            <a:ext cx="8142146" cy="1526631"/>
            <a:chOff x="467277" y="5018520"/>
            <a:chExt cx="8142146" cy="1526631"/>
          </a:xfrm>
        </p:grpSpPr>
        <p:sp>
          <p:nvSpPr>
            <p:cNvPr id="26" name="TextBox 25"/>
            <p:cNvSpPr txBox="1"/>
            <p:nvPr/>
          </p:nvSpPr>
          <p:spPr>
            <a:xfrm>
              <a:off x="467277" y="5018520"/>
              <a:ext cx="8142146" cy="130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так как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|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sin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|1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т.е.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sin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-ограниченная последовательность, а </a:t>
              </a:r>
            </a:p>
          </p:txBody>
        </p:sp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6095188"/>
                </p:ext>
              </p:extLst>
            </p:nvPr>
          </p:nvGraphicFramePr>
          <p:xfrm>
            <a:off x="3851920" y="5573601"/>
            <a:ext cx="1733550" cy="971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9" name="Equation" r:id="rId6" imgW="812520" imgH="457200" progId="Equation.DSMT4">
                    <p:embed/>
                  </p:oleObj>
                </mc:Choice>
                <mc:Fallback>
                  <p:oleObj name="Equation" r:id="rId6" imgW="81252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51920" y="5573601"/>
                          <a:ext cx="1733550" cy="971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6145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42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§3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Последовательности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143010" y="490910"/>
            <a:ext cx="690657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п.3.6. Предел монотонной ограниченной</a:t>
            </a:r>
          </a:p>
          <a:p>
            <a:pPr algn="ctr"/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Последовательности. Число </a:t>
            </a:r>
            <a:r>
              <a:rPr lang="ru-RU" sz="2600" b="1" i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4448" y="1236508"/>
            <a:ext cx="8502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Теорема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Вейерштрасс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): Всякая монотонная ограниченная последовательность имеет предел.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4448" y="3082780"/>
            <a:ext cx="8530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Можно показать, что эта последовательность возрастающая и ограниченная. Значит, она сходится. 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434448" y="2023552"/>
            <a:ext cx="8358713" cy="1133475"/>
            <a:chOff x="434448" y="2023552"/>
            <a:chExt cx="8358713" cy="1133475"/>
          </a:xfrm>
        </p:grpSpPr>
        <p:sp>
          <p:nvSpPr>
            <p:cNvPr id="37" name="TextBox 36"/>
            <p:cNvSpPr txBox="1"/>
            <p:nvPr/>
          </p:nvSpPr>
          <p:spPr>
            <a:xfrm>
              <a:off x="434448" y="2191761"/>
              <a:ext cx="8142146" cy="6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Рассмотрим последовательность </a:t>
              </a:r>
            </a:p>
          </p:txBody>
        </p:sp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5986117"/>
                </p:ext>
              </p:extLst>
            </p:nvPr>
          </p:nvGraphicFramePr>
          <p:xfrm>
            <a:off x="5678486" y="2023552"/>
            <a:ext cx="3114675" cy="1133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88" name="Equation" r:id="rId4" imgW="1460160" imgH="533160" progId="Equation.DSMT4">
                    <p:embed/>
                  </p:oleObj>
                </mc:Choice>
                <mc:Fallback>
                  <p:oleObj name="Equation" r:id="rId4" imgW="1460160" imgH="533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678486" y="2023552"/>
                          <a:ext cx="3114675" cy="1133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Группа 5"/>
          <p:cNvGrpSpPr/>
          <p:nvPr/>
        </p:nvGrpSpPr>
        <p:grpSpPr>
          <a:xfrm>
            <a:off x="434448" y="4005064"/>
            <a:ext cx="8147910" cy="1601416"/>
            <a:chOff x="434448" y="4077072"/>
            <a:chExt cx="8147910" cy="1601416"/>
          </a:xfrm>
        </p:grpSpPr>
        <p:sp>
          <p:nvSpPr>
            <p:cNvPr id="25" name="TextBox 24"/>
            <p:cNvSpPr txBox="1"/>
            <p:nvPr/>
          </p:nvSpPr>
          <p:spPr>
            <a:xfrm>
              <a:off x="434448" y="4077072"/>
              <a:ext cx="814791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Предел данной последовательности обозначают буквой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т.е. </a:t>
              </a:r>
            </a:p>
          </p:txBody>
        </p:sp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7024551"/>
                </p:ext>
              </p:extLst>
            </p:nvPr>
          </p:nvGraphicFramePr>
          <p:xfrm>
            <a:off x="2528888" y="4545013"/>
            <a:ext cx="2490787" cy="1133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89" name="Equation" r:id="rId6" imgW="1168200" imgH="533160" progId="Equation.DSMT4">
                    <p:embed/>
                  </p:oleObj>
                </mc:Choice>
                <mc:Fallback>
                  <p:oleObj name="Equation" r:id="rId6" imgW="1168200" imgH="533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528888" y="4545013"/>
                          <a:ext cx="2490787" cy="1133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26"/>
          <p:cNvSpPr txBox="1"/>
          <p:nvPr/>
        </p:nvSpPr>
        <p:spPr>
          <a:xfrm>
            <a:off x="434448" y="5445224"/>
            <a:ext cx="87220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Число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иррациональное, 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2,718281828459045……</a:t>
            </a:r>
          </a:p>
        </p:txBody>
      </p:sp>
    </p:spTree>
    <p:extLst>
      <p:ext uri="{BB962C8B-B14F-4D97-AF65-F5344CB8AC3E}">
        <p14:creationId xmlns:p14="http://schemas.microsoft.com/office/powerpoint/2010/main" val="285643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1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42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§3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Последовательности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424209" y="490910"/>
            <a:ext cx="63441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п.3.1. Числовая последовательность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6928" y="1143659"/>
            <a:ext cx="814214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 1:</a:t>
            </a:r>
            <a:endParaRPr lang="ru-RU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350852"/>
              </p:ext>
            </p:extLst>
          </p:nvPr>
        </p:nvGraphicFramePr>
        <p:xfrm>
          <a:off x="2485485" y="1067957"/>
          <a:ext cx="26828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4" name="Equation" r:id="rId4" imgW="1257120" imgH="457200" progId="Equation.DSMT4">
                  <p:embed/>
                </p:oleObj>
              </mc:Choice>
              <mc:Fallback>
                <p:oleObj name="Equation" r:id="rId4" imgW="12571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5485" y="1067957"/>
                        <a:ext cx="2682875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368548"/>
              </p:ext>
            </p:extLst>
          </p:nvPr>
        </p:nvGraphicFramePr>
        <p:xfrm>
          <a:off x="686928" y="3221099"/>
          <a:ext cx="46609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5" name="Equation" r:id="rId6" imgW="2184120" imgH="495000" progId="Equation.DSMT4">
                  <p:embed/>
                </p:oleObj>
              </mc:Choice>
              <mc:Fallback>
                <p:oleObj name="Equation" r:id="rId6" imgW="21841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6928" y="3221099"/>
                        <a:ext cx="4660900" cy="105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492930"/>
              </p:ext>
            </p:extLst>
          </p:nvPr>
        </p:nvGraphicFramePr>
        <p:xfrm>
          <a:off x="686928" y="2145979"/>
          <a:ext cx="15716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6" name="Equation" r:id="rId8" imgW="736560" imgH="444240" progId="Equation.DSMT4">
                  <p:embed/>
                </p:oleObj>
              </mc:Choice>
              <mc:Fallback>
                <p:oleObj name="Equation" r:id="rId8" imgW="736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6928" y="2145979"/>
                        <a:ext cx="1571625" cy="944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285612"/>
              </p:ext>
            </p:extLst>
          </p:nvPr>
        </p:nvGraphicFramePr>
        <p:xfrm>
          <a:off x="2398663" y="2132485"/>
          <a:ext cx="11652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7" name="Equation" r:id="rId10" imgW="545760" imgH="457200" progId="Equation.DSMT4">
                  <p:embed/>
                </p:oleObj>
              </mc:Choice>
              <mc:Fallback>
                <p:oleObj name="Equation" r:id="rId10" imgW="545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98663" y="2132485"/>
                        <a:ext cx="1165225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579570"/>
              </p:ext>
            </p:extLst>
          </p:nvPr>
        </p:nvGraphicFramePr>
        <p:xfrm>
          <a:off x="3679962" y="2145979"/>
          <a:ext cx="176053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8" name="Equation" r:id="rId12" imgW="825480" imgH="444240" progId="Equation.DSMT4">
                  <p:embed/>
                </p:oleObj>
              </mc:Choice>
              <mc:Fallback>
                <p:oleObj name="Equation" r:id="rId12" imgW="825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79962" y="2145979"/>
                        <a:ext cx="1760538" cy="944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451475"/>
              </p:ext>
            </p:extLst>
          </p:nvPr>
        </p:nvGraphicFramePr>
        <p:xfrm>
          <a:off x="5674127" y="2132485"/>
          <a:ext cx="14636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9" name="Equation" r:id="rId14" imgW="685800" imgH="457200" progId="Equation.DSMT4">
                  <p:embed/>
                </p:oleObj>
              </mc:Choice>
              <mc:Fallback>
                <p:oleObj name="Equation" r:id="rId14" imgW="685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74127" y="2132485"/>
                        <a:ext cx="1463675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86928" y="4285627"/>
            <a:ext cx="814214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 2:</a:t>
            </a:r>
            <a:endParaRPr lang="ru-RU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638201"/>
              </p:ext>
            </p:extLst>
          </p:nvPr>
        </p:nvGraphicFramePr>
        <p:xfrm>
          <a:off x="2636434" y="4380096"/>
          <a:ext cx="31162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0" name="Equation" r:id="rId16" imgW="1460160" imgH="266400" progId="Equation.DSMT4">
                  <p:embed/>
                </p:oleObj>
              </mc:Choice>
              <mc:Fallback>
                <p:oleObj name="Equation" r:id="rId16" imgW="14601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36434" y="4380096"/>
                        <a:ext cx="3116263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642799"/>
              </p:ext>
            </p:extLst>
          </p:nvPr>
        </p:nvGraphicFramePr>
        <p:xfrm>
          <a:off x="689801" y="5181479"/>
          <a:ext cx="574357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1" name="Equation" r:id="rId18" imgW="2692080" imgH="317160" progId="Equation.DSMT4">
                  <p:embed/>
                </p:oleObj>
              </mc:Choice>
              <mc:Fallback>
                <p:oleObj name="Equation" r:id="rId18" imgW="26920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89801" y="5181479"/>
                        <a:ext cx="5743575" cy="674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33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42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§3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Последовательности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16083" y="490910"/>
            <a:ext cx="73604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п.3.7. Эквивалентные последовательности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1347" y="2397444"/>
            <a:ext cx="814214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Обозначение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ru-RU" sz="2800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461347" y="1088986"/>
            <a:ext cx="8142146" cy="1644113"/>
            <a:chOff x="484405" y="1581814"/>
            <a:chExt cx="8142146" cy="1644113"/>
          </a:xfrm>
        </p:grpSpPr>
        <p:sp>
          <p:nvSpPr>
            <p:cNvPr id="21" name="TextBox 20"/>
            <p:cNvSpPr txBox="1"/>
            <p:nvPr/>
          </p:nvSpPr>
          <p:spPr>
            <a:xfrm>
              <a:off x="484405" y="1581814"/>
              <a:ext cx="814214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Две последовательности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}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и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называют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эквивалентными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если </a:t>
              </a:r>
            </a:p>
          </p:txBody>
        </p:sp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8252899"/>
                </p:ext>
              </p:extLst>
            </p:nvPr>
          </p:nvGraphicFramePr>
          <p:xfrm>
            <a:off x="4091002" y="2173414"/>
            <a:ext cx="1841500" cy="1052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3" name="Equation" r:id="rId4" imgW="863280" imgH="495000" progId="Equation.DSMT4">
                    <p:embed/>
                  </p:oleObj>
                </mc:Choice>
                <mc:Fallback>
                  <p:oleObj name="Equation" r:id="rId4" imgW="86328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091002" y="2173414"/>
                          <a:ext cx="1841500" cy="1052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Box 28"/>
          <p:cNvSpPr txBox="1"/>
          <p:nvPr/>
        </p:nvSpPr>
        <p:spPr>
          <a:xfrm>
            <a:off x="461347" y="3083574"/>
            <a:ext cx="81421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Правило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при нахождении пределов от произведения и частного последовательностей правомочна замена сомножителей, числителя и знаменателя на более простые эквивалентные им последовательности.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377144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42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§3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Последовательности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75211" y="490910"/>
            <a:ext cx="7242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п.3.8. Действия с бесконечно большими и </a:t>
            </a:r>
          </a:p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бесконечно малыми величинами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552" y="1597272"/>
            <a:ext cx="82666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Далее обозначения: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«0» - бесконечно малая величина, 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«» - бесконечно большая величина, 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«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» - число,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0 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«1» - величина, стремящаяся к единице</a:t>
            </a:r>
          </a:p>
        </p:txBody>
      </p:sp>
    </p:spTree>
    <p:extLst>
      <p:ext uri="{BB962C8B-B14F-4D97-AF65-F5344CB8AC3E}">
        <p14:creationId xmlns:p14="http://schemas.microsoft.com/office/powerpoint/2010/main" val="163214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42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§3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Последовательности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75211" y="490910"/>
            <a:ext cx="7242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п.3.8. Действия с бесконечно большими и </a:t>
            </a:r>
          </a:p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бесконечно малыми величинами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63155"/>
              </p:ext>
            </p:extLst>
          </p:nvPr>
        </p:nvGraphicFramePr>
        <p:xfrm>
          <a:off x="827584" y="3971867"/>
          <a:ext cx="1785938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18" name="Equation" r:id="rId4" imgW="838080" imgH="164880" progId="Equation.DSMT4">
                  <p:embed/>
                </p:oleObj>
              </mc:Choice>
              <mc:Fallback>
                <p:oleObj name="Equation" r:id="rId4" imgW="8380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84" y="3971867"/>
                        <a:ext cx="1785938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634253"/>
              </p:ext>
            </p:extLst>
          </p:nvPr>
        </p:nvGraphicFramePr>
        <p:xfrm>
          <a:off x="827585" y="4594250"/>
          <a:ext cx="178593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19" name="Equation" r:id="rId6" imgW="838080" imgH="152280" progId="Equation.DSMT4">
                  <p:embed/>
                </p:oleObj>
              </mc:Choice>
              <mc:Fallback>
                <p:oleObj name="Equation" r:id="rId6" imgW="8380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585" y="4594250"/>
                        <a:ext cx="1785937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895217"/>
              </p:ext>
            </p:extLst>
          </p:nvPr>
        </p:nvGraphicFramePr>
        <p:xfrm>
          <a:off x="2946648" y="4607744"/>
          <a:ext cx="20574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0" name="Equation" r:id="rId8" imgW="965160" imgH="139680" progId="Equation.DSMT4">
                  <p:embed/>
                </p:oleObj>
              </mc:Choice>
              <mc:Fallback>
                <p:oleObj name="Equation" r:id="rId8" imgW="96516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46648" y="4607744"/>
                        <a:ext cx="2057400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528091"/>
              </p:ext>
            </p:extLst>
          </p:nvPr>
        </p:nvGraphicFramePr>
        <p:xfrm>
          <a:off x="2946648" y="3965600"/>
          <a:ext cx="20558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1" name="Equation" r:id="rId10" imgW="965160" imgH="152280" progId="Equation.DSMT4">
                  <p:embed/>
                </p:oleObj>
              </mc:Choice>
              <mc:Fallback>
                <p:oleObj name="Equation" r:id="rId10" imgW="9651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46648" y="3965600"/>
                        <a:ext cx="2055813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745755"/>
              </p:ext>
            </p:extLst>
          </p:nvPr>
        </p:nvGraphicFramePr>
        <p:xfrm>
          <a:off x="6599708" y="4129101"/>
          <a:ext cx="12731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2" name="Equation" r:id="rId12" imgW="596880" imgH="266400" progId="Equation.DSMT4">
                  <p:embed/>
                </p:oleObj>
              </mc:Choice>
              <mc:Fallback>
                <p:oleObj name="Equation" r:id="rId12" imgW="5968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99708" y="4129101"/>
                        <a:ext cx="1273175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Группа 4"/>
          <p:cNvGrpSpPr/>
          <p:nvPr/>
        </p:nvGrpSpPr>
        <p:grpSpPr>
          <a:xfrm>
            <a:off x="5508104" y="1432984"/>
            <a:ext cx="3456384" cy="5004546"/>
            <a:chOff x="5508104" y="1432984"/>
            <a:chExt cx="3456384" cy="5004546"/>
          </a:xfrm>
        </p:grpSpPr>
        <p:sp>
          <p:nvSpPr>
            <p:cNvPr id="41" name="TextBox 40"/>
            <p:cNvSpPr txBox="1"/>
            <p:nvPr/>
          </p:nvSpPr>
          <p:spPr>
            <a:xfrm>
              <a:off x="5640133" y="1432984"/>
              <a:ext cx="33243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ru-RU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Неопределенности:</a:t>
              </a: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5508104" y="1555268"/>
              <a:ext cx="3456384" cy="4882262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819440"/>
              </p:ext>
            </p:extLst>
          </p:nvPr>
        </p:nvGraphicFramePr>
        <p:xfrm>
          <a:off x="1017291" y="5287396"/>
          <a:ext cx="14065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3" name="Equation" r:id="rId14" imgW="660240" imgH="152280" progId="Equation.DSMT4">
                  <p:embed/>
                </p:oleObj>
              </mc:Choice>
              <mc:Fallback>
                <p:oleObj name="Equation" r:id="rId14" imgW="6602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17291" y="5287396"/>
                        <a:ext cx="1406525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840448"/>
              </p:ext>
            </p:extLst>
          </p:nvPr>
        </p:nvGraphicFramePr>
        <p:xfrm>
          <a:off x="3231604" y="5289407"/>
          <a:ext cx="1487488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4" name="Equation" r:id="rId16" imgW="698400" imgH="139680" progId="Equation.DSMT4">
                  <p:embed/>
                </p:oleObj>
              </mc:Choice>
              <mc:Fallback>
                <p:oleObj name="Equation" r:id="rId16" imgW="69840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31604" y="5289407"/>
                        <a:ext cx="1487488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006125"/>
              </p:ext>
            </p:extLst>
          </p:nvPr>
        </p:nvGraphicFramePr>
        <p:xfrm>
          <a:off x="3366542" y="5809526"/>
          <a:ext cx="12176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5" name="Equation" r:id="rId18" imgW="571320" imgH="190440" progId="Equation.DSMT4">
                  <p:embed/>
                </p:oleObj>
              </mc:Choice>
              <mc:Fallback>
                <p:oleObj name="Equation" r:id="rId18" imgW="5713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366542" y="5809526"/>
                        <a:ext cx="1217612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099865"/>
              </p:ext>
            </p:extLst>
          </p:nvPr>
        </p:nvGraphicFramePr>
        <p:xfrm>
          <a:off x="6728090" y="5426783"/>
          <a:ext cx="10572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6" name="Equation" r:id="rId20" imgW="495000" imgH="266400" progId="Equation.DSMT4">
                  <p:embed/>
                </p:oleObj>
              </mc:Choice>
              <mc:Fallback>
                <p:oleObj name="Equation" r:id="rId20" imgW="4950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728090" y="5426783"/>
                        <a:ext cx="1057275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746585"/>
              </p:ext>
            </p:extLst>
          </p:nvPr>
        </p:nvGraphicFramePr>
        <p:xfrm>
          <a:off x="1096963" y="5832475"/>
          <a:ext cx="1244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7" name="Equation" r:id="rId22" imgW="583920" imgH="190440" progId="Equation.DSMT4">
                  <p:embed/>
                </p:oleObj>
              </mc:Choice>
              <mc:Fallback>
                <p:oleObj name="Equation" r:id="rId22" imgW="5839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96963" y="5832475"/>
                        <a:ext cx="1244600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969269"/>
              </p:ext>
            </p:extLst>
          </p:nvPr>
        </p:nvGraphicFramePr>
        <p:xfrm>
          <a:off x="842239" y="1585196"/>
          <a:ext cx="97472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8" name="Equation" r:id="rId24" imgW="457200" imgH="444240" progId="Equation.DSMT4">
                  <p:embed/>
                </p:oleObj>
              </mc:Choice>
              <mc:Fallback>
                <p:oleObj name="Equation" r:id="rId24" imgW="457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42239" y="1585196"/>
                        <a:ext cx="974725" cy="944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528763"/>
              </p:ext>
            </p:extLst>
          </p:nvPr>
        </p:nvGraphicFramePr>
        <p:xfrm>
          <a:off x="842239" y="2769434"/>
          <a:ext cx="10826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9" name="Equation" r:id="rId26" imgW="507960" imgH="457200" progId="Equation.DSMT4">
                  <p:embed/>
                </p:oleObj>
              </mc:Choice>
              <mc:Fallback>
                <p:oleObj name="Equation" r:id="rId26" imgW="507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42239" y="2769434"/>
                        <a:ext cx="1082675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92716"/>
              </p:ext>
            </p:extLst>
          </p:nvPr>
        </p:nvGraphicFramePr>
        <p:xfrm>
          <a:off x="3916660" y="1569079"/>
          <a:ext cx="97472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0" name="Equation" r:id="rId28" imgW="457200" imgH="444240" progId="Equation.DSMT4">
                  <p:embed/>
                </p:oleObj>
              </mc:Choice>
              <mc:Fallback>
                <p:oleObj name="Equation" r:id="rId28" imgW="457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916660" y="1569079"/>
                        <a:ext cx="974725" cy="944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773219"/>
              </p:ext>
            </p:extLst>
          </p:nvPr>
        </p:nvGraphicFramePr>
        <p:xfrm>
          <a:off x="2325733" y="2769434"/>
          <a:ext cx="10826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1" name="Equation" r:id="rId30" imgW="507960" imgH="457200" progId="Equation.DSMT4">
                  <p:embed/>
                </p:oleObj>
              </mc:Choice>
              <mc:Fallback>
                <p:oleObj name="Equation" r:id="rId30" imgW="507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325733" y="2769434"/>
                        <a:ext cx="1082675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793906"/>
              </p:ext>
            </p:extLst>
          </p:nvPr>
        </p:nvGraphicFramePr>
        <p:xfrm>
          <a:off x="3930328" y="2769434"/>
          <a:ext cx="10017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2" name="Equation" r:id="rId32" imgW="469800" imgH="457200" progId="Equation.DSMT4">
                  <p:embed/>
                </p:oleObj>
              </mc:Choice>
              <mc:Fallback>
                <p:oleObj name="Equation" r:id="rId32" imgW="469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930328" y="2769434"/>
                        <a:ext cx="1001712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Объект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570095"/>
              </p:ext>
            </p:extLst>
          </p:nvPr>
        </p:nvGraphicFramePr>
        <p:xfrm>
          <a:off x="2406696" y="1571702"/>
          <a:ext cx="9207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3" name="Equation" r:id="rId34" imgW="431640" imgH="457200" progId="Equation.DSMT4">
                  <p:embed/>
                </p:oleObj>
              </mc:Choice>
              <mc:Fallback>
                <p:oleObj name="Equation" r:id="rId34" imgW="431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406696" y="1571702"/>
                        <a:ext cx="920750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Объект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898577"/>
              </p:ext>
            </p:extLst>
          </p:nvPr>
        </p:nvGraphicFramePr>
        <p:xfrm>
          <a:off x="6294387" y="2362393"/>
          <a:ext cx="8128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4" name="Equation" r:id="rId36" imgW="380880" imgH="495000" progId="Equation.DSMT4">
                  <p:embed/>
                </p:oleObj>
              </mc:Choice>
              <mc:Fallback>
                <p:oleObj name="Equation" r:id="rId36" imgW="3808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294387" y="2362393"/>
                        <a:ext cx="812800" cy="105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457670"/>
              </p:ext>
            </p:extLst>
          </p:nvPr>
        </p:nvGraphicFramePr>
        <p:xfrm>
          <a:off x="7464307" y="2371669"/>
          <a:ext cx="703263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5" name="Equation" r:id="rId38" imgW="330120" imgH="495000" progId="Equation.DSMT4">
                  <p:embed/>
                </p:oleObj>
              </mc:Choice>
              <mc:Fallback>
                <p:oleObj name="Equation" r:id="rId38" imgW="3301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464307" y="2371669"/>
                        <a:ext cx="703263" cy="105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13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42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§3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Последовательности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75211" y="490910"/>
            <a:ext cx="7242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п.3.8. Действия с бесконечно большими и </a:t>
            </a:r>
          </a:p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бесконечно малыми величинами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6491240" y="1432984"/>
            <a:ext cx="2473248" cy="5004546"/>
            <a:chOff x="6491240" y="1432984"/>
            <a:chExt cx="2473248" cy="5004546"/>
          </a:xfrm>
        </p:grpSpPr>
        <p:sp>
          <p:nvSpPr>
            <p:cNvPr id="41" name="TextBox 40"/>
            <p:cNvSpPr txBox="1"/>
            <p:nvPr/>
          </p:nvSpPr>
          <p:spPr>
            <a:xfrm>
              <a:off x="6491240" y="1432984"/>
              <a:ext cx="24732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Неопределенности:</a:t>
              </a: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6491240" y="1555268"/>
              <a:ext cx="2473247" cy="4882262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898486"/>
              </p:ext>
            </p:extLst>
          </p:nvPr>
        </p:nvGraphicFramePr>
        <p:xfrm>
          <a:off x="2213992" y="1704280"/>
          <a:ext cx="8651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2" name="Equation" r:id="rId4" imgW="406080" imgH="215640" progId="Equation.DSMT4">
                  <p:embed/>
                </p:oleObj>
              </mc:Choice>
              <mc:Fallback>
                <p:oleObj name="Equation" r:id="rId4" imgW="406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3992" y="1704280"/>
                        <a:ext cx="865187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344201"/>
              </p:ext>
            </p:extLst>
          </p:nvPr>
        </p:nvGraphicFramePr>
        <p:xfrm>
          <a:off x="3846128" y="1724729"/>
          <a:ext cx="8651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3" name="Equation" r:id="rId6" imgW="406080" imgH="215640" progId="Equation.DSMT4">
                  <p:embed/>
                </p:oleObj>
              </mc:Choice>
              <mc:Fallback>
                <p:oleObj name="Equation" r:id="rId6" imgW="406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46128" y="1724729"/>
                        <a:ext cx="865187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953543"/>
              </p:ext>
            </p:extLst>
          </p:nvPr>
        </p:nvGraphicFramePr>
        <p:xfrm>
          <a:off x="7302243" y="1827590"/>
          <a:ext cx="70326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4" name="Equation" r:id="rId8" imgW="330120" imgH="317160" progId="Equation.DSMT4">
                  <p:embed/>
                </p:oleObj>
              </mc:Choice>
              <mc:Fallback>
                <p:oleObj name="Equation" r:id="rId8" imgW="3301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02243" y="1827590"/>
                        <a:ext cx="703262" cy="674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481814"/>
              </p:ext>
            </p:extLst>
          </p:nvPr>
        </p:nvGraphicFramePr>
        <p:xfrm>
          <a:off x="250165" y="2287420"/>
          <a:ext cx="2894013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5" name="Equation" r:id="rId10" imgW="1358640" imgH="469800" progId="Equation.DSMT4">
                  <p:embed/>
                </p:oleObj>
              </mc:Choice>
              <mc:Fallback>
                <p:oleObj name="Equation" r:id="rId10" imgW="13586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0165" y="2287420"/>
                        <a:ext cx="2894013" cy="998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73662"/>
              </p:ext>
            </p:extLst>
          </p:nvPr>
        </p:nvGraphicFramePr>
        <p:xfrm>
          <a:off x="3425319" y="2264218"/>
          <a:ext cx="300196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6" name="Equation" r:id="rId12" imgW="1409400" imgH="469800" progId="Equation.DSMT4">
                  <p:embed/>
                </p:oleObj>
              </mc:Choice>
              <mc:Fallback>
                <p:oleObj name="Equation" r:id="rId12" imgW="14094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25319" y="2264218"/>
                        <a:ext cx="3001962" cy="998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625276"/>
              </p:ext>
            </p:extLst>
          </p:nvPr>
        </p:nvGraphicFramePr>
        <p:xfrm>
          <a:off x="6649839" y="2489568"/>
          <a:ext cx="78422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7" name="Equation" r:id="rId14" imgW="368280" imgH="317160" progId="Equation.DSMT4">
                  <p:embed/>
                </p:oleObj>
              </mc:Choice>
              <mc:Fallback>
                <p:oleObj name="Equation" r:id="rId14" imgW="3682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649839" y="2489568"/>
                        <a:ext cx="784225" cy="674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800842"/>
              </p:ext>
            </p:extLst>
          </p:nvPr>
        </p:nvGraphicFramePr>
        <p:xfrm>
          <a:off x="7826870" y="2515013"/>
          <a:ext cx="81121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8" name="Equation" r:id="rId16" imgW="380880" imgH="317160" progId="Equation.DSMT4">
                  <p:embed/>
                </p:oleObj>
              </mc:Choice>
              <mc:Fallback>
                <p:oleObj name="Equation" r:id="rId16" imgW="3808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826870" y="2515013"/>
                        <a:ext cx="811212" cy="674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572740"/>
              </p:ext>
            </p:extLst>
          </p:nvPr>
        </p:nvGraphicFramePr>
        <p:xfrm>
          <a:off x="990820" y="5629965"/>
          <a:ext cx="20558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9" name="Equation" r:id="rId18" imgW="965160" imgH="304560" progId="Equation.DSMT4">
                  <p:embed/>
                </p:oleObj>
              </mc:Choice>
              <mc:Fallback>
                <p:oleObj name="Equation" r:id="rId18" imgW="965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90820" y="5629965"/>
                        <a:ext cx="2055812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948529"/>
              </p:ext>
            </p:extLst>
          </p:nvPr>
        </p:nvGraphicFramePr>
        <p:xfrm>
          <a:off x="3739115" y="5659734"/>
          <a:ext cx="1758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00" name="Equation" r:id="rId20" imgW="825480" imgH="304560" progId="Equation.DSMT4">
                  <p:embed/>
                </p:oleObj>
              </mc:Choice>
              <mc:Fallback>
                <p:oleObj name="Equation" r:id="rId20" imgW="825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39115" y="5659734"/>
                        <a:ext cx="17589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392624"/>
              </p:ext>
            </p:extLst>
          </p:nvPr>
        </p:nvGraphicFramePr>
        <p:xfrm>
          <a:off x="1757115" y="3175258"/>
          <a:ext cx="3487738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01" name="Equation" r:id="rId22" imgW="1638000" imgH="469800" progId="Equation.DSMT4">
                  <p:embed/>
                </p:oleObj>
              </mc:Choice>
              <mc:Fallback>
                <p:oleObj name="Equation" r:id="rId22" imgW="16380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757115" y="3175258"/>
                        <a:ext cx="3487738" cy="998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707542"/>
              </p:ext>
            </p:extLst>
          </p:nvPr>
        </p:nvGraphicFramePr>
        <p:xfrm>
          <a:off x="1761792" y="4098395"/>
          <a:ext cx="38925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02" name="Equation" r:id="rId24" imgW="1828800" imgH="469800" progId="Equation.DSMT4">
                  <p:embed/>
                </p:oleObj>
              </mc:Choice>
              <mc:Fallback>
                <p:oleObj name="Equation" r:id="rId24" imgW="18288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761792" y="4098395"/>
                        <a:ext cx="3892550" cy="998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73509"/>
              </p:ext>
            </p:extLst>
          </p:nvPr>
        </p:nvGraphicFramePr>
        <p:xfrm>
          <a:off x="2486740" y="5120330"/>
          <a:ext cx="21351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03" name="Equation" r:id="rId26" imgW="1002960" imgH="266400" progId="Equation.DSMT4">
                  <p:embed/>
                </p:oleObj>
              </mc:Choice>
              <mc:Fallback>
                <p:oleObj name="Equation" r:id="rId26" imgW="10029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486740" y="5120330"/>
                        <a:ext cx="2135188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560017"/>
              </p:ext>
            </p:extLst>
          </p:nvPr>
        </p:nvGraphicFramePr>
        <p:xfrm>
          <a:off x="7302243" y="3271392"/>
          <a:ext cx="73025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04" name="Equation" r:id="rId28" imgW="342720" imgH="317160" progId="Equation.DSMT4">
                  <p:embed/>
                </p:oleObj>
              </mc:Choice>
              <mc:Fallback>
                <p:oleObj name="Equation" r:id="rId28" imgW="3427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302243" y="3271392"/>
                        <a:ext cx="730250" cy="674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45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42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§3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Последовательности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520111" y="844272"/>
            <a:ext cx="8142146" cy="195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Последовательность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ограниченной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если 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&gt;0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такое, что 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выполняется неравенство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24209" y="490910"/>
            <a:ext cx="63441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п.3.1. Числовая последовательность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594843"/>
              </p:ext>
            </p:extLst>
          </p:nvPr>
        </p:nvGraphicFramePr>
        <p:xfrm>
          <a:off x="2411760" y="3953286"/>
          <a:ext cx="598805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8" name="Equation" r:id="rId4" imgW="2806560" imgH="495000" progId="Equation.DSMT4">
                  <p:embed/>
                </p:oleObj>
              </mc:Choice>
              <mc:Fallback>
                <p:oleObj name="Equation" r:id="rId4" imgW="28065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1760" y="3953286"/>
                        <a:ext cx="5988050" cy="105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0111" y="2748897"/>
            <a:ext cx="8142146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противном случае последовательность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неограниченной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0111" y="4043765"/>
            <a:ext cx="814214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Примеры:</a:t>
            </a:r>
            <a:endParaRPr lang="ru-RU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046935"/>
              </p:ext>
            </p:extLst>
          </p:nvPr>
        </p:nvGraphicFramePr>
        <p:xfrm>
          <a:off x="506413" y="5427663"/>
          <a:ext cx="5989637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9" name="Equation" r:id="rId6" imgW="2806560" imgH="317160" progId="Equation.DSMT4">
                  <p:embed/>
                </p:oleObj>
              </mc:Choice>
              <mc:Fallback>
                <p:oleObj name="Equation" r:id="rId6" imgW="28065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6413" y="5427663"/>
                        <a:ext cx="5989637" cy="674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567658" y="4739580"/>
            <a:ext cx="52618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Она ограничена, т.к.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|1 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33930" y="5894539"/>
            <a:ext cx="52618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Она не является ограниченной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42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5" grpId="0"/>
      <p:bldP spid="16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42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§3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Последовательности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520111" y="844272"/>
            <a:ext cx="8142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Последовательность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возрастающей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неубывающей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если 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выполняется неравенство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х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24209" y="490910"/>
            <a:ext cx="63441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п.3.1. Числовая последовательность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111" y="2884849"/>
            <a:ext cx="8142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Последовательность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убывающей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невозрастающей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если 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выполняется неравенство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х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0111" y="4942646"/>
            <a:ext cx="81421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Все эти последовательности называются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монотонными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8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42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§3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Последовательности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424209" y="490910"/>
            <a:ext cx="63441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п.3.1. Числовая последовательность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5459" y="2708994"/>
            <a:ext cx="814214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Примеры:</a:t>
            </a:r>
            <a:endParaRPr lang="ru-RU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80112" y="3436741"/>
            <a:ext cx="2948968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возрастающая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558889"/>
              </p:ext>
            </p:extLst>
          </p:nvPr>
        </p:nvGraphicFramePr>
        <p:xfrm>
          <a:off x="686928" y="4512723"/>
          <a:ext cx="5824538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2" name="Equation" r:id="rId4" imgW="2730240" imgH="317160" progId="Equation.DSMT4">
                  <p:embed/>
                </p:oleObj>
              </mc:Choice>
              <mc:Fallback>
                <p:oleObj name="Equation" r:id="rId4" imgW="273024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6928" y="4512723"/>
                        <a:ext cx="5824538" cy="674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46511"/>
              </p:ext>
            </p:extLst>
          </p:nvPr>
        </p:nvGraphicFramePr>
        <p:xfrm>
          <a:off x="686928" y="3530161"/>
          <a:ext cx="46593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3" name="Equation" r:id="rId6" imgW="2184120" imgH="317160" progId="Equation.DSMT4">
                  <p:embed/>
                </p:oleObj>
              </mc:Choice>
              <mc:Fallback>
                <p:oleObj name="Equation" r:id="rId6" imgW="21841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6928" y="3530161"/>
                        <a:ext cx="4659313" cy="67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982114"/>
              </p:ext>
            </p:extLst>
          </p:nvPr>
        </p:nvGraphicFramePr>
        <p:xfrm>
          <a:off x="686928" y="5490616"/>
          <a:ext cx="5526087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4" name="Equation" r:id="rId8" imgW="2590560" imgH="317160" progId="Equation.DSMT4">
                  <p:embed/>
                </p:oleObj>
              </mc:Choice>
              <mc:Fallback>
                <p:oleObj name="Equation" r:id="rId8" imgW="25905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6928" y="5490616"/>
                        <a:ext cx="5526087" cy="67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499151" y="4396825"/>
            <a:ext cx="2644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немонотонная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38430" y="5376993"/>
            <a:ext cx="2626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убывающая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5459" y="825637"/>
            <a:ext cx="85561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все элементы последовательности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равны одному и тому же числу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ее называют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постоянной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5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42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§3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Последовательности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433292" y="1343541"/>
            <a:ext cx="8142146" cy="259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Число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пределом последовательности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если 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0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найдется такое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натуральное число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k=k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что при всех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выполняется неравенство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-A|&lt; 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1987" y="490910"/>
            <a:ext cx="786856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п.3.2. Предел числовой последовательности: </a:t>
            </a:r>
          </a:p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3292" y="4001695"/>
            <a:ext cx="8620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Краткая запись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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0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k=k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-A|&lt; 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433292" y="4929662"/>
            <a:ext cx="7815680" cy="823268"/>
            <a:chOff x="433292" y="4929662"/>
            <a:chExt cx="7815680" cy="823268"/>
          </a:xfrm>
        </p:grpSpPr>
        <p:sp>
          <p:nvSpPr>
            <p:cNvPr id="16" name="TextBox 15"/>
            <p:cNvSpPr txBox="1"/>
            <p:nvPr/>
          </p:nvSpPr>
          <p:spPr>
            <a:xfrm>
              <a:off x="433292" y="4929662"/>
              <a:ext cx="42107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В этом случае пишут:</a:t>
              </a:r>
            </a:p>
          </p:txBody>
        </p:sp>
        <p:graphicFrame>
          <p:nvGraphicFramePr>
            <p:cNvPr id="17" name="Объект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9277954"/>
                </p:ext>
              </p:extLst>
            </p:nvPr>
          </p:nvGraphicFramePr>
          <p:xfrm>
            <a:off x="4211960" y="5105230"/>
            <a:ext cx="4037012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7" name="Equation" r:id="rId4" imgW="1892160" imgH="304560" progId="Equation.DSMT4">
                    <p:embed/>
                  </p:oleObj>
                </mc:Choice>
                <mc:Fallback>
                  <p:oleObj name="Equation" r:id="rId4" imgW="1892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211960" y="5105230"/>
                          <a:ext cx="4037012" cy="647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0029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42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§3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Последовательности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433292" y="1343541"/>
            <a:ext cx="8142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Последовательность, имеющая конечный предел,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сходящейся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в противном случае –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расходящейся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1987" y="490910"/>
            <a:ext cx="786856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п.3.2. Предел числовой последовательности: </a:t>
            </a:r>
          </a:p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4405" y="3365660"/>
            <a:ext cx="814214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Геометрическая интерпретация предела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2" y="4255251"/>
            <a:ext cx="7175225" cy="1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42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§3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Последовательности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661987" y="490910"/>
            <a:ext cx="786856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п.3.2. Предел числовой последовательности: </a:t>
            </a:r>
          </a:p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5196" y="1295356"/>
            <a:ext cx="814214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Геометрическая интерпретация предела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9" y="2046925"/>
            <a:ext cx="7887801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427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§3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Последовательности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661987" y="490910"/>
            <a:ext cx="786856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п.3.2. Предел числовой последовательности: </a:t>
            </a:r>
          </a:p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466994" y="1253728"/>
            <a:ext cx="6409262" cy="971550"/>
            <a:chOff x="466994" y="1253728"/>
            <a:chExt cx="6409262" cy="971550"/>
          </a:xfrm>
        </p:grpSpPr>
        <p:sp>
          <p:nvSpPr>
            <p:cNvPr id="29" name="TextBox 28"/>
            <p:cNvSpPr txBox="1"/>
            <p:nvPr/>
          </p:nvSpPr>
          <p:spPr>
            <a:xfrm>
              <a:off x="2267744" y="1270596"/>
              <a:ext cx="25875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Доказать, что </a:t>
              </a:r>
              <a:endPara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6994" y="1292437"/>
              <a:ext cx="6409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Пример 1:</a:t>
              </a:r>
            </a:p>
          </p:txBody>
        </p:sp>
        <p:graphicFrame>
          <p:nvGraphicFramePr>
            <p:cNvPr id="17" name="Объект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1031692"/>
                </p:ext>
              </p:extLst>
            </p:nvPr>
          </p:nvGraphicFramePr>
          <p:xfrm>
            <a:off x="4591361" y="1253728"/>
            <a:ext cx="1843088" cy="971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04" name="Equation" r:id="rId4" imgW="863280" imgH="457200" progId="Equation.DSMT4">
                    <p:embed/>
                  </p:oleObj>
                </mc:Choice>
                <mc:Fallback>
                  <p:oleObj name="Equation" r:id="rId4" imgW="86328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591361" y="1253728"/>
                          <a:ext cx="1843088" cy="971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17"/>
          <p:cNvSpPr txBox="1"/>
          <p:nvPr/>
        </p:nvSpPr>
        <p:spPr>
          <a:xfrm>
            <a:off x="456152" y="2176864"/>
            <a:ext cx="6204080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Доказательство: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478742" y="2896492"/>
            <a:ext cx="7909681" cy="1542158"/>
            <a:chOff x="478742" y="2896492"/>
            <a:chExt cx="7909681" cy="1542158"/>
          </a:xfrm>
        </p:grpSpPr>
        <p:sp>
          <p:nvSpPr>
            <p:cNvPr id="19" name="TextBox 18"/>
            <p:cNvSpPr txBox="1"/>
            <p:nvPr/>
          </p:nvSpPr>
          <p:spPr>
            <a:xfrm>
              <a:off x="478742" y="2896492"/>
              <a:ext cx="79096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Число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А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=1 будет (по определению) пределом последовательности </a:t>
              </a:r>
            </a:p>
          </p:txBody>
        </p:sp>
        <p:graphicFrame>
          <p:nvGraphicFramePr>
            <p:cNvPr id="20" name="Объект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1605164"/>
                </p:ext>
              </p:extLst>
            </p:nvPr>
          </p:nvGraphicFramePr>
          <p:xfrm>
            <a:off x="3786188" y="3467100"/>
            <a:ext cx="2682875" cy="971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05" name="Equation" r:id="rId6" imgW="1257120" imgH="457200" progId="Equation.DSMT4">
                    <p:embed/>
                  </p:oleObj>
                </mc:Choice>
                <mc:Fallback>
                  <p:oleObj name="Equation" r:id="rId6" imgW="125712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86188" y="3467100"/>
                          <a:ext cx="2682875" cy="971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Группа 5"/>
          <p:cNvGrpSpPr/>
          <p:nvPr/>
        </p:nvGrpSpPr>
        <p:grpSpPr>
          <a:xfrm>
            <a:off x="478742" y="4314051"/>
            <a:ext cx="8665258" cy="1613426"/>
            <a:chOff x="478742" y="4314051"/>
            <a:chExt cx="8665258" cy="1613426"/>
          </a:xfrm>
        </p:grpSpPr>
        <p:sp>
          <p:nvSpPr>
            <p:cNvPr id="16" name="TextBox 15"/>
            <p:cNvSpPr txBox="1"/>
            <p:nvPr/>
          </p:nvSpPr>
          <p:spPr>
            <a:xfrm>
              <a:off x="478742" y="4314051"/>
              <a:ext cx="83685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&gt; 0 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найдется такое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натуральное число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k=k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что при всех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&gt;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выполняется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неравенство</a:t>
              </a:r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4486574"/>
                </p:ext>
              </p:extLst>
            </p:nvPr>
          </p:nvGraphicFramePr>
          <p:xfrm>
            <a:off x="7164388" y="4874965"/>
            <a:ext cx="1979612" cy="1052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06" name="Equation" r:id="rId8" imgW="927000" imgH="495000" progId="Equation.DSMT4">
                    <p:embed/>
                  </p:oleObj>
                </mc:Choice>
                <mc:Fallback>
                  <p:oleObj name="Equation" r:id="rId8" imgW="92700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164388" y="4874965"/>
                          <a:ext cx="1979612" cy="1052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770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931F2DF-A966-48DF-9F49-D906F334EA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1097</Words>
  <Application>Microsoft Office PowerPoint</Application>
  <PresentationFormat>Экран (4:3)</PresentationFormat>
  <Paragraphs>159</Paragraphs>
  <Slides>23</Slides>
  <Notes>23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Tahoma</vt:lpstr>
      <vt:lpstr>Times New Roman</vt:lpstr>
      <vt:lpstr>Тема Office</vt:lpstr>
      <vt:lpstr>Equation</vt:lpstr>
      <vt:lpstr>MathType 6.0 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2016-04-15T17:13:25Z</dcterms:created>
  <dcterms:modified xsi:type="dcterms:W3CDTF">2017-09-30T16:08:12Z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TC020116339991</vt:lpwstr>
  </property>
</Properties>
</file>