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2"/>
  </p:sldMasterIdLst>
  <p:notesMasterIdLst>
    <p:notesMasterId r:id="rId24"/>
  </p:notesMasterIdLst>
  <p:sldIdLst>
    <p:sldId id="287" r:id="rId3"/>
    <p:sldId id="289" r:id="rId4"/>
    <p:sldId id="290" r:id="rId5"/>
    <p:sldId id="288" r:id="rId6"/>
    <p:sldId id="291" r:id="rId7"/>
    <p:sldId id="293" r:id="rId8"/>
    <p:sldId id="292" r:id="rId9"/>
    <p:sldId id="295" r:id="rId10"/>
    <p:sldId id="294" r:id="rId11"/>
    <p:sldId id="297" r:id="rId12"/>
    <p:sldId id="298" r:id="rId13"/>
    <p:sldId id="296" r:id="rId14"/>
    <p:sldId id="300" r:id="rId15"/>
    <p:sldId id="301" r:id="rId16"/>
    <p:sldId id="302" r:id="rId17"/>
    <p:sldId id="303" r:id="rId18"/>
    <p:sldId id="299" r:id="rId19"/>
    <p:sldId id="305" r:id="rId20"/>
    <p:sldId id="307" r:id="rId21"/>
    <p:sldId id="306" r:id="rId22"/>
    <p:sldId id="30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591" autoAdjust="0"/>
  </p:normalViewPr>
  <p:slideViewPr>
    <p:cSldViewPr showGuides="1">
      <p:cViewPr varScale="1">
        <p:scale>
          <a:sx n="110" d="100"/>
          <a:sy n="110" d="100"/>
        </p:scale>
        <p:origin x="129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7A6A1-140E-4053-A62A-AFDAF6E6ECEB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B8C0-8F1E-47A8-9B24-9AB8E2F1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503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560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462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077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012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947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693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095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897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183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25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121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20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57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60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012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8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218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245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677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822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4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3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1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0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2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DE7C-CCB6-471C-9199-918A33307958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5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12.wmf"/><Relationship Id="rId4" Type="http://schemas.openxmlformats.org/officeDocument/2006/relationships/image" Target="../media/image14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36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29.png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44.wmf"/><Relationship Id="rId3" Type="http://schemas.openxmlformats.org/officeDocument/2006/relationships/notesSlide" Target="../notesSlides/notesSlide19.xml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9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54.wmf"/><Relationship Id="rId3" Type="http://schemas.openxmlformats.org/officeDocument/2006/relationships/notesSlide" Target="../notesSlides/notesSlide20.xml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29.png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§5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Непрерывность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197421" y="490910"/>
            <a:ext cx="67978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п.5.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Понятие непрерывности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459414" y="1067893"/>
            <a:ext cx="8505073" cy="1388089"/>
            <a:chOff x="459414" y="1067893"/>
            <a:chExt cx="8505073" cy="1388089"/>
          </a:xfrm>
        </p:grpSpPr>
        <p:sp>
          <p:nvSpPr>
            <p:cNvPr id="24" name="TextBox 23"/>
            <p:cNvSpPr txBox="1"/>
            <p:nvPr/>
          </p:nvSpPr>
          <p:spPr>
            <a:xfrm>
              <a:off x="459414" y="1067893"/>
              <a:ext cx="8505073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Говорят, что функция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непрерывна в точке </a:t>
              </a:r>
              <a:r>
                <a:rPr lang="ru-RU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если </a:t>
              </a:r>
            </a:p>
          </p:txBody>
        </p:sp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9564904"/>
                </p:ext>
              </p:extLst>
            </p:nvPr>
          </p:nvGraphicFramePr>
          <p:xfrm>
            <a:off x="1331640" y="1770182"/>
            <a:ext cx="2671762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30" name="Equation" r:id="rId4" imgW="1282680" imgH="330120" progId="Equation.DSMT4">
                    <p:embed/>
                  </p:oleObj>
                </mc:Choice>
                <mc:Fallback>
                  <p:oleObj name="Equation" r:id="rId4" imgW="128268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331640" y="1770182"/>
                          <a:ext cx="2671762" cy="68580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Группа 5"/>
          <p:cNvGrpSpPr/>
          <p:nvPr/>
        </p:nvGrpSpPr>
        <p:grpSpPr>
          <a:xfrm>
            <a:off x="459414" y="2303931"/>
            <a:ext cx="8505073" cy="1156727"/>
            <a:chOff x="459414" y="2303931"/>
            <a:chExt cx="8505073" cy="1156727"/>
          </a:xfrm>
        </p:grpSpPr>
        <p:sp>
          <p:nvSpPr>
            <p:cNvPr id="16" name="TextBox 15"/>
            <p:cNvSpPr txBox="1"/>
            <p:nvPr/>
          </p:nvSpPr>
          <p:spPr>
            <a:xfrm>
              <a:off x="459414" y="2303931"/>
              <a:ext cx="8505073" cy="1156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                                то говорят, что функция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непрерывна в точке </a:t>
              </a:r>
              <a:r>
                <a:rPr lang="ru-RU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справа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</a:p>
          </p:txBody>
        </p:sp>
        <p:graphicFrame>
          <p:nvGraphicFramePr>
            <p:cNvPr id="17" name="Объект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1286116"/>
                </p:ext>
              </p:extLst>
            </p:nvPr>
          </p:nvGraphicFramePr>
          <p:xfrm>
            <a:off x="1270000" y="2428875"/>
            <a:ext cx="2936875" cy="712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31" name="Equation" r:id="rId6" imgW="1409400" imgH="342720" progId="Equation.DSMT4">
                    <p:embed/>
                  </p:oleObj>
                </mc:Choice>
                <mc:Fallback>
                  <p:oleObj name="Equation" r:id="rId6" imgW="140940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270000" y="2428875"/>
                          <a:ext cx="2936875" cy="712788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Группа 19"/>
          <p:cNvGrpSpPr/>
          <p:nvPr/>
        </p:nvGrpSpPr>
        <p:grpSpPr>
          <a:xfrm>
            <a:off x="459414" y="3496652"/>
            <a:ext cx="8505073" cy="1212640"/>
            <a:chOff x="459414" y="2303931"/>
            <a:chExt cx="8505073" cy="1212640"/>
          </a:xfrm>
        </p:grpSpPr>
        <p:sp>
          <p:nvSpPr>
            <p:cNvPr id="21" name="TextBox 20"/>
            <p:cNvSpPr txBox="1"/>
            <p:nvPr/>
          </p:nvSpPr>
          <p:spPr>
            <a:xfrm>
              <a:off x="459414" y="2303931"/>
              <a:ext cx="8505073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                                 то говорят, что функция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непрерывна в точке </a:t>
              </a:r>
              <a:r>
                <a:rPr lang="ru-RU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слева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</a:p>
          </p:txBody>
        </p:sp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7458311"/>
                </p:ext>
              </p:extLst>
            </p:nvPr>
          </p:nvGraphicFramePr>
          <p:xfrm>
            <a:off x="1270000" y="2428427"/>
            <a:ext cx="2936875" cy="712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32" name="Equation" r:id="rId8" imgW="1409400" imgH="342720" progId="Equation.DSMT4">
                    <p:embed/>
                  </p:oleObj>
                </mc:Choice>
                <mc:Fallback>
                  <p:oleObj name="Equation" r:id="rId8" imgW="140940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270000" y="2428427"/>
                          <a:ext cx="2936875" cy="712788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TextBox 27"/>
          <p:cNvSpPr txBox="1"/>
          <p:nvPr/>
        </p:nvSpPr>
        <p:spPr>
          <a:xfrm>
            <a:off x="459413" y="4581128"/>
            <a:ext cx="8505073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Утверждение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Для непрерывности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необходимо и достаточно, чтобы она была непрерывна в этой точке и слева, и справа.</a:t>
            </a:r>
          </a:p>
        </p:txBody>
      </p:sp>
    </p:spTree>
    <p:extLst>
      <p:ext uri="{BB962C8B-B14F-4D97-AF65-F5344CB8AC3E}">
        <p14:creationId xmlns:p14="http://schemas.microsoft.com/office/powerpoint/2010/main" val="37031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§5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Непрерывность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53888" y="490910"/>
            <a:ext cx="88849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п.5.4.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теоремы о непрерывных функциях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969493"/>
            <a:ext cx="8496944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Первая теорема 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Больцано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-Коши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492" y="1538074"/>
            <a:ext cx="4663564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функция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непрерывна на отрезке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принимает на его концах неравные значения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на этом отрезке она принимает и все промежуточные значения между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59" y="1921266"/>
            <a:ext cx="4247619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3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§5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Непрерывность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53888" y="490910"/>
            <a:ext cx="88849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п.5.4.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теоремы о непрерывных функциях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969493"/>
            <a:ext cx="84969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Вторая теорема 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Больцано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-Коши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492" y="1538074"/>
            <a:ext cx="4519548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функция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непрерывна на отрезке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на его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концах принимает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значения разных знаков, то найдется точка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(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в которой заданная функция обращается в ноль, т.е.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002" y="2150701"/>
            <a:ext cx="4266667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6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§5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Непрерывность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53888" y="490910"/>
            <a:ext cx="88849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п.5.4.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теоремы о непрерывных функциях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261" y="1124744"/>
            <a:ext cx="8680237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Данная теорема лежит в основе так называемого «метода половинного деления», который используется для нахождения корня уравнения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f(x)=0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19" y="3579010"/>
            <a:ext cx="4304762" cy="25142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19" y="3579010"/>
            <a:ext cx="4304762" cy="2514286"/>
          </a:xfrm>
          <a:prstGeom prst="rect">
            <a:avLst/>
          </a:prstGeom>
        </p:spPr>
      </p:pic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762331"/>
              </p:ext>
            </p:extLst>
          </p:nvPr>
        </p:nvGraphicFramePr>
        <p:xfrm>
          <a:off x="468463" y="3074574"/>
          <a:ext cx="15081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6" name="Equation" r:id="rId6" imgW="723600" imgH="444240" progId="Equation.DSMT4">
                  <p:embed/>
                </p:oleObj>
              </mc:Choice>
              <mc:Fallback>
                <p:oleObj name="Equation" r:id="rId6" imgW="723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463" y="3074574"/>
                        <a:ext cx="1508125" cy="9239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19" y="3579010"/>
            <a:ext cx="4304762" cy="2514286"/>
          </a:xfrm>
          <a:prstGeom prst="rect">
            <a:avLst/>
          </a:prstGeom>
        </p:spPr>
      </p:pic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089859"/>
              </p:ext>
            </p:extLst>
          </p:nvPr>
        </p:nvGraphicFramePr>
        <p:xfrm>
          <a:off x="468463" y="4083103"/>
          <a:ext cx="1639887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7" name="Equation" r:id="rId9" imgW="787320" imgH="469800" progId="Equation.DSMT4">
                  <p:embed/>
                </p:oleObj>
              </mc:Choice>
              <mc:Fallback>
                <p:oleObj name="Equation" r:id="rId9" imgW="7873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8463" y="4083103"/>
                        <a:ext cx="1639887" cy="9763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19" y="3579010"/>
            <a:ext cx="4304762" cy="2514286"/>
          </a:xfrm>
          <a:prstGeom prst="rect">
            <a:avLst/>
          </a:prstGeom>
        </p:spPr>
      </p:pic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156882"/>
              </p:ext>
            </p:extLst>
          </p:nvPr>
        </p:nvGraphicFramePr>
        <p:xfrm>
          <a:off x="470397" y="5144019"/>
          <a:ext cx="17716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8" name="Equation" r:id="rId12" imgW="850680" imgH="469800" progId="Equation.DSMT4">
                  <p:embed/>
                </p:oleObj>
              </mc:Choice>
              <mc:Fallback>
                <p:oleObj name="Equation" r:id="rId12" imgW="8506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0397" y="5144019"/>
                        <a:ext cx="1771650" cy="9763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19" y="3579010"/>
            <a:ext cx="4304762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6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§5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Непрерывность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1958" y="490910"/>
            <a:ext cx="90088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п.5.5.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непрерывных и разрывных функций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8192" y="1067957"/>
            <a:ext cx="8551996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1) Все основные элементарные функции 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sz="28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sinx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cosx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tgx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ctgx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arscinx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arccosx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arctgx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arcctgx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непрерывны в каждой точке своего задания.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8192" y="2840750"/>
            <a:ext cx="8551996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2) Элементарная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заданная на некотором интервале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непрерывна на этом интервале.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348192" y="3953758"/>
            <a:ext cx="8551996" cy="1398588"/>
            <a:chOff x="348192" y="3953758"/>
            <a:chExt cx="8551996" cy="1398588"/>
          </a:xfrm>
        </p:grpSpPr>
        <p:sp>
          <p:nvSpPr>
            <p:cNvPr id="17" name="TextBox 16"/>
            <p:cNvSpPr txBox="1"/>
            <p:nvPr/>
          </p:nvSpPr>
          <p:spPr>
            <a:xfrm>
              <a:off x="348192" y="4272020"/>
              <a:ext cx="8551996" cy="596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3) Функция </a:t>
              </a:r>
            </a:p>
          </p:txBody>
        </p:sp>
        <p:graphicFrame>
          <p:nvGraphicFramePr>
            <p:cNvPr id="18" name="Объект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8932437"/>
                </p:ext>
              </p:extLst>
            </p:nvPr>
          </p:nvGraphicFramePr>
          <p:xfrm>
            <a:off x="2339752" y="3953758"/>
            <a:ext cx="2751138" cy="1398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3" name="Equation" r:id="rId4" imgW="1320480" imgH="672840" progId="Equation.DSMT4">
                    <p:embed/>
                  </p:oleObj>
                </mc:Choice>
                <mc:Fallback>
                  <p:oleObj name="Equation" r:id="rId4" imgW="1320480" imgH="6728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39752" y="3953758"/>
                          <a:ext cx="2751138" cy="1398588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Box 18"/>
          <p:cNvSpPr txBox="1"/>
          <p:nvPr/>
        </p:nvSpPr>
        <p:spPr>
          <a:xfrm>
            <a:off x="348192" y="5160174"/>
            <a:ext cx="855199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непрерывна всюду, кроме точки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=0.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8192" y="5707739"/>
            <a:ext cx="855199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Эта точка является точкой разрыва 1-го рода.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426" y="3902061"/>
            <a:ext cx="2985681" cy="167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3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§5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Непрерывность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1958" y="490910"/>
            <a:ext cx="90088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п.5.5.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непрерывных и разрывных функций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891" y="1146253"/>
            <a:ext cx="855199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3) Функция Дирихле </a:t>
            </a: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689148"/>
              </p:ext>
            </p:extLst>
          </p:nvPr>
        </p:nvGraphicFramePr>
        <p:xfrm>
          <a:off x="755576" y="1788751"/>
          <a:ext cx="66135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6" name="Equation" r:id="rId4" imgW="3174840" imgH="469800" progId="Equation.DSMT4">
                  <p:embed/>
                </p:oleObj>
              </mc:Choice>
              <mc:Fallback>
                <p:oleObj name="Equation" r:id="rId4" imgW="31748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576" y="1788751"/>
                        <a:ext cx="6613525" cy="9763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78090" y="2729463"/>
            <a:ext cx="8551996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каждой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имеет разрывы второго рода, т.к. в каждой точке не существует ни одного из односторонних пределов.</a:t>
            </a:r>
          </a:p>
        </p:txBody>
      </p:sp>
    </p:spTree>
    <p:extLst>
      <p:ext uri="{BB962C8B-B14F-4D97-AF65-F5344CB8AC3E}">
        <p14:creationId xmlns:p14="http://schemas.microsoft.com/office/powerpoint/2010/main" val="400092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§5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Непрерывность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1958" y="490910"/>
            <a:ext cx="90088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п.5.5.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непрерывных и разрывных функций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891" y="908720"/>
            <a:ext cx="855199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4) Исследовать на непрерывность функцию</a:t>
            </a: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541853"/>
              </p:ext>
            </p:extLst>
          </p:nvPr>
        </p:nvGraphicFramePr>
        <p:xfrm>
          <a:off x="1763688" y="1576884"/>
          <a:ext cx="4021138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3" name="Equation" r:id="rId4" imgW="1930320" imgH="927000" progId="Equation.DSMT4">
                  <p:embed/>
                </p:oleObj>
              </mc:Choice>
              <mc:Fallback>
                <p:oleObj name="Equation" r:id="rId4" imgW="193032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3688" y="1576884"/>
                        <a:ext cx="4021138" cy="19256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79266" y="3023663"/>
            <a:ext cx="855199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Решение: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389816" y="3429000"/>
            <a:ext cx="7403774" cy="652486"/>
            <a:chOff x="389816" y="3429000"/>
            <a:chExt cx="7403774" cy="652486"/>
          </a:xfrm>
        </p:grpSpPr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1149262"/>
                </p:ext>
              </p:extLst>
            </p:nvPr>
          </p:nvGraphicFramePr>
          <p:xfrm>
            <a:off x="389816" y="3582275"/>
            <a:ext cx="2170112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4" name="Equation" r:id="rId6" imgW="1041120" imgH="228600" progId="Equation.DSMT4">
                    <p:embed/>
                  </p:oleObj>
                </mc:Choice>
                <mc:Fallback>
                  <p:oleObj name="Equation" r:id="rId6" imgW="10411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9816" y="3582275"/>
                          <a:ext cx="2170112" cy="474663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2483768" y="3429000"/>
              <a:ext cx="5309822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определена при –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–1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&gt;0 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&lt;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–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55163" y="3991570"/>
            <a:ext cx="823673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Т.е. на указанном промежутке функция определена  непрерывна при х(-;-1)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389816" y="5066020"/>
            <a:ext cx="8552542" cy="652486"/>
            <a:chOff x="389816" y="5066020"/>
            <a:chExt cx="8552542" cy="652486"/>
          </a:xfrm>
        </p:grpSpPr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1915902"/>
                </p:ext>
              </p:extLst>
            </p:nvPr>
          </p:nvGraphicFramePr>
          <p:xfrm>
            <a:off x="389816" y="5141082"/>
            <a:ext cx="3200400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5" name="Equation" r:id="rId8" imgW="1536480" imgH="266400" progId="Equation.DSMT4">
                    <p:embed/>
                  </p:oleObj>
                </mc:Choice>
                <mc:Fallback>
                  <p:oleObj name="Equation" r:id="rId8" imgW="153648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89816" y="5141082"/>
                          <a:ext cx="3200400" cy="554038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Box 27"/>
            <p:cNvSpPr txBox="1"/>
            <p:nvPr/>
          </p:nvSpPr>
          <p:spPr>
            <a:xfrm>
              <a:off x="3632536" y="5066020"/>
              <a:ext cx="5309822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определены при 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1276" y="1835493"/>
            <a:ext cx="252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Функция не является элементарной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5163" y="5657486"/>
            <a:ext cx="823673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Т.е.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непрерывна при х(-1;3) и при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х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(3;5)</a:t>
            </a:r>
          </a:p>
        </p:txBody>
      </p:sp>
    </p:spTree>
    <p:extLst>
      <p:ext uri="{BB962C8B-B14F-4D97-AF65-F5344CB8AC3E}">
        <p14:creationId xmlns:p14="http://schemas.microsoft.com/office/powerpoint/2010/main" val="267911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9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§5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Непрерывность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1958" y="490910"/>
            <a:ext cx="90088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п.5.5.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непрерывных и разрывных функций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009740"/>
              </p:ext>
            </p:extLst>
          </p:nvPr>
        </p:nvGraphicFramePr>
        <p:xfrm>
          <a:off x="5436096" y="1065838"/>
          <a:ext cx="3387724" cy="1622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6" name="Equation" r:id="rId4" imgW="1930320" imgH="927000" progId="Equation.DSMT4">
                  <p:embed/>
                </p:oleObj>
              </mc:Choice>
              <mc:Fallback>
                <p:oleObj name="Equation" r:id="rId4" imgW="193032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36096" y="1065838"/>
                        <a:ext cx="3387724" cy="162231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Группа 5"/>
          <p:cNvGrpSpPr/>
          <p:nvPr/>
        </p:nvGrpSpPr>
        <p:grpSpPr>
          <a:xfrm>
            <a:off x="377825" y="2204864"/>
            <a:ext cx="7446340" cy="652486"/>
            <a:chOff x="377825" y="3463580"/>
            <a:chExt cx="7446340" cy="652486"/>
          </a:xfrm>
        </p:grpSpPr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9571985"/>
                </p:ext>
              </p:extLst>
            </p:nvPr>
          </p:nvGraphicFramePr>
          <p:xfrm>
            <a:off x="377825" y="3530600"/>
            <a:ext cx="2197100" cy="579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97" name="Equation" r:id="rId6" imgW="1054080" imgH="279360" progId="Equation.DSMT4">
                    <p:embed/>
                  </p:oleObj>
                </mc:Choice>
                <mc:Fallback>
                  <p:oleObj name="Equation" r:id="rId6" imgW="105408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7825" y="3530600"/>
                          <a:ext cx="2197100" cy="579438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2514343" y="3463580"/>
              <a:ext cx="5309822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определена при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4.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55163" y="2732854"/>
            <a:ext cx="823673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Т.е. при х(5;+) исходная функция также непрерывна.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7825" y="3877584"/>
            <a:ext cx="823673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Итак,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непрерывна на (-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;-1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),(-1;3),(3;5),(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5;+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7825" y="4527865"/>
            <a:ext cx="823673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Осталось проверить точки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=-1,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=3,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=5 – точки, подозрительные на разрыв.</a:t>
            </a:r>
          </a:p>
        </p:txBody>
      </p:sp>
    </p:spTree>
    <p:extLst>
      <p:ext uri="{BB962C8B-B14F-4D97-AF65-F5344CB8AC3E}">
        <p14:creationId xmlns:p14="http://schemas.microsoft.com/office/powerpoint/2010/main" val="155196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§5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Непрерывность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1958" y="490910"/>
            <a:ext cx="90088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п.5.5.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непрерывных и разрывных функций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7515" y="2162346"/>
            <a:ext cx="8759353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 значение функции в точке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(если она в ней задана).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4" y="3323299"/>
            <a:ext cx="8811855" cy="1743318"/>
          </a:xfrm>
          <a:prstGeom prst="rect">
            <a:avLst/>
          </a:prstGeom>
        </p:spPr>
      </p:pic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948335"/>
              </p:ext>
            </p:extLst>
          </p:nvPr>
        </p:nvGraphicFramePr>
        <p:xfrm>
          <a:off x="1954213" y="1681163"/>
          <a:ext cx="352266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2" name="Equation" r:id="rId5" imgW="1650960" imgH="330120" progId="Equation.DSMT4">
                  <p:embed/>
                </p:oleObj>
              </mc:Choice>
              <mc:Fallback>
                <p:oleObj name="Equation" r:id="rId5" imgW="16509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4213" y="1681163"/>
                        <a:ext cx="3522662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55668" y="1024263"/>
            <a:ext cx="8759353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Проверяем точки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Для этого находим односторонние пределы:</a:t>
            </a: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70692"/>
              </p:ext>
            </p:extLst>
          </p:nvPr>
        </p:nvGraphicFramePr>
        <p:xfrm>
          <a:off x="5604134" y="1701009"/>
          <a:ext cx="34417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3" name="Equation" r:id="rId7" imgW="1612800" imgH="330120" progId="Equation.DSMT4">
                  <p:embed/>
                </p:oleObj>
              </mc:Choice>
              <mc:Fallback>
                <p:oleObj name="Equation" r:id="rId7" imgW="16128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04134" y="1701009"/>
                        <a:ext cx="3441700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763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§5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Непрерывность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1958" y="490910"/>
            <a:ext cx="90088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п.5.5.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непрерывных и разрывных функций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3" y="4850480"/>
            <a:ext cx="8811855" cy="1743318"/>
          </a:xfrm>
          <a:prstGeom prst="rect">
            <a:avLst/>
          </a:prstGeom>
        </p:spPr>
      </p:pic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164019"/>
              </p:ext>
            </p:extLst>
          </p:nvPr>
        </p:nvGraphicFramePr>
        <p:xfrm>
          <a:off x="341015" y="1576725"/>
          <a:ext cx="37671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6" name="Equation" r:id="rId5" imgW="1765080" imgH="304560" progId="Equation.DSMT4">
                  <p:embed/>
                </p:oleObj>
              </mc:Choice>
              <mc:Fallback>
                <p:oleObj name="Equation" r:id="rId5" imgW="1765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015" y="1576725"/>
                        <a:ext cx="3767137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556690"/>
              </p:ext>
            </p:extLst>
          </p:nvPr>
        </p:nvGraphicFramePr>
        <p:xfrm>
          <a:off x="4097752" y="1588424"/>
          <a:ext cx="26558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7" name="Equation" r:id="rId7" imgW="1244520" imgH="304560" progId="Equation.DSMT4">
                  <p:embed/>
                </p:oleObj>
              </mc:Choice>
              <mc:Fallback>
                <p:oleObj name="Equation" r:id="rId7" imgW="12445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97752" y="1588424"/>
                        <a:ext cx="2655888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648185"/>
              </p:ext>
            </p:extLst>
          </p:nvPr>
        </p:nvGraphicFramePr>
        <p:xfrm>
          <a:off x="3546536" y="2182330"/>
          <a:ext cx="46339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8" name="Equation" r:id="rId9" imgW="2171520" imgH="266400" progId="Equation.DSMT4">
                  <p:embed/>
                </p:oleObj>
              </mc:Choice>
              <mc:Fallback>
                <p:oleObj name="Equation" r:id="rId9" imgW="21715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46536" y="2182330"/>
                        <a:ext cx="4633913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410382"/>
              </p:ext>
            </p:extLst>
          </p:nvPr>
        </p:nvGraphicFramePr>
        <p:xfrm>
          <a:off x="8244408" y="2314845"/>
          <a:ext cx="5969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9" name="Equation" r:id="rId11" imgW="279360" imgH="139680" progId="Equation.DSMT4">
                  <p:embed/>
                </p:oleObj>
              </mc:Choice>
              <mc:Fallback>
                <p:oleObj name="Equation" r:id="rId11" imgW="27936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44408" y="2314845"/>
                        <a:ext cx="596900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253200"/>
              </p:ext>
            </p:extLst>
          </p:nvPr>
        </p:nvGraphicFramePr>
        <p:xfrm>
          <a:off x="300395" y="2785861"/>
          <a:ext cx="37671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0" name="Equation" r:id="rId13" imgW="1765080" imgH="304560" progId="Equation.DSMT4">
                  <p:embed/>
                </p:oleObj>
              </mc:Choice>
              <mc:Fallback>
                <p:oleObj name="Equation" r:id="rId13" imgW="1765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0395" y="2785861"/>
                        <a:ext cx="3767137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485492"/>
              </p:ext>
            </p:extLst>
          </p:nvPr>
        </p:nvGraphicFramePr>
        <p:xfrm>
          <a:off x="4048353" y="2723610"/>
          <a:ext cx="23574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1" name="Equation" r:id="rId15" imgW="1104840" imgH="330120" progId="Equation.DSMT4">
                  <p:embed/>
                </p:oleObj>
              </mc:Choice>
              <mc:Fallback>
                <p:oleObj name="Equation" r:id="rId15" imgW="1104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48353" y="2723610"/>
                        <a:ext cx="2357437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65705"/>
              </p:ext>
            </p:extLst>
          </p:nvPr>
        </p:nvGraphicFramePr>
        <p:xfrm>
          <a:off x="5615787" y="3223819"/>
          <a:ext cx="3468687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2" name="Equation" r:id="rId17" imgW="1625400" imgH="317160" progId="Equation.DSMT4">
                  <p:embed/>
                </p:oleObj>
              </mc:Choice>
              <mc:Fallback>
                <p:oleObj name="Equation" r:id="rId17" imgW="16254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15787" y="3223819"/>
                        <a:ext cx="3468687" cy="674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71146" y="3779941"/>
            <a:ext cx="8759353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Предел слева бесконечен 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-1 – точка разрыва 2-го рода.</a:t>
            </a: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340657"/>
              </p:ext>
            </p:extLst>
          </p:nvPr>
        </p:nvGraphicFramePr>
        <p:xfrm>
          <a:off x="350642" y="1027302"/>
          <a:ext cx="11652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3" name="Equation" r:id="rId19" imgW="545760" imgH="241200" progId="Equation.DSMT4">
                  <p:embed/>
                </p:oleObj>
              </mc:Choice>
              <mc:Fallback>
                <p:oleObj name="Equation" r:id="rId19" imgW="545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0642" y="1027302"/>
                        <a:ext cx="1165225" cy="512762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717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§5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Непрерывность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1958" y="490910"/>
            <a:ext cx="90088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п.5.5.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непрерывных и разрывных функций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3" y="4850480"/>
            <a:ext cx="8811855" cy="1743318"/>
          </a:xfrm>
          <a:prstGeom prst="rect">
            <a:avLst/>
          </a:prstGeom>
        </p:spPr>
      </p:pic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63150"/>
              </p:ext>
            </p:extLst>
          </p:nvPr>
        </p:nvGraphicFramePr>
        <p:xfrm>
          <a:off x="326292" y="1583635"/>
          <a:ext cx="34432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78" name="Equation" r:id="rId5" imgW="1612800" imgH="304560" progId="Equation.DSMT4">
                  <p:embed/>
                </p:oleObj>
              </mc:Choice>
              <mc:Fallback>
                <p:oleObj name="Equation" r:id="rId5" imgW="1612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6292" y="1583635"/>
                        <a:ext cx="3443287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652104"/>
              </p:ext>
            </p:extLst>
          </p:nvPr>
        </p:nvGraphicFramePr>
        <p:xfrm>
          <a:off x="3769579" y="1545948"/>
          <a:ext cx="22225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79" name="Equation" r:id="rId7" imgW="1041120" imgH="330120" progId="Equation.DSMT4">
                  <p:embed/>
                </p:oleObj>
              </mc:Choice>
              <mc:Fallback>
                <p:oleObj name="Equation" r:id="rId7" imgW="10411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69579" y="1545948"/>
                        <a:ext cx="2222500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648823"/>
              </p:ext>
            </p:extLst>
          </p:nvPr>
        </p:nvGraphicFramePr>
        <p:xfrm>
          <a:off x="5996902" y="1651075"/>
          <a:ext cx="2714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80" name="Equation" r:id="rId9" imgW="126720" imgH="190440" progId="Equation.DSMT4">
                  <p:embed/>
                </p:oleObj>
              </mc:Choice>
              <mc:Fallback>
                <p:oleObj name="Equation" r:id="rId9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96902" y="1651075"/>
                        <a:ext cx="271462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353659"/>
              </p:ext>
            </p:extLst>
          </p:nvPr>
        </p:nvGraphicFramePr>
        <p:xfrm>
          <a:off x="3729038" y="2271713"/>
          <a:ext cx="23034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81" name="Equation" r:id="rId11" imgW="1079280" imgH="304560" progId="Equation.DSMT4">
                  <p:embed/>
                </p:oleObj>
              </mc:Choice>
              <mc:Fallback>
                <p:oleObj name="Equation" r:id="rId11" imgW="10792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29038" y="2271713"/>
                        <a:ext cx="2303462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719148"/>
              </p:ext>
            </p:extLst>
          </p:nvPr>
        </p:nvGraphicFramePr>
        <p:xfrm>
          <a:off x="458788" y="1027113"/>
          <a:ext cx="9477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82" name="Equation" r:id="rId13" imgW="444240" imgH="241200" progId="Equation.DSMT4">
                  <p:embed/>
                </p:oleObj>
              </mc:Choice>
              <mc:Fallback>
                <p:oleObj name="Equation" r:id="rId13" imgW="444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8788" y="1027113"/>
                        <a:ext cx="947737" cy="512762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796205"/>
              </p:ext>
            </p:extLst>
          </p:nvPr>
        </p:nvGraphicFramePr>
        <p:xfrm>
          <a:off x="309529" y="2271677"/>
          <a:ext cx="34432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83" name="Equation" r:id="rId15" imgW="1612800" imgH="304560" progId="Equation.DSMT4">
                  <p:embed/>
                </p:oleObj>
              </mc:Choice>
              <mc:Fallback>
                <p:oleObj name="Equation" r:id="rId15" imgW="1612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9529" y="2271677"/>
                        <a:ext cx="3443287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583898"/>
              </p:ext>
            </p:extLst>
          </p:nvPr>
        </p:nvGraphicFramePr>
        <p:xfrm>
          <a:off x="6028712" y="2289759"/>
          <a:ext cx="4619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84" name="Equation" r:id="rId17" imgW="215640" imgH="177480" progId="Equation.DSMT4">
                  <p:embed/>
                </p:oleObj>
              </mc:Choice>
              <mc:Fallback>
                <p:oleObj name="Equation" r:id="rId17" imgW="215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28712" y="2289759"/>
                        <a:ext cx="46196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44216"/>
              </p:ext>
            </p:extLst>
          </p:nvPr>
        </p:nvGraphicFramePr>
        <p:xfrm>
          <a:off x="284662" y="2946559"/>
          <a:ext cx="10842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85" name="Equation" r:id="rId19" imgW="507960" imgH="228600" progId="Equation.DSMT4">
                  <p:embed/>
                </p:oleObj>
              </mc:Choice>
              <mc:Fallback>
                <p:oleObj name="Equation" r:id="rId19" imgW="507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4662" y="2946559"/>
                        <a:ext cx="1084262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418743" y="2867016"/>
            <a:ext cx="731043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Это не предел!!! Это значение функции в точке!!!</a:t>
            </a:r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358018"/>
              </p:ext>
            </p:extLst>
          </p:nvPr>
        </p:nvGraphicFramePr>
        <p:xfrm>
          <a:off x="3054418" y="3369996"/>
          <a:ext cx="25749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86" name="Equation" r:id="rId21" imgW="1206360" imgH="266400" progId="Equation.DSMT4">
                  <p:embed/>
                </p:oleObj>
              </mc:Choice>
              <mc:Fallback>
                <p:oleObj name="Equation" r:id="rId21" imgW="1206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54418" y="3369996"/>
                        <a:ext cx="2574925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Группа 4"/>
          <p:cNvGrpSpPr/>
          <p:nvPr/>
        </p:nvGrpSpPr>
        <p:grpSpPr>
          <a:xfrm>
            <a:off x="307975" y="3810821"/>
            <a:ext cx="6568282" cy="652486"/>
            <a:chOff x="307975" y="3810821"/>
            <a:chExt cx="6568282" cy="652486"/>
          </a:xfrm>
        </p:grpSpPr>
        <p:sp>
          <p:nvSpPr>
            <p:cNvPr id="24" name="TextBox 23"/>
            <p:cNvSpPr txBox="1"/>
            <p:nvPr/>
          </p:nvSpPr>
          <p:spPr>
            <a:xfrm>
              <a:off x="3348939" y="3810821"/>
              <a:ext cx="3527318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но они конечны 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32" name="Объект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8422737"/>
                </p:ext>
              </p:extLst>
            </p:nvPr>
          </p:nvGraphicFramePr>
          <p:xfrm>
            <a:off x="307975" y="3951288"/>
            <a:ext cx="3036888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87" name="Equation" r:id="rId23" imgW="1422360" imgH="228600" progId="Equation.DSMT4">
                    <p:embed/>
                  </p:oleObj>
                </mc:Choice>
                <mc:Fallback>
                  <p:oleObj name="Equation" r:id="rId23" imgW="14223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07975" y="3951288"/>
                          <a:ext cx="3036888" cy="485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Box 32"/>
          <p:cNvSpPr txBox="1"/>
          <p:nvPr/>
        </p:nvSpPr>
        <p:spPr>
          <a:xfrm>
            <a:off x="3703217" y="4301083"/>
            <a:ext cx="554540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3 – точка разрыва 1-го рода.</a:t>
            </a:r>
          </a:p>
        </p:txBody>
      </p:sp>
    </p:spTree>
    <p:extLst>
      <p:ext uri="{BB962C8B-B14F-4D97-AF65-F5344CB8AC3E}">
        <p14:creationId xmlns:p14="http://schemas.microsoft.com/office/powerpoint/2010/main" val="265718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§5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Непрерывность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197421" y="490910"/>
            <a:ext cx="67978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п.5.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Понятие непрерывности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9414" y="1067893"/>
            <a:ext cx="8505073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непрерывной в интервале (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если она непрерывна в каждой точке этого интервала.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7544" y="2909702"/>
            <a:ext cx="8505073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непрерывной на отрезке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если она непрерывна в интервале 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и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непрерывна справа, а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непрерывна слева.</a:t>
            </a:r>
          </a:p>
        </p:txBody>
      </p:sp>
    </p:spTree>
    <p:extLst>
      <p:ext uri="{BB962C8B-B14F-4D97-AF65-F5344CB8AC3E}">
        <p14:creationId xmlns:p14="http://schemas.microsoft.com/office/powerpoint/2010/main" val="306269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§5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Непрерывность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1958" y="490910"/>
            <a:ext cx="90088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п.5.5.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непрерывных и разрывных функций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3" y="4850480"/>
            <a:ext cx="8811855" cy="1743318"/>
          </a:xfrm>
          <a:prstGeom prst="rect">
            <a:avLst/>
          </a:prstGeom>
        </p:spPr>
      </p:pic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831420"/>
              </p:ext>
            </p:extLst>
          </p:nvPr>
        </p:nvGraphicFramePr>
        <p:xfrm>
          <a:off x="3751262" y="1781885"/>
          <a:ext cx="23034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8" name="Equation" r:id="rId5" imgW="1079280" imgH="304560" progId="Equation.DSMT4">
                  <p:embed/>
                </p:oleObj>
              </mc:Choice>
              <mc:Fallback>
                <p:oleObj name="Equation" r:id="rId5" imgW="10792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51262" y="1781885"/>
                        <a:ext cx="2303462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044155"/>
              </p:ext>
            </p:extLst>
          </p:nvPr>
        </p:nvGraphicFramePr>
        <p:xfrm>
          <a:off x="446088" y="1027113"/>
          <a:ext cx="9747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9" name="Equation" r:id="rId7" imgW="457200" imgH="241200" progId="Equation.DSMT4">
                  <p:embed/>
                </p:oleObj>
              </mc:Choice>
              <mc:Fallback>
                <p:oleObj name="Equation" r:id="rId7" imgW="457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6088" y="1027113"/>
                        <a:ext cx="974725" cy="512762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160937"/>
              </p:ext>
            </p:extLst>
          </p:nvPr>
        </p:nvGraphicFramePr>
        <p:xfrm>
          <a:off x="307975" y="1749718"/>
          <a:ext cx="34432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0" name="Equation" r:id="rId9" imgW="1612800" imgH="304560" progId="Equation.DSMT4">
                  <p:embed/>
                </p:oleObj>
              </mc:Choice>
              <mc:Fallback>
                <p:oleObj name="Equation" r:id="rId9" imgW="1612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7975" y="1749718"/>
                        <a:ext cx="3443287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803715"/>
              </p:ext>
            </p:extLst>
          </p:nvPr>
        </p:nvGraphicFramePr>
        <p:xfrm>
          <a:off x="6042025" y="1820863"/>
          <a:ext cx="4889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1" name="Equation" r:id="rId11" imgW="228600" imgH="190440" progId="Equation.DSMT4">
                  <p:embed/>
                </p:oleObj>
              </mc:Choice>
              <mc:Fallback>
                <p:oleObj name="Equation" r:id="rId11" imgW="2286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42025" y="1820863"/>
                        <a:ext cx="488950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772467"/>
              </p:ext>
            </p:extLst>
          </p:nvPr>
        </p:nvGraphicFramePr>
        <p:xfrm>
          <a:off x="241503" y="3049489"/>
          <a:ext cx="34702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2" name="Equation" r:id="rId13" imgW="1625400" imgH="279360" progId="Equation.DSMT4">
                  <p:embed/>
                </p:oleObj>
              </mc:Choice>
              <mc:Fallback>
                <p:oleObj name="Equation" r:id="rId13" imgW="16254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1503" y="3049489"/>
                        <a:ext cx="347027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40415"/>
              </p:ext>
            </p:extLst>
          </p:nvPr>
        </p:nvGraphicFramePr>
        <p:xfrm>
          <a:off x="280987" y="3833654"/>
          <a:ext cx="4473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3" name="Equation" r:id="rId15" imgW="2095200" imgH="228600" progId="Equation.DSMT4">
                  <p:embed/>
                </p:oleObj>
              </mc:Choice>
              <mc:Fallback>
                <p:oleObj name="Equation" r:id="rId15" imgW="2095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0987" y="3833654"/>
                        <a:ext cx="447357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538921" y="4170151"/>
            <a:ext cx="5545407" cy="595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5 – точка непрерывности.</a:t>
            </a:r>
          </a:p>
        </p:txBody>
      </p:sp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889448"/>
              </p:ext>
            </p:extLst>
          </p:nvPr>
        </p:nvGraphicFramePr>
        <p:xfrm>
          <a:off x="280987" y="2429585"/>
          <a:ext cx="34702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4" name="Equation" r:id="rId17" imgW="1625400" imgH="304560" progId="Equation.DSMT4">
                  <p:embed/>
                </p:oleObj>
              </mc:Choice>
              <mc:Fallback>
                <p:oleObj name="Equation" r:id="rId17" imgW="1625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0987" y="2429585"/>
                        <a:ext cx="347027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958801"/>
              </p:ext>
            </p:extLst>
          </p:nvPr>
        </p:nvGraphicFramePr>
        <p:xfrm>
          <a:off x="3707904" y="2333625"/>
          <a:ext cx="28987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5" name="Equation" r:id="rId19" imgW="1358640" imgH="342720" progId="Equation.DSMT4">
                  <p:embed/>
                </p:oleObj>
              </mc:Choice>
              <mc:Fallback>
                <p:oleObj name="Equation" r:id="rId19" imgW="13586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07904" y="2333625"/>
                        <a:ext cx="2898775" cy="72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790267"/>
              </p:ext>
            </p:extLst>
          </p:nvPr>
        </p:nvGraphicFramePr>
        <p:xfrm>
          <a:off x="6733829" y="2461283"/>
          <a:ext cx="4889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6" name="Equation" r:id="rId21" imgW="228600" imgH="190440" progId="Equation.DSMT4">
                  <p:embed/>
                </p:oleObj>
              </mc:Choice>
              <mc:Fallback>
                <p:oleObj name="Equation" r:id="rId21" imgW="2286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733829" y="2461283"/>
                        <a:ext cx="488950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9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§5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Непрерывность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1958" y="490910"/>
            <a:ext cx="90088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п.5.5.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непрерывных и разрывных функций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204" y="1111157"/>
            <a:ext cx="873929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Установлено, что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непрерывна на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;-1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(-1;3), (3;5), 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5;+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7384" y="2305758"/>
            <a:ext cx="8236735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точках х=-1, х=3 есть разрыв, в точке х=5 нет разрыва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364" y="3587406"/>
            <a:ext cx="8236735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Ответ:</a:t>
            </a:r>
            <a:endParaRPr lang="ru-RU" sz="2800" u="sng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2503" y="4132233"/>
            <a:ext cx="719163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непрерывна на (-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;-1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(-1;3), (3;+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2503" y="5336527"/>
            <a:ext cx="554540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3 – точка разрыва 1-го рода.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5518" y="4735788"/>
            <a:ext cx="524961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-1 – точка разрыва 2-го рода.</a:t>
            </a:r>
          </a:p>
        </p:txBody>
      </p:sp>
    </p:spTree>
    <p:extLst>
      <p:ext uri="{BB962C8B-B14F-4D97-AF65-F5344CB8AC3E}">
        <p14:creationId xmlns:p14="http://schemas.microsoft.com/office/powerpoint/2010/main" val="35231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§5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Непрерывность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058352" y="490910"/>
            <a:ext cx="7075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п.5.</a:t>
            </a:r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Точки разрыва и их классификация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8352" y="1145193"/>
            <a:ext cx="728093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Пусть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определена на некотором интервале 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исключая, возможно, точку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7125" y="3079826"/>
            <a:ext cx="7682055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Говорят, что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есть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точка разрыва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если в этой точке данная функция не является непрерывной или вообще не задана.</a:t>
            </a:r>
          </a:p>
        </p:txBody>
      </p:sp>
    </p:spTree>
    <p:extLst>
      <p:ext uri="{BB962C8B-B14F-4D97-AF65-F5344CB8AC3E}">
        <p14:creationId xmlns:p14="http://schemas.microsoft.com/office/powerpoint/2010/main" val="337066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§5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Непрерывность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058352" y="490910"/>
            <a:ext cx="7075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п.5.</a:t>
            </a:r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Точки разрыва и их классификация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8352" y="908720"/>
            <a:ext cx="728093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Классификация точек разрыва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451" y="2780928"/>
            <a:ext cx="3912837" cy="3187069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395536" y="1484784"/>
            <a:ext cx="8231015" cy="4609980"/>
            <a:chOff x="395536" y="1689764"/>
            <a:chExt cx="8231015" cy="4609980"/>
          </a:xfrm>
        </p:grpSpPr>
        <p:sp>
          <p:nvSpPr>
            <p:cNvPr id="23" name="TextBox 22"/>
            <p:cNvSpPr txBox="1"/>
            <p:nvPr/>
          </p:nvSpPr>
          <p:spPr>
            <a:xfrm>
              <a:off x="395536" y="1689764"/>
              <a:ext cx="8231015" cy="1716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(1)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Устранимая точка разрыва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– это такая точка разрыва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функции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в которой существуют и равны односторонние пределы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7" y="3406644"/>
              <a:ext cx="4657964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+0)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но они не равны значению функции в этой точке, если данная функция вообще определена в ней.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708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§5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Непрерывность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058352" y="490910"/>
            <a:ext cx="7075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п.5.</a:t>
            </a:r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Точки разрыва и их классификация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8352" y="908720"/>
            <a:ext cx="728093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Классификация точек разрыва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8825" y="5373216"/>
            <a:ext cx="863754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Величину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+0)-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0)|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называют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скачком функции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21" y="2256810"/>
            <a:ext cx="4254848" cy="3186249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438677" y="1556792"/>
            <a:ext cx="8885851" cy="3430508"/>
            <a:chOff x="438677" y="1765165"/>
            <a:chExt cx="8885851" cy="3430508"/>
          </a:xfrm>
        </p:grpSpPr>
        <p:sp>
          <p:nvSpPr>
            <p:cNvPr id="23" name="TextBox 22"/>
            <p:cNvSpPr txBox="1"/>
            <p:nvPr/>
          </p:nvSpPr>
          <p:spPr>
            <a:xfrm>
              <a:off x="438677" y="1765165"/>
              <a:ext cx="8885851" cy="596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(2)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Точка разрыва 1-го рода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– это такая точка разрыва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680" y="2359832"/>
              <a:ext cx="4282132" cy="2835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функции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в которой существуют </a:t>
              </a:r>
              <a:r>
                <a:rPr lang="ru-RU" sz="2800" u="sng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конечные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односторонние пределы, но они не равны между собой, т.е.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+0)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53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3" y="3717032"/>
            <a:ext cx="3707904" cy="285223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§5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Непрерывность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058352" y="490910"/>
            <a:ext cx="7075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п.5.</a:t>
            </a:r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Точки разрыва и их классификация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8352" y="908720"/>
            <a:ext cx="728093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Классификация точек разрыва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3528" y="1412776"/>
            <a:ext cx="5112568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(3)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Точка разрыва 2-го рода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 это любая точка разрыва, не являющаяся устранимой или точкой разрыва 1-го рода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55582" y="4293096"/>
            <a:ext cx="5094312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(если хотя бы один из односторонних пределов бесконечен или не существует).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22" y="1556792"/>
            <a:ext cx="3930641" cy="26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9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§5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Непрерывность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242928" y="490910"/>
            <a:ext cx="67068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п.5.3.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Свойства непрерывных функций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1037853"/>
            <a:ext cx="8496944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Свойство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1. Сумма, произведение и частное двух непрерывных функций есть функция непрерывная (для частного – за исключением тех значений аргумента, в которых делитель равен нулю). 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3455403"/>
            <a:ext cx="8496944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Свойство 2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Пусть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непрерывная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а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непрерывна в точке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Тогда сложная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непрерывна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405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§5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Непрерывность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242928" y="490910"/>
            <a:ext cx="67068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п.5.3.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Свойства непрерывных функций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5718" y="1384086"/>
            <a:ext cx="8496944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Свойство 3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Если функция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непрерывна и строго монотонна на отрезке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оси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обратная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также непрерывна и монотонна на соответствующем отрезке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оси 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5718" y="3944552"/>
            <a:ext cx="849694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Свойство 4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Все элементарные функции непрерывны при всех значениях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для которых они определены.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442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7"/>
          <a:stretch/>
        </p:blipFill>
        <p:spPr>
          <a:xfrm>
            <a:off x="5072590" y="3428441"/>
            <a:ext cx="4055805" cy="289743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5436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§5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Непрерывность функций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53888" y="490910"/>
            <a:ext cx="88849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п.5.4.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теоремы о непрерывных функциях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1094904"/>
            <a:ext cx="84969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Первая теорема Вейерштрасса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659055"/>
            <a:ext cx="8588770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непрерывна на отрезке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она ограничена на этом отрезке.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2730465"/>
            <a:ext cx="8496944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Вторая теорема Вейерштрасса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528" y="3327039"/>
            <a:ext cx="491032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непрерывна на отрезке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она достигает на этом отрезке своего наибольшего и наименьшего значений.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8333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931F2DF-A966-48DF-9F49-D906F334EA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1237</Words>
  <Application>Microsoft Office PowerPoint</Application>
  <PresentationFormat>Экран (4:3)</PresentationFormat>
  <Paragraphs>125</Paragraphs>
  <Slides>21</Slides>
  <Notes>21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Tahoma</vt:lpstr>
      <vt:lpstr>Times New Roman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2016-04-15T17:13:25Z</dcterms:created>
  <dcterms:modified xsi:type="dcterms:W3CDTF">2017-10-01T14:17:38Z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TC020116339991</vt:lpwstr>
  </property>
</Properties>
</file>