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9" r:id="rId2"/>
    <p:sldId id="301" r:id="rId3"/>
    <p:sldId id="334" r:id="rId4"/>
    <p:sldId id="303" r:id="rId5"/>
    <p:sldId id="335" r:id="rId6"/>
    <p:sldId id="304" r:id="rId7"/>
    <p:sldId id="305" r:id="rId8"/>
    <p:sldId id="307" r:id="rId9"/>
    <p:sldId id="318" r:id="rId10"/>
    <p:sldId id="319" r:id="rId11"/>
    <p:sldId id="336" r:id="rId12"/>
    <p:sldId id="306" r:id="rId13"/>
    <p:sldId id="337" r:id="rId14"/>
    <p:sldId id="308" r:id="rId15"/>
    <p:sldId id="310" r:id="rId16"/>
    <p:sldId id="311" r:id="rId17"/>
    <p:sldId id="320" r:id="rId18"/>
    <p:sldId id="323" r:id="rId19"/>
    <p:sldId id="322" r:id="rId20"/>
    <p:sldId id="312" r:id="rId21"/>
    <p:sldId id="313" r:id="rId22"/>
    <p:sldId id="314" r:id="rId23"/>
    <p:sldId id="324" r:id="rId24"/>
    <p:sldId id="325" r:id="rId25"/>
    <p:sldId id="315" r:id="rId26"/>
    <p:sldId id="316" r:id="rId27"/>
    <p:sldId id="317" r:id="rId28"/>
    <p:sldId id="326" r:id="rId29"/>
    <p:sldId id="327" r:id="rId30"/>
    <p:sldId id="328" r:id="rId31"/>
    <p:sldId id="332" r:id="rId32"/>
    <p:sldId id="333" r:id="rId33"/>
    <p:sldId id="329" r:id="rId34"/>
    <p:sldId id="330" r:id="rId35"/>
    <p:sldId id="33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18.05.2018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18.05.2018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18.05.2018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18.05.2018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Эффекты и анимация в </a:t>
            </a:r>
            <a:r>
              <a:rPr lang="ru-RU" b="1" dirty="0" err="1" smtClean="0">
                <a:solidFill>
                  <a:srgbClr val="C00000"/>
                </a:solidFill>
              </a:rPr>
              <a:t>jQuery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 smtClean="0"/>
              <a:t>Можно </a:t>
            </a:r>
            <a:r>
              <a:rPr lang="ru-RU" sz="2400" dirty="0"/>
              <a:t>задавать время выполнения эффекта в </a:t>
            </a:r>
            <a:r>
              <a:rPr lang="ru-RU" sz="2400" dirty="0" smtClean="0"/>
              <a:t>миллисекундах. </a:t>
            </a:r>
            <a:r>
              <a:rPr lang="ru-RU" sz="2400" dirty="0"/>
              <a:t>В этом случае эффект будет плавно проигрываться в течении заданного времени. </a:t>
            </a:r>
            <a:endParaRPr lang="ru-RU" sz="2400" dirty="0" smtClean="0"/>
          </a:p>
          <a:p>
            <a:pPr indent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 id="hide"&gt;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Спрятать&lt;/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id="show"&gt;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Показать&lt;/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$('#hide').click(function() {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').hide(1000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$('#show').click(function() {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').show(1000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hide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и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show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/>
              <a:t>Метод </a:t>
            </a:r>
            <a:r>
              <a:rPr lang="ru-RU" sz="2200" dirty="0" err="1"/>
              <a:t>toggle</a:t>
            </a:r>
            <a:r>
              <a:rPr lang="ru-RU" sz="2200" dirty="0"/>
              <a:t> сочетает функционал методов </a:t>
            </a:r>
            <a:r>
              <a:rPr lang="ru-RU" sz="2200" dirty="0" err="1"/>
              <a:t>hide</a:t>
            </a:r>
            <a:r>
              <a:rPr lang="ru-RU" sz="2200" dirty="0"/>
              <a:t> и </a:t>
            </a:r>
            <a:r>
              <a:rPr lang="ru-RU" sz="2200" dirty="0" err="1"/>
              <a:t>show</a:t>
            </a:r>
            <a:r>
              <a:rPr lang="ru-RU" sz="2200" dirty="0"/>
              <a:t> и, если элемент отображается на странице, то ему присваивается стиль </a:t>
            </a:r>
            <a:r>
              <a:rPr lang="ru-RU" sz="2200" dirty="0" err="1"/>
              <a:t>display</a:t>
            </a:r>
            <a:r>
              <a:rPr lang="ru-RU" sz="2200" dirty="0"/>
              <a:t>: </a:t>
            </a:r>
            <a:r>
              <a:rPr lang="ru-RU" sz="2200" dirty="0" err="1"/>
              <a:t>none</a:t>
            </a:r>
            <a:r>
              <a:rPr lang="ru-RU" sz="2200" dirty="0"/>
              <a:t>. А если элемент скрыт и имеет значение </a:t>
            </a:r>
            <a:r>
              <a:rPr lang="ru-RU" sz="2200" dirty="0" err="1"/>
              <a:t>display</a:t>
            </a:r>
            <a:r>
              <a:rPr lang="ru-RU" sz="2200" dirty="0"/>
              <a:t>: </a:t>
            </a:r>
            <a:r>
              <a:rPr lang="ru-RU" sz="2200" dirty="0" err="1"/>
              <a:t>none</a:t>
            </a:r>
            <a:r>
              <a:rPr lang="ru-RU" sz="2200" dirty="0"/>
              <a:t>, то он отображается (свойство </a:t>
            </a:r>
            <a:r>
              <a:rPr lang="ru-RU" sz="2200" dirty="0" err="1"/>
              <a:t>display</a:t>
            </a:r>
            <a:r>
              <a:rPr lang="ru-RU" sz="2200" dirty="0"/>
              <a:t> получает то значение, которое было до скрытия. Если свойство не было определено явно, то оно будет иметь значение </a:t>
            </a:r>
            <a:r>
              <a:rPr lang="ru-RU" sz="2200" dirty="0" err="1"/>
              <a:t>display</a:t>
            </a:r>
            <a:r>
              <a:rPr lang="ru-RU" sz="2200" dirty="0"/>
              <a:t>: </a:t>
            </a:r>
            <a:r>
              <a:rPr lang="ru-RU" sz="2200" dirty="0" err="1"/>
              <a:t>block</a:t>
            </a:r>
            <a:r>
              <a:rPr lang="ru-RU" sz="2200" dirty="0"/>
              <a:t>).</a:t>
            </a:r>
          </a:p>
          <a:p>
            <a:pPr indent="361950" fontAlgn="base"/>
            <a:endParaRPr lang="ru-RU" sz="2200" dirty="0"/>
          </a:p>
          <a:p>
            <a:pPr indent="361950" fontAlgn="base"/>
            <a:r>
              <a:rPr lang="ru-RU" sz="2200" dirty="0"/>
              <a:t>Метод </a:t>
            </a:r>
            <a:r>
              <a:rPr lang="ru-RU" sz="2200" dirty="0" err="1"/>
              <a:t>toggle</a:t>
            </a:r>
            <a:r>
              <a:rPr lang="ru-RU" sz="2200" dirty="0"/>
              <a:t> имеет те же самые </a:t>
            </a:r>
            <a:r>
              <a:rPr lang="ru-RU" sz="2200" dirty="0" smtClean="0"/>
              <a:t>формы:</a:t>
            </a:r>
            <a:endParaRPr lang="ru-RU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200" b="1" dirty="0" err="1"/>
              <a:t>toggle</a:t>
            </a:r>
            <a:r>
              <a:rPr lang="ru-RU" sz="2200" b="1" dirty="0"/>
              <a:t>()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200" b="1" dirty="0" err="1"/>
              <a:t>toggle</a:t>
            </a:r>
            <a:r>
              <a:rPr lang="ru-RU" sz="2200" b="1" dirty="0"/>
              <a:t>([</a:t>
            </a:r>
            <a:r>
              <a:rPr lang="ru-RU" sz="2200" b="1" dirty="0" err="1"/>
              <a:t>duration</a:t>
            </a:r>
            <a:r>
              <a:rPr lang="ru-RU" sz="2200" b="1" dirty="0"/>
              <a:t>][, </a:t>
            </a:r>
            <a:r>
              <a:rPr lang="ru-RU" sz="2200" b="1" dirty="0" err="1"/>
              <a:t>complete</a:t>
            </a:r>
            <a:r>
              <a:rPr lang="ru-RU" sz="2200" b="1" dirty="0"/>
              <a:t>])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200" b="1" dirty="0" err="1"/>
              <a:t>toggle</a:t>
            </a:r>
            <a:r>
              <a:rPr lang="ru-RU" sz="2200" b="1" dirty="0"/>
              <a:t>([</a:t>
            </a:r>
            <a:r>
              <a:rPr lang="ru-RU" sz="2200" b="1" dirty="0" err="1"/>
              <a:t>duration</a:t>
            </a:r>
            <a:r>
              <a:rPr lang="ru-RU" sz="2200" b="1" dirty="0"/>
              <a:t>] [, </a:t>
            </a:r>
            <a:r>
              <a:rPr lang="ru-RU" sz="2200" b="1" dirty="0" err="1"/>
              <a:t>easing</a:t>
            </a:r>
            <a:r>
              <a:rPr lang="ru-RU" sz="2200" b="1" dirty="0"/>
              <a:t>][, </a:t>
            </a:r>
            <a:r>
              <a:rPr lang="ru-RU" sz="2200" b="1" dirty="0" err="1"/>
              <a:t>complete</a:t>
            </a:r>
            <a:r>
              <a:rPr lang="ru-RU" sz="2200" b="1" dirty="0"/>
              <a:t>])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toggle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Эффекты скольжения реализованы в виде методов </a:t>
            </a:r>
            <a:r>
              <a:rPr lang="ru-RU" sz="2200" b="1" dirty="0" err="1"/>
              <a:t>slideUp</a:t>
            </a:r>
            <a:r>
              <a:rPr lang="ru-RU" sz="2200" dirty="0"/>
              <a:t>(), </a:t>
            </a:r>
            <a:r>
              <a:rPr lang="ru-RU" sz="2200" b="1" dirty="0" err="1"/>
              <a:t>slideDown</a:t>
            </a:r>
            <a:r>
              <a:rPr lang="ru-RU" sz="2200" dirty="0"/>
              <a:t>() и </a:t>
            </a:r>
            <a:r>
              <a:rPr lang="ru-RU" sz="2200" b="1" dirty="0" err="1"/>
              <a:t>slideToggle</a:t>
            </a:r>
            <a:r>
              <a:rPr lang="ru-RU" sz="2200" dirty="0"/>
              <a:t>().</a:t>
            </a:r>
          </a:p>
          <a:p>
            <a:pPr indent="361950"/>
            <a:r>
              <a:rPr lang="ru-RU" sz="2200" dirty="0"/>
              <a:t>Если метод </a:t>
            </a:r>
            <a:r>
              <a:rPr lang="ru-RU" sz="2200" b="1" dirty="0" err="1"/>
              <a:t>slideUp</a:t>
            </a:r>
            <a:r>
              <a:rPr lang="ru-RU" sz="2200" dirty="0"/>
              <a:t> скрывает элемент в направлении вверх, как бы скользя, то метод </a:t>
            </a:r>
            <a:r>
              <a:rPr lang="ru-RU" sz="2200" b="1" dirty="0" err="1"/>
              <a:t>slideDown</a:t>
            </a:r>
            <a:r>
              <a:rPr lang="ru-RU" sz="2200" dirty="0"/>
              <a:t> плавно раскрывает скрытый элемент в направлении вниз. Метод </a:t>
            </a:r>
            <a:r>
              <a:rPr lang="ru-RU" sz="2200" b="1" dirty="0" err="1"/>
              <a:t>slideToggle</a:t>
            </a:r>
            <a:r>
              <a:rPr lang="ru-RU" sz="2200" dirty="0"/>
              <a:t> комбинирует действие обоих методов: если элемент скрыт, но раскрывается, если раскрыт - </a:t>
            </a:r>
            <a:r>
              <a:rPr lang="ru-RU" sz="2200" dirty="0" smtClean="0"/>
              <a:t>скрывается</a:t>
            </a:r>
            <a:r>
              <a:rPr lang="ru-RU" sz="2200" dirty="0" smtClean="0"/>
              <a:t>.</a:t>
            </a:r>
          </a:p>
          <a:p>
            <a:pPr indent="361950"/>
            <a:endParaRPr lang="ru-RU" sz="2200" dirty="0" smtClean="0"/>
          </a:p>
          <a:p>
            <a:pPr indent="361950"/>
            <a:r>
              <a:rPr lang="ru-RU" sz="2200" dirty="0" smtClean="0"/>
              <a:t>Методы имеют </a:t>
            </a:r>
            <a:r>
              <a:rPr lang="ru-RU" sz="2200" dirty="0"/>
              <a:t>одинаковые формы использования: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slideUp</a:t>
            </a:r>
            <a:r>
              <a:rPr lang="ru-RU" sz="2200" b="1" dirty="0"/>
              <a:t>/</a:t>
            </a:r>
            <a:r>
              <a:rPr lang="ru-RU" sz="2200" b="1" dirty="0" err="1"/>
              <a:t>slideDown</a:t>
            </a:r>
            <a:r>
              <a:rPr lang="ru-RU" sz="2200" b="1" dirty="0"/>
              <a:t>/</a:t>
            </a:r>
            <a:r>
              <a:rPr lang="ru-RU" sz="2200" b="1" dirty="0" err="1"/>
              <a:t>slideToggle</a:t>
            </a:r>
            <a:r>
              <a:rPr lang="ru-RU" sz="2200" b="1" dirty="0" smtClean="0"/>
              <a:t>() </a:t>
            </a:r>
            <a:r>
              <a:rPr lang="ru-RU" sz="2200" dirty="0" smtClean="0">
                <a:ea typeface="SimSun-ExtB"/>
              </a:rPr>
              <a:t>- </a:t>
            </a:r>
            <a:r>
              <a:rPr lang="ru-RU" sz="2200" dirty="0" smtClean="0"/>
              <a:t>метод </a:t>
            </a:r>
            <a:r>
              <a:rPr lang="ru-RU" sz="2200" dirty="0"/>
              <a:t>без параметров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err="1"/>
              <a:t>slideUp</a:t>
            </a:r>
            <a:r>
              <a:rPr lang="ru-RU" sz="2200" b="1" dirty="0"/>
              <a:t>/</a:t>
            </a:r>
            <a:r>
              <a:rPr lang="ru-RU" sz="2200" b="1" dirty="0" err="1"/>
              <a:t>slideDown</a:t>
            </a:r>
            <a:r>
              <a:rPr lang="ru-RU" sz="2200" b="1" dirty="0"/>
              <a:t>/</a:t>
            </a:r>
            <a:r>
              <a:rPr lang="ru-RU" sz="2200" b="1" dirty="0" err="1"/>
              <a:t>slideToggle</a:t>
            </a:r>
            <a:r>
              <a:rPr lang="ru-RU" sz="2200" b="1" dirty="0"/>
              <a:t>([</a:t>
            </a:r>
            <a:r>
              <a:rPr lang="ru-RU" sz="2200" b="1" dirty="0" err="1"/>
              <a:t>duration</a:t>
            </a:r>
            <a:r>
              <a:rPr lang="ru-RU" sz="2200" b="1" dirty="0"/>
              <a:t>] [, </a:t>
            </a:r>
            <a:r>
              <a:rPr lang="ru-RU" sz="2200" b="1" dirty="0" err="1"/>
              <a:t>easing</a:t>
            </a:r>
            <a:r>
              <a:rPr lang="ru-RU" sz="2200" b="1" dirty="0"/>
              <a:t>][, </a:t>
            </a:r>
            <a:r>
              <a:rPr lang="ru-RU" sz="2200" b="1" dirty="0" err="1"/>
              <a:t>complete</a:t>
            </a:r>
            <a:r>
              <a:rPr lang="ru-RU" sz="2200" b="1" dirty="0" smtClean="0"/>
              <a:t>])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скольжения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3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 smtClean="0"/>
              <a:t>Параметр</a:t>
            </a:r>
            <a:r>
              <a:rPr lang="ru-RU" sz="2200" dirty="0"/>
              <a:t> </a:t>
            </a:r>
            <a:r>
              <a:rPr lang="ru-RU" sz="2200" b="1" dirty="0" err="1"/>
              <a:t>duration</a:t>
            </a:r>
            <a:r>
              <a:rPr lang="ru-RU" sz="2200" dirty="0"/>
              <a:t> указывает как долго сокрытие элемента будет длиться. По умолчанию его значение равно 400 </a:t>
            </a:r>
            <a:r>
              <a:rPr lang="ru-RU" sz="2200" dirty="0" smtClean="0"/>
              <a:t>миллисекунд.</a:t>
            </a:r>
          </a:p>
          <a:p>
            <a:pPr indent="354013"/>
            <a:r>
              <a:rPr lang="ru-RU" sz="2200" dirty="0" smtClean="0"/>
              <a:t>Параметр</a:t>
            </a:r>
            <a:r>
              <a:rPr lang="ru-RU" sz="2200" dirty="0"/>
              <a:t> </a:t>
            </a:r>
            <a:r>
              <a:rPr lang="ru-RU" sz="2200" b="1" dirty="0" err="1"/>
              <a:t>easing</a:t>
            </a:r>
            <a:r>
              <a:rPr lang="ru-RU" sz="2200" dirty="0"/>
              <a:t>, который принимает название функции плавности анимации в виде </a:t>
            </a:r>
            <a:r>
              <a:rPr lang="ru-RU" sz="2200" dirty="0" smtClean="0"/>
              <a:t>строки.</a:t>
            </a:r>
          </a:p>
          <a:p>
            <a:pPr indent="354013"/>
            <a:r>
              <a:rPr lang="ru-RU" sz="2200" dirty="0" smtClean="0"/>
              <a:t>По </a:t>
            </a:r>
            <a:r>
              <a:rPr lang="ru-RU" sz="2200" dirty="0"/>
              <a:t>умолчанию его значение равно "</a:t>
            </a:r>
            <a:r>
              <a:rPr lang="ru-RU" sz="2200" b="1" dirty="0" err="1"/>
              <a:t>swing</a:t>
            </a:r>
            <a:r>
              <a:rPr lang="ru-RU" sz="2200" dirty="0"/>
              <a:t>". </a:t>
            </a:r>
            <a:r>
              <a:rPr lang="ru-RU" sz="2200" dirty="0" smtClean="0"/>
              <a:t>Можно использовать </a:t>
            </a:r>
            <a:r>
              <a:rPr lang="ru-RU" sz="2200" dirty="0"/>
              <a:t>значения </a:t>
            </a:r>
            <a:r>
              <a:rPr lang="ru-RU" sz="2200" b="1" dirty="0"/>
              <a:t>'</a:t>
            </a:r>
            <a:r>
              <a:rPr lang="ru-RU" sz="2200" b="1" dirty="0" err="1"/>
              <a:t>slow</a:t>
            </a:r>
            <a:r>
              <a:rPr lang="ru-RU" sz="2200" dirty="0"/>
              <a:t>' и </a:t>
            </a:r>
            <a:r>
              <a:rPr lang="ru-RU" sz="2200" b="1" dirty="0"/>
              <a:t>'</a:t>
            </a:r>
            <a:r>
              <a:rPr lang="ru-RU" sz="2200" b="1" dirty="0" err="1"/>
              <a:t>fast</a:t>
            </a:r>
            <a:r>
              <a:rPr lang="ru-RU" sz="2200" dirty="0"/>
              <a:t>', которые соответствуют длительности эффекта в 600 и 200 </a:t>
            </a:r>
            <a:r>
              <a:rPr lang="ru-RU" sz="2200" dirty="0" smtClean="0"/>
              <a:t>миллисекунд.</a:t>
            </a:r>
          </a:p>
          <a:p>
            <a:pPr indent="354013"/>
            <a:r>
              <a:rPr lang="ru-RU" sz="2200" dirty="0" smtClean="0"/>
              <a:t>Параметр</a:t>
            </a:r>
            <a:r>
              <a:rPr lang="ru-RU" sz="2200" dirty="0"/>
              <a:t> </a:t>
            </a:r>
            <a:r>
              <a:rPr lang="ru-RU" sz="2200" b="1" dirty="0" err="1"/>
              <a:t>complete</a:t>
            </a:r>
            <a:r>
              <a:rPr lang="ru-RU" sz="2200" dirty="0"/>
              <a:t> представляет функцию, вызываемую методом после завершения анимации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скольжения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Скрыть&lt;/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Раскрыть&lt;/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 {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 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slideToggle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('slow');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slideToggle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(2000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});</a:t>
            </a: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скольжения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ru-RU" sz="2200" dirty="0"/>
              <a:t>Эффекты прозрачности </a:t>
            </a:r>
            <a:r>
              <a:rPr lang="ru-RU" sz="2200" dirty="0" smtClean="0"/>
              <a:t>позволяют, </a:t>
            </a:r>
            <a:r>
              <a:rPr lang="ru-RU" sz="2200" dirty="0"/>
              <a:t>плавно изменяя прозрачность элемента, скрыть его или отобразить. Эффекты прозрачности реализованы с помощью методов </a:t>
            </a:r>
            <a:r>
              <a:rPr lang="ru-RU" sz="2200" b="1" dirty="0" err="1"/>
              <a:t>fadeOut</a:t>
            </a:r>
            <a:r>
              <a:rPr lang="ru-RU" sz="2200" dirty="0"/>
              <a:t>(), </a:t>
            </a:r>
            <a:r>
              <a:rPr lang="ru-RU" sz="2200" b="1" dirty="0" err="1"/>
              <a:t>fadeIn</a:t>
            </a:r>
            <a:r>
              <a:rPr lang="ru-RU" sz="2200" dirty="0"/>
              <a:t>(), </a:t>
            </a:r>
            <a:r>
              <a:rPr lang="ru-RU" sz="2200" b="1" dirty="0" err="1"/>
              <a:t>fadeTo</a:t>
            </a:r>
            <a:r>
              <a:rPr lang="ru-RU" sz="2200" dirty="0"/>
              <a:t>() и </a:t>
            </a:r>
            <a:r>
              <a:rPr lang="ru-RU" sz="2200" b="1" dirty="0" err="1"/>
              <a:t>fadeToggle</a:t>
            </a:r>
            <a:r>
              <a:rPr lang="ru-RU" sz="2200" dirty="0" smtClean="0"/>
              <a:t>().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 err="1"/>
              <a:t>fadeOut</a:t>
            </a:r>
            <a:r>
              <a:rPr lang="ru-RU" sz="2200" dirty="0"/>
              <a:t> </a:t>
            </a:r>
            <a:r>
              <a:rPr lang="ru-RU" sz="2200" dirty="0" smtClean="0">
                <a:ea typeface="SimSun-ExtB"/>
              </a:rPr>
              <a:t>- </a:t>
            </a:r>
            <a:r>
              <a:rPr lang="ru-RU" sz="2200" dirty="0" smtClean="0"/>
              <a:t>Скрывает </a:t>
            </a:r>
            <a:r>
              <a:rPr lang="ru-RU" sz="2200" dirty="0"/>
              <a:t>элемент, уменьшая его прозрачность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 err="1" smtClean="0"/>
              <a:t>fadeIn</a:t>
            </a:r>
            <a:r>
              <a:rPr lang="ru-RU" sz="2200" dirty="0" smtClean="0"/>
              <a:t> </a:t>
            </a:r>
            <a:r>
              <a:rPr lang="ru-RU" sz="2200" dirty="0"/>
              <a:t> </a:t>
            </a:r>
            <a:r>
              <a:rPr lang="ru-RU" sz="2200" dirty="0">
                <a:ea typeface="SimSun-ExtB"/>
              </a:rPr>
              <a:t>- </a:t>
            </a:r>
            <a:r>
              <a:rPr lang="ru-RU" sz="2200" dirty="0" smtClean="0"/>
              <a:t>Отображает </a:t>
            </a:r>
            <a:r>
              <a:rPr lang="ru-RU" sz="2200" dirty="0"/>
              <a:t>элемент, увеличивая его прозрачность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 err="1" smtClean="0"/>
              <a:t>fadeToggle</a:t>
            </a:r>
            <a:r>
              <a:rPr lang="ru-RU" sz="2200" dirty="0" smtClean="0"/>
              <a:t> </a:t>
            </a:r>
            <a:r>
              <a:rPr lang="ru-RU" sz="2200" dirty="0"/>
              <a:t> </a:t>
            </a:r>
            <a:r>
              <a:rPr lang="ru-RU" sz="2200" dirty="0">
                <a:ea typeface="SimSun-ExtB"/>
              </a:rPr>
              <a:t>- </a:t>
            </a:r>
            <a:r>
              <a:rPr lang="ru-RU" sz="2200" dirty="0" smtClean="0"/>
              <a:t>Сочетает </a:t>
            </a:r>
            <a:r>
              <a:rPr lang="ru-RU" sz="2200" dirty="0"/>
              <a:t>методы </a:t>
            </a:r>
            <a:r>
              <a:rPr lang="ru-RU" sz="2200" dirty="0" err="1"/>
              <a:t>fadeOut</a:t>
            </a:r>
            <a:r>
              <a:rPr lang="ru-RU" sz="2200" dirty="0"/>
              <a:t> и </a:t>
            </a:r>
            <a:r>
              <a:rPr lang="ru-RU" sz="2200" dirty="0" err="1"/>
              <a:t>fadeIn</a:t>
            </a:r>
            <a:r>
              <a:rPr lang="ru-RU" sz="2200" dirty="0"/>
              <a:t>: если прозрачность равна нулю, то элемент отображается. Если элемент непрозрачен, то он скрывается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 err="1" smtClean="0"/>
              <a:t>fadeTo</a:t>
            </a:r>
            <a:r>
              <a:rPr lang="ru-RU" sz="2200" dirty="0" smtClean="0"/>
              <a:t> </a:t>
            </a:r>
            <a:r>
              <a:rPr lang="ru-RU" sz="2200" dirty="0"/>
              <a:t> </a:t>
            </a:r>
            <a:r>
              <a:rPr lang="ru-RU" sz="2200" dirty="0">
                <a:ea typeface="SimSun-ExtB"/>
              </a:rPr>
              <a:t>- </a:t>
            </a:r>
            <a:r>
              <a:rPr lang="ru-RU" sz="2200" dirty="0" smtClean="0"/>
              <a:t>Изменение </a:t>
            </a:r>
            <a:r>
              <a:rPr lang="ru-RU" sz="2200" dirty="0"/>
              <a:t>прозрачности до указанного уровня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прозрачности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Методы </a:t>
            </a:r>
            <a:r>
              <a:rPr lang="ru-RU" sz="2000" b="1" dirty="0" err="1"/>
              <a:t>fadeOut</a:t>
            </a:r>
            <a:r>
              <a:rPr lang="ru-RU" sz="2000" dirty="0"/>
              <a:t>(), </a:t>
            </a:r>
            <a:r>
              <a:rPr lang="ru-RU" sz="2000" b="1" dirty="0" err="1"/>
              <a:t>fadeIn</a:t>
            </a:r>
            <a:r>
              <a:rPr lang="ru-RU" sz="2000" dirty="0"/>
              <a:t>() и </a:t>
            </a:r>
            <a:r>
              <a:rPr lang="ru-RU" sz="2000" b="1" dirty="0" err="1"/>
              <a:t>fadeToggle</a:t>
            </a:r>
            <a:r>
              <a:rPr lang="ru-RU" sz="2000" dirty="0"/>
              <a:t>() имеют похожие формы использования: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fadeOut</a:t>
            </a:r>
            <a:r>
              <a:rPr lang="ru-RU" sz="2000" b="1" dirty="0"/>
              <a:t>/</a:t>
            </a:r>
            <a:r>
              <a:rPr lang="ru-RU" sz="2000" b="1" dirty="0" err="1"/>
              <a:t>fadeIn</a:t>
            </a:r>
            <a:r>
              <a:rPr lang="ru-RU" sz="2000" b="1" dirty="0"/>
              <a:t>/</a:t>
            </a:r>
            <a:r>
              <a:rPr lang="ru-RU" sz="2000" b="1" dirty="0" err="1"/>
              <a:t>fadeToggle</a:t>
            </a:r>
            <a:r>
              <a:rPr lang="ru-RU" sz="2000" b="1" dirty="0" smtClean="0"/>
              <a:t>() </a:t>
            </a:r>
            <a:r>
              <a:rPr lang="ru-RU" sz="2000" dirty="0" smtClean="0">
                <a:ea typeface="SimSun-ExtB"/>
              </a:rPr>
              <a:t>- </a:t>
            </a:r>
            <a:r>
              <a:rPr lang="ru-RU" sz="2000" dirty="0" smtClean="0"/>
              <a:t>метод </a:t>
            </a:r>
            <a:r>
              <a:rPr lang="ru-RU" sz="2000" dirty="0"/>
              <a:t>без параметров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fadeOut</a:t>
            </a:r>
            <a:r>
              <a:rPr lang="ru-RU" sz="2000" b="1" dirty="0"/>
              <a:t>/</a:t>
            </a:r>
            <a:r>
              <a:rPr lang="ru-RU" sz="2000" b="1" dirty="0" err="1"/>
              <a:t>fadeIn</a:t>
            </a:r>
            <a:r>
              <a:rPr lang="ru-RU" sz="2000" b="1" dirty="0"/>
              <a:t>/</a:t>
            </a:r>
            <a:r>
              <a:rPr lang="ru-RU" sz="2000" b="1" dirty="0" err="1"/>
              <a:t>fadeToggle</a:t>
            </a:r>
            <a:r>
              <a:rPr lang="ru-RU" sz="2000" b="1" dirty="0"/>
              <a:t>([</a:t>
            </a:r>
            <a:r>
              <a:rPr lang="ru-RU" sz="2000" b="1" dirty="0" err="1"/>
              <a:t>duration</a:t>
            </a:r>
            <a:r>
              <a:rPr lang="ru-RU" sz="2000" b="1" dirty="0"/>
              <a:t>] [, </a:t>
            </a:r>
            <a:r>
              <a:rPr lang="ru-RU" sz="2000" b="1" dirty="0" err="1"/>
              <a:t>easing</a:t>
            </a:r>
            <a:r>
              <a:rPr lang="ru-RU" sz="2000" b="1" dirty="0"/>
              <a:t>][, </a:t>
            </a:r>
            <a:r>
              <a:rPr lang="ru-RU" sz="2000" b="1" dirty="0" err="1"/>
              <a:t>complete</a:t>
            </a:r>
            <a:r>
              <a:rPr lang="ru-RU" sz="2000" b="1" dirty="0" smtClean="0"/>
              <a:t>])</a:t>
            </a:r>
          </a:p>
          <a:p>
            <a:pPr indent="361950"/>
            <a:r>
              <a:rPr lang="ru-RU" sz="2000" dirty="0" smtClean="0"/>
              <a:t>Параметр</a:t>
            </a:r>
            <a:r>
              <a:rPr lang="ru-RU" sz="2000" dirty="0"/>
              <a:t> </a:t>
            </a:r>
            <a:r>
              <a:rPr lang="ru-RU" sz="2000" b="1" dirty="0" err="1"/>
              <a:t>duration</a:t>
            </a:r>
            <a:r>
              <a:rPr lang="ru-RU" sz="2000" dirty="0"/>
              <a:t> указывает как долго изменение прозрачности элемента будет длиться. По умолчанию его значение равно 400 </a:t>
            </a:r>
            <a:r>
              <a:rPr lang="ru-RU" sz="2000" dirty="0" smtClean="0"/>
              <a:t>миллисекунд.</a:t>
            </a:r>
          </a:p>
          <a:p>
            <a:pPr indent="361950"/>
            <a:r>
              <a:rPr lang="ru-RU" sz="2000" dirty="0" smtClean="0"/>
              <a:t>Параметр</a:t>
            </a:r>
            <a:r>
              <a:rPr lang="ru-RU" sz="2000" dirty="0"/>
              <a:t> </a:t>
            </a:r>
            <a:r>
              <a:rPr lang="ru-RU" sz="2000" b="1" dirty="0" err="1"/>
              <a:t>easing</a:t>
            </a:r>
            <a:r>
              <a:rPr lang="ru-RU" sz="2000" dirty="0"/>
              <a:t>, который принимает название функции плавности анимации в виде строки. По умолчанию его значение равно "</a:t>
            </a:r>
            <a:r>
              <a:rPr lang="ru-RU" sz="2000" dirty="0" err="1"/>
              <a:t>swing</a:t>
            </a:r>
            <a:r>
              <a:rPr lang="ru-RU" sz="2000" dirty="0"/>
              <a:t>". </a:t>
            </a:r>
            <a:r>
              <a:rPr lang="ru-RU" sz="2000" dirty="0" smtClean="0"/>
              <a:t>Можно использовать </a:t>
            </a:r>
            <a:r>
              <a:rPr lang="ru-RU" sz="2000" dirty="0"/>
              <a:t>значения '</a:t>
            </a:r>
            <a:r>
              <a:rPr lang="ru-RU" sz="2000" dirty="0" err="1"/>
              <a:t>slow</a:t>
            </a:r>
            <a:r>
              <a:rPr lang="ru-RU" sz="2000" dirty="0"/>
              <a:t>' и </a:t>
            </a:r>
            <a:r>
              <a:rPr lang="ru-RU" sz="2000" dirty="0" smtClean="0"/>
              <a:t>'</a:t>
            </a:r>
            <a:r>
              <a:rPr lang="ru-RU" sz="2000" dirty="0" err="1" smtClean="0"/>
              <a:t>fast</a:t>
            </a:r>
            <a:r>
              <a:rPr lang="ru-RU" sz="2000" dirty="0" smtClean="0"/>
              <a:t>.</a:t>
            </a:r>
            <a:endParaRPr lang="ru-RU" sz="2000" dirty="0"/>
          </a:p>
          <a:p>
            <a:pPr indent="361950"/>
            <a:r>
              <a:rPr lang="ru-RU" sz="2000" dirty="0"/>
              <a:t>Параметр </a:t>
            </a:r>
            <a:r>
              <a:rPr lang="ru-RU" sz="2000" b="1" dirty="0" err="1"/>
              <a:t>complete</a:t>
            </a:r>
            <a:r>
              <a:rPr lang="ru-RU" sz="2000" dirty="0"/>
              <a:t> представляет функцию обратного вызова, вызываемую методом по завершении анимации</a:t>
            </a:r>
          </a:p>
          <a:p>
            <a:pPr indent="361950"/>
            <a:r>
              <a:rPr lang="ru-RU" sz="2000" dirty="0"/>
              <a:t>Метод </a:t>
            </a:r>
            <a:r>
              <a:rPr lang="ru-RU" sz="2000" b="1" dirty="0" err="1"/>
              <a:t>fadeTo</a:t>
            </a:r>
            <a:r>
              <a:rPr lang="ru-RU" sz="2000" dirty="0"/>
              <a:t> </a:t>
            </a:r>
            <a:r>
              <a:rPr lang="ru-RU" sz="2000" dirty="0" smtClean="0"/>
              <a:t> принимает </a:t>
            </a:r>
            <a:r>
              <a:rPr lang="ru-RU" sz="2000" dirty="0"/>
              <a:t>еще </a:t>
            </a:r>
            <a:r>
              <a:rPr lang="ru-RU" sz="2000" dirty="0" smtClean="0"/>
              <a:t>и </a:t>
            </a:r>
            <a:r>
              <a:rPr lang="ru-RU" sz="2000" dirty="0"/>
              <a:t>параметр </a:t>
            </a:r>
            <a:r>
              <a:rPr lang="ru-RU" sz="2000" b="1" dirty="0" err="1"/>
              <a:t>opacity</a:t>
            </a:r>
            <a:r>
              <a:rPr lang="ru-RU" sz="2000" dirty="0"/>
              <a:t> - </a:t>
            </a:r>
            <a:r>
              <a:rPr lang="ru-RU" sz="2000" dirty="0" smtClean="0"/>
              <a:t> </a:t>
            </a:r>
            <a:r>
              <a:rPr lang="ru-RU" sz="2000" dirty="0"/>
              <a:t>значение, до которого надо изменить прозрачность элемента</a:t>
            </a:r>
            <a:r>
              <a:rPr lang="ru-RU" sz="2000" dirty="0" smtClean="0"/>
              <a:t>:</a:t>
            </a:r>
          </a:p>
          <a:p>
            <a:pPr indent="361950"/>
            <a:r>
              <a:rPr lang="ru-RU" sz="2000" b="1" dirty="0" err="1" smtClean="0"/>
              <a:t>fadeTo</a:t>
            </a:r>
            <a:r>
              <a:rPr lang="ru-RU" sz="2000" b="1" dirty="0" smtClean="0"/>
              <a:t>(</a:t>
            </a:r>
            <a:r>
              <a:rPr lang="ru-RU" sz="2000" b="1" dirty="0" err="1" smtClean="0"/>
              <a:t>duration</a:t>
            </a:r>
            <a:r>
              <a:rPr lang="ru-RU" sz="2000" b="1" dirty="0"/>
              <a:t>, </a:t>
            </a:r>
            <a:r>
              <a:rPr lang="ru-RU" sz="2000" b="1" dirty="0" err="1"/>
              <a:t>opacity</a:t>
            </a:r>
            <a:r>
              <a:rPr lang="ru-RU" sz="2000" b="1" dirty="0"/>
              <a:t> [, </a:t>
            </a:r>
            <a:r>
              <a:rPr lang="ru-RU" sz="2000" b="1" dirty="0" err="1"/>
              <a:t>easing</a:t>
            </a:r>
            <a:r>
              <a:rPr lang="ru-RU" sz="2000" b="1" dirty="0"/>
              <a:t>][, </a:t>
            </a:r>
            <a:r>
              <a:rPr lang="ru-RU" sz="2000" b="1" dirty="0" err="1"/>
              <a:t>complete</a:t>
            </a:r>
            <a:r>
              <a:rPr lang="ru-RU" sz="2000" b="1" dirty="0" smtClean="0"/>
              <a:t>])</a:t>
            </a:r>
          </a:p>
          <a:p>
            <a:pPr indent="361950"/>
            <a:r>
              <a:rPr lang="ru-RU" sz="2000" dirty="0" smtClean="0"/>
              <a:t>В </a:t>
            </a:r>
            <a:r>
              <a:rPr lang="ru-RU" sz="2000" dirty="0"/>
              <a:t>качестве значение </a:t>
            </a:r>
            <a:r>
              <a:rPr lang="ru-RU" sz="2000" b="1" dirty="0" err="1"/>
              <a:t>opacity</a:t>
            </a:r>
            <a:r>
              <a:rPr lang="ru-RU" sz="2000" dirty="0"/>
              <a:t> принимается значение от 0 (полностью прозрачный) до 1 (полностью видимый).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Эффекты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прозрачности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0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Методы </a:t>
            </a:r>
            <a:r>
              <a:rPr lang="en-US" sz="2200" b="1" dirty="0" err="1"/>
              <a:t>fadeOut</a:t>
            </a:r>
            <a:r>
              <a:rPr lang="en-US" sz="2200" dirty="0"/>
              <a:t> </a:t>
            </a:r>
            <a:r>
              <a:rPr lang="ru-RU" sz="2200" dirty="0"/>
              <a:t>и </a:t>
            </a:r>
            <a:r>
              <a:rPr lang="en-US" sz="2200" b="1" dirty="0" err="1"/>
              <a:t>fadeIn</a:t>
            </a:r>
            <a:r>
              <a:rPr lang="en-US" sz="2200" dirty="0"/>
              <a:t> </a:t>
            </a:r>
            <a:r>
              <a:rPr lang="ru-RU" sz="2200" dirty="0"/>
              <a:t>реализуют плавное исчезновение и появление элемента:</a:t>
            </a:r>
          </a:p>
          <a:p>
            <a:pPr indent="361950"/>
            <a:endParaRPr lang="ru-RU" sz="2200" dirty="0"/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 id="hide"&gt;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Спрятать&lt;/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id="show"&gt;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Показать&lt;/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$('#hide').click(function() 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(1000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$('#show').click(function() 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fadeIn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(1000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fadeOut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fadeIn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Метод </a:t>
            </a:r>
            <a:r>
              <a:rPr lang="en-US" sz="2400" b="1" dirty="0" err="1"/>
              <a:t>fadeToggle</a:t>
            </a:r>
            <a:r>
              <a:rPr lang="en-US" sz="2400" dirty="0"/>
              <a:t> </a:t>
            </a:r>
            <a:r>
              <a:rPr lang="ru-RU" sz="2400" dirty="0"/>
              <a:t>работает аналогично </a:t>
            </a:r>
            <a:r>
              <a:rPr lang="en-US" sz="2400" dirty="0" err="1"/>
              <a:t>slideToggle</a:t>
            </a:r>
            <a:r>
              <a:rPr lang="en-US" sz="2400" dirty="0"/>
              <a:t> - </a:t>
            </a:r>
            <a:r>
              <a:rPr lang="ru-RU" sz="2400" dirty="0"/>
              <a:t>тоже реализует чередование эффектов: то показывает элемент, то скрывает:</a:t>
            </a:r>
          </a:p>
          <a:p>
            <a:pPr indent="361950"/>
            <a:endParaRPr lang="ru-RU" sz="2400" dirty="0"/>
          </a:p>
          <a:p>
            <a:pPr indent="361950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 id="toggle"&gt;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Нажми на меня&lt;/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$('#toggle').click(function() 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fadeToggle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(1000);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fadeToggle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Метод </a:t>
            </a:r>
            <a:r>
              <a:rPr lang="ru-RU" sz="2400" b="1" dirty="0" err="1"/>
              <a:t>fadeTo</a:t>
            </a:r>
            <a:r>
              <a:rPr lang="ru-RU" sz="2400" dirty="0"/>
              <a:t> позволяет уменьшить прозрачность </a:t>
            </a:r>
            <a:r>
              <a:rPr lang="ru-RU" sz="2400" b="1" dirty="0" err="1"/>
              <a:t>opacity</a:t>
            </a:r>
            <a:r>
              <a:rPr lang="ru-RU" sz="2400" dirty="0"/>
              <a:t> элемента до определенного значения (0 - полностью прозрачный, 1 - полностью непрозрачный). Первым параметром метод принимает до какого значения уменьшить прозрачность, а вторым - время выполнения. </a:t>
            </a:r>
          </a:p>
          <a:p>
            <a:pPr indent="361950"/>
            <a:endParaRPr lang="ru-RU" sz="2400" dirty="0"/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fade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"&gt;Нажми на меня&lt;/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"&gt;Блок с текстом.&lt;/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fade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fadeTo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(0.5, 1000);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fadeTo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К базовым эффектам в </a:t>
            </a:r>
            <a:r>
              <a:rPr lang="ru-RU" sz="2000" dirty="0" err="1"/>
              <a:t>jQuery</a:t>
            </a:r>
            <a:r>
              <a:rPr lang="ru-RU" sz="2000" dirty="0"/>
              <a:t> относятся эффекты скрытия и отображения элементов, которые достигаются с помощью методов </a:t>
            </a:r>
            <a:r>
              <a:rPr lang="ru-RU" sz="2000" b="1" dirty="0" err="1"/>
              <a:t>show</a:t>
            </a:r>
            <a:r>
              <a:rPr lang="ru-RU" sz="2000" dirty="0"/>
              <a:t>(), </a:t>
            </a:r>
            <a:r>
              <a:rPr lang="ru-RU" sz="2000" b="1" dirty="0" err="1"/>
              <a:t>hide</a:t>
            </a:r>
            <a:r>
              <a:rPr lang="ru-RU" sz="2000" dirty="0"/>
              <a:t>() и </a:t>
            </a:r>
            <a:r>
              <a:rPr lang="ru-RU" sz="2000" b="1" dirty="0" err="1"/>
              <a:t>toggle</a:t>
            </a:r>
            <a:r>
              <a:rPr lang="ru-RU" sz="2000" dirty="0" smtClean="0"/>
              <a:t>().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&lt;li&gt;Java&lt;/li&gt;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&lt;li&gt;C/C++&lt;/li&gt;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&lt;li&gt;JavaScript&lt;/li&gt;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id="show"&gt;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Показать&lt;/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id="hide"&gt;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Скрыть&lt;/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 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button#show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').show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button#hide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').hide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Базовые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4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Метод </a:t>
            </a:r>
            <a:r>
              <a:rPr lang="ru-RU" sz="2400" b="1" dirty="0" err="1"/>
              <a:t>animate</a:t>
            </a:r>
            <a:r>
              <a:rPr lang="ru-RU" sz="2400" b="1" dirty="0"/>
              <a:t>()</a:t>
            </a:r>
            <a:r>
              <a:rPr lang="ru-RU" sz="2400" dirty="0"/>
              <a:t> принимает набор свойств элемента, которые затем изменяются, за счет чего достигается анимация.</a:t>
            </a:r>
          </a:p>
          <a:p>
            <a:pPr indent="361950"/>
            <a:r>
              <a:rPr lang="ru-RU" sz="2400" dirty="0" smtClean="0"/>
              <a:t>Метод имеет </a:t>
            </a:r>
            <a:r>
              <a:rPr lang="ru-RU" sz="2400" dirty="0"/>
              <a:t>следующую форму </a:t>
            </a:r>
            <a:r>
              <a:rPr lang="ru-RU" sz="2400" dirty="0" smtClean="0"/>
              <a:t>использования:</a:t>
            </a:r>
          </a:p>
          <a:p>
            <a:pPr indent="361950"/>
            <a:r>
              <a:rPr lang="ru-RU" sz="2400" b="1" dirty="0" err="1" smtClean="0"/>
              <a:t>animate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properties</a:t>
            </a:r>
            <a:r>
              <a:rPr lang="ru-RU" sz="2400" b="1" dirty="0" smtClean="0"/>
              <a:t> </a:t>
            </a:r>
            <a:r>
              <a:rPr lang="ru-RU" sz="2400" b="1" dirty="0"/>
              <a:t>[,</a:t>
            </a:r>
            <a:r>
              <a:rPr lang="ru-RU" sz="2400" b="1" dirty="0" err="1"/>
              <a:t>duration</a:t>
            </a:r>
            <a:r>
              <a:rPr lang="ru-RU" sz="2400" b="1" dirty="0"/>
              <a:t>] [,</a:t>
            </a:r>
            <a:r>
              <a:rPr lang="ru-RU" sz="2400" b="1" dirty="0" err="1"/>
              <a:t>easing</a:t>
            </a:r>
            <a:r>
              <a:rPr lang="ru-RU" sz="2400" b="1" dirty="0"/>
              <a:t>] [,</a:t>
            </a:r>
            <a:r>
              <a:rPr lang="ru-RU" sz="2400" b="1" dirty="0" err="1"/>
              <a:t>complete</a:t>
            </a:r>
            <a:r>
              <a:rPr lang="ru-RU" sz="2400" b="1" dirty="0"/>
              <a:t>])</a:t>
            </a:r>
          </a:p>
          <a:p>
            <a:pPr indent="361950"/>
            <a:r>
              <a:rPr lang="ru-RU" sz="2400" dirty="0"/>
              <a:t>Обязательный параметр </a:t>
            </a:r>
            <a:r>
              <a:rPr lang="ru-RU" sz="2400" b="1" dirty="0" err="1"/>
              <a:t>properties</a:t>
            </a:r>
            <a:r>
              <a:rPr lang="ru-RU" sz="2400" dirty="0"/>
              <a:t> содержит набор </a:t>
            </a:r>
            <a:r>
              <a:rPr lang="ru-RU" sz="2400" dirty="0" err="1"/>
              <a:t>css</a:t>
            </a:r>
            <a:r>
              <a:rPr lang="ru-RU" sz="2400" dirty="0"/>
              <a:t>-свойств, у которых указываются финальные значения.</a:t>
            </a:r>
          </a:p>
          <a:p>
            <a:pPr indent="361950"/>
            <a:r>
              <a:rPr lang="ru-RU" sz="2400" dirty="0"/>
              <a:t>Параметр </a:t>
            </a:r>
            <a:r>
              <a:rPr lang="ru-RU" sz="2400" b="1" dirty="0" err="1"/>
              <a:t>duration</a:t>
            </a:r>
            <a:r>
              <a:rPr lang="ru-RU" sz="2400" dirty="0"/>
              <a:t> указывает, как долго будет длиться изменение прозрачности </a:t>
            </a:r>
            <a:r>
              <a:rPr lang="ru-RU" sz="2400" dirty="0" smtClean="0"/>
              <a:t>элемента.</a:t>
            </a:r>
          </a:p>
          <a:p>
            <a:pPr indent="361950"/>
            <a:r>
              <a:rPr lang="ru-RU" sz="2400" dirty="0" smtClean="0"/>
              <a:t>Параметр</a:t>
            </a:r>
            <a:r>
              <a:rPr lang="ru-RU" sz="2400" dirty="0"/>
              <a:t> </a:t>
            </a:r>
            <a:r>
              <a:rPr lang="ru-RU" sz="2400" b="1" dirty="0" err="1"/>
              <a:t>easing</a:t>
            </a:r>
            <a:r>
              <a:rPr lang="ru-RU" sz="2400" dirty="0"/>
              <a:t> принимает название функции плавности анимации в виде строки. По умолчанию его значение равно "</a:t>
            </a:r>
            <a:r>
              <a:rPr lang="ru-RU" sz="2400" b="1" dirty="0" err="1"/>
              <a:t>swing</a:t>
            </a:r>
            <a:r>
              <a:rPr lang="ru-RU" sz="2400" dirty="0"/>
              <a:t>".</a:t>
            </a:r>
          </a:p>
          <a:p>
            <a:pPr indent="361950"/>
            <a:r>
              <a:rPr lang="ru-RU" sz="2400" dirty="0"/>
              <a:t>Параметр </a:t>
            </a:r>
            <a:r>
              <a:rPr lang="ru-RU" sz="2400" b="1" dirty="0" err="1"/>
              <a:t>complete</a:t>
            </a:r>
            <a:r>
              <a:rPr lang="ru-RU" sz="2400" dirty="0"/>
              <a:t> представляет функцию обратного вызова, вызываемую методом по завершении анимации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="ars.jpg"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/&gt;&lt;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anim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Анимация&lt;/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 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anim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').animate({ opacity: 0.25,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'margin-left': '50',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height: '200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'});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477" y="1038694"/>
            <a:ext cx="753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').animate({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'margin-left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': '+=50',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'-=10',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'-=10'}, 1000);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477" y="1038694"/>
            <a:ext cx="7539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width: 150px;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height: 150px;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padding: 10px;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border: 1px solid green;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id="button"&gt;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Нажми на меня&lt;/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$('#button').click(function() 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').animate({height: 50, width: 100}, 1000);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38694"/>
            <a:ext cx="82089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/>
              <a:t>Если указать значение в формате </a:t>
            </a:r>
            <a:r>
              <a:rPr lang="en-US" sz="2400" dirty="0"/>
              <a:t>height: '+=50', </a:t>
            </a:r>
            <a:r>
              <a:rPr lang="ru-RU" sz="2400" dirty="0"/>
              <a:t>то анимация будет работать так: к текущему значению высоты будет прибавлено 50</a:t>
            </a:r>
            <a:r>
              <a:rPr lang="en-US" sz="2400" dirty="0" err="1" smtClean="0"/>
              <a:t>px</a:t>
            </a:r>
            <a:r>
              <a:rPr lang="ru-RU" sz="2400" dirty="0" smtClean="0"/>
              <a:t> </a:t>
            </a:r>
            <a:r>
              <a:rPr lang="ru-RU" sz="2400" dirty="0"/>
              <a:t>и элемент будет плавно анимирован до нового значения</a:t>
            </a:r>
            <a:r>
              <a:rPr lang="ru-RU" sz="2400" dirty="0" smtClean="0"/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width: 150px;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height: 150px;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padding: 10px;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border: 1px solid green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id="button"&gt;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Нажми на меня&lt;/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$('#button').click(function() {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').animate({height: '+=50', width: '+=50'}, 1000);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38694"/>
            <a:ext cx="8496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Чтобы выполнить более детальную настройку анимации </a:t>
            </a:r>
            <a:r>
              <a:rPr lang="ru-RU" sz="2400" dirty="0" smtClean="0"/>
              <a:t>можем </a:t>
            </a:r>
            <a:r>
              <a:rPr lang="ru-RU" sz="2400" dirty="0"/>
              <a:t>использовать </a:t>
            </a:r>
            <a:r>
              <a:rPr lang="ru-RU" sz="2400" dirty="0" smtClean="0"/>
              <a:t>форму </a:t>
            </a:r>
            <a:r>
              <a:rPr lang="ru-RU" sz="2400" dirty="0"/>
              <a:t>метода </a:t>
            </a:r>
            <a:r>
              <a:rPr lang="ru-RU" sz="2400" dirty="0" err="1"/>
              <a:t>animate</a:t>
            </a:r>
            <a:r>
              <a:rPr lang="ru-RU" sz="2400" dirty="0"/>
              <a:t>: </a:t>
            </a:r>
            <a:r>
              <a:rPr lang="ru-RU" sz="2400" b="1" dirty="0" err="1"/>
              <a:t>animate</a:t>
            </a:r>
            <a:r>
              <a:rPr lang="ru-RU" sz="2400" b="1" dirty="0"/>
              <a:t>(</a:t>
            </a:r>
            <a:r>
              <a:rPr lang="ru-RU" sz="2400" b="1" dirty="0" err="1"/>
              <a:t>properties</a:t>
            </a:r>
            <a:r>
              <a:rPr lang="ru-RU" sz="2400" b="1" dirty="0"/>
              <a:t>, </a:t>
            </a:r>
            <a:r>
              <a:rPr lang="ru-RU" sz="2400" b="1" dirty="0" err="1"/>
              <a:t>options</a:t>
            </a:r>
            <a:r>
              <a:rPr lang="ru-RU" sz="2400" b="1" dirty="0"/>
              <a:t>)</a:t>
            </a:r>
          </a:p>
          <a:p>
            <a:pPr indent="361950"/>
            <a:r>
              <a:rPr lang="ru-RU" sz="2400" dirty="0" smtClean="0"/>
              <a:t>В параметре</a:t>
            </a:r>
            <a:r>
              <a:rPr lang="ru-RU" sz="2400" dirty="0"/>
              <a:t> </a:t>
            </a:r>
            <a:r>
              <a:rPr lang="ru-RU" sz="2400" dirty="0" err="1" smtClean="0"/>
              <a:t>options</a:t>
            </a:r>
            <a:r>
              <a:rPr lang="ru-RU" sz="2400" dirty="0" smtClean="0"/>
              <a:t> </a:t>
            </a:r>
            <a:r>
              <a:rPr lang="ru-RU" sz="2400" dirty="0"/>
              <a:t>можем указать ряд конфигурационных параметров, которые будут использоваться при анимации. </a:t>
            </a:r>
            <a:r>
              <a:rPr lang="ru-RU" sz="2400" dirty="0" smtClean="0"/>
              <a:t>Параметр принимает </a:t>
            </a:r>
            <a:r>
              <a:rPr lang="ru-RU" sz="2400" dirty="0"/>
              <a:t>следующие опции: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duration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продолжительность анимации.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easing</a:t>
            </a:r>
            <a:r>
              <a:rPr lang="ru-RU" sz="2400" dirty="0">
                <a:ea typeface="SimSun-ExtB"/>
              </a:rPr>
              <a:t> -</a:t>
            </a:r>
            <a:r>
              <a:rPr lang="ru-RU" sz="2400" dirty="0" smtClean="0"/>
              <a:t> </a:t>
            </a:r>
            <a:r>
              <a:rPr lang="ru-RU" sz="2400" dirty="0"/>
              <a:t>название функции плавности </a:t>
            </a:r>
            <a:r>
              <a:rPr lang="ru-RU" sz="2400" dirty="0" smtClean="0"/>
              <a:t>анимации.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queue</a:t>
            </a:r>
            <a:r>
              <a:rPr lang="ru-RU" sz="2400" dirty="0">
                <a:ea typeface="SimSun-ExtB"/>
              </a:rPr>
              <a:t> -</a:t>
            </a:r>
            <a:r>
              <a:rPr lang="ru-RU" sz="2400" dirty="0" smtClean="0"/>
              <a:t> </a:t>
            </a:r>
            <a:r>
              <a:rPr lang="ru-RU" sz="2400" dirty="0" err="1"/>
              <a:t>булевое</a:t>
            </a:r>
            <a:r>
              <a:rPr lang="ru-RU" sz="2400" dirty="0"/>
              <a:t> значение, указывающее, нужно ли поместить анимацию в очередь эффектов. По умолчанию имеет значение </a:t>
            </a:r>
            <a:r>
              <a:rPr lang="ru-RU" sz="2400" dirty="0" err="1"/>
              <a:t>true</a:t>
            </a:r>
            <a:r>
              <a:rPr lang="ru-RU" sz="2400" dirty="0"/>
              <a:t>, что значит, что анимация помещается в очередь. Если же присвоить значение </a:t>
            </a:r>
            <a:r>
              <a:rPr lang="ru-RU" sz="2400" dirty="0" err="1"/>
              <a:t>false</a:t>
            </a:r>
            <a:r>
              <a:rPr lang="ru-RU" sz="2400" dirty="0"/>
              <a:t>, то анимация будет выполняться немедленно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550" y="914445"/>
            <a:ext cx="86764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specialEasing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объект </a:t>
            </a:r>
            <a:r>
              <a:rPr lang="ru-RU" sz="2400" dirty="0" err="1"/>
              <a:t>javascript</a:t>
            </a:r>
            <a:r>
              <a:rPr lang="ru-RU" sz="2400" dirty="0"/>
              <a:t>, который сопоставляет анимируемые свойства с функциями плавности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step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функция</a:t>
            </a:r>
            <a:r>
              <a:rPr lang="ru-RU" sz="2400" dirty="0"/>
              <a:t>, вызываемая для каждого анимируемого свойства каждого участвующего в анимации </a:t>
            </a:r>
            <a:r>
              <a:rPr lang="ru-RU" sz="2400" dirty="0" smtClean="0"/>
              <a:t>элемента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rogress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функция</a:t>
            </a:r>
            <a:r>
              <a:rPr lang="ru-RU" sz="2400" dirty="0"/>
              <a:t>, вызываемая на каждом этапе анимации по одному разу для каждого элемента вне зависимости от количества анимируемых </a:t>
            </a:r>
            <a:r>
              <a:rPr lang="ru-RU" sz="2400" dirty="0" smtClean="0"/>
              <a:t>свойств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complete</a:t>
            </a:r>
            <a:r>
              <a:rPr lang="ru-RU" sz="2400" dirty="0" smtClean="0"/>
              <a:t> </a:t>
            </a:r>
            <a:r>
              <a:rPr lang="ru-RU" sz="2400" dirty="0">
                <a:ea typeface="SimSun-ExtB"/>
              </a:rPr>
              <a:t>- </a:t>
            </a:r>
            <a:r>
              <a:rPr lang="ru-RU" sz="2400" dirty="0" smtClean="0"/>
              <a:t>функция </a:t>
            </a:r>
            <a:r>
              <a:rPr lang="ru-RU" sz="2400" dirty="0"/>
              <a:t>вызываемая после завершения </a:t>
            </a:r>
            <a:r>
              <a:rPr lang="ru-RU" sz="2400" dirty="0" smtClean="0"/>
              <a:t>анимации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done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функция</a:t>
            </a:r>
            <a:r>
              <a:rPr lang="ru-RU" sz="2400" dirty="0"/>
              <a:t>, вызываемая при завершении </a:t>
            </a:r>
            <a:r>
              <a:rPr lang="ru-RU" sz="2400" dirty="0" smtClean="0"/>
              <a:t>анимации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fail</a:t>
            </a:r>
            <a:r>
              <a:rPr lang="ru-RU" sz="2400" dirty="0" smtClean="0"/>
              <a:t> </a:t>
            </a:r>
            <a:r>
              <a:rPr lang="ru-RU" sz="2400" dirty="0"/>
              <a:t>функция, вызываемая при ошибке в процессе анимации, если анимация не сможет завершится нормальным </a:t>
            </a:r>
            <a:r>
              <a:rPr lang="ru-RU" sz="2400" dirty="0" smtClean="0"/>
              <a:t>путем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always</a:t>
            </a:r>
            <a:r>
              <a:rPr lang="ru-RU" sz="2400" dirty="0" smtClean="0"/>
              <a:t> </a:t>
            </a:r>
            <a:r>
              <a:rPr lang="ru-RU" sz="2400" dirty="0" smtClean="0">
                <a:ea typeface="SimSun-ExtB"/>
              </a:rPr>
              <a:t>- </a:t>
            </a:r>
            <a:r>
              <a:rPr lang="ru-RU" sz="2400" dirty="0" smtClean="0"/>
              <a:t>функция</a:t>
            </a:r>
            <a:r>
              <a:rPr lang="ru-RU" sz="2400" dirty="0"/>
              <a:t>, вызываемая после завершения анимации вне зависимости, завершится анимация обычным путем или с </a:t>
            </a:r>
            <a:r>
              <a:rPr lang="ru-RU" sz="2400" dirty="0" smtClean="0"/>
              <a:t>ошибкой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375" y="1124744"/>
            <a:ext cx="79780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').animate({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'margin-left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': '+=50',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'-=10',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'-=10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duration: 1000,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step: function(now,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data = fx.elem.id + ' '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fx.prop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': ' + now;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$('body').append('&lt;div&gt;' + data + '&lt;/div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},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complete: function() 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alert('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Анимация з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авершена');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}</a:t>
            </a: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 анимации. 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animate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4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375" y="1124744"/>
            <a:ext cx="79780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id="hide"&gt;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Спрятать&lt;/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$('#hide').click(function() 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').hide(1000);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$('#hide').html('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Спрятано');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id="hide"&gt;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Спрятать&lt;/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$('#hide').click(function() 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').hide(1000, function() 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hide').html('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Спрятано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Действие после окончания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3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375" y="1124744"/>
            <a:ext cx="79780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="jquery-1.11.0.min.js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&lt;style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type="text/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absolute;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30px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0px;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1px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Тот же самый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эффект, используя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обоих случаях метод </a:t>
            </a:r>
            <a:r>
              <a:rPr lang="ru-RU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toggle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который просто переключает видимость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indent="361950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function() {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$('button').click(function(){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').toggle();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Базовые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эффекты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8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695" y="1124743"/>
            <a:ext cx="79780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="animation()"&gt;GO&lt;/button&gt;</a:t>
            </a: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="logo-ox2.gif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alt=""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 type="text/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animation() {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'30px',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'0px',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').stop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Останавливаем анимацию если она запущена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animate({</a:t>
            </a: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'800px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'500px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'0',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1200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695" y="1124743"/>
            <a:ext cx="8271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/>
              <a:t>К одному объекту можно добавить набор </a:t>
            </a:r>
            <a:r>
              <a:rPr lang="ru-RU" sz="2400" dirty="0" err="1"/>
              <a:t>анимаций</a:t>
            </a:r>
            <a:r>
              <a:rPr lang="ru-RU" sz="2400" dirty="0"/>
              <a:t>, которые будут выполнятся последовательно</a:t>
            </a:r>
            <a:r>
              <a:rPr lang="ru-RU" sz="2400" dirty="0" smtClean="0"/>
              <a:t>.</a:t>
            </a:r>
          </a:p>
          <a:p>
            <a:pPr indent="361950"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 id="go"&gt;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Запустить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анимацию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&lt;/button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 class="block"&gt;&lt;/div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.block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50px;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50px;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gold;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30px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695" y="1124742"/>
            <a:ext cx="7767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go').on('click',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f_startAnimation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f_startAnimation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$('.block')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.animate({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width: '100px',    height: '100px',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background: 'red'  }, 3000)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.animate({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'margin-left': '150px',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'margin-top': '150px'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}, 3000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3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695" y="1124743"/>
            <a:ext cx="79780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 smtClean="0"/>
              <a:t>Метод </a:t>
            </a:r>
            <a:r>
              <a:rPr lang="ru-RU" sz="2400" b="1" dirty="0" err="1" smtClean="0"/>
              <a:t>stop</a:t>
            </a:r>
            <a:r>
              <a:rPr lang="ru-RU" sz="2400" b="1" dirty="0"/>
              <a:t>()</a:t>
            </a:r>
            <a:r>
              <a:rPr lang="ru-RU" sz="2400" dirty="0"/>
              <a:t> </a:t>
            </a:r>
            <a:r>
              <a:rPr lang="ru-RU" sz="2400" dirty="0" smtClean="0"/>
              <a:t>используется </a:t>
            </a:r>
            <a:r>
              <a:rPr lang="ru-RU" sz="2400" dirty="0"/>
              <a:t>для остановки анимации или </a:t>
            </a:r>
            <a:r>
              <a:rPr lang="ru-RU" sz="2400" dirty="0" smtClean="0"/>
              <a:t>эффектов, </a:t>
            </a:r>
            <a:r>
              <a:rPr lang="ru-RU" sz="2400" dirty="0"/>
              <a:t>прежде чем она будет закончена</a:t>
            </a:r>
            <a:r>
              <a:rPr lang="ru-RU" sz="2400" dirty="0" smtClean="0"/>
              <a:t>.</a:t>
            </a:r>
          </a:p>
          <a:p>
            <a:pPr indent="361950" fontAlgn="base"/>
            <a:r>
              <a:rPr lang="ru-RU" sz="2400" b="1" dirty="0" err="1"/>
              <a:t>stop</a:t>
            </a:r>
            <a:r>
              <a:rPr lang="ru-RU" sz="2400" b="1" dirty="0"/>
              <a:t>()</a:t>
            </a:r>
            <a:r>
              <a:rPr lang="ru-RU" sz="2400" dirty="0"/>
              <a:t> метод работает для всех функций </a:t>
            </a:r>
            <a:r>
              <a:rPr lang="ru-RU" sz="2400" dirty="0" smtClean="0"/>
              <a:t>эффекта </a:t>
            </a:r>
            <a:r>
              <a:rPr lang="ru-RU" sz="2400" dirty="0" err="1"/>
              <a:t>Jquery</a:t>
            </a:r>
            <a:r>
              <a:rPr lang="ru-RU" sz="2400" dirty="0"/>
              <a:t>, в том числе раздвижные, </a:t>
            </a:r>
            <a:r>
              <a:rPr lang="ru-RU" sz="2400" dirty="0" smtClean="0"/>
              <a:t>выцветание </a:t>
            </a:r>
            <a:r>
              <a:rPr lang="ru-RU" sz="2400" dirty="0"/>
              <a:t>и </a:t>
            </a:r>
            <a:r>
              <a:rPr lang="ru-RU" sz="2400" dirty="0" smtClean="0"/>
              <a:t>анимация.</a:t>
            </a: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$(selector).stop(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stopAll,goToEnd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Необязательный параметр </a:t>
            </a:r>
            <a:r>
              <a:rPr lang="ru-RU" sz="2400" b="1" dirty="0" err="1" smtClean="0"/>
              <a:t>stopAll</a:t>
            </a:r>
            <a:r>
              <a:rPr lang="ru-RU" sz="2400" dirty="0"/>
              <a:t> </a:t>
            </a:r>
            <a:r>
              <a:rPr lang="ru-RU" sz="2400" dirty="0" smtClean="0"/>
              <a:t>определяет, </a:t>
            </a:r>
            <a:r>
              <a:rPr lang="ru-RU" sz="2400" dirty="0"/>
              <a:t>будет ли очищена </a:t>
            </a:r>
            <a:r>
              <a:rPr lang="ru-RU" sz="2400" dirty="0" smtClean="0"/>
              <a:t>очередь анимация или </a:t>
            </a:r>
            <a:r>
              <a:rPr lang="ru-RU" sz="2400" dirty="0"/>
              <a:t>нет. По умолчанию является ложным, что означает, что только активная анимация </a:t>
            </a:r>
            <a:r>
              <a:rPr lang="ru-RU" sz="2400" dirty="0" smtClean="0"/>
              <a:t>будет.</a:t>
            </a:r>
            <a:endParaRPr lang="ru-RU" sz="2400" dirty="0"/>
          </a:p>
          <a:p>
            <a:pPr indent="361950"/>
            <a:r>
              <a:rPr lang="ru-RU" sz="2400" dirty="0"/>
              <a:t>Необязательный параметр </a:t>
            </a:r>
            <a:r>
              <a:rPr lang="ru-RU" sz="2400" b="1" dirty="0" err="1" smtClean="0"/>
              <a:t>goToEnd</a:t>
            </a:r>
            <a:r>
              <a:rPr lang="ru-RU" sz="2400" dirty="0"/>
              <a:t> </a:t>
            </a:r>
            <a:r>
              <a:rPr lang="ru-RU" sz="2400" dirty="0" smtClean="0"/>
              <a:t>определяет, </a:t>
            </a:r>
            <a:r>
              <a:rPr lang="ru-RU" sz="2400" dirty="0"/>
              <a:t>будет ли </a:t>
            </a:r>
            <a:r>
              <a:rPr lang="ru-RU" sz="2400" dirty="0" smtClean="0"/>
              <a:t>завершение </a:t>
            </a:r>
            <a:r>
              <a:rPr lang="ru-RU" sz="2400" dirty="0"/>
              <a:t>текущей анимации немедленно. По умолчанию является ложным.</a:t>
            </a:r>
          </a:p>
          <a:p>
            <a:pPr indent="361950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Остановка анимации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5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10245"/>
            <a:ext cx="8280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id="go"&gt;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Запустить анимацию&lt;/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 id="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stopanim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Остановить&lt;/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 class="block"&gt;&lt;/div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.block 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width: 50px;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height: 50px;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background: gold;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margin: 30px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Остановка анимации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010245"/>
            <a:ext cx="8131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$('#go').on('click',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f_startAnimation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stopanim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').on('click',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f_stopAnimation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f_stopAnimation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(){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$('.block').stop();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f_startAnimation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$('.block')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.animate({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width: '100px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height: '100px',</a:t>
            </a:r>
          </a:p>
          <a:p>
            <a:pPr indent="361950" latinLnBrk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background: 'red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}, 3000);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Остановка анимации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Метод </a:t>
            </a:r>
            <a:r>
              <a:rPr lang="ru-RU" sz="2000" b="1" dirty="0" err="1"/>
              <a:t>hide</a:t>
            </a:r>
            <a:r>
              <a:rPr lang="ru-RU" sz="2000" dirty="0"/>
              <a:t> присваивает у элементов свойству стиля </a:t>
            </a:r>
            <a:r>
              <a:rPr lang="ru-RU" sz="2000" dirty="0" err="1"/>
              <a:t>display</a:t>
            </a:r>
            <a:r>
              <a:rPr lang="ru-RU" sz="2000" dirty="0"/>
              <a:t> значение </a:t>
            </a:r>
            <a:r>
              <a:rPr lang="ru-RU" sz="2000" dirty="0" err="1"/>
              <a:t>none</a:t>
            </a:r>
            <a:r>
              <a:rPr lang="ru-RU" sz="2000" dirty="0"/>
              <a:t>, тем самым делая элемент скрытым</a:t>
            </a:r>
            <a:r>
              <a:rPr lang="ru-RU" sz="2000" dirty="0" smtClean="0"/>
              <a:t>.</a:t>
            </a:r>
          </a:p>
          <a:p>
            <a:pPr indent="361950"/>
            <a:r>
              <a:rPr lang="ru-RU" sz="2000" dirty="0"/>
              <a:t>Метод </a:t>
            </a:r>
            <a:r>
              <a:rPr lang="ru-RU" sz="2000" dirty="0" err="1"/>
              <a:t>hide</a:t>
            </a:r>
            <a:r>
              <a:rPr lang="ru-RU" sz="2000" dirty="0"/>
              <a:t> может принимать следующие формы: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hide</a:t>
            </a:r>
            <a:r>
              <a:rPr lang="ru-RU" sz="2000" b="1" dirty="0" smtClean="0"/>
              <a:t>() </a:t>
            </a:r>
            <a:r>
              <a:rPr lang="ru-RU" sz="2000" dirty="0" smtClean="0">
                <a:ea typeface="SimSun-ExtB"/>
              </a:rPr>
              <a:t>-</a:t>
            </a:r>
            <a:r>
              <a:rPr lang="ru-RU" sz="2000" dirty="0" smtClean="0"/>
              <a:t> </a:t>
            </a:r>
            <a:r>
              <a:rPr lang="ru-RU" sz="2000" dirty="0"/>
              <a:t>метод без </a:t>
            </a:r>
            <a:r>
              <a:rPr lang="ru-RU" sz="2000" dirty="0" smtClean="0"/>
              <a:t>параметров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hide</a:t>
            </a:r>
            <a:r>
              <a:rPr lang="ru-RU" sz="2000" b="1" dirty="0"/>
              <a:t>([</a:t>
            </a:r>
            <a:r>
              <a:rPr lang="ru-RU" sz="2000" b="1" dirty="0" err="1"/>
              <a:t>duration</a:t>
            </a:r>
            <a:r>
              <a:rPr lang="ru-RU" sz="2000" b="1" dirty="0"/>
              <a:t>][, </a:t>
            </a:r>
            <a:r>
              <a:rPr lang="ru-RU" sz="2000" b="1" dirty="0" err="1"/>
              <a:t>complete</a:t>
            </a:r>
            <a:r>
              <a:rPr lang="ru-RU" sz="2000" b="1" dirty="0" smtClean="0"/>
              <a:t>])</a:t>
            </a:r>
            <a:r>
              <a:rPr lang="ru-RU" sz="2000" b="1" dirty="0"/>
              <a:t> </a:t>
            </a:r>
            <a:r>
              <a:rPr lang="ru-RU" sz="2000" dirty="0">
                <a:ea typeface="SimSun-ExtB"/>
              </a:rPr>
              <a:t>-</a:t>
            </a:r>
            <a:r>
              <a:rPr lang="ru-RU" sz="2000" dirty="0"/>
              <a:t> </a:t>
            </a:r>
            <a:r>
              <a:rPr lang="ru-RU" sz="2000" b="1" dirty="0" smtClean="0"/>
              <a:t> </a:t>
            </a:r>
            <a:r>
              <a:rPr lang="ru-RU" sz="2000" dirty="0"/>
              <a:t>принимает два необязательных </a:t>
            </a:r>
            <a:r>
              <a:rPr lang="ru-RU" sz="2000" dirty="0" smtClean="0"/>
              <a:t>параметра.</a:t>
            </a:r>
            <a:br>
              <a:rPr lang="ru-RU" sz="2000" dirty="0" smtClean="0"/>
            </a:br>
            <a:r>
              <a:rPr lang="ru-RU" sz="2000" dirty="0" smtClean="0"/>
              <a:t>Параметр</a:t>
            </a:r>
            <a:r>
              <a:rPr lang="ru-RU" sz="2000" dirty="0"/>
              <a:t> </a:t>
            </a:r>
            <a:r>
              <a:rPr lang="ru-RU" sz="2000" b="1" dirty="0" err="1"/>
              <a:t>duration</a:t>
            </a:r>
            <a:r>
              <a:rPr lang="ru-RU" sz="2000" dirty="0"/>
              <a:t> указывает как долго анимация элемента будет длиться. По умолчанию его значение равно 400 миллисекунд.</a:t>
            </a:r>
          </a:p>
          <a:p>
            <a:pPr indent="361950"/>
            <a:r>
              <a:rPr lang="ru-RU" sz="2000" dirty="0"/>
              <a:t>Параметр </a:t>
            </a:r>
            <a:r>
              <a:rPr lang="ru-RU" sz="2000" b="1" dirty="0" err="1"/>
              <a:t>complete</a:t>
            </a:r>
            <a:r>
              <a:rPr lang="ru-RU" sz="2000" dirty="0"/>
              <a:t> представляет функцию, вызываемую методом по завершению анимации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hide</a:t>
            </a:r>
            <a:r>
              <a:rPr lang="ru-RU" sz="2000" b="1" dirty="0"/>
              <a:t>([</a:t>
            </a:r>
            <a:r>
              <a:rPr lang="ru-RU" sz="2000" b="1" dirty="0" err="1"/>
              <a:t>duration</a:t>
            </a:r>
            <a:r>
              <a:rPr lang="ru-RU" sz="2000" b="1" dirty="0"/>
              <a:t>] [, </a:t>
            </a:r>
            <a:r>
              <a:rPr lang="ru-RU" sz="2000" b="1" dirty="0" err="1"/>
              <a:t>easing</a:t>
            </a:r>
            <a:r>
              <a:rPr lang="ru-RU" sz="2000" b="1" dirty="0"/>
              <a:t>][, </a:t>
            </a:r>
            <a:r>
              <a:rPr lang="ru-RU" sz="2000" b="1" dirty="0" err="1"/>
              <a:t>complete</a:t>
            </a:r>
            <a:r>
              <a:rPr lang="ru-RU" sz="2000" b="1" dirty="0" smtClean="0"/>
              <a:t>])  </a:t>
            </a:r>
            <a:r>
              <a:rPr lang="ru-RU" sz="2000" dirty="0" smtClean="0">
                <a:ea typeface="SimSun-ExtB"/>
              </a:rPr>
              <a:t>- </a:t>
            </a:r>
            <a:r>
              <a:rPr lang="ru-RU" sz="2000" dirty="0" smtClean="0"/>
              <a:t>добавляется </a:t>
            </a:r>
            <a:r>
              <a:rPr lang="ru-RU" sz="2000" dirty="0"/>
              <a:t>параметр </a:t>
            </a:r>
            <a:r>
              <a:rPr lang="ru-RU" sz="2000" b="1" dirty="0" err="1"/>
              <a:t>easing</a:t>
            </a:r>
            <a:r>
              <a:rPr lang="ru-RU" sz="2000" dirty="0"/>
              <a:t>, который принимает название функции плавности анимации в виде строки. По умолчанию его значение равно "</a:t>
            </a:r>
            <a:r>
              <a:rPr lang="ru-RU" sz="2000" b="1" dirty="0" err="1"/>
              <a:t>swing</a:t>
            </a:r>
            <a:r>
              <a:rPr lang="ru-RU" sz="2000" dirty="0" smtClean="0"/>
              <a:t>".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hide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 smtClean="0"/>
              <a:t>Можно </a:t>
            </a:r>
            <a:r>
              <a:rPr lang="ru-RU" sz="2000" dirty="0" smtClean="0"/>
              <a:t>использовать </a:t>
            </a:r>
            <a:r>
              <a:rPr lang="ru-RU" sz="2000" dirty="0"/>
              <a:t>медленную (</a:t>
            </a:r>
            <a:r>
              <a:rPr lang="ru-RU" sz="2000" dirty="0" err="1"/>
              <a:t>hide</a:t>
            </a:r>
            <a:r>
              <a:rPr lang="ru-RU" sz="2000" dirty="0"/>
              <a:t>('</a:t>
            </a:r>
            <a:r>
              <a:rPr lang="ru-RU" sz="2000" dirty="0" err="1"/>
              <a:t>slow</a:t>
            </a:r>
            <a:r>
              <a:rPr lang="ru-RU" sz="2000" dirty="0"/>
              <a:t>')) или быструю анимацию (</a:t>
            </a:r>
            <a:r>
              <a:rPr lang="ru-RU" sz="2000" dirty="0" err="1"/>
              <a:t>hide</a:t>
            </a:r>
            <a:r>
              <a:rPr lang="ru-RU" sz="2000" dirty="0"/>
              <a:t>('</a:t>
            </a:r>
            <a:r>
              <a:rPr lang="ru-RU" sz="2000" dirty="0" err="1"/>
              <a:t>fast</a:t>
            </a:r>
            <a:r>
              <a:rPr lang="ru-RU" sz="2000" dirty="0"/>
              <a:t>')), длительность которых равна соответственно 600 и 200 миллисекунд</a:t>
            </a:r>
            <a:r>
              <a:rPr lang="ru-RU" sz="2000" dirty="0" smtClean="0"/>
              <a:t>.</a:t>
            </a:r>
            <a:r>
              <a:rPr lang="ru-RU" sz="2000" dirty="0"/>
              <a:t> </a:t>
            </a:r>
            <a:endParaRPr lang="ru-RU" sz="2000" dirty="0" smtClean="0"/>
          </a:p>
          <a:p>
            <a:pPr indent="361950"/>
            <a:endParaRPr lang="ru-RU" sz="2000" dirty="0" smtClean="0"/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button#hide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').hide('slow', function(){</a:t>
            </a:r>
          </a:p>
          <a:p>
            <a:pPr indent="36195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 скрыт');</a:t>
            </a:r>
          </a:p>
          <a:p>
            <a:pPr indent="361950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pPr indent="361950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hide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000" dirty="0"/>
              <a:t>Метод </a:t>
            </a:r>
            <a:r>
              <a:rPr lang="ru-RU" sz="2000" b="1" dirty="0" err="1"/>
              <a:t>show</a:t>
            </a:r>
            <a:r>
              <a:rPr lang="ru-RU" sz="2000" dirty="0"/>
              <a:t> отображает элемент, устанавливая то значение для свойства </a:t>
            </a:r>
            <a:r>
              <a:rPr lang="ru-RU" sz="2000" dirty="0" err="1"/>
              <a:t>display</a:t>
            </a:r>
            <a:r>
              <a:rPr lang="ru-RU" sz="2000" dirty="0"/>
              <a:t>, которое было до </a:t>
            </a:r>
            <a:r>
              <a:rPr lang="ru-RU" sz="2000" dirty="0" smtClean="0"/>
              <a:t>скрытия.</a:t>
            </a:r>
          </a:p>
          <a:p>
            <a:pPr indent="361950">
              <a:spcAft>
                <a:spcPts val="600"/>
              </a:spcAft>
            </a:pPr>
            <a:r>
              <a:rPr lang="ru-RU" sz="2000" dirty="0" smtClean="0"/>
              <a:t>Например</a:t>
            </a:r>
            <a:r>
              <a:rPr lang="ru-RU" sz="2000" dirty="0"/>
              <a:t>, если до скрытия элемента у него был определен стиль </a:t>
            </a:r>
            <a:r>
              <a:rPr lang="ru-RU" sz="2000" dirty="0" err="1"/>
              <a:t>display</a:t>
            </a:r>
            <a:r>
              <a:rPr lang="ru-RU" sz="2000" dirty="0"/>
              <a:t>: </a:t>
            </a:r>
            <a:r>
              <a:rPr lang="ru-RU" sz="2000" dirty="0" err="1"/>
              <a:t>inline</a:t>
            </a:r>
            <a:r>
              <a:rPr lang="ru-RU" sz="2000" dirty="0"/>
              <a:t>, то и после отображения он будет иметь значение </a:t>
            </a:r>
            <a:r>
              <a:rPr lang="ru-RU" sz="2000" dirty="0" err="1" smtClean="0"/>
              <a:t>inline</a:t>
            </a:r>
            <a:r>
              <a:rPr lang="ru-RU" sz="2000" dirty="0" smtClean="0"/>
              <a:t>.</a:t>
            </a:r>
          </a:p>
          <a:p>
            <a:pPr indent="361950">
              <a:spcAft>
                <a:spcPts val="600"/>
              </a:spcAft>
            </a:pPr>
            <a:r>
              <a:rPr lang="ru-RU" sz="2000" dirty="0" smtClean="0"/>
              <a:t>Если </a:t>
            </a:r>
            <a:r>
              <a:rPr lang="ru-RU" sz="2000" dirty="0"/>
              <a:t>же стиль не был определен явно, то он будет иметь значение </a:t>
            </a:r>
            <a:r>
              <a:rPr lang="ru-RU" sz="2000" b="1" dirty="0" err="1"/>
              <a:t>display</a:t>
            </a:r>
            <a:r>
              <a:rPr lang="ru-RU" sz="2000" b="1" dirty="0"/>
              <a:t>: </a:t>
            </a:r>
            <a:r>
              <a:rPr lang="ru-RU" sz="2000" b="1" dirty="0" err="1"/>
              <a:t>block</a:t>
            </a:r>
            <a:r>
              <a:rPr lang="ru-RU" sz="2000" dirty="0"/>
              <a:t>.</a:t>
            </a:r>
          </a:p>
          <a:p>
            <a:pPr indent="361950">
              <a:spcAft>
                <a:spcPts val="600"/>
              </a:spcAft>
            </a:pPr>
            <a:r>
              <a:rPr lang="ru-RU" sz="2000" dirty="0"/>
              <a:t>Метод </a:t>
            </a:r>
            <a:r>
              <a:rPr lang="ru-RU" sz="2000" dirty="0" err="1"/>
              <a:t>show</a:t>
            </a:r>
            <a:r>
              <a:rPr lang="ru-RU" sz="2000" dirty="0"/>
              <a:t> имеет те же самые формы, что и метод </a:t>
            </a:r>
            <a:r>
              <a:rPr lang="ru-RU" sz="2000" dirty="0" err="1"/>
              <a:t>hide</a:t>
            </a:r>
            <a:r>
              <a:rPr lang="ru-RU" sz="2000" dirty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show</a:t>
            </a:r>
            <a:r>
              <a:rPr lang="ru-RU" sz="2000" b="1" dirty="0"/>
              <a:t>()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show</a:t>
            </a:r>
            <a:r>
              <a:rPr lang="ru-RU" sz="2000" b="1" dirty="0"/>
              <a:t>([</a:t>
            </a:r>
            <a:r>
              <a:rPr lang="ru-RU" sz="2000" b="1" dirty="0" err="1"/>
              <a:t>duration</a:t>
            </a:r>
            <a:r>
              <a:rPr lang="ru-RU" sz="2000" b="1" dirty="0"/>
              <a:t>][, </a:t>
            </a:r>
            <a:r>
              <a:rPr lang="ru-RU" sz="2000" b="1" dirty="0" err="1"/>
              <a:t>complete</a:t>
            </a:r>
            <a:r>
              <a:rPr lang="ru-RU" sz="2000" b="1" dirty="0"/>
              <a:t>])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show</a:t>
            </a:r>
            <a:r>
              <a:rPr lang="ru-RU" sz="2000" b="1" dirty="0"/>
              <a:t>([</a:t>
            </a:r>
            <a:r>
              <a:rPr lang="ru-RU" sz="2000" b="1" dirty="0" err="1"/>
              <a:t>duration</a:t>
            </a:r>
            <a:r>
              <a:rPr lang="ru-RU" sz="2000" b="1" dirty="0"/>
              <a:t>] [, </a:t>
            </a:r>
            <a:r>
              <a:rPr lang="ru-RU" sz="2000" b="1" dirty="0" err="1"/>
              <a:t>easing</a:t>
            </a:r>
            <a:r>
              <a:rPr lang="ru-RU" sz="2000" b="1" dirty="0"/>
              <a:t>][, </a:t>
            </a:r>
            <a:r>
              <a:rPr lang="ru-RU" sz="2000" b="1" dirty="0" err="1"/>
              <a:t>complete</a:t>
            </a:r>
            <a:r>
              <a:rPr lang="ru-RU" sz="2000" b="1" dirty="0"/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show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="jquery-1.10.1.min.js"&gt;&lt;/script&gt;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 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display:none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p.first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display:block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Выбранный язык&lt;/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&lt;p class='first'&gt;Java&lt;/p&gt;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&lt;p&gt;C/C++&lt;/p&gt;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&lt;p&gt;PHP&lt;/p&gt;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&lt;p class='last'&gt;JavaScript&lt;/p&gt;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Назад&lt;/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id="next"&gt;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Вперед&lt;/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show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 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current = $("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div#langs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p").first();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$('#next').click(function(){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$(current).not('.last').hide("fast", function() 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current = $(current).next('p');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$(current).show("fast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});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$('#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').click(function(){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$(current).not('.first').hide("fast", function() {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current = $(current).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('p');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$(current).show("fast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});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show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id="hide"&gt;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Спрятать&lt;/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id="show"&gt;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Показать&lt;/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Блок с текстом.&lt;/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$('#hide').click(function() {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').hide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show').click(function() {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$('#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').show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hide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и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show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54" y="2780928"/>
            <a:ext cx="2978819" cy="35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0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1130</Words>
  <Application>Microsoft Office PowerPoint</Application>
  <PresentationFormat>Экран (4:3)</PresentationFormat>
  <Paragraphs>386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SimSun-ExtB</vt:lpstr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Эффекты и анимация в jQuery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170</cp:revision>
  <dcterms:created xsi:type="dcterms:W3CDTF">2016-05-18T02:57:37Z</dcterms:created>
  <dcterms:modified xsi:type="dcterms:W3CDTF">2018-05-18T01:56:08Z</dcterms:modified>
</cp:coreProperties>
</file>