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2" r:id="rId2"/>
    <p:sldId id="367" r:id="rId3"/>
    <p:sldId id="260" r:id="rId4"/>
    <p:sldId id="258" r:id="rId5"/>
    <p:sldId id="378" r:id="rId6"/>
    <p:sldId id="261" r:id="rId7"/>
    <p:sldId id="262" r:id="rId8"/>
    <p:sldId id="263" r:id="rId9"/>
    <p:sldId id="381" r:id="rId10"/>
    <p:sldId id="369" r:id="rId11"/>
    <p:sldId id="370" r:id="rId12"/>
    <p:sldId id="264" r:id="rId13"/>
    <p:sldId id="379" r:id="rId14"/>
    <p:sldId id="380" r:id="rId15"/>
    <p:sldId id="382" r:id="rId16"/>
    <p:sldId id="383" r:id="rId17"/>
    <p:sldId id="265" r:id="rId18"/>
    <p:sldId id="266" r:id="rId19"/>
    <p:sldId id="373" r:id="rId20"/>
    <p:sldId id="384" r:id="rId21"/>
    <p:sldId id="272" r:id="rId22"/>
    <p:sldId id="385" r:id="rId23"/>
    <p:sldId id="371" r:id="rId24"/>
    <p:sldId id="372" r:id="rId25"/>
    <p:sldId id="273" r:id="rId26"/>
    <p:sldId id="274" r:id="rId27"/>
    <p:sldId id="376" r:id="rId28"/>
    <p:sldId id="377" r:id="rId29"/>
    <p:sldId id="267" r:id="rId30"/>
    <p:sldId id="375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8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12.02.2019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12.02.2019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12.02.2019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12.02.2019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dirty="0" smtClean="0">
                <a:solidFill>
                  <a:srgbClr val="C00000"/>
                </a:solidFill>
              </a:rPr>
              <a:t>Программирование на </a:t>
            </a:r>
            <a:r>
              <a:rPr lang="en-US" altLang="ru-RU" b="1" dirty="0" smtClean="0">
                <a:solidFill>
                  <a:srgbClr val="C00000"/>
                </a:solidFill>
              </a:rPr>
              <a:t>JavaScript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157192"/>
            <a:ext cx="6400800" cy="12192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Общий обзор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языка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6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Способ встраивания кода языка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 в структуру документа </a:t>
            </a:r>
            <a:r>
              <a:rPr lang="en-US" sz="2400" dirty="0" smtClean="0"/>
              <a:t>html</a:t>
            </a:r>
            <a:r>
              <a:rPr lang="ru-RU" sz="2400" dirty="0" smtClean="0"/>
              <a:t> используя обработчик события, которые задаются в качестве значений специальных атрибутов.</a:t>
            </a:r>
          </a:p>
          <a:p>
            <a:pPr indent="361950"/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type=“button” value=“OK”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Данный текст выведен на страницу с помощью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JavaScript.');”&gt;</a:t>
            </a:r>
          </a:p>
          <a:p>
            <a:pPr indent="361950"/>
            <a:endParaRPr lang="en-US" sz="2400" dirty="0"/>
          </a:p>
          <a:p>
            <a:pPr indent="361950"/>
            <a:r>
              <a:rPr lang="ru-RU" sz="2400" dirty="0" smtClean="0"/>
              <a:t>Используя атрибуты обработчиков событий </a:t>
            </a:r>
            <a:r>
              <a:rPr lang="en-US" sz="2400" dirty="0" smtClean="0"/>
              <a:t>html </a:t>
            </a:r>
            <a:r>
              <a:rPr lang="ru-RU" sz="2400" dirty="0" smtClean="0"/>
              <a:t>тегов можно использовать код многократно.</a:t>
            </a:r>
          </a:p>
          <a:p>
            <a:pPr indent="361950"/>
            <a:r>
              <a:rPr lang="ru-RU" sz="2400" dirty="0" smtClean="0"/>
              <a:t>В обработчике можно обратиться и к некоторой функции, которая прописана во внешнем файле.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Размещение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На страницу можно подключать несколько скриптов. Выполняться они будут </a:t>
            </a:r>
            <a:r>
              <a:rPr lang="ru-RU" sz="2400" b="1" dirty="0" smtClean="0"/>
              <a:t>последовательно</a:t>
            </a:r>
            <a:r>
              <a:rPr lang="ru-RU" sz="2400" dirty="0" smtClean="0"/>
              <a:t>, </a:t>
            </a:r>
            <a:r>
              <a:rPr lang="ru-RU" sz="2400" dirty="0" err="1" smtClean="0"/>
              <a:t>т.е</a:t>
            </a:r>
            <a:r>
              <a:rPr lang="ru-RU" sz="2400" dirty="0" smtClean="0"/>
              <a:t> в том порядке как они подключены на странице.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Первое сообщение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Второе сообщение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Порядок выполнения скриптов последователен и для скриптов у которых указан параметр </a:t>
            </a:r>
            <a:r>
              <a:rPr lang="en-US" sz="2400" dirty="0" err="1"/>
              <a:t>src</a:t>
            </a:r>
            <a:r>
              <a:rPr lang="en-US" sz="2400" dirty="0"/>
              <a:t>.</a:t>
            </a:r>
            <a:endParaRPr lang="ru-RU" sz="2400" dirty="0"/>
          </a:p>
          <a:p>
            <a:pPr indent="361950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Размещение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099" y="4725144"/>
            <a:ext cx="8097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Код </a:t>
            </a:r>
            <a:r>
              <a:rPr lang="ru-RU" sz="2400" dirty="0" err="1"/>
              <a:t>javascript</a:t>
            </a:r>
            <a:r>
              <a:rPr lang="ru-RU" sz="2400" dirty="0"/>
              <a:t> состоит из </a:t>
            </a:r>
            <a:r>
              <a:rPr lang="ru-RU" sz="2400" b="1" dirty="0"/>
              <a:t>инструкций</a:t>
            </a:r>
            <a:r>
              <a:rPr lang="ru-RU" sz="2400" dirty="0"/>
              <a:t>, каждая из которых завершается точкой запятой</a:t>
            </a:r>
            <a:r>
              <a:rPr lang="ru-RU" sz="2200" dirty="0" smtClean="0"/>
              <a:t>. </a:t>
            </a:r>
            <a:endParaRPr lang="ru-RU" sz="2200" dirty="0" smtClean="0"/>
          </a:p>
          <a:p>
            <a:pPr indent="361950"/>
            <a:endParaRPr lang="ru-RU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Основы синтаксиса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7200800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В </a:t>
            </a:r>
            <a:r>
              <a:rPr lang="ru-RU" sz="2200" dirty="0" err="1"/>
              <a:t>JavaScript</a:t>
            </a:r>
            <a:r>
              <a:rPr lang="ru-RU" sz="2200" dirty="0"/>
              <a:t> существует два </a:t>
            </a:r>
            <a:r>
              <a:rPr lang="ru-RU" sz="2200" dirty="0" smtClean="0"/>
              <a:t>вида комментариев</a:t>
            </a:r>
            <a:r>
              <a:rPr lang="en-US" sz="2200" dirty="0" smtClean="0"/>
              <a:t> (</a:t>
            </a:r>
            <a:r>
              <a:rPr lang="ru-RU" sz="2200" dirty="0" smtClean="0"/>
              <a:t>строки, которые не учитываются интерпретатором языка): </a:t>
            </a:r>
            <a:r>
              <a:rPr lang="ru-RU" sz="2200" b="1" dirty="0" smtClean="0"/>
              <a:t>короткие</a:t>
            </a:r>
            <a:r>
              <a:rPr lang="ru-RU" sz="2200" dirty="0"/>
              <a:t> и  </a:t>
            </a:r>
            <a:r>
              <a:rPr lang="ru-RU" sz="2200" b="1" dirty="0"/>
              <a:t>длинные</a:t>
            </a:r>
            <a:r>
              <a:rPr lang="ru-RU" sz="2200" dirty="0" smtClean="0"/>
              <a:t>.</a:t>
            </a:r>
            <a:r>
              <a:rPr lang="ru-RU" sz="2200" dirty="0"/>
              <a:t> </a:t>
            </a:r>
            <a:endParaRPr lang="ru-RU" sz="2200" dirty="0" smtClean="0"/>
          </a:p>
          <a:p>
            <a:pPr indent="361950"/>
            <a:endParaRPr lang="ru-RU" sz="2200" b="1" dirty="0" smtClean="0"/>
          </a:p>
          <a:p>
            <a:pPr indent="361950"/>
            <a:r>
              <a:rPr lang="ru-RU" sz="2200" b="1" dirty="0" smtClean="0"/>
              <a:t>Короткие </a:t>
            </a:r>
            <a:r>
              <a:rPr lang="ru-RU" sz="2200" b="1" dirty="0"/>
              <a:t>комментарии</a:t>
            </a:r>
            <a:r>
              <a:rPr lang="ru-RU" sz="2200" dirty="0"/>
              <a:t> - это комментарии, длина которых не превышает длину </a:t>
            </a:r>
            <a:r>
              <a:rPr lang="ru-RU" sz="2200" dirty="0" smtClean="0"/>
              <a:t>строки. Все </a:t>
            </a:r>
            <a:r>
              <a:rPr lang="ru-RU" sz="2200" dirty="0"/>
              <a:t>что находится после символа </a:t>
            </a:r>
            <a:r>
              <a:rPr lang="ru-RU" sz="2200" b="1" dirty="0"/>
              <a:t>//</a:t>
            </a:r>
            <a:r>
              <a:rPr lang="ru-RU" sz="2200" dirty="0"/>
              <a:t> до конца строки будет являться коротким комментарием.</a:t>
            </a:r>
          </a:p>
          <a:p>
            <a:pPr indent="361950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("Привет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друг");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'Привет друг'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b="1" dirty="0" smtClean="0"/>
          </a:p>
          <a:p>
            <a:pPr indent="361950"/>
            <a:r>
              <a:rPr lang="ru-RU" sz="2200" b="1" dirty="0" smtClean="0"/>
              <a:t>Многострочные </a:t>
            </a:r>
            <a:r>
              <a:rPr lang="ru-RU" sz="2200" b="1" dirty="0"/>
              <a:t>комментарии</a:t>
            </a:r>
            <a:r>
              <a:rPr lang="ru-RU" sz="2200" dirty="0"/>
              <a:t> - это комментарии, длина которых может превышать длину </a:t>
            </a:r>
            <a:r>
              <a:rPr lang="ru-RU" sz="2200" dirty="0" smtClean="0"/>
              <a:t>строки.</a:t>
            </a:r>
          </a:p>
          <a:p>
            <a:pPr indent="361950"/>
            <a:r>
              <a:rPr lang="ru-RU" sz="2200" dirty="0" smtClean="0"/>
              <a:t>Многострочные </a:t>
            </a:r>
            <a:r>
              <a:rPr lang="ru-RU" sz="2200" dirty="0"/>
              <a:t>комментарии начинаются с </a:t>
            </a:r>
            <a:r>
              <a:rPr lang="ru-RU" sz="2200" b="1" dirty="0"/>
              <a:t>/*</a:t>
            </a:r>
            <a:r>
              <a:rPr lang="ru-RU" sz="2200" dirty="0"/>
              <a:t> и заканчиваются </a:t>
            </a:r>
            <a:r>
              <a:rPr lang="ru-RU" sz="2200" b="1" dirty="0" smtClean="0"/>
              <a:t>*/</a:t>
            </a:r>
            <a:r>
              <a:rPr lang="ru-RU" sz="2200" dirty="0" smtClean="0"/>
              <a:t>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Комментарии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1511692"/>
            <a:ext cx="4617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ru-RU" altLang="ru-RU" sz="2200" b="1" dirty="0"/>
              <a:t>console.log()</a:t>
            </a:r>
            <a:r>
              <a:rPr lang="ru-RU" altLang="ru-RU" sz="2200" dirty="0"/>
              <a:t> — подходит </a:t>
            </a:r>
            <a:r>
              <a:rPr lang="ru-RU" altLang="ru-RU" sz="2200" dirty="0" smtClean="0"/>
              <a:t>для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ru-RU" altLang="ru-RU" sz="2200" dirty="0" smtClean="0"/>
              <a:t>вывода </a:t>
            </a:r>
            <a:r>
              <a:rPr lang="ru-RU" altLang="ru-RU" sz="2200" dirty="0"/>
              <a:t>любой </a:t>
            </a:r>
            <a:r>
              <a:rPr lang="ru-RU" altLang="ru-RU" sz="2200" dirty="0" smtClean="0"/>
              <a:t>информации.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ru-RU" altLang="ru-RU" sz="2200" b="1" dirty="0" smtClean="0"/>
              <a:t>console.info</a:t>
            </a:r>
            <a:r>
              <a:rPr lang="ru-RU" altLang="ru-RU" sz="2200" b="1" dirty="0"/>
              <a:t>() </a:t>
            </a:r>
            <a:r>
              <a:rPr lang="ru-RU" altLang="ru-RU" sz="2200" dirty="0"/>
              <a:t>— удобна для отображения уведомляющей </a:t>
            </a:r>
            <a:r>
              <a:rPr lang="ru-RU" altLang="ru-RU" sz="2200" dirty="0" smtClean="0"/>
              <a:t>информации.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ru-RU" altLang="ru-RU" sz="2200" b="1" dirty="0" err="1" smtClean="0"/>
              <a:t>console.warn</a:t>
            </a:r>
            <a:r>
              <a:rPr lang="ru-RU" altLang="ru-RU" sz="2200" b="1" dirty="0"/>
              <a:t>() </a:t>
            </a:r>
            <a:r>
              <a:rPr lang="ru-RU" altLang="ru-RU" sz="2200" dirty="0"/>
              <a:t>— подходит для отображения предупреждений. </a:t>
            </a:r>
            <a:endParaRPr lang="ru-RU" altLang="ru-RU" sz="2200" dirty="0" smtClean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ru-RU" altLang="ru-RU" sz="2200" b="1" dirty="0" err="1" smtClean="0"/>
              <a:t>console.error</a:t>
            </a:r>
            <a:r>
              <a:rPr lang="ru-RU" altLang="ru-RU" sz="2200" b="1" dirty="0"/>
              <a:t>() </a:t>
            </a:r>
            <a:r>
              <a:rPr lang="ru-RU" altLang="ru-RU" sz="2200" dirty="0"/>
              <a:t>— отображает ошибки красным цветом.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Сообщения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39" y="1340768"/>
            <a:ext cx="3811026" cy="3888432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Сообщения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107" y="1059782"/>
            <a:ext cx="712879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="utf-8"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&lt;h2&gt;Первая программа на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a = 5 + 8;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console.log("Результат операции");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86" y="1988840"/>
            <a:ext cx="5828679" cy="43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document.write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23106" y="1244448"/>
            <a:ext cx="730527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="utf-8"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&lt;h2&gt;Первая программа на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a = 5 + 8;</a:t>
            </a:r>
          </a:p>
          <a:p>
            <a:pPr lvl="0"/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Результат операции ");</a:t>
            </a:r>
          </a:p>
          <a:p>
            <a:pPr lvl="0"/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92" y="3284984"/>
            <a:ext cx="5860053" cy="29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96752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ru-RU" sz="2400" dirty="0" smtClean="0"/>
              <a:t>Каждая </a:t>
            </a:r>
            <a:r>
              <a:rPr lang="ru-RU" sz="2400" dirty="0" err="1"/>
              <a:t>JavaScript</a:t>
            </a:r>
            <a:r>
              <a:rPr lang="ru-RU" sz="2400" dirty="0"/>
              <a:t> переменная должна иметь собственное уникальное имя, которое </a:t>
            </a:r>
            <a:r>
              <a:rPr lang="ru-RU" sz="2400" dirty="0" smtClean="0"/>
              <a:t>содержит латинские буквы, цифры или символ </a:t>
            </a:r>
            <a:r>
              <a:rPr lang="ru-RU" sz="2400" dirty="0"/>
              <a:t>"_".</a:t>
            </a:r>
          </a:p>
          <a:p>
            <a:pPr indent="534988"/>
            <a:r>
              <a:rPr lang="ru-RU" sz="2400" b="1" u="sng" dirty="0"/>
              <a:t>Обратите внимание</a:t>
            </a:r>
            <a:r>
              <a:rPr lang="ru-RU" sz="2400" b="1" dirty="0"/>
              <a:t>:</a:t>
            </a:r>
            <a:r>
              <a:rPr lang="ru-RU" sz="2400" dirty="0"/>
              <a:t> имя переменных в </a:t>
            </a:r>
            <a:r>
              <a:rPr lang="ru-RU" sz="2400" dirty="0" err="1"/>
              <a:t>JavaScript</a:t>
            </a:r>
            <a:r>
              <a:rPr lang="ru-RU" sz="2400" dirty="0"/>
              <a:t> не может начинаться с </a:t>
            </a:r>
            <a:r>
              <a:rPr lang="ru-RU" sz="2400" dirty="0" smtClean="0"/>
              <a:t>цифр.</a:t>
            </a:r>
          </a:p>
          <a:p>
            <a:pPr indent="534988"/>
            <a:r>
              <a:rPr lang="ru-RU" sz="2400" dirty="0"/>
              <a:t>С</a:t>
            </a:r>
            <a:r>
              <a:rPr lang="ru-RU" sz="2400" dirty="0" smtClean="0"/>
              <a:t>оздание </a:t>
            </a:r>
            <a:r>
              <a:rPr lang="ru-RU" sz="2400" dirty="0"/>
              <a:t>переменных в </a:t>
            </a:r>
            <a:r>
              <a:rPr lang="ru-RU" sz="2400" dirty="0" err="1"/>
              <a:t>JavaScript</a:t>
            </a:r>
            <a:r>
              <a:rPr lang="ru-RU" sz="2400" dirty="0"/>
              <a:t> </a:t>
            </a:r>
            <a:r>
              <a:rPr lang="ru-RU" sz="2400" dirty="0" smtClean="0"/>
              <a:t>называют </a:t>
            </a:r>
            <a:r>
              <a:rPr lang="ru-RU" sz="2400" b="1" i="1" dirty="0" smtClean="0"/>
              <a:t>"объявлением</a:t>
            </a:r>
            <a:r>
              <a:rPr lang="ru-RU" sz="2400" b="1" i="1" dirty="0"/>
              <a:t>"</a:t>
            </a:r>
            <a:r>
              <a:rPr lang="ru-RU" sz="2400" dirty="0"/>
              <a:t> </a:t>
            </a:r>
            <a:r>
              <a:rPr lang="ru-RU" sz="2400" dirty="0" smtClean="0"/>
              <a:t>переменных.</a:t>
            </a:r>
          </a:p>
          <a:p>
            <a:pPr indent="534988"/>
            <a:r>
              <a:rPr lang="ru-RU" sz="2400" dirty="0" smtClean="0"/>
              <a:t>Переменные </a:t>
            </a:r>
            <a:r>
              <a:rPr lang="ru-RU" sz="2400" dirty="0"/>
              <a:t>в </a:t>
            </a:r>
            <a:r>
              <a:rPr lang="ru-RU" sz="2400" dirty="0" err="1"/>
              <a:t>JavaScript</a:t>
            </a:r>
            <a:r>
              <a:rPr lang="ru-RU" sz="2400" dirty="0"/>
              <a:t> объявляются с помощью </a:t>
            </a:r>
            <a:r>
              <a:rPr lang="ru-RU" sz="2400" dirty="0" smtClean="0"/>
              <a:t>ключевого слова </a:t>
            </a:r>
            <a:r>
              <a:rPr lang="ru-RU" sz="2400" b="1" dirty="0" err="1" smtClean="0"/>
              <a:t>var</a:t>
            </a:r>
            <a:r>
              <a:rPr lang="ru-RU" sz="2400" dirty="0" smtClean="0"/>
              <a:t>.</a:t>
            </a:r>
          </a:p>
          <a:p>
            <a:pPr indent="361950"/>
            <a:endParaRPr lang="ru-RU" sz="2400" dirty="0" smtClean="0"/>
          </a:p>
          <a:p>
            <a:pPr indent="534988"/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'Привет всем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!';</a:t>
            </a:r>
          </a:p>
          <a:p>
            <a:pPr indent="534988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Выведем значение переменной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4988"/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196752"/>
            <a:ext cx="8064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Если объявление переменной происходит </a:t>
            </a:r>
            <a:r>
              <a:rPr lang="ru-RU" sz="2400" dirty="0"/>
              <a:t>в </a:t>
            </a:r>
            <a:r>
              <a:rPr lang="ru-RU" sz="2400" b="1" dirty="0"/>
              <a:t>локальном контексте </a:t>
            </a:r>
            <a:r>
              <a:rPr lang="ru-RU" sz="2400" dirty="0"/>
              <a:t>(т.е. в теле какой-либо функции) объявление с </a:t>
            </a:r>
            <a:r>
              <a:rPr lang="ru-RU" sz="2400" b="1" dirty="0" err="1"/>
              <a:t>var</a:t>
            </a:r>
            <a:r>
              <a:rPr lang="ru-RU" sz="2400" dirty="0"/>
              <a:t> создает </a:t>
            </a:r>
            <a:r>
              <a:rPr lang="ru-RU" sz="2400" b="1" dirty="0"/>
              <a:t>локальную переменную</a:t>
            </a:r>
            <a:r>
              <a:rPr lang="ru-RU" sz="2400" dirty="0"/>
              <a:t> (т.е. переменную, которая будет доступна только в теле данной функции и после выполнения функции будет уничтожена), объявление без </a:t>
            </a:r>
            <a:r>
              <a:rPr lang="ru-RU" sz="2400" b="1" dirty="0" err="1"/>
              <a:t>var</a:t>
            </a:r>
            <a:r>
              <a:rPr lang="ru-RU" sz="2400" dirty="0"/>
              <a:t> создает глобальную переменную (т.е. переменную, которая будет доступна другим функциям внутри данного скрипта</a:t>
            </a:r>
            <a:r>
              <a:rPr lang="ru-RU" sz="2400" dirty="0" smtClean="0"/>
              <a:t>).</a:t>
            </a:r>
          </a:p>
          <a:p>
            <a:pPr indent="361950"/>
            <a:r>
              <a:rPr lang="ru-RU" sz="2400" dirty="0" smtClean="0"/>
              <a:t>Чтобы </a:t>
            </a:r>
            <a:r>
              <a:rPr lang="ru-RU" sz="2400" dirty="0"/>
              <a:t>избежать ошибок в коде </a:t>
            </a:r>
            <a:r>
              <a:rPr lang="ru-RU" sz="2400" dirty="0" smtClean="0"/>
              <a:t>рекомендуется </a:t>
            </a:r>
            <a:r>
              <a:rPr lang="ru-RU" sz="2400" dirty="0"/>
              <a:t>определять переменные с </a:t>
            </a:r>
            <a:r>
              <a:rPr lang="ru-RU" sz="2400" b="1" dirty="0" err="1"/>
              <a:t>var</a:t>
            </a:r>
            <a:r>
              <a:rPr lang="ru-RU" sz="2400" dirty="0"/>
              <a:t>.</a:t>
            </a: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Определение переменных с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var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без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него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96752"/>
            <a:ext cx="83133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indent="534988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534988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45;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pPr indent="534988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534988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"45";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indent="534988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console.log(Number);</a:t>
            </a:r>
          </a:p>
          <a:p>
            <a:pPr indent="534988"/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 smtClean="0"/>
              <a:t>В </a:t>
            </a:r>
            <a:r>
              <a:rPr lang="ru-RU" sz="2200" dirty="0"/>
              <a:t>одну и ту же переменную можно записывать значения любых типов. В этом заключается </a:t>
            </a:r>
            <a:r>
              <a:rPr lang="ru-RU" sz="2200" b="1" u="sng" dirty="0"/>
              <a:t>слабая типизация языка </a:t>
            </a:r>
            <a:r>
              <a:rPr lang="en-US" sz="2200" dirty="0"/>
              <a:t>JavaScript.</a:t>
            </a:r>
            <a:endParaRPr lang="ru-RU" sz="2200" dirty="0"/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2" y="1340768"/>
            <a:ext cx="80613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600" b="1" dirty="0" err="1"/>
              <a:t>JavaScript</a:t>
            </a:r>
            <a:r>
              <a:rPr lang="ru-RU" sz="2600" dirty="0"/>
              <a:t> –  </a:t>
            </a:r>
            <a:r>
              <a:rPr lang="ru-RU" sz="2600" dirty="0" smtClean="0"/>
              <a:t>объектно-ориентированный</a:t>
            </a:r>
            <a:r>
              <a:rPr lang="ru-RU" sz="2600" dirty="0"/>
              <a:t> </a:t>
            </a:r>
            <a:r>
              <a:rPr lang="ru-RU" sz="2600" dirty="0" smtClean="0"/>
              <a:t>язык программирования </a:t>
            </a:r>
            <a:r>
              <a:rPr lang="ru-RU" sz="2600" b="1" u="sng" dirty="0" smtClean="0"/>
              <a:t>сценариев</a:t>
            </a:r>
            <a:r>
              <a:rPr lang="ru-RU" sz="2600" dirty="0" smtClean="0"/>
              <a:t> со </a:t>
            </a:r>
            <a:r>
              <a:rPr lang="ru-RU" sz="2600" b="1" u="sng" dirty="0" smtClean="0"/>
              <a:t>слабой типизацией</a:t>
            </a:r>
            <a:r>
              <a:rPr lang="ru-RU" sz="2600" dirty="0" smtClean="0"/>
              <a:t> и динамическим </a:t>
            </a:r>
            <a:r>
              <a:rPr lang="ru-RU" sz="2600" b="1" u="sng" dirty="0" smtClean="0"/>
              <a:t>приведением типов</a:t>
            </a:r>
            <a:r>
              <a:rPr lang="ru-RU" sz="2600" dirty="0" smtClean="0"/>
              <a:t>.</a:t>
            </a:r>
          </a:p>
          <a:p>
            <a:pPr indent="361950">
              <a:spcAft>
                <a:spcPts val="600"/>
              </a:spcAft>
            </a:pPr>
            <a:r>
              <a:rPr lang="ru-RU" sz="2600" b="1" dirty="0" err="1"/>
              <a:t>JavaScript</a:t>
            </a:r>
            <a:r>
              <a:rPr lang="ru-RU" sz="2600" dirty="0"/>
              <a:t> </a:t>
            </a:r>
            <a:r>
              <a:rPr lang="ru-RU" sz="2600" dirty="0" smtClean="0"/>
              <a:t>применяют для </a:t>
            </a:r>
            <a:r>
              <a:rPr lang="ru-RU" sz="2600" dirty="0"/>
              <a:t>создания на </a:t>
            </a:r>
            <a:r>
              <a:rPr lang="ru-RU" sz="2600" dirty="0" err="1"/>
              <a:t>Web</a:t>
            </a:r>
            <a:r>
              <a:rPr lang="ru-RU" sz="2600" dirty="0"/>
              <a:t>-страницах </a:t>
            </a:r>
            <a:r>
              <a:rPr lang="ru-RU" sz="2600" b="1" u="sng" dirty="0"/>
              <a:t>интерактивных элементов</a:t>
            </a:r>
            <a:r>
              <a:rPr lang="ru-RU" sz="2600" dirty="0"/>
              <a:t>. </a:t>
            </a:r>
            <a:endParaRPr lang="ru-RU" sz="2600" dirty="0" smtClean="0"/>
          </a:p>
          <a:p>
            <a:pPr indent="361950">
              <a:spcAft>
                <a:spcPts val="600"/>
              </a:spcAft>
            </a:pPr>
            <a:r>
              <a:rPr lang="ru-RU" sz="2600" dirty="0"/>
              <a:t>И</a:t>
            </a:r>
            <a:r>
              <a:rPr lang="ru-RU" sz="2600" dirty="0" smtClean="0"/>
              <a:t>нтерактивные страницы могут взаимодействовать с пользователем (выводить сообщения, изменять содержимое после определенных действий и т.д.)</a:t>
            </a:r>
          </a:p>
          <a:p>
            <a:pPr indent="361950">
              <a:spcAft>
                <a:spcPts val="600"/>
              </a:spcAft>
            </a:pPr>
            <a:r>
              <a:rPr lang="ru-RU" sz="2600" dirty="0" err="1" smtClean="0"/>
              <a:t>JavaScript</a:t>
            </a:r>
            <a:r>
              <a:rPr lang="ru-RU" sz="2600" dirty="0" smtClean="0"/>
              <a:t> встраивается прямо в веб-страницы и исполняется браузером во время загрузки.</a:t>
            </a:r>
            <a:endParaRPr lang="ru-RU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Знакомство с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340768"/>
            <a:ext cx="5901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xNumber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45;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+ 5;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"45";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+ 5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zNumber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4988"/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Слабая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типизация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400" dirty="0" smtClean="0"/>
              <a:t>В </a:t>
            </a:r>
            <a:r>
              <a:rPr lang="ru-RU" sz="2400" dirty="0" err="1"/>
              <a:t>JavaScript</a:t>
            </a:r>
            <a:r>
              <a:rPr lang="ru-RU" sz="2400" dirty="0"/>
              <a:t> имеется пять </a:t>
            </a:r>
            <a:r>
              <a:rPr lang="ru-RU" sz="2400" dirty="0" smtClean="0"/>
              <a:t>простых типов </a:t>
            </a:r>
            <a:r>
              <a:rPr lang="ru-RU" sz="2400" dirty="0"/>
              <a:t>данных: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en-US" sz="2400" b="1" dirty="0" smtClean="0"/>
              <a:t>n</a:t>
            </a:r>
            <a:r>
              <a:rPr lang="ru-RU" sz="2400" b="1" dirty="0" err="1" smtClean="0"/>
              <a:t>umber</a:t>
            </a:r>
            <a:r>
              <a:rPr lang="ru-RU" sz="2400" b="1" dirty="0" smtClean="0"/>
              <a:t> -</a:t>
            </a:r>
            <a:r>
              <a:rPr lang="ru-RU" sz="2400" dirty="0" smtClean="0"/>
              <a:t> </a:t>
            </a:r>
            <a:r>
              <a:rPr lang="ru-RU" sz="2400" dirty="0"/>
              <a:t>представляет числовое </a:t>
            </a:r>
            <a:r>
              <a:rPr lang="ru-RU" sz="2400" dirty="0" smtClean="0"/>
              <a:t>значение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b="1" dirty="0" err="1" smtClean="0"/>
              <a:t>string</a:t>
            </a:r>
            <a:r>
              <a:rPr lang="ru-RU" sz="2400" b="1" dirty="0" smtClean="0"/>
              <a:t> -</a:t>
            </a:r>
            <a:r>
              <a:rPr lang="ru-RU" sz="2400" dirty="0" smtClean="0"/>
              <a:t> </a:t>
            </a:r>
            <a:r>
              <a:rPr lang="ru-RU" sz="2400" dirty="0"/>
              <a:t>представляет </a:t>
            </a:r>
            <a:r>
              <a:rPr lang="ru-RU" sz="2400" dirty="0" smtClean="0"/>
              <a:t>строку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en-US" sz="2400" b="1" dirty="0" smtClean="0"/>
              <a:t>b</a:t>
            </a:r>
            <a:r>
              <a:rPr lang="ru-RU" sz="2400" b="1" dirty="0" err="1" smtClean="0"/>
              <a:t>oolean</a:t>
            </a:r>
            <a:r>
              <a:rPr lang="en-US" sz="2400" b="1" dirty="0" smtClean="0"/>
              <a:t> </a:t>
            </a:r>
            <a:r>
              <a:rPr lang="ru-RU" sz="2400" b="1" dirty="0" smtClean="0"/>
              <a:t>-</a:t>
            </a:r>
            <a:r>
              <a:rPr lang="ru-RU" sz="2400" dirty="0" smtClean="0"/>
              <a:t>  </a:t>
            </a:r>
            <a:r>
              <a:rPr lang="ru-RU" sz="2400" dirty="0"/>
              <a:t>представляет логическое значение </a:t>
            </a:r>
            <a:r>
              <a:rPr lang="ru-RU" sz="2400" dirty="0" err="1"/>
              <a:t>true</a:t>
            </a:r>
            <a:r>
              <a:rPr lang="ru-RU" sz="2400" dirty="0"/>
              <a:t> или </a:t>
            </a:r>
            <a:r>
              <a:rPr lang="ru-RU" sz="2400" dirty="0" err="1" smtClean="0"/>
              <a:t>false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b="1" dirty="0" err="1" smtClean="0"/>
              <a:t>undefined</a:t>
            </a:r>
            <a:r>
              <a:rPr lang="ru-RU" sz="2400" dirty="0" smtClean="0"/>
              <a:t> </a:t>
            </a:r>
            <a:r>
              <a:rPr lang="ru-RU" sz="2400" b="1" dirty="0"/>
              <a:t>- </a:t>
            </a:r>
            <a:r>
              <a:rPr lang="ru-RU" sz="2400" dirty="0" smtClean="0"/>
              <a:t>указывает</a:t>
            </a:r>
            <a:r>
              <a:rPr lang="ru-RU" sz="2400" dirty="0"/>
              <a:t>, что значение не </a:t>
            </a:r>
            <a:r>
              <a:rPr lang="ru-RU" sz="2400" dirty="0" smtClean="0"/>
              <a:t>установлено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b="1" dirty="0" err="1" smtClean="0"/>
              <a:t>null</a:t>
            </a:r>
            <a:r>
              <a:rPr lang="ru-RU" sz="2400" dirty="0" smtClean="0"/>
              <a:t> </a:t>
            </a:r>
            <a:r>
              <a:rPr lang="ru-RU" sz="2400" b="1" dirty="0"/>
              <a:t>- </a:t>
            </a:r>
            <a:r>
              <a:rPr lang="ru-RU" sz="2400" dirty="0" smtClean="0"/>
              <a:t>указывает </a:t>
            </a:r>
            <a:r>
              <a:rPr lang="ru-RU" sz="2400" dirty="0"/>
              <a:t>на неопределенное </a:t>
            </a:r>
            <a:r>
              <a:rPr lang="ru-RU" sz="2400" dirty="0" smtClean="0"/>
              <a:t>значение</a:t>
            </a:r>
            <a:r>
              <a:rPr lang="en-US" sz="2400" dirty="0"/>
              <a:t>.</a:t>
            </a:r>
            <a:endParaRPr lang="ru-RU" sz="2400" dirty="0"/>
          </a:p>
          <a:p>
            <a:pPr indent="361950">
              <a:spcAft>
                <a:spcPts val="600"/>
              </a:spcAft>
            </a:pPr>
            <a:r>
              <a:rPr lang="ru-RU" sz="2400" dirty="0"/>
              <a:t>Все </a:t>
            </a:r>
            <a:r>
              <a:rPr lang="ru-RU" sz="2400" dirty="0" smtClean="0"/>
              <a:t>остальные данные сложные, </a:t>
            </a:r>
            <a:r>
              <a:rPr lang="ru-RU" sz="2400" dirty="0"/>
              <a:t>относятся к типу </a:t>
            </a:r>
            <a:r>
              <a:rPr lang="ru-RU" sz="2400" b="1" dirty="0" err="1" smtClean="0"/>
              <a:t>object</a:t>
            </a:r>
            <a:r>
              <a:rPr lang="ru-RU" sz="2400" b="1" dirty="0" smtClean="0"/>
              <a:t> </a:t>
            </a:r>
            <a:r>
              <a:rPr lang="ru-RU" sz="2400" dirty="0" smtClean="0"/>
              <a:t>(объект)</a:t>
            </a:r>
            <a:r>
              <a:rPr lang="en-US" sz="2400" b="1" dirty="0" smtClean="0"/>
              <a:t>.</a:t>
            </a:r>
            <a:r>
              <a:rPr lang="ru-RU" sz="2400" b="1" dirty="0" smtClean="0"/>
              <a:t> </a:t>
            </a:r>
            <a:r>
              <a:rPr lang="ru-RU" sz="2400" dirty="0"/>
              <a:t>Объект это некоторый набор свойств, каждое из которых имеет </a:t>
            </a:r>
            <a:r>
              <a:rPr lang="ru-RU" sz="2400" dirty="0" smtClean="0"/>
              <a:t>свойств</a:t>
            </a:r>
            <a:r>
              <a:rPr lang="ru-RU" sz="2400" dirty="0"/>
              <a:t>о</a:t>
            </a:r>
            <a:r>
              <a:rPr lang="ru-RU" sz="2400" dirty="0" smtClean="0"/>
              <a:t> </a:t>
            </a:r>
            <a:r>
              <a:rPr lang="ru-RU" sz="2400" dirty="0"/>
              <a:t>и значение</a:t>
            </a:r>
            <a:r>
              <a:rPr lang="ru-RU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Типы 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340768"/>
            <a:ext cx="83529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ru-RU" sz="2400" dirty="0"/>
              <a:t>С помощью оператора </a:t>
            </a:r>
            <a:r>
              <a:rPr lang="ru-RU" sz="2400" b="1" dirty="0" err="1"/>
              <a:t>typeof</a:t>
            </a:r>
            <a:r>
              <a:rPr lang="ru-RU" sz="2400" dirty="0"/>
              <a:t> можно получить тип переменной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indent="534988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name = "Tom";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name); // string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income = 45.8;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income); // number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534988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undefVariable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534988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undefVariable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Оператор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typeof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2425">
              <a:spcAft>
                <a:spcPts val="600"/>
              </a:spcAft>
              <a:tabLst>
                <a:tab pos="630238" algn="l"/>
              </a:tabLst>
            </a:pPr>
            <a:r>
              <a:rPr lang="ru-RU" sz="2400" dirty="0" smtClean="0"/>
              <a:t>Тип данных </a:t>
            </a:r>
            <a:r>
              <a:rPr lang="en-US" sz="2400" b="1" dirty="0" smtClean="0"/>
              <a:t>n</a:t>
            </a:r>
            <a:r>
              <a:rPr lang="ru-RU" sz="2400" b="1" dirty="0" err="1" smtClean="0"/>
              <a:t>umber</a:t>
            </a:r>
            <a:r>
              <a:rPr lang="ru-RU" sz="2400" b="1" dirty="0" smtClean="0"/>
              <a:t>  </a:t>
            </a:r>
            <a:r>
              <a:rPr lang="ru-RU" sz="2400" dirty="0" smtClean="0"/>
              <a:t>используется для работы с числами. Этот тип включает в себя все числа, которые могут поместиться в памяти. </a:t>
            </a:r>
          </a:p>
          <a:p>
            <a:pPr indent="352425">
              <a:spcAft>
                <a:spcPts val="600"/>
              </a:spcAft>
              <a:tabLst>
                <a:tab pos="630238" algn="l"/>
              </a:tabLst>
            </a:pPr>
            <a:r>
              <a:rPr lang="ru-RU" sz="2400" dirty="0" smtClean="0"/>
              <a:t>Есть два вида чисел:  </a:t>
            </a:r>
            <a:r>
              <a:rPr lang="en-US" sz="2400" b="1" dirty="0" smtClean="0"/>
              <a:t>integer</a:t>
            </a:r>
            <a:r>
              <a:rPr lang="ru-RU" sz="2400" dirty="0" smtClean="0"/>
              <a:t> (целые</a:t>
            </a:r>
            <a:r>
              <a:rPr lang="en-US" sz="2400" dirty="0" smtClean="0"/>
              <a:t>) </a:t>
            </a:r>
            <a:r>
              <a:rPr lang="ru-RU" sz="2400" dirty="0" smtClean="0"/>
              <a:t>и </a:t>
            </a:r>
            <a:r>
              <a:rPr lang="en-US" sz="2400" b="1" dirty="0" smtClean="0"/>
              <a:t>float</a:t>
            </a:r>
            <a:r>
              <a:rPr lang="en-US" sz="2400" dirty="0" smtClean="0"/>
              <a:t> (</a:t>
            </a:r>
            <a:r>
              <a:rPr lang="ru-RU" sz="2400" dirty="0" smtClean="0"/>
              <a:t>дробные, с плавающей точкой).</a:t>
            </a:r>
          </a:p>
          <a:p>
            <a:pPr indent="352425"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 smtClean="0"/>
              <a:t>JavaScript </a:t>
            </a:r>
            <a:r>
              <a:rPr lang="ru-RU" sz="2400" dirty="0" smtClean="0"/>
              <a:t>может работать с целыми числами не только в десятичной системе исчисления, но и в шестнадцатеричной.</a:t>
            </a:r>
          </a:p>
          <a:p>
            <a:pPr indent="361950" fontAlgn="base">
              <a:spcAft>
                <a:spcPts val="600"/>
              </a:spcAft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x00; //0</a:t>
            </a:r>
          </a:p>
          <a:p>
            <a:pPr indent="361950"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0xFF; //255</a:t>
            </a:r>
          </a:p>
          <a:p>
            <a:pPr indent="352425"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0x10; // 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>
              <a:spcAft>
                <a:spcPts val="600"/>
              </a:spcAft>
              <a:tabLst>
                <a:tab pos="630238" algn="l"/>
              </a:tabLst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Числа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2425">
              <a:spcAft>
                <a:spcPts val="600"/>
              </a:spcAft>
              <a:tabLst>
                <a:tab pos="630238" algn="l"/>
              </a:tabLst>
            </a:pPr>
            <a:r>
              <a:rPr lang="ru-RU" sz="2400" dirty="0"/>
              <a:t>Тип данных </a:t>
            </a:r>
            <a:r>
              <a:rPr lang="en-US" sz="2400" b="1" dirty="0" smtClean="0"/>
              <a:t>string</a:t>
            </a: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dirty="0" smtClean="0"/>
              <a:t>используется для работы со строками текста.</a:t>
            </a:r>
          </a:p>
          <a:p>
            <a:pPr indent="361950" fontAlgn="base">
              <a:spcAft>
                <a:spcPts val="600"/>
              </a:spcAft>
            </a:pPr>
            <a:r>
              <a:rPr lang="ru-RU" sz="2400" dirty="0"/>
              <a:t>Для </a:t>
            </a:r>
            <a:r>
              <a:rPr lang="ru-RU" sz="2400" dirty="0" smtClean="0"/>
              <a:t>создания строковых значений их обязательно </a:t>
            </a:r>
            <a:r>
              <a:rPr lang="ru-RU" sz="2400" dirty="0"/>
              <a:t>нужно заключать ее в двойные (") или одинарные кавычки </a:t>
            </a:r>
            <a:r>
              <a:rPr lang="ru-RU" sz="2400" dirty="0" smtClean="0"/>
              <a:t>(').</a:t>
            </a:r>
          </a:p>
          <a:p>
            <a:pPr indent="361950">
              <a:spcAft>
                <a:spcPts val="600"/>
              </a:spcAft>
            </a:pPr>
            <a:endParaRPr lang="ru-RU" sz="2400" dirty="0" smtClean="0"/>
          </a:p>
          <a:p>
            <a:pPr indent="361950">
              <a:spcAft>
                <a:spcPts val="600"/>
              </a:spcAft>
            </a:pPr>
            <a:r>
              <a:rPr lang="ru-RU" sz="2400" dirty="0" smtClean="0"/>
              <a:t>С </a:t>
            </a:r>
            <a:r>
              <a:rPr lang="ru-RU" sz="2400" dirty="0"/>
              <a:t>помощью оператора </a:t>
            </a:r>
            <a:r>
              <a:rPr lang="ru-RU" sz="2400" b="1" dirty="0" err="1"/>
              <a:t>typeof</a:t>
            </a:r>
            <a:r>
              <a:rPr lang="ru-RU" sz="2400" dirty="0"/>
              <a:t> можно получить тип переменной</a:t>
            </a:r>
            <a:r>
              <a:rPr lang="en-US" sz="2400" dirty="0"/>
              <a:t>.</a:t>
            </a:r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'Tom';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name); // string</a:t>
            </a:r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income = 45.8;</a:t>
            </a:r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income); // number</a:t>
            </a:r>
            <a:r>
              <a:rPr lang="en-US" sz="2400" dirty="0"/>
              <a:t>     </a:t>
            </a:r>
          </a:p>
          <a:p>
            <a:pPr indent="352425">
              <a:spcAft>
                <a:spcPts val="600"/>
              </a:spcAft>
              <a:tabLst>
                <a:tab pos="630238" algn="l"/>
              </a:tabLst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107" y="1196752"/>
            <a:ext cx="816937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200" dirty="0"/>
              <a:t>Для преобразования строки в </a:t>
            </a:r>
            <a:r>
              <a:rPr lang="ru-RU" sz="2200" dirty="0" smtClean="0"/>
              <a:t>целое число </a:t>
            </a:r>
            <a:r>
              <a:rPr lang="ru-RU" sz="2200" dirty="0"/>
              <a:t>применяется функция </a:t>
            </a:r>
            <a:r>
              <a:rPr lang="ru-RU" sz="2200" b="1" dirty="0" err="1" smtClean="0"/>
              <a:t>parseInt</a:t>
            </a:r>
            <a:r>
              <a:rPr lang="ru-RU" sz="2200" b="1" dirty="0" smtClean="0"/>
              <a:t>(число, </a:t>
            </a:r>
            <a:r>
              <a:rPr lang="ru-RU" sz="2200" b="1" dirty="0" err="1" smtClean="0"/>
              <a:t>система_исчисления</a:t>
            </a:r>
            <a:r>
              <a:rPr lang="ru-RU" sz="2200" b="1" dirty="0" smtClean="0"/>
              <a:t>)</a:t>
            </a:r>
            <a:r>
              <a:rPr lang="en-US" sz="2200" b="1" dirty="0" smtClean="0"/>
              <a:t>.</a:t>
            </a: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number1 = '46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number2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number1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(number1)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(number2);</a:t>
            </a:r>
          </a:p>
          <a:p>
            <a:pPr indent="361950" fontAlgn="base">
              <a:spcAft>
                <a:spcPts val="600"/>
              </a:spcAft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(result2); 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200" dirty="0" smtClean="0"/>
          </a:p>
          <a:p>
            <a:pPr indent="361950"/>
            <a:r>
              <a:rPr lang="ru-RU" sz="2200" dirty="0" smtClean="0"/>
              <a:t>Если </a:t>
            </a:r>
            <a:r>
              <a:rPr lang="ru-RU" sz="2200" dirty="0"/>
              <a:t>методу не удастся выполнить преобразование, то он возвращает значение </a:t>
            </a:r>
            <a:r>
              <a:rPr lang="ru-RU" sz="2200" b="1" dirty="0" err="1"/>
              <a:t>NaN</a:t>
            </a:r>
            <a:r>
              <a:rPr lang="ru-RU" sz="2200" dirty="0"/>
              <a:t> (</a:t>
            </a:r>
            <a:r>
              <a:rPr lang="ru-RU" sz="2200" dirty="0" err="1"/>
              <a:t>Not</a:t>
            </a:r>
            <a:r>
              <a:rPr lang="ru-RU" sz="2200" dirty="0"/>
              <a:t> a </a:t>
            </a:r>
            <a:r>
              <a:rPr lang="ru-RU" sz="2200" dirty="0" err="1"/>
              <a:t>Number</a:t>
            </a:r>
            <a:r>
              <a:rPr lang="ru-RU" sz="2200" dirty="0"/>
              <a:t>), которое говорит о том, что строка не представляет число и не может быть преобразована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Преобразования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7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16653"/>
            <a:ext cx="83133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400" dirty="0" smtClean="0"/>
              <a:t>Для </a:t>
            </a:r>
            <a:r>
              <a:rPr lang="ru-RU" sz="2400" dirty="0"/>
              <a:t>преобразования строк в дробные числа применяется функция </a:t>
            </a:r>
            <a:r>
              <a:rPr lang="ru-RU" sz="2400" b="1" dirty="0" err="1"/>
              <a:t>parseFloat</a:t>
            </a:r>
            <a:r>
              <a:rPr lang="ru-RU" sz="2400" b="1" dirty="0" smtClean="0"/>
              <a:t>( )</a:t>
            </a:r>
            <a:r>
              <a:rPr lang="en-US" sz="2400" b="1" dirty="0"/>
              <a:t>.</a:t>
            </a:r>
          </a:p>
          <a:p>
            <a:pPr indent="361950" fontAlgn="base">
              <a:spcAft>
                <a:spcPts val="600"/>
              </a:spcAft>
            </a:pP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number1 =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46.07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var number2 = </a:t>
            </a: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4.98;</a:t>
            </a:r>
            <a:endParaRPr lang="da-D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var result = parseFloat(number1) + parseFloat(number2);</a:t>
            </a:r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(result); 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endParaRPr lang="en-US" sz="2400" dirty="0" smtClean="0"/>
          </a:p>
          <a:p>
            <a:pPr indent="361950" fontAlgn="base">
              <a:spcAft>
                <a:spcPts val="600"/>
              </a:spcAft>
            </a:pPr>
            <a:r>
              <a:rPr lang="ru-RU" sz="2400" dirty="0" smtClean="0"/>
              <a:t>Для </a:t>
            </a:r>
            <a:r>
              <a:rPr lang="ru-RU" sz="2400" dirty="0"/>
              <a:t>преобразования строки в дробное число можно </a:t>
            </a:r>
            <a:r>
              <a:rPr lang="ru-RU" sz="2400" dirty="0" smtClean="0"/>
              <a:t>использовать знак </a:t>
            </a:r>
            <a:r>
              <a:rPr lang="en-US" sz="2400" dirty="0" smtClean="0"/>
              <a:t>“</a:t>
            </a:r>
            <a:r>
              <a:rPr lang="ru-RU" sz="2400" dirty="0" smtClean="0"/>
              <a:t>+</a:t>
            </a:r>
            <a:r>
              <a:rPr lang="en-US" sz="2400" dirty="0" smtClean="0"/>
              <a:t>”</a:t>
            </a:r>
            <a:r>
              <a:rPr lang="ru-RU" sz="2400" dirty="0" smtClean="0"/>
              <a:t> или </a:t>
            </a:r>
            <a:r>
              <a:rPr lang="en-US" sz="2400" dirty="0" smtClean="0"/>
              <a:t>“</a:t>
            </a:r>
            <a:r>
              <a:rPr lang="ru-RU" sz="2400" dirty="0" smtClean="0"/>
              <a:t>-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361950" fontAlgn="base">
              <a:spcAft>
                <a:spcPts val="6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+'10.2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// number</a:t>
            </a:r>
            <a:endParaRPr lang="da-D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284" y="299587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Преобразования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16653"/>
            <a:ext cx="831338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value  = 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Иван ';</a:t>
            </a: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value2 = 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Иванов';</a:t>
            </a: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result = value + value2;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200" dirty="0">
                <a:latin typeface="Consolas" panose="020B0609020204030204" pitchFamily="49" charset="0"/>
                <a:cs typeface="Consolas" panose="020B0609020204030204" pitchFamily="49" charset="0"/>
              </a:rPr>
              <a:t>(result);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 'Мне '; // тип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(строка)</a:t>
            </a: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two = 27;    //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Number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число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all = one + two;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da-DK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endParaRPr lang="ru-RU" sz="2200" dirty="0" smtClean="0"/>
          </a:p>
          <a:p>
            <a:pPr indent="361950" fontAlgn="base">
              <a:spcAft>
                <a:spcPts val="600"/>
              </a:spcAft>
            </a:pPr>
            <a:r>
              <a:rPr lang="ru-RU" sz="2200" dirty="0" smtClean="0"/>
              <a:t>Интерпретатор </a:t>
            </a:r>
            <a:r>
              <a:rPr lang="ru-RU" sz="2200" dirty="0" err="1"/>
              <a:t>JavaScript</a:t>
            </a:r>
            <a:r>
              <a:rPr lang="ru-RU" sz="2200" dirty="0"/>
              <a:t> понимает, что число должно быть преобразовано в </a:t>
            </a:r>
            <a:r>
              <a:rPr lang="ru-RU" sz="2200" dirty="0" smtClean="0"/>
              <a:t>строку.</a:t>
            </a:r>
            <a:endParaRPr lang="ru-RU" sz="2200" dirty="0"/>
          </a:p>
          <a:p>
            <a:pPr indent="361950" fontAlgn="base">
              <a:spcAft>
                <a:spcPts val="600"/>
              </a:spcAft>
            </a:pP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2284" y="299587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Конкатенация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16653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answer = "9";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result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answer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+ 6;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результат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</a:p>
          <a:p>
            <a:pPr indent="361950" fontAlgn="base">
              <a:spcAft>
                <a:spcPts val="600"/>
              </a:spcAft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answer = "9";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result = +answer + 6;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ru-RU" sz="2000" dirty="0" smtClean="0"/>
              <a:t>Перед переменной</a:t>
            </a:r>
            <a:r>
              <a:rPr lang="ru-RU" sz="2000" dirty="0"/>
              <a:t> </a:t>
            </a:r>
            <a:r>
              <a:rPr lang="ru-RU" sz="2000" b="1" dirty="0" err="1" smtClean="0"/>
              <a:t>answer</a:t>
            </a:r>
            <a:r>
              <a:rPr lang="ru-RU" sz="2000" dirty="0" smtClean="0"/>
              <a:t> ставим </a:t>
            </a:r>
            <a:r>
              <a:rPr lang="ru-RU" sz="2000" dirty="0"/>
              <a:t>знак </a:t>
            </a:r>
            <a:r>
              <a:rPr lang="ru-RU" sz="2000" b="1" dirty="0"/>
              <a:t>+</a:t>
            </a:r>
            <a:r>
              <a:rPr lang="ru-RU" sz="2000" dirty="0"/>
              <a:t>, тем самым </a:t>
            </a:r>
            <a:r>
              <a:rPr lang="ru-RU" sz="2000" dirty="0" smtClean="0"/>
              <a:t>меняем ее </a:t>
            </a:r>
            <a:r>
              <a:rPr lang="ru-RU" sz="2000" dirty="0"/>
              <a:t>тип с </a:t>
            </a:r>
            <a:r>
              <a:rPr lang="ru-RU" sz="2000" dirty="0" err="1"/>
              <a:t>string</a:t>
            </a:r>
            <a:r>
              <a:rPr lang="ru-RU" sz="2000" dirty="0"/>
              <a:t> (строка) на </a:t>
            </a:r>
            <a:r>
              <a:rPr lang="ru-RU" sz="2000" b="1" dirty="0" err="1"/>
              <a:t>number</a:t>
            </a:r>
            <a:r>
              <a:rPr lang="ru-RU" sz="2000" dirty="0"/>
              <a:t> (число).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endParaRPr lang="ru-RU" sz="2000" dirty="0" smtClean="0"/>
          </a:p>
          <a:p>
            <a:pPr indent="361950" fontAlgn="base">
              <a:spcAft>
                <a:spcPts val="600"/>
              </a:spcAft>
            </a:pPr>
            <a:r>
              <a:rPr lang="ru-RU" sz="2000" dirty="0"/>
              <a:t>Функция </a:t>
            </a:r>
            <a:r>
              <a:rPr lang="ru-RU" sz="2000" b="1" dirty="0" err="1"/>
              <a:t>Number</a:t>
            </a:r>
            <a:r>
              <a:rPr lang="ru-RU" sz="2000" b="1" dirty="0"/>
              <a:t>(</a:t>
            </a:r>
            <a:r>
              <a:rPr lang="en-US" sz="2000" b="1" dirty="0"/>
              <a:t> </a:t>
            </a:r>
            <a:r>
              <a:rPr lang="ru-RU" sz="2000" b="1" dirty="0"/>
              <a:t>)</a:t>
            </a:r>
            <a:r>
              <a:rPr lang="ru-RU" sz="2000" dirty="0"/>
              <a:t>, преобразует строку в число, если это возможно</a:t>
            </a:r>
            <a:r>
              <a:rPr lang="en-US" sz="2000" dirty="0"/>
              <a:t>.</a:t>
            </a:r>
          </a:p>
          <a:p>
            <a:pPr indent="361950" fontAlgn="base">
              <a:spcAft>
                <a:spcPts val="600"/>
              </a:spcAf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answer = "9";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result = Number(answer) + 6; 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284" y="299587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Конкатенация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2425">
              <a:spcAft>
                <a:spcPts val="600"/>
              </a:spcAft>
            </a:pPr>
            <a:r>
              <a:rPr lang="ru-RU" sz="2000" b="1" dirty="0" smtClean="0"/>
              <a:t>Конструкция </a:t>
            </a:r>
            <a:r>
              <a:rPr lang="ru-RU" sz="2000" b="1" dirty="0" err="1" smtClean="0"/>
              <a:t>if</a:t>
            </a:r>
            <a:r>
              <a:rPr lang="ru-RU" sz="2000" b="1" dirty="0"/>
              <a:t>..</a:t>
            </a:r>
            <a:r>
              <a:rPr lang="ru-RU" sz="2000" b="1" dirty="0" err="1"/>
              <a:t>else</a:t>
            </a:r>
            <a:r>
              <a:rPr lang="ru-RU" sz="2000" dirty="0"/>
              <a:t> </a:t>
            </a:r>
            <a:r>
              <a:rPr lang="ru-RU" sz="2000" dirty="0" smtClean="0"/>
              <a:t>используется </a:t>
            </a:r>
            <a:r>
              <a:rPr lang="ru-RU" sz="2000" dirty="0"/>
              <a:t>если </a:t>
            </a:r>
            <a:r>
              <a:rPr lang="ru-RU" sz="2000" dirty="0" smtClean="0"/>
              <a:t>нужно, </a:t>
            </a:r>
            <a:r>
              <a:rPr lang="ru-RU" sz="2000" dirty="0"/>
              <a:t>чтобы один блок команд был выполнен если указанное условие истинно и другой блок команд если условие </a:t>
            </a:r>
            <a:r>
              <a:rPr lang="ru-RU" sz="2000" dirty="0" smtClean="0"/>
              <a:t>ложно</a:t>
            </a:r>
          </a:p>
          <a:p>
            <a:pPr marL="352425">
              <a:spcAft>
                <a:spcPts val="600"/>
              </a:spcAft>
            </a:pP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(условие) {инструкция}</a:t>
            </a:r>
            <a:b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{инструкция</a:t>
            </a: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2425">
              <a:spcAft>
                <a:spcPts val="600"/>
              </a:spcAft>
            </a:pP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('Какого цвета ваши глаза','');</a:t>
            </a:r>
          </a:p>
          <a:p>
            <a:pPr marL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=='голубые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 {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('Мне нравятся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голубые глаза');}</a:t>
            </a:r>
          </a:p>
          <a:p>
            <a:pPr marL="352425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else if (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value=='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зеленые')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Зеленый - мой любимый цвет!');}</a:t>
            </a:r>
          </a:p>
          <a:p>
            <a:pPr marL="352425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else if (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value=='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карие')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У моего отца карие глаза');}</a:t>
            </a:r>
          </a:p>
          <a:p>
            <a:pPr marL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=='серые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 {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('У меня тоже серые глаза');}</a:t>
            </a:r>
          </a:p>
          <a:p>
            <a:pPr marL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('У вас и вправду такие глаза?');}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Условные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207" y="1196752"/>
            <a:ext cx="83312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Динамически изменять содержимое веб-страниц;</a:t>
            </a:r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привязывать к </a:t>
            </a:r>
            <a:r>
              <a:rPr lang="ru-RU" sz="2400" dirty="0"/>
              <a:t>элементам обработчики событий (функции которые выполнят свой код только после того, как совершатся определенные действия);</a:t>
            </a:r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выполнять код </a:t>
            </a:r>
            <a:r>
              <a:rPr lang="ru-RU" sz="2400" dirty="0"/>
              <a:t>через заданные промежутки времени;</a:t>
            </a:r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управлять поведением </a:t>
            </a:r>
            <a:r>
              <a:rPr lang="ru-RU" sz="2400" dirty="0"/>
              <a:t>браузера (открывать новые окна, загружать указанные документы и т.д.);</a:t>
            </a:r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определять, </a:t>
            </a:r>
            <a:r>
              <a:rPr lang="ru-RU" sz="2400" dirty="0"/>
              <a:t>какой браузер использует пользователь (также можно определить ОС, разрешение экрана, предыдущие страницы, которые посещал </a:t>
            </a:r>
            <a:r>
              <a:rPr lang="ru-RU" sz="2400" dirty="0" smtClean="0"/>
              <a:t>пользователь);</a:t>
            </a:r>
            <a:endParaRPr lang="ru-RU" sz="2400" dirty="0"/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проверять данные </a:t>
            </a:r>
            <a:r>
              <a:rPr lang="ru-RU" sz="2400" dirty="0"/>
              <a:t>форм перед отправкой их на </a:t>
            </a:r>
            <a:r>
              <a:rPr lang="ru-RU" sz="2400" dirty="0" smtClean="0"/>
              <a:t>сервер.</a:t>
            </a:r>
            <a:endParaRPr lang="ru-RU" sz="2400" dirty="0"/>
          </a:p>
          <a:p>
            <a:pPr indent="4413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Что можно делать с помощью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?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268760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2425">
              <a:spcAft>
                <a:spcPts val="600"/>
              </a:spcAft>
            </a:pPr>
            <a:r>
              <a:rPr lang="ru-RU" sz="2000" b="1" dirty="0" smtClean="0"/>
              <a:t>Конструкция </a:t>
            </a:r>
            <a:r>
              <a:rPr lang="ru-RU" sz="2000" b="1" dirty="0" err="1" smtClean="0"/>
              <a:t>switch</a:t>
            </a:r>
            <a:r>
              <a:rPr lang="ru-RU" sz="2000" b="1" dirty="0" smtClean="0"/>
              <a:t>..</a:t>
            </a:r>
            <a:r>
              <a:rPr lang="en-US" sz="2000" b="1" dirty="0" smtClean="0"/>
              <a:t>case</a:t>
            </a:r>
            <a:r>
              <a:rPr lang="ru-RU" sz="2000" dirty="0" smtClean="0"/>
              <a:t>  используется если нужно, чтобы при определенном условии команды выполнились только в одном из нескольких блоков.</a:t>
            </a:r>
          </a:p>
          <a:p>
            <a:pPr indent="352425">
              <a:spcAft>
                <a:spcPts val="600"/>
              </a:spcAft>
            </a:pP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('Какого цвета ваши глаза?','');</a:t>
            </a:r>
          </a:p>
          <a:p>
            <a:pPr indent="352425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switch (value) 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 defTabSz="1512888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'голубые' : 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('Мне нравятся голубые глаза');  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'зеленые' : 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('Зеленый - мой любимый цвет!'); 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'карие'   : 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('У моего отца карие глаза');    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'серые'   : 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('У меня тоже серые глаза');     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52425">
              <a:spcAft>
                <a:spcPts val="600"/>
              </a:spcAft>
            </a:pP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 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('У вас и вправду такие глаза?');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2425">
              <a:spcAft>
                <a:spcPts val="600"/>
              </a:spcAft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Условные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9675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Циклы позволяют в зависимости от определенных условий выполнять некоторое действие множество </a:t>
            </a:r>
            <a:r>
              <a:rPr lang="ru-RU" sz="2400" dirty="0" smtClean="0"/>
              <a:t>раз.</a:t>
            </a:r>
            <a:endParaRPr lang="en-US" sz="2400" dirty="0" smtClean="0"/>
          </a:p>
          <a:p>
            <a:pPr indent="361950"/>
            <a:r>
              <a:rPr lang="ru-RU" sz="2400" dirty="0" smtClean="0"/>
              <a:t>В </a:t>
            </a:r>
            <a:r>
              <a:rPr lang="ru-RU" sz="2400" dirty="0" err="1"/>
              <a:t>JavaScript</a:t>
            </a:r>
            <a:r>
              <a:rPr lang="ru-RU" sz="2400" dirty="0"/>
              <a:t> имеются следующие виды циклов:</a:t>
            </a:r>
          </a:p>
          <a:p>
            <a:pPr marL="352425" indent="273050">
              <a:buFont typeface="Arial" panose="020B0604020202020204" pitchFamily="34" charset="0"/>
              <a:buChar char="•"/>
            </a:pPr>
            <a:r>
              <a:rPr lang="ru-RU" sz="2400" b="1" dirty="0" err="1"/>
              <a:t>for</a:t>
            </a:r>
            <a:endParaRPr lang="ru-RU" sz="2400" dirty="0"/>
          </a:p>
          <a:p>
            <a:pPr marL="352425" indent="27305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while</a:t>
            </a:r>
            <a:endParaRPr lang="ru-RU" sz="2400" dirty="0"/>
          </a:p>
          <a:p>
            <a:pPr marL="352425" indent="273050">
              <a:buFont typeface="Arial" panose="020B0604020202020204" pitchFamily="34" charset="0"/>
              <a:buChar char="•"/>
            </a:pPr>
            <a:r>
              <a:rPr lang="ru-RU" sz="2400" b="1" dirty="0" err="1"/>
              <a:t>do</a:t>
            </a:r>
            <a:r>
              <a:rPr lang="ru-RU" sz="2400" b="1" dirty="0"/>
              <a:t>..</a:t>
            </a:r>
            <a:r>
              <a:rPr lang="ru-RU" sz="2400" b="1" dirty="0" err="1" smtClean="0"/>
              <a:t>while</a:t>
            </a:r>
            <a:endParaRPr lang="ru-RU" sz="2400" b="1" dirty="0" smtClean="0"/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Цикл </a:t>
            </a:r>
            <a:r>
              <a:rPr lang="ru-RU" sz="2400" b="1" dirty="0" err="1"/>
              <a:t>for</a:t>
            </a:r>
            <a:r>
              <a:rPr lang="ru-RU" sz="2400" dirty="0"/>
              <a:t> имеет следующее </a:t>
            </a:r>
            <a:r>
              <a:rPr lang="ru-RU" sz="2400" dirty="0" smtClean="0"/>
              <a:t>определение</a:t>
            </a:r>
            <a:r>
              <a:rPr lang="ru-RU" sz="2400" dirty="0"/>
              <a:t>:</a:t>
            </a:r>
            <a:endParaRPr lang="ru-RU" sz="2400" b="1" dirty="0"/>
          </a:p>
          <a:p>
            <a:pPr marL="361950" fontAlgn="base"/>
            <a:r>
              <a:rPr lang="ru-RU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(инициализация; условие; модификация){ действия }</a:t>
            </a:r>
          </a:p>
          <a:p>
            <a:pPr marL="441325" fontAlgn="base"/>
            <a:r>
              <a:rPr lang="en-US" sz="2400" dirty="0" smtClean="0"/>
              <a:t>for</a:t>
            </a:r>
            <a:r>
              <a:rPr lang="en-US" sz="2400" dirty="0"/>
              <a:t> (j=3, </a:t>
            </a:r>
            <a:r>
              <a:rPr lang="en-US" sz="2400" dirty="0" err="1"/>
              <a:t>i</a:t>
            </a:r>
            <a:r>
              <a:rPr lang="en-US" sz="2400" dirty="0"/>
              <a:t>=1; </a:t>
            </a:r>
            <a:r>
              <a:rPr lang="en-US" sz="2400" dirty="0" err="1"/>
              <a:t>i</a:t>
            </a:r>
            <a:r>
              <a:rPr lang="en-US" sz="2400" dirty="0"/>
              <a:t>&lt;=3, j&gt;=1; </a:t>
            </a:r>
            <a:r>
              <a:rPr lang="en-US" sz="2400" dirty="0" err="1"/>
              <a:t>i</a:t>
            </a:r>
            <a:r>
              <a:rPr lang="en-US" sz="2400" dirty="0"/>
              <a:t>++, j-</a:t>
            </a:r>
            <a:r>
              <a:rPr lang="en-US" sz="2400" dirty="0" smtClean="0"/>
              <a:t>-)</a:t>
            </a:r>
            <a:endParaRPr lang="ru-RU" sz="2400" dirty="0" smtClean="0"/>
          </a:p>
          <a:p>
            <a:pPr marL="441325" fontAlgn="base"/>
            <a:r>
              <a:rPr lang="ru-RU" sz="2400" dirty="0" smtClean="0"/>
              <a:t>{</a:t>
            </a:r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i+j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pPr marL="441325" fontAlgn="base"/>
            <a:r>
              <a:rPr lang="en-US" sz="2400" dirty="0" smtClean="0"/>
              <a:t>// </a:t>
            </a:r>
            <a:r>
              <a:rPr lang="ru-RU" sz="2400" dirty="0"/>
              <a:t>выведет </a:t>
            </a:r>
            <a:r>
              <a:rPr lang="ru-RU" sz="2400" dirty="0" smtClean="0"/>
              <a:t>444</a:t>
            </a:r>
          </a:p>
          <a:p>
            <a:pPr marL="441325" fontAlgn="base"/>
            <a:r>
              <a:rPr lang="en-US" sz="2400" dirty="0"/>
              <a:t>if (true) {</a:t>
            </a:r>
            <a:r>
              <a:rPr lang="en-US" sz="2400" dirty="0" err="1"/>
              <a:t>document.write</a:t>
            </a:r>
            <a:r>
              <a:rPr lang="en-US" sz="2400" dirty="0"/>
              <a:t>('&lt;</a:t>
            </a:r>
            <a:r>
              <a:rPr lang="en-US" sz="2400" dirty="0" err="1"/>
              <a:t>br</a:t>
            </a:r>
            <a:r>
              <a:rPr lang="en-US" sz="2400" dirty="0" smtClean="0"/>
              <a:t>/&gt;');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 marL="441325" fontAlgn="base"/>
            <a:r>
              <a:rPr lang="ru-RU" sz="2400" dirty="0" smtClean="0"/>
              <a:t>}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268288" fontAlgn="base"/>
            <a:r>
              <a:rPr lang="ru-RU" sz="2400" dirty="0" smtClean="0"/>
              <a:t>Цикл </a:t>
            </a:r>
            <a:r>
              <a:rPr lang="ru-RU" sz="2400" b="1" dirty="0" err="1"/>
              <a:t>while</a:t>
            </a:r>
            <a:r>
              <a:rPr lang="ru-RU" sz="2400" dirty="0"/>
              <a:t> выполняется до тех пор, пока некоторое условие истинно.  Его </a:t>
            </a:r>
            <a:r>
              <a:rPr lang="ru-RU" sz="2400" dirty="0" smtClean="0"/>
              <a:t>определение:</a:t>
            </a:r>
          </a:p>
          <a:p>
            <a:pPr marL="361950" fontAlgn="base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ru-RU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действия }</a:t>
            </a:r>
            <a:endParaRPr lang="ru-RU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('&lt;h1&gt;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Цикл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while&lt;/h1&gt;');</a:t>
            </a:r>
          </a:p>
          <a:p>
            <a:pPr marL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5) {</a:t>
            </a: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цикл работает пока выражение истинно (TRUE)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увеличиваем счетчик на единицу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В цикле </a:t>
            </a:r>
            <a:r>
              <a:rPr lang="ru-RU" sz="2200" b="1" dirty="0" err="1"/>
              <a:t>do</a:t>
            </a:r>
            <a:r>
              <a:rPr lang="ru-RU" sz="2200" dirty="0"/>
              <a:t> сначала выполняется код цикла, а потом происходит проверка условия в инструкции </a:t>
            </a:r>
            <a:r>
              <a:rPr lang="ru-RU" sz="2200" b="1" dirty="0" err="1"/>
              <a:t>while</a:t>
            </a:r>
            <a:r>
              <a:rPr lang="ru-RU" sz="2200" dirty="0"/>
              <a:t>. </a:t>
            </a:r>
            <a:endParaRPr lang="ru-RU" sz="2200" dirty="0" smtClean="0"/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(x * x + "&lt;/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while(x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 10)</a:t>
            </a:r>
          </a:p>
          <a:p>
            <a:pPr indent="361950"/>
            <a:endParaRPr lang="ru-RU" sz="2200" dirty="0" smtClean="0"/>
          </a:p>
          <a:p>
            <a:pPr indent="361950"/>
            <a:r>
              <a:rPr lang="ru-RU" sz="2200" dirty="0" smtClean="0"/>
              <a:t>Иногда </a:t>
            </a:r>
            <a:r>
              <a:rPr lang="ru-RU" sz="2200" dirty="0"/>
              <a:t>бывает необходимо выйти из цикла до его завершения. В этом случае </a:t>
            </a:r>
            <a:r>
              <a:rPr lang="ru-RU" sz="2200" dirty="0" smtClean="0"/>
              <a:t>можем </a:t>
            </a:r>
            <a:r>
              <a:rPr lang="ru-RU" sz="2200" dirty="0"/>
              <a:t>воспользоваться оператором </a:t>
            </a:r>
            <a:r>
              <a:rPr lang="ru-RU" sz="2200" b="1" dirty="0" err="1"/>
              <a:t>break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array = [ 1, 2, 3, 4, 5, 12, 17, 6, 7 ];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if (array[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10)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(array[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+ "&lt;/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Если </a:t>
            </a:r>
            <a:r>
              <a:rPr lang="ru-RU" sz="2400" dirty="0" smtClean="0"/>
              <a:t>надо </a:t>
            </a:r>
            <a:r>
              <a:rPr lang="ru-RU" sz="2400" dirty="0"/>
              <a:t>просто пропустить итерацию, но не выходить из цикла, </a:t>
            </a:r>
            <a:r>
              <a:rPr lang="ru-RU" sz="2400" dirty="0" smtClean="0"/>
              <a:t>можем </a:t>
            </a:r>
            <a:r>
              <a:rPr lang="ru-RU" sz="2400" dirty="0"/>
              <a:t>применять оператор </a:t>
            </a:r>
            <a:r>
              <a:rPr lang="ru-RU" sz="2400" b="1" dirty="0" err="1"/>
              <a:t>continue</a:t>
            </a:r>
            <a:r>
              <a:rPr lang="ru-RU" sz="2400" dirty="0" smtClean="0"/>
              <a:t>:</a:t>
            </a: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[ 1, 2, 3, 4, 5, 12, 17, 6, 7 ];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if (array[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&gt; 10)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+ "&lt;/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Функции представляют собой набор инструкций, выполняющих определенное действие или вычисляющих определенное значение</a:t>
            </a:r>
            <a:r>
              <a:rPr lang="ru-RU" sz="2200" dirty="0" smtClean="0"/>
              <a:t>.</a:t>
            </a:r>
          </a:p>
          <a:p>
            <a:pPr indent="361950"/>
            <a:r>
              <a:rPr lang="ru-RU" sz="2200" dirty="0"/>
              <a:t>Синтаксис определения функции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ru-RU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имя_функции</a:t>
            </a:r>
            <a: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([параметр [,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...]])</a:t>
            </a:r>
          </a:p>
          <a:p>
            <a:pPr marL="361950" fontAlgn="base"/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Инструкции }</a:t>
            </a:r>
            <a:endParaRPr lang="ru-RU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 smtClean="0"/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display(){</a:t>
            </a:r>
          </a:p>
          <a:p>
            <a:pPr marL="361950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функция в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 smtClean="0"/>
              <a:t>Простого определения </a:t>
            </a:r>
            <a:r>
              <a:rPr lang="ru-RU" sz="2200" dirty="0"/>
              <a:t>функции </a:t>
            </a:r>
            <a:r>
              <a:rPr lang="ru-RU" sz="2200" dirty="0" smtClean="0"/>
              <a:t>недостаточно</a:t>
            </a:r>
            <a:r>
              <a:rPr lang="ru-RU" sz="2200" dirty="0"/>
              <a:t>, чтобы она </a:t>
            </a:r>
            <a:r>
              <a:rPr lang="ru-RU" sz="2200" dirty="0" smtClean="0"/>
              <a:t>заработала, надо ее </a:t>
            </a:r>
            <a:r>
              <a:rPr lang="ru-RU" sz="2200" dirty="0"/>
              <a:t>вызвать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dirty="0" smtClean="0"/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display(){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функция в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display();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878" y="1124744"/>
            <a:ext cx="8313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Необязательно давать функциям определенное имя. Можно использовать анонимные функции</a:t>
            </a:r>
            <a:r>
              <a:rPr lang="ru-RU" sz="2000" dirty="0" smtClean="0"/>
              <a:t>:</a:t>
            </a:r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display = function(){ 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определение функции</a:t>
            </a: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функция в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Определили </a:t>
            </a:r>
            <a:r>
              <a:rPr lang="ru-RU" sz="2000" dirty="0" smtClean="0"/>
              <a:t>переменную </a:t>
            </a:r>
            <a:r>
              <a:rPr lang="ru-RU" sz="2000" dirty="0" err="1"/>
              <a:t>display</a:t>
            </a:r>
            <a:r>
              <a:rPr lang="ru-RU" sz="2000" dirty="0"/>
              <a:t> и </a:t>
            </a:r>
            <a:r>
              <a:rPr lang="ru-RU" sz="2000" dirty="0" smtClean="0"/>
              <a:t>присвоили </a:t>
            </a:r>
            <a:r>
              <a:rPr lang="ru-RU" sz="2000" dirty="0"/>
              <a:t>ей ссылку на функцию. </a:t>
            </a:r>
            <a:r>
              <a:rPr lang="ru-RU" sz="2000" dirty="0" smtClean="0"/>
              <a:t>Затем по </a:t>
            </a:r>
            <a:r>
              <a:rPr lang="ru-RU" sz="2000" dirty="0"/>
              <a:t>имени переменной </a:t>
            </a:r>
            <a:r>
              <a:rPr lang="ru-RU" sz="2000" dirty="0" smtClean="0"/>
              <a:t>вызывается функция</a:t>
            </a:r>
            <a:r>
              <a:rPr lang="ru-RU" sz="2000" dirty="0"/>
              <a:t>.</a:t>
            </a:r>
            <a:endParaRPr lang="ru-RU" sz="2000" dirty="0" smtClean="0"/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Мож</a:t>
            </a:r>
            <a:r>
              <a:rPr lang="ru-RU" sz="2000" dirty="0" smtClean="0"/>
              <a:t>но</a:t>
            </a:r>
            <a:r>
              <a:rPr lang="ru-RU" sz="2000" dirty="0" smtClean="0"/>
              <a:t> </a:t>
            </a:r>
            <a:r>
              <a:rPr lang="ru-RU" sz="2000" dirty="0" smtClean="0"/>
              <a:t>динамически </a:t>
            </a:r>
            <a:r>
              <a:rPr lang="ru-RU" sz="2000" dirty="0"/>
              <a:t>присваивать функции для переменной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goodMorning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Доброе утро"); }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goodEvening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вечер"); }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message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goodMorning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message();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Доброе утро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goodEvening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message();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вечер</a:t>
            </a:r>
          </a:p>
          <a:p>
            <a:pPr indent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display(x){ 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определение функции</a:t>
            </a:r>
          </a:p>
          <a:p>
            <a:pPr marL="361950" fontAlgn="base">
              <a:tabLst>
                <a:tab pos="361950" algn="l"/>
              </a:tabLst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x * x;</a:t>
            </a:r>
          </a:p>
          <a:p>
            <a:pPr marL="361950" fontAlgn="base">
              <a:tabLst>
                <a:tab pos="361950" algn="l"/>
              </a:tabLst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квадрате равно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z);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display(5);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вызов функции</a:t>
            </a:r>
          </a:p>
          <a:p>
            <a:pPr indent="361950"/>
            <a:r>
              <a:rPr lang="ru-RU" sz="2000" dirty="0" smtClean="0"/>
              <a:t>При вызове </a:t>
            </a:r>
            <a:r>
              <a:rPr lang="ru-RU" sz="2000" dirty="0"/>
              <a:t>функции </a:t>
            </a:r>
            <a:r>
              <a:rPr lang="ru-RU" sz="2000" dirty="0" smtClean="0"/>
              <a:t>можно </a:t>
            </a:r>
            <a:r>
              <a:rPr lang="ru-RU" sz="2000" dirty="0"/>
              <a:t>передать для </a:t>
            </a:r>
            <a:r>
              <a:rPr lang="ru-RU" sz="2000" dirty="0" smtClean="0"/>
              <a:t>ее значение.</a:t>
            </a:r>
          </a:p>
          <a:p>
            <a:pPr indent="361950"/>
            <a:r>
              <a:rPr lang="ru-RU" sz="2000" dirty="0" smtClean="0"/>
              <a:t>Функция </a:t>
            </a:r>
            <a:r>
              <a:rPr lang="ru-RU" sz="2000" dirty="0"/>
              <a:t>может принимать множество параметров, но при этом часть или все параметры могут быть </a:t>
            </a:r>
            <a:r>
              <a:rPr lang="ru-RU" sz="2000" b="1" dirty="0" smtClean="0"/>
              <a:t>необязательными.</a:t>
            </a:r>
          </a:p>
          <a:p>
            <a:pPr indent="361950"/>
            <a:r>
              <a:rPr lang="ru-RU" sz="2000" dirty="0"/>
              <a:t>При необходимости </a:t>
            </a:r>
            <a:r>
              <a:rPr lang="ru-RU" sz="2000" dirty="0" smtClean="0"/>
              <a:t>можно </a:t>
            </a:r>
            <a:r>
              <a:rPr lang="ru-RU" sz="2000" dirty="0"/>
              <a:t>получить все переданные параметры через глобально доступный массив </a:t>
            </a:r>
            <a:r>
              <a:rPr lang="ru-RU" sz="2000" b="1" dirty="0" err="1"/>
              <a:t>arguments</a:t>
            </a:r>
            <a:r>
              <a:rPr lang="ru-RU" sz="2000" dirty="0" smtClean="0"/>
              <a:t>: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display(){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1;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z *= arguments[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display(6); // 6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display(6, 4) // 24</a:t>
            </a:r>
          </a:p>
          <a:p>
            <a:pPr marL="441325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display(6, 4, 5)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Параметры функции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Функция может возвращать результат. Для этого используется оператор </a:t>
            </a:r>
            <a:r>
              <a:rPr lang="ru-RU" sz="2000" b="1" dirty="0" err="1"/>
              <a:t>return</a:t>
            </a:r>
            <a:r>
              <a:rPr lang="ru-RU" sz="2000" dirty="0" smtClean="0"/>
              <a:t>: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= 5;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square(y);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(y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квадрате равно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z);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square(x)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return x * 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После </a:t>
            </a:r>
            <a:r>
              <a:rPr lang="ru-RU" sz="2000" dirty="0"/>
              <a:t>оператора </a:t>
            </a:r>
            <a:r>
              <a:rPr lang="ru-RU" sz="2000" b="1" dirty="0" err="1"/>
              <a:t>return</a:t>
            </a:r>
            <a:r>
              <a:rPr lang="ru-RU" sz="2000" dirty="0"/>
              <a:t> идет значение, которое надо возвратить из метода. </a:t>
            </a:r>
            <a:endParaRPr lang="ru-RU" sz="2000" dirty="0" smtClean="0"/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После </a:t>
            </a:r>
            <a:r>
              <a:rPr lang="ru-RU" sz="2000" dirty="0"/>
              <a:t>получения результата функции </a:t>
            </a:r>
            <a:r>
              <a:rPr lang="ru-RU" sz="2000" dirty="0" smtClean="0"/>
              <a:t>можно </a:t>
            </a:r>
            <a:r>
              <a:rPr lang="ru-RU" sz="2000" dirty="0"/>
              <a:t>присвоить его какой-либо другой переменной:</a:t>
            </a:r>
            <a:endParaRPr lang="ru-RU" sz="2000" dirty="0" smtClean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square(y);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Результат функции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2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Все переменные в </a:t>
            </a:r>
            <a:r>
              <a:rPr lang="ru-RU" sz="2000" dirty="0" err="1"/>
              <a:t>JavaScript</a:t>
            </a:r>
            <a:r>
              <a:rPr lang="ru-RU" sz="2000" dirty="0"/>
              <a:t> имеют определенную область видимости, в пределах которой они могут действовать</a:t>
            </a:r>
            <a:r>
              <a:rPr lang="ru-RU" sz="2000" dirty="0" smtClean="0"/>
              <a:t>.</a:t>
            </a:r>
          </a:p>
          <a:p>
            <a:pPr indent="361950" fontAlgn="base"/>
            <a:r>
              <a:rPr lang="ru-RU" sz="2000" dirty="0" smtClean="0"/>
              <a:t>Переменные, </a:t>
            </a:r>
            <a:r>
              <a:rPr lang="ru-RU" sz="2000" dirty="0"/>
              <a:t>которые объявлены вне функций, являются </a:t>
            </a:r>
            <a:r>
              <a:rPr lang="ru-RU" sz="2000" b="1" dirty="0"/>
              <a:t>глобальными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displaySquare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 = x * x;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Переменная</a:t>
            </a:r>
            <a:r>
              <a:rPr lang="ru-RU" sz="2000" dirty="0"/>
              <a:t>, определенная внутри функции, является </a:t>
            </a:r>
            <a:r>
              <a:rPr lang="ru-RU" sz="2000" b="1" dirty="0"/>
              <a:t>локальной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displaySquare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10;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 fontAlgn="base"/>
            <a:r>
              <a:rPr lang="ru-RU" sz="2000" dirty="0"/>
              <a:t>Когда функция заканчивает свою работу, то все переменные, определенные в функции, уничтожаются</a:t>
            </a:r>
            <a:r>
              <a:rPr lang="ru-RU" sz="2000" dirty="0" smtClean="0"/>
              <a:t>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Область видимости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err="1"/>
              <a:t>JavaScript</a:t>
            </a:r>
            <a:r>
              <a:rPr lang="ru-RU" sz="2400" dirty="0"/>
              <a:t> добавляется на веб-страницы с помощью тэга </a:t>
            </a:r>
            <a:r>
              <a:rPr lang="ru-RU" sz="2400" b="1" dirty="0"/>
              <a:t>&lt;</a:t>
            </a:r>
            <a:r>
              <a:rPr lang="ru-RU" sz="2400" b="1" dirty="0" err="1"/>
              <a:t>script</a:t>
            </a:r>
            <a:r>
              <a:rPr lang="ru-RU" sz="2400" b="1" dirty="0" smtClean="0"/>
              <a:t>&gt;</a:t>
            </a:r>
            <a:r>
              <a:rPr lang="ru-RU" sz="2400" dirty="0" smtClean="0"/>
              <a:t>.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&lt;meta charset=“utf-8”&gt;</a:t>
            </a: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title&gt;Page title &lt;/title&gt;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Код скрипта находится внутри тега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веб-страницу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69" y="1268760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Если у </a:t>
            </a:r>
            <a:r>
              <a:rPr lang="ru-RU" sz="2000" dirty="0"/>
              <a:t>нас есть две </a:t>
            </a:r>
            <a:r>
              <a:rPr lang="ru-RU" sz="2000" dirty="0" smtClean="0"/>
              <a:t>переменные </a:t>
            </a:r>
            <a:r>
              <a:rPr lang="ru-RU" sz="2000" dirty="0"/>
              <a:t>- одна глобальная, а другая локальная, которые имеют одинаковое имя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89;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displaySquare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10;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10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displaySquare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 // 10</a:t>
            </a:r>
          </a:p>
          <a:p>
            <a:pPr marL="361950" fontAlgn="base"/>
            <a:endParaRPr lang="ru-RU" sz="2000" dirty="0" smtClean="0"/>
          </a:p>
          <a:p>
            <a:pPr indent="361950" fontAlgn="base"/>
            <a:r>
              <a:rPr lang="ru-RU" sz="2000" dirty="0"/>
              <a:t>В этом случае в функции будет использоваться та переменная z, которая определена непосредственно в функции. То есть локальная переменная скроет глобальную.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Сокрытие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8240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При использовании оператора </a:t>
            </a:r>
            <a:r>
              <a:rPr lang="ru-RU" sz="2000" b="1" dirty="0" err="1"/>
              <a:t>let</a:t>
            </a:r>
            <a:r>
              <a:rPr lang="ru-RU" sz="2000" dirty="0"/>
              <a:t> каждый блок кода определяет новую область видимости, в которой существует переменная</a:t>
            </a:r>
            <a:r>
              <a:rPr lang="ru-RU" sz="2000" dirty="0" smtClean="0"/>
              <a:t>. Можно одновременно </a:t>
            </a:r>
            <a:r>
              <a:rPr lang="ru-RU" sz="2000" dirty="0"/>
              <a:t>определить переменную на уровне блока и на уровне функции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z = 10;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z = 20;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let z = 30;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console.log("Block:", z);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console.log("Function:", z);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console.log("Global:", z);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var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или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let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Тэг 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script</a:t>
            </a:r>
            <a:r>
              <a:rPr lang="ru-RU" sz="2400" b="1" dirty="0" smtClean="0"/>
              <a:t>&gt; </a:t>
            </a:r>
            <a:r>
              <a:rPr lang="ru-RU" sz="2400" dirty="0" smtClean="0"/>
              <a:t>имеет следующие атрибуты: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src</a:t>
            </a:r>
            <a:r>
              <a:rPr lang="ru-RU" sz="2400" dirty="0"/>
              <a:t> (необязательный). Указывает внешний файл с кодом, который нужно </a:t>
            </a:r>
            <a:r>
              <a:rPr lang="ru-RU" sz="2400" dirty="0" smtClean="0"/>
              <a:t>выполнить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</a:t>
            </a:r>
            <a:r>
              <a:rPr lang="ru-RU" sz="2400" b="1" dirty="0" err="1" smtClean="0"/>
              <a:t>ype</a:t>
            </a:r>
            <a:r>
              <a:rPr lang="ru-RU" sz="2400" dirty="0" smtClean="0"/>
              <a:t> </a:t>
            </a:r>
            <a:r>
              <a:rPr lang="ru-RU" sz="2400" dirty="0"/>
              <a:t>(необязательный</a:t>
            </a:r>
            <a:r>
              <a:rPr lang="ru-RU" sz="2400" dirty="0" smtClean="0"/>
              <a:t>). </a:t>
            </a:r>
            <a:r>
              <a:rPr lang="ru-RU" sz="2400" dirty="0"/>
              <a:t>Указывает тип </a:t>
            </a:r>
            <a:r>
              <a:rPr lang="ru-RU" sz="2400" dirty="0" smtClean="0"/>
              <a:t>языка </a:t>
            </a:r>
            <a:r>
              <a:rPr lang="ru-RU" sz="2400" dirty="0"/>
              <a:t>сценариев, который используется в блоке кода. </a:t>
            </a:r>
            <a:r>
              <a:rPr lang="ru-RU" sz="2400" dirty="0" smtClean="0"/>
              <a:t>Традиционно</a:t>
            </a:r>
            <a:r>
              <a:rPr lang="en-US" sz="2400" dirty="0" smtClean="0"/>
              <a:t> </a:t>
            </a:r>
            <a:r>
              <a:rPr lang="ru-RU" sz="2400" dirty="0" smtClean="0"/>
              <a:t>этот </a:t>
            </a:r>
            <a:r>
              <a:rPr lang="ru-RU" sz="2400" dirty="0"/>
              <a:t>атрибут </a:t>
            </a:r>
            <a:r>
              <a:rPr lang="ru-RU" sz="2400" dirty="0" smtClean="0"/>
              <a:t>имеет </a:t>
            </a:r>
            <a:r>
              <a:rPr lang="ru-RU" sz="2400" dirty="0"/>
              <a:t>значение "</a:t>
            </a:r>
            <a:r>
              <a:rPr lang="ru-RU" sz="2400" dirty="0" err="1" smtClean="0"/>
              <a:t>text</a:t>
            </a:r>
            <a:r>
              <a:rPr lang="ru-RU" sz="2400" dirty="0" smtClean="0"/>
              <a:t>/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defer</a:t>
            </a:r>
            <a:r>
              <a:rPr lang="ru-RU" sz="2400" dirty="0" smtClean="0"/>
              <a:t> (необязательный</a:t>
            </a:r>
            <a:r>
              <a:rPr lang="ru-RU" sz="2400" dirty="0"/>
              <a:t>). Указывает, что выполнение сценария </a:t>
            </a:r>
            <a:r>
              <a:rPr lang="ru-RU" sz="2400" dirty="0" smtClean="0"/>
              <a:t>можно отложить</a:t>
            </a:r>
            <a:r>
              <a:rPr lang="ru-RU" sz="2400" dirty="0"/>
              <a:t>, пока не будут полностью закончены синтаксический анализ и </a:t>
            </a:r>
            <a:r>
              <a:rPr lang="ru-RU" sz="2400" dirty="0" smtClean="0"/>
              <a:t>визуализация контента </a:t>
            </a:r>
            <a:r>
              <a:rPr lang="ru-RU" sz="2400" dirty="0"/>
              <a:t>документа.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charset</a:t>
            </a:r>
            <a:r>
              <a:rPr lang="ru-RU" sz="2400" dirty="0" smtClean="0"/>
              <a:t> </a:t>
            </a:r>
            <a:r>
              <a:rPr lang="ru-RU" sz="2400" dirty="0"/>
              <a:t>(необязательный). Определяет кодировку сценария, указанного с </a:t>
            </a:r>
            <a:r>
              <a:rPr lang="ru-RU" sz="2400" dirty="0" smtClean="0"/>
              <a:t>помощью атрибута </a:t>
            </a:r>
            <a:r>
              <a:rPr lang="en-US" sz="2400" dirty="0" err="1" smtClean="0"/>
              <a:t>src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 &lt;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script&gt;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Чтобы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</a:t>
            </a:r>
            <a:r>
              <a:rPr lang="ru-RU" sz="2400" dirty="0"/>
              <a:t>код не смешивался с HTML разметкой его </a:t>
            </a:r>
            <a:r>
              <a:rPr lang="ru-RU" sz="2400" dirty="0" smtClean="0"/>
              <a:t>размещают </a:t>
            </a:r>
            <a:r>
              <a:rPr lang="ru-RU" sz="2400" dirty="0"/>
              <a:t>в секции </a:t>
            </a:r>
            <a:r>
              <a:rPr lang="ru-RU" sz="2400" b="1" dirty="0" err="1"/>
              <a:t>head</a:t>
            </a:r>
            <a:r>
              <a:rPr lang="ru-RU" sz="2400" dirty="0" smtClean="0"/>
              <a:t>.</a:t>
            </a:r>
          </a:p>
          <a:p>
            <a:pPr indent="360363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type='text/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Если Вы видите это сообщение, значит страница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полностью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загружена.');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='example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()'&gt;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  <a:endParaRPr lang="en-GB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Размещение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err="1" smtClean="0"/>
              <a:t>JavaScript</a:t>
            </a:r>
            <a:r>
              <a:rPr lang="ru-RU" sz="2400" dirty="0" smtClean="0"/>
              <a:t> размещают в конце документа перед </a:t>
            </a:r>
            <a:r>
              <a:rPr lang="ru-RU" sz="2400" dirty="0"/>
              <a:t>&lt;/</a:t>
            </a:r>
            <a:r>
              <a:rPr lang="ru-RU" sz="2400" dirty="0" err="1"/>
              <a:t>body</a:t>
            </a:r>
            <a:r>
              <a:rPr lang="ru-RU" sz="2400" dirty="0" smtClean="0"/>
              <a:t>&gt; </a:t>
            </a:r>
            <a:r>
              <a:rPr lang="ru-RU" sz="2400" dirty="0"/>
              <a:t>если </a:t>
            </a:r>
            <a:r>
              <a:rPr lang="ru-RU" sz="2400" dirty="0" smtClean="0"/>
              <a:t>нужно, </a:t>
            </a:r>
            <a:r>
              <a:rPr lang="ru-RU" sz="2400" dirty="0"/>
              <a:t>чтобы скрипт </a:t>
            </a:r>
            <a:r>
              <a:rPr lang="ru-RU" sz="2400" dirty="0" smtClean="0"/>
              <a:t>выполнялся после полной загрузки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страницы.</a:t>
            </a:r>
            <a:endParaRPr lang="ru-RU" sz="2400" dirty="0"/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Данный текст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размещен на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странице.&lt;/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&lt;script type='text/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Данный текст выведен на страницу с помощью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JavaScript.');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Размещение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Можно встраивать </a:t>
            </a:r>
            <a:r>
              <a:rPr lang="ru-RU" sz="2400" dirty="0"/>
              <a:t>сценарий </a:t>
            </a:r>
            <a:r>
              <a:rPr lang="ru-RU" sz="2400" dirty="0" smtClean="0"/>
              <a:t>в </a:t>
            </a:r>
            <a:r>
              <a:rPr lang="en-US" sz="2400" dirty="0" smtClean="0"/>
              <a:t>html</a:t>
            </a:r>
            <a:r>
              <a:rPr lang="ru-RU" sz="2400" dirty="0" smtClean="0"/>
              <a:t> </a:t>
            </a:r>
            <a:r>
              <a:rPr lang="ru-RU" sz="2400" dirty="0"/>
              <a:t>страницу </a:t>
            </a:r>
            <a:r>
              <a:rPr lang="ru-RU" sz="2400" dirty="0" smtClean="0"/>
              <a:t>из внешнего файла: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/script.js”&gt;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В файле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script.js </a:t>
            </a:r>
            <a:r>
              <a:rPr lang="ru-RU" sz="2400" dirty="0" smtClean="0"/>
              <a:t>должен </a:t>
            </a:r>
            <a:r>
              <a:rPr lang="ru-RU" sz="2400" dirty="0"/>
              <a:t>располагаться </a:t>
            </a:r>
            <a:r>
              <a:rPr lang="ru-RU" sz="2400" dirty="0" smtClean="0"/>
              <a:t>только код языка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. Создавать его нужно в кодировке</a:t>
            </a:r>
            <a:r>
              <a:rPr lang="en-US" sz="2400" dirty="0" smtClean="0"/>
              <a:t> utf-8</a:t>
            </a:r>
            <a:r>
              <a:rPr lang="ru-RU" sz="2400" dirty="0" smtClean="0"/>
              <a:t>. </a:t>
            </a:r>
          </a:p>
          <a:p>
            <a:pPr indent="361950"/>
            <a:r>
              <a:rPr lang="ru-RU" sz="2400" dirty="0" smtClean="0"/>
              <a:t>Если подключен </a:t>
            </a:r>
            <a:r>
              <a:rPr lang="ru-RU" sz="2400" dirty="0"/>
              <a:t>код из внешнего файла, то код который располагается внутри тегов </a:t>
            </a:r>
            <a:r>
              <a:rPr lang="en-US" sz="2400" dirty="0" smtClean="0"/>
              <a:t>&lt;script&gt;</a:t>
            </a:r>
            <a:r>
              <a:rPr lang="ru-RU" sz="2400" dirty="0" smtClean="0"/>
              <a:t> </a:t>
            </a:r>
            <a:r>
              <a:rPr lang="ru-RU" sz="2400" b="1" dirty="0" smtClean="0"/>
              <a:t>игнорируется</a:t>
            </a:r>
            <a:r>
              <a:rPr lang="ru-RU" sz="2400" dirty="0" smtClean="0"/>
              <a:t>.</a:t>
            </a:r>
            <a:endParaRPr lang="ru-RU" sz="2400" dirty="0"/>
          </a:p>
          <a:p>
            <a:pPr indent="361950"/>
            <a:r>
              <a:rPr lang="ru-RU" sz="2400" dirty="0" smtClean="0"/>
              <a:t> В </a:t>
            </a:r>
            <a:r>
              <a:rPr lang="ru-RU" sz="2400" dirty="0"/>
              <a:t>отличие от HTML </a:t>
            </a:r>
            <a:r>
              <a:rPr lang="ru-RU" sz="2400" dirty="0" err="1"/>
              <a:t>JavaScript</a:t>
            </a:r>
            <a:r>
              <a:rPr lang="ru-RU" sz="2400" dirty="0"/>
              <a:t> </a:t>
            </a:r>
            <a:r>
              <a:rPr lang="ru-RU" sz="2400" b="1" dirty="0" err="1" smtClean="0"/>
              <a:t>регистрозависимый</a:t>
            </a:r>
            <a:r>
              <a:rPr lang="ru-RU" sz="2400" dirty="0" smtClean="0"/>
              <a:t> язык (чувствителен </a:t>
            </a:r>
            <a:r>
              <a:rPr lang="ru-RU" sz="2400" dirty="0"/>
              <a:t>к регистру </a:t>
            </a:r>
            <a:r>
              <a:rPr lang="ru-RU" sz="2400" dirty="0" smtClean="0"/>
              <a:t>букв).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Встраивания сценариев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ru-RU" sz="2400" dirty="0" smtClean="0"/>
              <a:t>Вынесение </a:t>
            </a:r>
            <a:r>
              <a:rPr lang="ru-RU" sz="2400" dirty="0" err="1"/>
              <a:t>javascript</a:t>
            </a:r>
            <a:r>
              <a:rPr lang="ru-RU" sz="2400" dirty="0"/>
              <a:t> </a:t>
            </a:r>
            <a:r>
              <a:rPr lang="ru-RU" sz="2400" dirty="0" smtClean="0"/>
              <a:t>во </a:t>
            </a:r>
            <a:r>
              <a:rPr lang="ru-RU" sz="2400" dirty="0"/>
              <a:t>внешние файлы имеет ряд преимуществ: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можно </a:t>
            </a:r>
            <a:r>
              <a:rPr lang="ru-RU" sz="2400" dirty="0"/>
              <a:t>повторно использовать один и тот же код на нескольких </a:t>
            </a:r>
            <a:r>
              <a:rPr lang="ru-RU" sz="2400" dirty="0" smtClean="0"/>
              <a:t>веб-страницах</a:t>
            </a:r>
            <a:r>
              <a:rPr lang="en-US" sz="2400" dirty="0" smtClean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внешние файлы </a:t>
            </a:r>
            <a:r>
              <a:rPr lang="ru-RU" sz="2400" dirty="0" err="1"/>
              <a:t>javascript</a:t>
            </a:r>
            <a:r>
              <a:rPr lang="ru-RU" sz="2400" dirty="0"/>
              <a:t> </a:t>
            </a:r>
            <a:r>
              <a:rPr lang="ru-RU" sz="2400" dirty="0" err="1"/>
              <a:t>бразуер</a:t>
            </a:r>
            <a:r>
              <a:rPr lang="ru-RU" sz="2400" dirty="0"/>
              <a:t> может кэшировать, </a:t>
            </a:r>
            <a:r>
              <a:rPr lang="ru-RU" sz="2400" dirty="0" smtClean="0"/>
              <a:t>тогда при </a:t>
            </a:r>
            <a:r>
              <a:rPr lang="ru-RU" sz="2400" dirty="0"/>
              <a:t>следующем обращении к странице </a:t>
            </a:r>
            <a:r>
              <a:rPr lang="ru-RU" sz="2400" dirty="0" smtClean="0"/>
              <a:t>браузеру </a:t>
            </a:r>
            <a:r>
              <a:rPr lang="ru-RU" sz="2400" dirty="0"/>
              <a:t>надо загрузить меньший объем </a:t>
            </a:r>
            <a:r>
              <a:rPr lang="ru-RU" sz="2400" dirty="0" smtClean="0"/>
              <a:t>информации</a:t>
            </a:r>
            <a:r>
              <a:rPr lang="en-US" sz="2400" dirty="0" smtClean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код веб-страницы </a:t>
            </a:r>
            <a:r>
              <a:rPr lang="ru-RU" sz="2400" dirty="0"/>
              <a:t>становится "чище". Он содержит только </a:t>
            </a:r>
            <a:r>
              <a:rPr lang="ru-RU" sz="2400" dirty="0" err="1"/>
              <a:t>html</a:t>
            </a:r>
            <a:r>
              <a:rPr lang="ru-RU" sz="2400" dirty="0"/>
              <a:t>-разметку, а код поведения хранится во внешних файлах.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Встраивания сценариев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1233</Words>
  <Application>Microsoft Office PowerPoint</Application>
  <PresentationFormat>Экран (4:3)</PresentationFormat>
  <Paragraphs>454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Программирование на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176</cp:revision>
  <dcterms:created xsi:type="dcterms:W3CDTF">2016-05-18T02:57:37Z</dcterms:created>
  <dcterms:modified xsi:type="dcterms:W3CDTF">2019-02-12T02:47:20Z</dcterms:modified>
</cp:coreProperties>
</file>