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46" y="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FA1C-9766-4CDF-A0C2-5E452562EE67}" type="datetime1">
              <a:rPr lang="ru-RU" smtClean="0"/>
              <a:t>20.02.2017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1A1D-532A-4063-93BE-CD2808658E50}" type="datetime1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66BC-7723-4D83-A10C-E18237E86F41}" type="datetime1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715B-649D-4D7D-9147-A7DC68D17913}" type="datetime1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67D8-2944-4D75-8997-51EB902082C1}" type="datetime1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C20E-D278-40A7-B25A-97B3B9AB9BDD}" type="datetime1">
              <a:rPr lang="ru-RU" smtClean="0"/>
              <a:t>20.02.2017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BEA-E64F-4982-8DA9-33F16D8A11F2}" type="datetime1">
              <a:rPr lang="ru-RU" smtClean="0"/>
              <a:t>20.02.2017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80C1-0FCA-4322-8488-2E90760F0B76}" type="datetime1">
              <a:rPr lang="ru-RU" smtClean="0"/>
              <a:t>20.02.2017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550-1DDF-462D-9C43-46F2DA820C7E}" type="datetime1">
              <a:rPr lang="ru-RU" smtClean="0"/>
              <a:t>20.02.2017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A8FB-1B56-43CC-B88C-0E82F9DBDFB0}" type="datetime1">
              <a:rPr lang="ru-RU" smtClean="0"/>
              <a:t>20.02.2017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D626-F2CF-4DA1-A615-95870C8CD821}" type="datetime1">
              <a:rPr lang="ru-RU" smtClean="0"/>
              <a:t>20.02.2017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E75F48-AB10-4974-82F6-4512F92E59EE}" type="datetime1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b="1" dirty="0" smtClean="0">
                <a:solidFill>
                  <a:srgbClr val="C00000"/>
                </a:solidFill>
              </a:rPr>
              <a:t/>
            </a:r>
            <a:br>
              <a:rPr lang="ru-RU" altLang="ru-RU" b="1" dirty="0" smtClean="0">
                <a:solidFill>
                  <a:srgbClr val="C00000"/>
                </a:solidFill>
              </a:rPr>
            </a:br>
            <a:r>
              <a:rPr lang="ru-RU" sz="6000" b="1" dirty="0">
                <a:solidFill>
                  <a:srgbClr val="C00000"/>
                </a:solidFill>
              </a:rPr>
              <a:t>Объектно-ориентированное </a:t>
            </a:r>
            <a:r>
              <a:rPr lang="ru-RU" sz="6000" b="1" dirty="0" smtClean="0">
                <a:solidFill>
                  <a:srgbClr val="C00000"/>
                </a:solidFill>
              </a:rPr>
              <a:t>программирование</a:t>
            </a:r>
            <a:endParaRPr lang="ru-RU" sz="6000" b="1" dirty="0">
              <a:solidFill>
                <a:srgbClr val="C00000"/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5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country = {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name: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Швейцария",</a:t>
            </a:r>
          </a:p>
          <a:p>
            <a:pPr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languages: ["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немецкий", "французский", "итальянский"],</a:t>
            </a:r>
          </a:p>
          <a:p>
            <a:pPr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capital:{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name: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Берн",</a:t>
            </a:r>
          </a:p>
          <a:p>
            <a:pPr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population: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126598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},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cities: [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{ name: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Цюрих",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population: 378884},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{ name: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Женева",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population: 188634},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{ name: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Базель",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population: 164937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вывод всех элементов из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country.languages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("&lt;h3&gt;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Официальные языки Швейцарии&lt;/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h3&gt;");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country.languages.length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country.languages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вывод всех элементов из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country.cities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("&lt;h3&gt;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Города Швейцарии&lt;/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h3&gt;");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country.cities.length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country.cities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].name 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Вложенные объекты и массивы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объектах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7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1325"/>
            <a:r>
              <a:rPr lang="ru-RU" sz="2000" dirty="0"/>
              <a:t>В объекте </a:t>
            </a:r>
            <a:r>
              <a:rPr lang="ru-RU" sz="2000" b="1" dirty="0" err="1"/>
              <a:t>country</a:t>
            </a:r>
            <a:r>
              <a:rPr lang="ru-RU" sz="2000" dirty="0"/>
              <a:t> имеется свойство </a:t>
            </a:r>
            <a:r>
              <a:rPr lang="ru-RU" sz="2000" b="1" dirty="0" err="1"/>
              <a:t>languages</a:t>
            </a:r>
            <a:r>
              <a:rPr lang="ru-RU" sz="2000" dirty="0"/>
              <a:t>, содержащее массив строк, а также свойство </a:t>
            </a:r>
            <a:r>
              <a:rPr lang="ru-RU" sz="2000" b="1" dirty="0" err="1"/>
              <a:t>cities</a:t>
            </a:r>
            <a:r>
              <a:rPr lang="ru-RU" sz="2000" dirty="0"/>
              <a:t>, хранящее массив однотипных объектов.</a:t>
            </a:r>
          </a:p>
          <a:p>
            <a:pPr indent="441325"/>
            <a:r>
              <a:rPr lang="ru-RU" sz="2000" dirty="0"/>
              <a:t>С этими массивами </a:t>
            </a:r>
            <a:r>
              <a:rPr lang="ru-RU" sz="2000" dirty="0" smtClean="0"/>
              <a:t>можно </a:t>
            </a:r>
            <a:r>
              <a:rPr lang="ru-RU" sz="2000" dirty="0"/>
              <a:t>работать также, как и с любыми </a:t>
            </a:r>
            <a:r>
              <a:rPr lang="ru-RU" sz="2000" dirty="0" smtClean="0"/>
              <a:t>другими.</a:t>
            </a:r>
            <a:endParaRPr lang="ru-RU" sz="2000" dirty="0"/>
          </a:p>
          <a:p>
            <a:pPr indent="441325"/>
            <a:r>
              <a:rPr lang="ru-RU" sz="2000" dirty="0"/>
              <a:t>При переборе массива объектов каждый текущий элемент будет представлять отдельный объект, поэтому </a:t>
            </a:r>
            <a:r>
              <a:rPr lang="ru-RU" sz="2000" dirty="0" smtClean="0"/>
              <a:t>можно </a:t>
            </a:r>
            <a:r>
              <a:rPr lang="ru-RU" sz="2000" dirty="0"/>
              <a:t>обратиться к его свойствам и методам</a:t>
            </a:r>
            <a:r>
              <a:rPr lang="ru-RU" sz="2000" dirty="0" smtClean="0"/>
              <a:t>:</a:t>
            </a:r>
          </a:p>
          <a:p>
            <a:pPr indent="441325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country.cities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Вложенные объекты и массивы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объектах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602" y="3356992"/>
            <a:ext cx="42195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3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1325"/>
            <a:r>
              <a:rPr lang="ru-RU" sz="2000" dirty="0"/>
              <a:t>В объекте </a:t>
            </a:r>
            <a:r>
              <a:rPr lang="ru-RU" sz="2000" b="1" dirty="0" err="1"/>
              <a:t>country</a:t>
            </a:r>
            <a:r>
              <a:rPr lang="ru-RU" sz="2000" dirty="0"/>
              <a:t> имеется свойство </a:t>
            </a:r>
            <a:r>
              <a:rPr lang="ru-RU" sz="2000" b="1" dirty="0" err="1"/>
              <a:t>languages</a:t>
            </a:r>
            <a:r>
              <a:rPr lang="ru-RU" sz="2000" dirty="0"/>
              <a:t>, содержащее массив строк, а также свойство </a:t>
            </a:r>
            <a:r>
              <a:rPr lang="ru-RU" sz="2000" b="1" dirty="0" err="1"/>
              <a:t>cities</a:t>
            </a:r>
            <a:r>
              <a:rPr lang="ru-RU" sz="2000" dirty="0"/>
              <a:t>, хранящее массив однотипных объектов.</a:t>
            </a:r>
          </a:p>
          <a:p>
            <a:pPr indent="441325"/>
            <a:r>
              <a:rPr lang="ru-RU" sz="2000" dirty="0"/>
              <a:t>С этими массивами </a:t>
            </a:r>
            <a:r>
              <a:rPr lang="ru-RU" sz="2000" dirty="0" smtClean="0"/>
              <a:t>можно </a:t>
            </a:r>
            <a:r>
              <a:rPr lang="ru-RU" sz="2000" dirty="0"/>
              <a:t>работать также, как и с любыми </a:t>
            </a:r>
            <a:r>
              <a:rPr lang="ru-RU" sz="2000" dirty="0" smtClean="0"/>
              <a:t>другими.</a:t>
            </a:r>
            <a:endParaRPr lang="ru-RU" sz="2000" dirty="0"/>
          </a:p>
          <a:p>
            <a:pPr indent="441325"/>
            <a:r>
              <a:rPr lang="ru-RU" sz="2000" dirty="0"/>
              <a:t>При переборе массива объектов каждый текущий элемент будет представлять отдельный объект, поэтому </a:t>
            </a:r>
            <a:r>
              <a:rPr lang="ru-RU" sz="2000" dirty="0" smtClean="0"/>
              <a:t>можно </a:t>
            </a:r>
            <a:r>
              <a:rPr lang="ru-RU" sz="2000" dirty="0"/>
              <a:t>обратиться к его свойствам и методам</a:t>
            </a:r>
            <a:r>
              <a:rPr lang="ru-RU" sz="2000" dirty="0" smtClean="0"/>
              <a:t>:</a:t>
            </a:r>
          </a:p>
          <a:p>
            <a:pPr indent="441325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country.cities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Вложенные объекты и массивы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объектах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602" y="3356992"/>
            <a:ext cx="42195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9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1325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создаем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функцию-конструктор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машины </a:t>
            </a:r>
          </a:p>
          <a:p>
            <a:pPr indent="441325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Car() { 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this.mark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 'BMW';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марка машины 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='318i';     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модель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автомобиля</a:t>
            </a:r>
          </a:p>
          <a:p>
            <a:pPr indent="441325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 'black';   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цвет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авто</a:t>
            </a:r>
          </a:p>
          <a:p>
            <a:pPr indent="441325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год выпуска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this.status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 true; 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441325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состояние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boolen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true -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новая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441325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создание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объекта</a:t>
            </a:r>
          </a:p>
          <a:p>
            <a:pPr indent="441325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car1 = new Car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(car1.mark+' '+car1.model+' '+car1.color+' '+car1.ny+' '+car1.status);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8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1325"/>
            <a:r>
              <a:rPr lang="ru-RU" sz="2000" dirty="0" smtClean="0"/>
              <a:t>Конструкторы встроенных </a:t>
            </a:r>
            <a:r>
              <a:rPr lang="ru-RU" sz="2000" dirty="0"/>
              <a:t>объектов </a:t>
            </a:r>
            <a:r>
              <a:rPr lang="ru-RU" sz="2000" dirty="0" err="1" smtClean="0"/>
              <a:t>JavaScript</a:t>
            </a:r>
            <a:r>
              <a:rPr lang="ru-RU" sz="2000" dirty="0" smtClean="0"/>
              <a:t> </a:t>
            </a:r>
            <a:r>
              <a:rPr lang="ru-RU" sz="2000" dirty="0"/>
              <a:t>дозволяют опускать </a:t>
            </a:r>
            <a:r>
              <a:rPr lang="ru-RU" sz="2000" dirty="0" smtClean="0"/>
              <a:t>необязательные </a:t>
            </a:r>
            <a:r>
              <a:rPr lang="ru-RU" sz="2000" dirty="0"/>
              <a:t>параметры</a:t>
            </a:r>
            <a:r>
              <a:rPr lang="ru-RU" sz="2000" dirty="0" smtClean="0"/>
              <a:t>.</a:t>
            </a:r>
          </a:p>
          <a:p>
            <a:pPr indent="441325"/>
            <a:r>
              <a:rPr lang="ru-RU" sz="2000" dirty="0"/>
              <a:t> 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создаем функцию-конструктор машины </a:t>
            </a:r>
          </a:p>
          <a:p>
            <a:pPr indent="441325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 Car(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pmark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pmodel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pcolor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pny,pstatus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this.mark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pmark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!= 'undefined' ?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pmark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 'BMW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pmodel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!='undefined' ?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pmodel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 '318i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pcolor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!= 'undefined' ?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pcolor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 'black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  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pny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!= 'undefined' ?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pny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 2010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this.status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pstatus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!= 'undefined' ?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pstatus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 'true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441325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car2 = new Car('MERCEDES-BENZ', 'C 220', 'white', 2008, false);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068" y="1268760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Для работы </a:t>
            </a:r>
            <a:r>
              <a:rPr lang="ru-RU" sz="2000" dirty="0" smtClean="0"/>
              <a:t>со сложными </a:t>
            </a:r>
            <a:r>
              <a:rPr lang="ru-RU" sz="2000" dirty="0"/>
              <a:t>структурами в </a:t>
            </a:r>
            <a:r>
              <a:rPr lang="ru-RU" sz="2000" dirty="0" err="1"/>
              <a:t>JavaScript</a:t>
            </a:r>
            <a:r>
              <a:rPr lang="ru-RU" sz="2000" dirty="0"/>
              <a:t> используются </a:t>
            </a:r>
            <a:r>
              <a:rPr lang="ru-RU" sz="2000" b="1" dirty="0"/>
              <a:t>объекты</a:t>
            </a:r>
            <a:r>
              <a:rPr lang="ru-RU" sz="2000" dirty="0"/>
              <a:t>. Каждый объект может хранить свойства, которые описывают его </a:t>
            </a:r>
            <a:r>
              <a:rPr lang="ru-RU" sz="2000" b="1" dirty="0"/>
              <a:t>состояние</a:t>
            </a:r>
            <a:r>
              <a:rPr lang="ru-RU" sz="2000" dirty="0"/>
              <a:t>, и методы, которые описывают его </a:t>
            </a:r>
            <a:r>
              <a:rPr lang="ru-RU" sz="2000" b="1" dirty="0" smtClean="0"/>
              <a:t>поведение.</a:t>
            </a:r>
          </a:p>
          <a:p>
            <a:pPr indent="361950" fontAlgn="base"/>
            <a:r>
              <a:rPr lang="ru-RU" sz="2000" b="1" dirty="0"/>
              <a:t>Создание нового объекта</a:t>
            </a:r>
          </a:p>
          <a:p>
            <a:pPr indent="361950" fontAlgn="base"/>
            <a:r>
              <a:rPr lang="ru-RU" sz="2000" dirty="0"/>
              <a:t>Первый способ заключается в использовании конструктора </a:t>
            </a:r>
            <a:r>
              <a:rPr lang="ru-RU" sz="2000" b="1" dirty="0" err="1"/>
              <a:t>Object</a:t>
            </a:r>
            <a:r>
              <a:rPr lang="ru-RU" sz="2000" dirty="0" smtClean="0"/>
              <a:t>: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user = new Object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 smtClean="0"/>
              <a:t>Объект называется</a:t>
            </a:r>
            <a:r>
              <a:rPr lang="ru-RU" sz="2000" dirty="0"/>
              <a:t> </a:t>
            </a:r>
            <a:r>
              <a:rPr lang="ru-RU" sz="2000" b="1" dirty="0" err="1"/>
              <a:t>user</a:t>
            </a:r>
            <a:r>
              <a:rPr lang="ru-RU" sz="2000" dirty="0"/>
              <a:t>. Он </a:t>
            </a:r>
            <a:r>
              <a:rPr lang="ru-RU" sz="2000" dirty="0" smtClean="0"/>
              <a:t>определяется </a:t>
            </a:r>
            <a:r>
              <a:rPr lang="ru-RU" sz="2000" dirty="0"/>
              <a:t>как и любая </a:t>
            </a:r>
            <a:r>
              <a:rPr lang="ru-RU" sz="2000" dirty="0" smtClean="0"/>
              <a:t>переменная </a:t>
            </a:r>
            <a:r>
              <a:rPr lang="ru-RU" sz="2000" dirty="0"/>
              <a:t>с помощью ключевого слова </a:t>
            </a:r>
            <a:r>
              <a:rPr lang="ru-RU" sz="2000" b="1" dirty="0" err="1" smtClean="0"/>
              <a:t>var</a:t>
            </a:r>
            <a:r>
              <a:rPr lang="ru-RU" sz="2000" dirty="0" smtClean="0"/>
              <a:t>. Выражение</a:t>
            </a:r>
            <a:r>
              <a:rPr lang="ru-RU" sz="2000" dirty="0"/>
              <a:t> </a:t>
            </a:r>
            <a:r>
              <a:rPr lang="ru-RU" sz="2000" b="1" dirty="0" err="1"/>
              <a:t>new</a:t>
            </a:r>
            <a:r>
              <a:rPr lang="ru-RU" sz="2000" b="1" dirty="0"/>
              <a:t> </a:t>
            </a:r>
            <a:r>
              <a:rPr lang="ru-RU" sz="2000" b="1" dirty="0" err="1"/>
              <a:t>Object</a:t>
            </a:r>
            <a:r>
              <a:rPr lang="ru-RU" sz="2000" b="1" dirty="0"/>
              <a:t>()</a:t>
            </a:r>
            <a:r>
              <a:rPr lang="ru-RU" sz="2000" dirty="0"/>
              <a:t> представляет вызов конструктора - функции, создающей новый объект. Для вызова конструктора применяется оператор </a:t>
            </a:r>
            <a:r>
              <a:rPr lang="ru-RU" sz="2000" b="1" dirty="0" err="1"/>
              <a:t>new</a:t>
            </a:r>
            <a:r>
              <a:rPr lang="ru-RU" sz="2000" dirty="0"/>
              <a:t>. </a:t>
            </a:r>
          </a:p>
          <a:p>
            <a:pPr indent="361950" fontAlgn="base"/>
            <a:endParaRPr lang="ru-RU" sz="2000" dirty="0" smtClean="0"/>
          </a:p>
          <a:p>
            <a:pPr indent="361950" fontAlgn="base"/>
            <a:r>
              <a:rPr lang="ru-RU" sz="2000" dirty="0" smtClean="0"/>
              <a:t>Второй </a:t>
            </a:r>
            <a:r>
              <a:rPr lang="ru-RU" sz="2000" dirty="0"/>
              <a:t>способ создания объекта представляет использование фигурных скобок</a:t>
            </a:r>
            <a:r>
              <a:rPr lang="ru-RU" sz="2000" dirty="0" smtClean="0"/>
              <a:t>: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user = {};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8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068" y="1268760"/>
            <a:ext cx="8313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Чтобы определить </a:t>
            </a:r>
            <a:r>
              <a:rPr lang="ru-RU" sz="2000" b="1" dirty="0" smtClean="0"/>
              <a:t>свойство объекта</a:t>
            </a:r>
            <a:r>
              <a:rPr lang="ru-RU" sz="2000" dirty="0" smtClean="0"/>
              <a:t>, </a:t>
            </a:r>
            <a:r>
              <a:rPr lang="ru-RU" sz="2000" dirty="0"/>
              <a:t>надо после названия объекта через точку указать имя свойства и присвоить ему значение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user = {};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user.name = "Tom";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user.age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26;</a:t>
            </a:r>
          </a:p>
          <a:p>
            <a:pPr indent="361950" fontAlgn="base"/>
            <a:endParaRPr lang="ru-RU" sz="2000" dirty="0" smtClean="0"/>
          </a:p>
          <a:p>
            <a:pPr indent="361950" fontAlgn="base"/>
            <a:r>
              <a:rPr lang="ru-RU" sz="2000" dirty="0" smtClean="0"/>
              <a:t>После </a:t>
            </a:r>
            <a:r>
              <a:rPr lang="ru-RU" sz="2000" dirty="0"/>
              <a:t>этого </a:t>
            </a:r>
            <a:r>
              <a:rPr lang="ru-RU" sz="2000" dirty="0" smtClean="0"/>
              <a:t>можно </a:t>
            </a:r>
            <a:r>
              <a:rPr lang="ru-RU" sz="2000" dirty="0"/>
              <a:t>использовать эти свойства, например, вывести их </a:t>
            </a:r>
            <a:r>
              <a:rPr lang="ru-RU" sz="2000" dirty="0" smtClean="0"/>
              <a:t>значения: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Свойства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объекта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53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068" y="1268760"/>
            <a:ext cx="83133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b="1" dirty="0"/>
              <a:t>Методы</a:t>
            </a:r>
            <a:r>
              <a:rPr lang="ru-RU" sz="2000" dirty="0"/>
              <a:t> объекта определяют его поведение или действия, которые он производит. Методы представляют собой функции</a:t>
            </a:r>
            <a:r>
              <a:rPr lang="ru-RU" sz="2000" dirty="0" smtClean="0"/>
              <a:t>.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user = {};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user.name = "Tom";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user.age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26;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user.display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function(){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user.display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вызов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метода</a:t>
            </a:r>
          </a:p>
          <a:p>
            <a:pPr marL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/>
              <a:t>Как и в случае с функциями методы сначала определяются, а потом уже вызываются.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Методы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объекта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5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068" y="1268760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Существует также альтернативный способ определения свойств и методов с помощью синтаксиса массивов: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user = {};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user["name"] = "Tom";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user["age"] = 26;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user["display"] = function(){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вызов метода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user["display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"]();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 smtClean="0"/>
          </a:p>
          <a:p>
            <a:pPr indent="361950"/>
            <a:r>
              <a:rPr lang="ru-RU" sz="2000" dirty="0"/>
              <a:t>Название каждого свойства или метода заключается в кавычки и в квадратные скобки, затем им </a:t>
            </a:r>
            <a:r>
              <a:rPr lang="ru-RU" sz="2000" dirty="0" smtClean="0"/>
              <a:t>присваивается значение.</a:t>
            </a:r>
          </a:p>
          <a:p>
            <a:pPr indent="361950"/>
            <a:r>
              <a:rPr lang="ru-RU" sz="2000" dirty="0" smtClean="0"/>
              <a:t>При </a:t>
            </a:r>
            <a:r>
              <a:rPr lang="ru-RU" sz="2000" dirty="0"/>
              <a:t>обращении к этим свойствам и методам можно использовать либо </a:t>
            </a:r>
            <a:r>
              <a:rPr lang="ru-RU" sz="2000" b="1" dirty="0" smtClean="0"/>
              <a:t>точечную нотацию </a:t>
            </a:r>
            <a:r>
              <a:rPr lang="ru-RU" sz="2000" dirty="0" smtClean="0"/>
              <a:t>(</a:t>
            </a:r>
            <a:r>
              <a:rPr lang="ru-RU" sz="2000" dirty="0"/>
              <a:t>user.name), либо обращаться так: </a:t>
            </a:r>
            <a:r>
              <a:rPr lang="ru-RU" sz="2000" b="1" dirty="0" err="1"/>
              <a:t>user</a:t>
            </a:r>
            <a:r>
              <a:rPr lang="ru-RU" sz="2000" b="1" dirty="0"/>
              <a:t>["</a:t>
            </a:r>
            <a:r>
              <a:rPr lang="ru-RU" sz="2000" b="1" dirty="0" err="1"/>
              <a:t>name</a:t>
            </a:r>
            <a:r>
              <a:rPr lang="ru-RU" sz="2000" b="1" dirty="0" smtClean="0"/>
              <a:t>"]</a:t>
            </a:r>
            <a:r>
              <a:rPr lang="ru-RU" sz="2000" dirty="0" smtClean="0"/>
              <a:t>.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Методы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объекта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068" y="1268760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Вместо отдельного определения всех свойств и методов </a:t>
            </a:r>
            <a:r>
              <a:rPr lang="ru-RU" sz="2000" dirty="0" smtClean="0"/>
              <a:t>можно </a:t>
            </a:r>
            <a:r>
              <a:rPr lang="ru-RU" sz="2000" dirty="0"/>
              <a:t>определить их </a:t>
            </a:r>
            <a:r>
              <a:rPr lang="ru-RU" sz="2000" dirty="0" smtClean="0"/>
              <a:t>все вместе:</a:t>
            </a:r>
            <a:endParaRPr lang="ru-RU" sz="2000" dirty="0"/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user = 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name: "Tom",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age: 26,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display: function(){</a:t>
            </a: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(this.name);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}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user.display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вызов метода</a:t>
            </a:r>
          </a:p>
          <a:p>
            <a:pPr indent="361950"/>
            <a:r>
              <a:rPr lang="ru-RU" sz="2000" dirty="0" smtClean="0"/>
              <a:t>При </a:t>
            </a:r>
            <a:r>
              <a:rPr lang="ru-RU" sz="2000" dirty="0"/>
              <a:t>таком способе определения объекта в качестве символа присвоения значения используется </a:t>
            </a:r>
            <a:r>
              <a:rPr lang="ru-RU" sz="2000" b="1" dirty="0" smtClean="0"/>
              <a:t>двоеточие</a:t>
            </a:r>
            <a:r>
              <a:rPr lang="ru-RU" sz="2000" dirty="0" smtClean="0"/>
              <a:t>. </a:t>
            </a:r>
            <a:r>
              <a:rPr lang="ru-RU" sz="2000" dirty="0"/>
              <a:t>При определении методов также используется знак </a:t>
            </a:r>
            <a:r>
              <a:rPr lang="ru-RU" sz="2000" b="1" dirty="0"/>
              <a:t>двоеточия</a:t>
            </a:r>
            <a:r>
              <a:rPr lang="ru-RU" sz="2000" dirty="0"/>
              <a:t>. После определения отдельных свойств и методов идет не точка запятой, а </a:t>
            </a:r>
            <a:r>
              <a:rPr lang="ru-RU" sz="2000" b="1" dirty="0"/>
              <a:t>запятая</a:t>
            </a:r>
            <a:r>
              <a:rPr lang="ru-RU" sz="2000" dirty="0"/>
              <a:t>.</a:t>
            </a:r>
          </a:p>
          <a:p>
            <a:pPr indent="361950"/>
            <a:r>
              <a:rPr lang="ru-RU" sz="2000" dirty="0"/>
              <a:t>Чтобы обратиться к свойствам или методам объекта внутри этого объекта, используется ключевое слово </a:t>
            </a:r>
            <a:r>
              <a:rPr lang="ru-RU" sz="2000" b="1" dirty="0" err="1"/>
              <a:t>this</a:t>
            </a:r>
            <a:r>
              <a:rPr lang="ru-RU" sz="2000" dirty="0"/>
              <a:t>. Оно означает ссылку на текущий объект</a:t>
            </a:r>
            <a:r>
              <a:rPr lang="ru-RU" sz="2000" dirty="0" smtClean="0"/>
              <a:t>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Упрощенный синтаксис создания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8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068" y="1268760"/>
            <a:ext cx="83133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 smtClean="0"/>
              <a:t>Можно удалять </a:t>
            </a:r>
            <a:r>
              <a:rPr lang="ru-RU" sz="2000" dirty="0"/>
              <a:t>свойства и методы </a:t>
            </a:r>
            <a:r>
              <a:rPr lang="ru-RU" sz="2000" dirty="0" smtClean="0"/>
              <a:t>объекта с </a:t>
            </a:r>
            <a:r>
              <a:rPr lang="ru-RU" sz="2000" dirty="0"/>
              <a:t>помощью оператора </a:t>
            </a:r>
            <a:r>
              <a:rPr lang="ru-RU" sz="2000" b="1" dirty="0" err="1"/>
              <a:t>delete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user = {};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user.name = "Tom";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user.age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26;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user.display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function(){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Tom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delete user.name;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удаляем свойство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000" dirty="0" smtClean="0"/>
          </a:p>
          <a:p>
            <a:pPr indent="361950" fontAlgn="base"/>
            <a:r>
              <a:rPr lang="ru-RU" sz="2000" dirty="0" smtClean="0"/>
              <a:t>После </a:t>
            </a:r>
            <a:r>
              <a:rPr lang="ru-RU" sz="2000" dirty="0"/>
              <a:t>удаления свойство будет не определено, поэтому при попытке обращения к нему, программа вернет значение </a:t>
            </a:r>
            <a:r>
              <a:rPr lang="ru-RU" sz="2000" b="1" dirty="0" err="1"/>
              <a:t>undefined</a:t>
            </a:r>
            <a:r>
              <a:rPr lang="ru-RU" sz="2000" dirty="0"/>
              <a:t>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Удаление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068" y="1268760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Одни объекты могут содержать в качестве свойств другие объекты. </a:t>
            </a:r>
            <a:endParaRPr lang="ru-RU" sz="2000" dirty="0" smtClean="0"/>
          </a:p>
          <a:p>
            <a:pPr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country = {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name: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Германия",</a:t>
            </a:r>
          </a:p>
          <a:p>
            <a:pPr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language: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немецкий",</a:t>
            </a:r>
          </a:p>
          <a:p>
            <a:pPr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capital:{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name: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Берлин",</a:t>
            </a:r>
          </a:p>
          <a:p>
            <a:pPr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population: 3375000,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year: 1237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Столица: " +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country.capital.name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Берлин</a:t>
            </a:r>
          </a:p>
          <a:p>
            <a:pPr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Население: " +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country["capital"]["population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"]);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3375000</a:t>
            </a:r>
          </a:p>
          <a:p>
            <a:pPr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Год основания: "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country.capital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["year"]); // 1237</a:t>
            </a:r>
          </a:p>
          <a:p>
            <a:pPr indent="36195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Вложенные объекты и массивы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объектах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7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068" y="1268760"/>
            <a:ext cx="8313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Для доступа к свойствам </a:t>
            </a:r>
            <a:r>
              <a:rPr lang="ru-RU" sz="2000" dirty="0" smtClean="0"/>
              <a:t>вложенных </a:t>
            </a:r>
            <a:r>
              <a:rPr lang="ru-RU" sz="2000" dirty="0"/>
              <a:t>объектов </a:t>
            </a:r>
            <a:r>
              <a:rPr lang="ru-RU" sz="2000" dirty="0" smtClean="0"/>
              <a:t>можно </a:t>
            </a:r>
            <a:r>
              <a:rPr lang="ru-RU" sz="2000" dirty="0"/>
              <a:t>использовать стандартную нотацию точки:</a:t>
            </a:r>
          </a:p>
          <a:p>
            <a:pPr indent="3619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country.capital.name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000" dirty="0" smtClean="0"/>
          </a:p>
          <a:p>
            <a:pPr indent="361950"/>
            <a:r>
              <a:rPr lang="ru-RU" sz="2000" dirty="0" smtClean="0"/>
              <a:t>Либо </a:t>
            </a:r>
            <a:r>
              <a:rPr lang="ru-RU" sz="2000" dirty="0"/>
              <a:t>обращаться к ним как к элементам массивов:</a:t>
            </a:r>
          </a:p>
          <a:p>
            <a:pPr indent="3619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country["capital"]["population"]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000" dirty="0" smtClean="0"/>
          </a:p>
          <a:p>
            <a:pPr indent="361950"/>
            <a:r>
              <a:rPr lang="ru-RU" sz="2000" dirty="0" smtClean="0"/>
              <a:t>Допустим также смешанный </a:t>
            </a:r>
            <a:r>
              <a:rPr lang="ru-RU" sz="2000" dirty="0"/>
              <a:t>вид обращения:</a:t>
            </a:r>
          </a:p>
          <a:p>
            <a:pPr indent="361950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country.capital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["year"]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000" dirty="0" smtClean="0"/>
          </a:p>
          <a:p>
            <a:pPr indent="361950"/>
            <a:r>
              <a:rPr lang="ru-RU" sz="2000" dirty="0" smtClean="0"/>
              <a:t>В </a:t>
            </a:r>
            <a:r>
              <a:rPr lang="ru-RU" sz="2000" dirty="0"/>
              <a:t>качестве свойств также могут использоваться массивы, в том числе массивы других объектов.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Вложенные объекты и массивы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объектах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32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</TotalTime>
  <Words>412</Words>
  <Application>Microsoft Office PowerPoint</Application>
  <PresentationFormat>Экран (4:3)</PresentationFormat>
  <Paragraphs>166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Исполнительная</vt:lpstr>
      <vt:lpstr> Объектно-ориентированное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Галина</cp:lastModifiedBy>
  <cp:revision>117</cp:revision>
  <dcterms:created xsi:type="dcterms:W3CDTF">2016-05-18T02:57:37Z</dcterms:created>
  <dcterms:modified xsi:type="dcterms:W3CDTF">2017-02-20T05:00:24Z</dcterms:modified>
</cp:coreProperties>
</file>