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9" r:id="rId2"/>
    <p:sldId id="315" r:id="rId3"/>
    <p:sldId id="337" r:id="rId4"/>
    <p:sldId id="336" r:id="rId5"/>
    <p:sldId id="316" r:id="rId6"/>
    <p:sldId id="314" r:id="rId7"/>
    <p:sldId id="332" r:id="rId8"/>
    <p:sldId id="318" r:id="rId9"/>
    <p:sldId id="333" r:id="rId10"/>
    <p:sldId id="334" r:id="rId11"/>
    <p:sldId id="335" r:id="rId12"/>
    <p:sldId id="322" r:id="rId13"/>
    <p:sldId id="323" r:id="rId14"/>
    <p:sldId id="321" r:id="rId15"/>
    <p:sldId id="324" r:id="rId16"/>
    <p:sldId id="326" r:id="rId17"/>
    <p:sldId id="327" r:id="rId18"/>
    <p:sldId id="325" r:id="rId19"/>
    <p:sldId id="317" r:id="rId20"/>
    <p:sldId id="301" r:id="rId21"/>
    <p:sldId id="303" r:id="rId22"/>
    <p:sldId id="304" r:id="rId23"/>
    <p:sldId id="305" r:id="rId24"/>
    <p:sldId id="341" r:id="rId25"/>
    <p:sldId id="340" r:id="rId26"/>
    <p:sldId id="306" r:id="rId27"/>
    <p:sldId id="308" r:id="rId28"/>
    <p:sldId id="309" r:id="rId29"/>
    <p:sldId id="310" r:id="rId30"/>
    <p:sldId id="312" r:id="rId31"/>
    <p:sldId id="313" r:id="rId32"/>
    <p:sldId id="339" r:id="rId33"/>
    <p:sldId id="338" r:id="rId34"/>
    <p:sldId id="329" r:id="rId35"/>
    <p:sldId id="330" r:id="rId36"/>
    <p:sldId id="342" r:id="rId37"/>
    <p:sldId id="34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21.02.2019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21.02.2019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21.02.2019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21.02.2019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zcoding.ru/" TargetMode="External"/><Relationship Id="rId2" Type="http://schemas.openxmlformats.org/officeDocument/2006/relationships/hyperlink" Target="http://kobru.ru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avascript.ru/" TargetMode="External"/><Relationship Id="rId4" Type="http://schemas.openxmlformats.org/officeDocument/2006/relationships/hyperlink" Target="http://znacomstvaworld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dirty="0" smtClean="0">
                <a:solidFill>
                  <a:srgbClr val="C00000"/>
                </a:solidFill>
              </a:rPr>
              <a:t>Встроенные объекты языка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endParaRPr lang="ru-RU" sz="2400" dirty="0" smtClean="0"/>
          </a:p>
          <a:p>
            <a:pPr marL="361950" fontAlgn="base"/>
            <a:r>
              <a:rPr lang="ru-RU" sz="2400" dirty="0" smtClean="0"/>
              <a:t>Метод</a:t>
            </a:r>
            <a:r>
              <a:rPr lang="ru-RU" sz="2400" dirty="0"/>
              <a:t> </a:t>
            </a:r>
            <a:r>
              <a:rPr lang="en-US" sz="2400" b="1" dirty="0"/>
              <a:t>splice</a:t>
            </a:r>
            <a:r>
              <a:rPr lang="en-US" sz="2400" b="1" dirty="0" smtClean="0"/>
              <a:t> </a:t>
            </a:r>
            <a:r>
              <a:rPr lang="ru-RU" sz="2400" b="1" dirty="0"/>
              <a:t>( )</a:t>
            </a:r>
            <a:r>
              <a:rPr lang="ru-RU" sz="2400" dirty="0"/>
              <a:t> </a:t>
            </a:r>
            <a:r>
              <a:rPr lang="ru-RU" sz="2400" dirty="0" smtClean="0"/>
              <a:t>добавляет элементы в массив:</a:t>
            </a:r>
            <a:endParaRPr lang="en-US" sz="2400" dirty="0" smtClean="0"/>
          </a:p>
          <a:p>
            <a:pPr marL="361950" fontAlgn="base"/>
            <a:endParaRPr lang="ru-RU" sz="2400" dirty="0"/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fruit = [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"абрикосы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бананы",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яблоки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fruit.splice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груши", 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сливы",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апельсины");</a:t>
            </a: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выбираем индекс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начиная с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которого</a:t>
            </a:r>
          </a:p>
          <a:p>
            <a:pPr marL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будут добавлены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элемента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 smtClean="0">
                <a:solidFill>
                  <a:srgbClr val="00B050"/>
                </a:solidFill>
              </a:rPr>
              <a:t>абрикосы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бананы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груши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сливы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апельсины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яблоки</a:t>
            </a:r>
            <a:endParaRPr lang="ru-RU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400" dirty="0"/>
              <a:t>Ноль говорит </a:t>
            </a:r>
            <a:r>
              <a:rPr lang="ru-RU" sz="2400" dirty="0" smtClean="0"/>
              <a:t>о </a:t>
            </a:r>
            <a:r>
              <a:rPr lang="ru-RU" sz="2400" dirty="0"/>
              <a:t>том, что никакие элементы удалять не нужно.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087" y="332656"/>
            <a:ext cx="813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элементов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 массива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endParaRPr lang="ru-RU" sz="2400" dirty="0" smtClean="0"/>
          </a:p>
          <a:p>
            <a:pPr marL="361950" fontAlgn="base"/>
            <a:r>
              <a:rPr lang="ru-RU" sz="2400" dirty="0" smtClean="0"/>
              <a:t>Метод</a:t>
            </a:r>
            <a:r>
              <a:rPr lang="ru-RU" sz="2400" dirty="0"/>
              <a:t> </a:t>
            </a:r>
            <a:r>
              <a:rPr lang="en-US" sz="2400" b="1" dirty="0"/>
              <a:t>splice</a:t>
            </a:r>
            <a:r>
              <a:rPr lang="en-US" sz="2400" b="1" dirty="0" smtClean="0"/>
              <a:t> </a:t>
            </a:r>
            <a:r>
              <a:rPr lang="ru-RU" sz="2400" b="1" dirty="0"/>
              <a:t>( )</a:t>
            </a:r>
            <a:r>
              <a:rPr lang="ru-RU" sz="2400" dirty="0"/>
              <a:t> </a:t>
            </a:r>
            <a:r>
              <a:rPr lang="ru-RU" sz="2400" dirty="0" smtClean="0"/>
              <a:t>изменяет элементы в массив:</a:t>
            </a:r>
            <a:endParaRPr lang="en-US" sz="2400" dirty="0" smtClean="0"/>
          </a:p>
          <a:p>
            <a:pPr marL="361950" fontAlgn="base"/>
            <a:endParaRPr lang="ru-RU" sz="2400" dirty="0"/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fruit = [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"абрикосы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бананы",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яблоки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fruit.splice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груши",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"апельсины");</a:t>
            </a: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выбираем индекс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начиная с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которого</a:t>
            </a:r>
          </a:p>
          <a:p>
            <a:pPr marL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будут изменены 2 элемента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абрикосы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груши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апельсины</a:t>
            </a:r>
            <a:endParaRPr lang="ru-RU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400" dirty="0" smtClean="0"/>
              <a:t>Нужно </a:t>
            </a:r>
            <a:r>
              <a:rPr lang="ru-RU" sz="2400" dirty="0" smtClean="0"/>
              <a:t>заменять </a:t>
            </a:r>
            <a:r>
              <a:rPr lang="ru-RU" sz="2400" dirty="0"/>
              <a:t>столько же элементов, сколько </a:t>
            </a:r>
            <a:r>
              <a:rPr lang="ru-RU" sz="2400" dirty="0" smtClean="0"/>
              <a:t>указано </a:t>
            </a:r>
            <a:r>
              <a:rPr lang="ru-RU" sz="2400" dirty="0"/>
              <a:t>во втором </a:t>
            </a:r>
            <a:r>
              <a:rPr lang="ru-RU" sz="2400" dirty="0" smtClean="0"/>
              <a:t>параметре. </a:t>
            </a:r>
            <a:r>
              <a:rPr lang="ru-RU" sz="2400" dirty="0"/>
              <a:t>В противном случае, </a:t>
            </a:r>
            <a:r>
              <a:rPr lang="ru-RU" sz="2400" dirty="0" smtClean="0"/>
              <a:t>элементы либо добавляются, </a:t>
            </a:r>
            <a:r>
              <a:rPr lang="ru-RU" sz="2400" dirty="0"/>
              <a:t>либо </a:t>
            </a:r>
            <a:r>
              <a:rPr lang="ru-RU" sz="2400" dirty="0" smtClean="0"/>
              <a:t>удаляются.</a:t>
            </a:r>
            <a:r>
              <a:rPr lang="ru-RU" sz="2400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087" y="332656"/>
            <a:ext cx="813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Замена элементов в массиве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ru-RU" sz="2000" dirty="0"/>
              <a:t>Метод </a:t>
            </a:r>
            <a:r>
              <a:rPr lang="ru-RU" sz="2000" b="1" dirty="0" err="1"/>
              <a:t>join</a:t>
            </a:r>
            <a:r>
              <a:rPr lang="ru-RU" sz="2000" b="1" dirty="0"/>
              <a:t>()</a:t>
            </a:r>
            <a:r>
              <a:rPr lang="ru-RU" sz="2000" dirty="0"/>
              <a:t> объединяет все элементы массива в одну строку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 = ["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яблоки", "груши", "сливы", "абрикосы", "персики"];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 ");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361950" fontAlgn="base"/>
            <a:r>
              <a:rPr lang="ru-RU" sz="2000" dirty="0"/>
              <a:t>В метод</a:t>
            </a:r>
            <a:r>
              <a:rPr lang="ru-RU" sz="2000" b="1" dirty="0"/>
              <a:t> </a:t>
            </a:r>
            <a:r>
              <a:rPr lang="ru-RU" sz="2000" b="1" dirty="0" err="1"/>
              <a:t>join</a:t>
            </a:r>
            <a:r>
              <a:rPr lang="ru-RU" sz="2000" b="1" dirty="0"/>
              <a:t>(</a:t>
            </a:r>
            <a:r>
              <a:rPr lang="ru-RU" sz="2000" dirty="0"/>
              <a:t>) передается разделитель между элементами </a:t>
            </a:r>
            <a:r>
              <a:rPr lang="ru-RU" sz="2000" dirty="0" smtClean="0"/>
              <a:t>массива.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/>
              <a:t>Метод </a:t>
            </a:r>
            <a:r>
              <a:rPr lang="ru-RU" sz="2000" b="1" dirty="0" err="1"/>
              <a:t>sort</a:t>
            </a:r>
            <a:r>
              <a:rPr lang="ru-RU" sz="2000" b="1" dirty="0"/>
              <a:t>()</a:t>
            </a:r>
            <a:r>
              <a:rPr lang="ru-RU" sz="2000" dirty="0"/>
              <a:t> сортирует массив по возрастанию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 = ["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яблоки", "груши", "сливы", "абрикосы", "персики"];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1950" fontAlgn="base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(fruit[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Вывод </a:t>
            </a:r>
            <a:r>
              <a:rPr lang="ru-RU" sz="2000" dirty="0"/>
              <a:t>в браузере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ru-RU" sz="2000" dirty="0" smtClean="0"/>
              <a:t>абрикосы </a:t>
            </a:r>
            <a:r>
              <a:rPr lang="ru-RU" sz="2000" dirty="0"/>
              <a:t>груши персики сливы </a:t>
            </a:r>
            <a:r>
              <a:rPr lang="ru-RU" sz="2000" dirty="0" smtClean="0"/>
              <a:t>яблоки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ru-RU" sz="2200" dirty="0"/>
              <a:t>Метод </a:t>
            </a:r>
            <a:r>
              <a:rPr lang="ru-RU" sz="2200" b="1" dirty="0" err="1"/>
              <a:t>reverse</a:t>
            </a:r>
            <a:r>
              <a:rPr lang="ru-RU" sz="2200" b="1" dirty="0"/>
              <a:t>() </a:t>
            </a:r>
            <a:r>
              <a:rPr lang="ru-RU" sz="2200" dirty="0"/>
              <a:t>переворачивает </a:t>
            </a:r>
            <a:r>
              <a:rPr lang="ru-RU" sz="2200" dirty="0" smtClean="0"/>
              <a:t>массив:</a:t>
            </a:r>
          </a:p>
          <a:p>
            <a:pPr marL="361950" fontAlgn="base"/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fruit = ["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яблоки", "груши", "сливы", "абрикосы", "персики"];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fruit.reverse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1950" fontAlgn="base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1950" fontAlgn="base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(fruit[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+ "&lt;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</a:p>
          <a:p>
            <a:pPr indent="361950" fontAlgn="base"/>
            <a:endParaRPr lang="ru-RU" sz="2200" dirty="0" smtClean="0"/>
          </a:p>
          <a:p>
            <a:pPr indent="361950" fontAlgn="base"/>
            <a:r>
              <a:rPr lang="ru-RU" sz="2200" dirty="0" smtClean="0"/>
              <a:t>В </a:t>
            </a:r>
            <a:r>
              <a:rPr lang="ru-RU" sz="2200" dirty="0"/>
              <a:t>сочетании с методом </a:t>
            </a:r>
            <a:r>
              <a:rPr lang="ru-RU" sz="2200" b="1" dirty="0" err="1"/>
              <a:t>sort</a:t>
            </a:r>
            <a:r>
              <a:rPr lang="ru-RU" sz="2200" b="1" dirty="0"/>
              <a:t>() </a:t>
            </a:r>
            <a:r>
              <a:rPr lang="ru-RU" sz="2200" dirty="0"/>
              <a:t>можно отсортировать массив по убыванию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fruit.sort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().reverse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1950" fontAlgn="base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1950" fontAlgn="base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(fruit[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+ "&lt;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</a:p>
          <a:p>
            <a:pPr indent="361950" fontAlgn="base"/>
            <a:endParaRPr lang="ru-RU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876180"/>
            <a:ext cx="8313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ru-RU" sz="2200" dirty="0"/>
              <a:t>Метод </a:t>
            </a:r>
            <a:r>
              <a:rPr lang="ru-RU" sz="2200" b="1" dirty="0" err="1"/>
              <a:t>concat</a:t>
            </a:r>
            <a:r>
              <a:rPr lang="ru-RU" sz="2200" b="1" dirty="0"/>
              <a:t>()</a:t>
            </a:r>
            <a:r>
              <a:rPr lang="ru-RU" sz="2200" dirty="0"/>
              <a:t> служит для объединения массивов: </a:t>
            </a:r>
            <a:endParaRPr lang="ru-RU" sz="2200" dirty="0" smtClean="0"/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fruit = ["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яблоки", "груши", "сливы"];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vegetables = ["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помидоры", "огурцы", "картофель"];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fruit.concat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(vegetables);</a:t>
            </a:r>
          </a:p>
          <a:p>
            <a:pPr marL="361950" fontAlgn="base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products.length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1950" fontAlgn="base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(products[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+ "&lt;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</a:p>
          <a:p>
            <a:pPr indent="441325" fontAlgn="base"/>
            <a:endParaRPr lang="ru-RU" sz="2200" dirty="0" smtClean="0"/>
          </a:p>
          <a:p>
            <a:pPr indent="441325" fontAlgn="base"/>
            <a:r>
              <a:rPr lang="ru-RU" sz="2200" dirty="0" smtClean="0"/>
              <a:t>Необязательно объединять </a:t>
            </a:r>
            <a:r>
              <a:rPr lang="ru-RU" sz="2200" dirty="0"/>
              <a:t>только однотипные массивы. 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980728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Методы </a:t>
            </a:r>
            <a:r>
              <a:rPr lang="ru-RU" sz="2200" b="1" dirty="0" err="1"/>
              <a:t>indexOf</a:t>
            </a:r>
            <a:r>
              <a:rPr lang="ru-RU" sz="2200" b="1" dirty="0"/>
              <a:t>()</a:t>
            </a:r>
            <a:r>
              <a:rPr lang="ru-RU" sz="2200" dirty="0"/>
              <a:t> и </a:t>
            </a:r>
            <a:r>
              <a:rPr lang="ru-RU" sz="2200" b="1" dirty="0" err="1"/>
              <a:t>lastIndexOf</a:t>
            </a:r>
            <a:r>
              <a:rPr lang="ru-RU" sz="2200" b="1" dirty="0"/>
              <a:t>()</a:t>
            </a:r>
            <a:r>
              <a:rPr lang="ru-RU" sz="2200" dirty="0"/>
              <a:t> возвращают индекс первого и последнего включения элемента в массиве</a:t>
            </a:r>
            <a:r>
              <a:rPr lang="ru-RU" sz="2200" dirty="0" smtClean="0"/>
              <a:t>.</a:t>
            </a:r>
          </a:p>
          <a:p>
            <a:pPr marL="173038" fontAlgn="base"/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fontAlgn="base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fruit = ["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яблоки", "груши", "сливы", "яблоки", "груши"];</a:t>
            </a:r>
          </a:p>
          <a:p>
            <a:pPr marL="173038" fontAlgn="base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fruit.indexOf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яблоки");</a:t>
            </a:r>
          </a:p>
          <a:p>
            <a:pPr marL="173038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fruit.lastIndexOf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яблоки");</a:t>
            </a:r>
          </a:p>
          <a:p>
            <a:pPr marL="173038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fruit.indexOf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вишни");</a:t>
            </a:r>
          </a:p>
          <a:p>
            <a:pPr marL="173038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// 0</a:t>
            </a:r>
          </a:p>
          <a:p>
            <a:pPr marL="173038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  // 3</a:t>
            </a:r>
          </a:p>
          <a:p>
            <a:pPr marL="173038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otherIndex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// -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68288" fontAlgn="base"/>
            <a:endParaRPr lang="ru-RU" sz="2200" dirty="0" smtClean="0"/>
          </a:p>
          <a:p>
            <a:pPr indent="268288" fontAlgn="base"/>
            <a:r>
              <a:rPr lang="ru-RU" sz="2200" dirty="0" smtClean="0"/>
              <a:t>Если </a:t>
            </a:r>
            <a:r>
              <a:rPr lang="ru-RU" sz="2200" dirty="0"/>
              <a:t>же элемент отсутствует в массиве, то в этом случае методы </a:t>
            </a:r>
            <a:r>
              <a:rPr lang="ru-RU" sz="2200" b="1" dirty="0" err="1"/>
              <a:t>indexOf</a:t>
            </a:r>
            <a:r>
              <a:rPr lang="ru-RU" sz="2200" b="1" dirty="0"/>
              <a:t>()</a:t>
            </a:r>
            <a:r>
              <a:rPr lang="ru-RU" sz="2200" dirty="0"/>
              <a:t> и </a:t>
            </a:r>
            <a:r>
              <a:rPr lang="ru-RU" sz="2200" b="1" dirty="0" err="1"/>
              <a:t>lastIndexOf</a:t>
            </a:r>
            <a:r>
              <a:rPr lang="ru-RU" sz="2200" b="1" dirty="0" smtClean="0"/>
              <a:t>() </a:t>
            </a:r>
            <a:r>
              <a:rPr lang="ru-RU" sz="2200" dirty="0" smtClean="0"/>
              <a:t>возвращают </a:t>
            </a:r>
            <a:r>
              <a:rPr lang="ru-RU" sz="2200" dirty="0"/>
              <a:t>значение -1.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endParaRPr lang="ru-RU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индекса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Метод </a:t>
            </a:r>
            <a:r>
              <a:rPr lang="ru-RU" sz="2000" b="1" dirty="0" err="1" smtClean="0"/>
              <a:t>filter</a:t>
            </a:r>
            <a:r>
              <a:rPr lang="ru-RU" sz="2000" b="1" dirty="0" smtClean="0"/>
              <a:t>() </a:t>
            </a:r>
            <a:r>
              <a:rPr lang="ru-RU" sz="2000" dirty="0" smtClean="0"/>
              <a:t>принимает </a:t>
            </a:r>
            <a:r>
              <a:rPr lang="ru-RU" sz="2000" dirty="0"/>
              <a:t>функцию условия. Но при этом возвращает массив тех элементов, которые соответствуют этому условию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[ 1, -12, 8, -4, 25, 42 ];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condition(value, index, array) 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false;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 (value &gt; 0) 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 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result;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ru-RU" sz="2000" dirty="0"/>
              <a:t>Вывод в браузере</a:t>
            </a:r>
            <a:r>
              <a:rPr lang="ru-RU" sz="2000" dirty="0" smtClean="0"/>
              <a:t>: 1 </a:t>
            </a:r>
            <a:r>
              <a:rPr lang="ru-RU" sz="2000" dirty="0"/>
              <a:t>8 25 42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 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filter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ru-RU" sz="2000" b="1" dirty="0" err="1"/>
              <a:t>forEach</a:t>
            </a:r>
            <a:r>
              <a:rPr lang="ru-RU" sz="2000" b="1" dirty="0"/>
              <a:t>()</a:t>
            </a:r>
            <a:r>
              <a:rPr lang="ru-RU" sz="2000" dirty="0"/>
              <a:t>  </a:t>
            </a:r>
            <a:r>
              <a:rPr lang="ru-RU" sz="2000" dirty="0" smtClean="0"/>
              <a:t>осуществляет </a:t>
            </a:r>
            <a:r>
              <a:rPr lang="ru-RU" sz="2000" dirty="0"/>
              <a:t>перебор элементов и </a:t>
            </a:r>
            <a:r>
              <a:rPr lang="ru-RU" sz="2000" dirty="0" smtClean="0"/>
              <a:t>выполняет </a:t>
            </a:r>
            <a:r>
              <a:rPr lang="ru-RU" sz="2000" dirty="0"/>
              <a:t>с ними определенный операции</a:t>
            </a:r>
            <a:r>
              <a:rPr lang="ru-RU" sz="2000" dirty="0" smtClean="0"/>
              <a:t>.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= [ 1, 2, 3, 4, 5, 6];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numbers[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numbers[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Квадрат числа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равен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С помощью </a:t>
            </a:r>
            <a:r>
              <a:rPr lang="ru-RU" sz="2000" dirty="0"/>
              <a:t>метода </a:t>
            </a:r>
            <a:r>
              <a:rPr lang="ru-RU" sz="2000" b="1" dirty="0" err="1"/>
              <a:t>forEach</a:t>
            </a:r>
            <a:r>
              <a:rPr lang="ru-RU" sz="2000" b="1" dirty="0"/>
              <a:t>()</a:t>
            </a:r>
            <a:r>
              <a:rPr lang="ru-RU" sz="2000" dirty="0"/>
              <a:t> можно упростить </a:t>
            </a:r>
            <a:r>
              <a:rPr lang="ru-RU" sz="2000" dirty="0" smtClean="0"/>
              <a:t>конструкцию: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= [ 1, 2, 3, 4, 5, 6];</a:t>
            </a:r>
          </a:p>
          <a:p>
            <a:pPr marL="361950" fontAlgn="base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square(value, index, array) 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value * value;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Квадрат числа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 + "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равен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numbers.forEach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(square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1950" fontAlgn="base"/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/>
            <a:r>
              <a:rPr lang="ru-RU" sz="2000" dirty="0"/>
              <a:t>Метод </a:t>
            </a:r>
            <a:r>
              <a:rPr lang="ru-RU" sz="2000" b="1" dirty="0" err="1"/>
              <a:t>forEach</a:t>
            </a:r>
            <a:r>
              <a:rPr lang="ru-RU" sz="2000" b="1" dirty="0"/>
              <a:t>()</a:t>
            </a:r>
            <a:r>
              <a:rPr lang="ru-RU" sz="2000" dirty="0"/>
              <a:t> в качестве параметра принимает </a:t>
            </a:r>
            <a:r>
              <a:rPr lang="ru-RU" sz="2000" dirty="0" smtClean="0"/>
              <a:t>функцию</a:t>
            </a:r>
            <a:r>
              <a:rPr lang="ru-RU" sz="2000" dirty="0"/>
              <a:t>, в которую при переборе элементов передается текущий </a:t>
            </a:r>
            <a:r>
              <a:rPr lang="ru-RU" sz="2000" dirty="0" smtClean="0"/>
              <a:t>элемент </a:t>
            </a:r>
            <a:r>
              <a:rPr lang="ru-RU" sz="2000" dirty="0"/>
              <a:t>и над ним выполняются операции</a:t>
            </a:r>
            <a:r>
              <a:rPr lang="ru-RU" sz="2000" dirty="0" smtClean="0"/>
              <a:t>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 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forEach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() 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Метод </a:t>
            </a:r>
            <a:r>
              <a:rPr lang="ru-RU" sz="2000" b="1" dirty="0" err="1"/>
              <a:t>every</a:t>
            </a:r>
            <a:r>
              <a:rPr lang="ru-RU" sz="2000" b="1" dirty="0" smtClean="0"/>
              <a:t>( )</a:t>
            </a:r>
            <a:r>
              <a:rPr lang="ru-RU" sz="2000" dirty="0"/>
              <a:t> проверяет, все ли элементы соответствуют определенному условию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= [ 1, -12, 8, -4, 25, 42 ];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condition(value, index, array) 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false;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 (value &gt; 0) {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 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passed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numbers.every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(passed); // false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В </a:t>
            </a:r>
            <a:r>
              <a:rPr lang="ru-RU" sz="2000" dirty="0"/>
              <a:t>метод </a:t>
            </a:r>
            <a:r>
              <a:rPr lang="ru-RU" sz="2000" b="1" dirty="0" err="1"/>
              <a:t>every</a:t>
            </a:r>
            <a:r>
              <a:rPr lang="ru-RU" sz="2000" b="1" dirty="0" smtClean="0"/>
              <a:t>( )</a:t>
            </a:r>
            <a:r>
              <a:rPr lang="ru-RU" sz="2000" dirty="0"/>
              <a:t> в качестве параметра передается функция, представляющая условие. Эта функция принимает три параметра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condition(value, index, array) {</a:t>
            </a:r>
          </a:p>
          <a:p>
            <a:pPr marL="361950" fontAlgn="base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/>
            <a:r>
              <a:rPr lang="ru-RU" sz="2000" dirty="0"/>
              <a:t>Параметр </a:t>
            </a:r>
            <a:r>
              <a:rPr lang="ru-RU" sz="2000" b="1" dirty="0" err="1"/>
              <a:t>value</a:t>
            </a:r>
            <a:r>
              <a:rPr lang="ru-RU" sz="2000" dirty="0"/>
              <a:t> представляет текущий перебираемый элемент массива, параметр </a:t>
            </a:r>
            <a:r>
              <a:rPr lang="ru-RU" sz="2000" b="1" dirty="0" err="1"/>
              <a:t>index</a:t>
            </a:r>
            <a:r>
              <a:rPr lang="ru-RU" sz="2000" b="1" dirty="0"/>
              <a:t> </a:t>
            </a:r>
            <a:r>
              <a:rPr lang="ru-RU" sz="2000" dirty="0"/>
              <a:t>индекс этого элемента, а параметр </a:t>
            </a:r>
            <a:r>
              <a:rPr lang="ru-RU" sz="2000" b="1" dirty="0" err="1"/>
              <a:t>array</a:t>
            </a:r>
            <a:r>
              <a:rPr lang="ru-RU" sz="2000" dirty="0"/>
              <a:t> передает ссылку на массив</a:t>
            </a:r>
            <a:r>
              <a:rPr lang="ru-RU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 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every() 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Массивы могут быть </a:t>
            </a:r>
            <a:r>
              <a:rPr lang="ru-RU" sz="2000" b="1" dirty="0"/>
              <a:t>одномерными</a:t>
            </a:r>
            <a:r>
              <a:rPr lang="ru-RU" sz="2000" dirty="0"/>
              <a:t> и </a:t>
            </a:r>
            <a:r>
              <a:rPr lang="ru-RU" sz="2000" b="1" dirty="0"/>
              <a:t>многомерными</a:t>
            </a:r>
            <a:r>
              <a:rPr lang="ru-RU" sz="2000" dirty="0"/>
              <a:t>. Каждый элемент в многомерном массиве может представлять собой отдельный массив. </a:t>
            </a:r>
            <a:endParaRPr lang="ru-RU" sz="2000" dirty="0" smtClean="0"/>
          </a:p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numbers2 = [[0, 1, 2], [3, 4, 5]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people = [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["Tom", 25, false],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["Bill", 38, true],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["Alice", 21, false]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people[0]); // ["Tom", 25, false]</a:t>
            </a:r>
          </a:p>
          <a:p>
            <a:pPr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 ["Bill", 38, 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Чтобы получить элемент внутри вложенного массива, </a:t>
            </a:r>
            <a:r>
              <a:rPr lang="ru-RU" sz="2000" dirty="0" smtClean="0"/>
              <a:t>надо </a:t>
            </a:r>
            <a:r>
              <a:rPr lang="ru-RU" sz="2000" dirty="0"/>
              <a:t>использовать его вторую размерность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Имя: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people[0][0]); // Tom</a:t>
            </a: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Возраст: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people[0][1]);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Многомерные массивы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Свойства способны описывать объект с различных сторон</a:t>
            </a:r>
            <a:r>
              <a:rPr lang="ru-RU" sz="2000" dirty="0" smtClean="0"/>
              <a:t>.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[1,2,3,4,5];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iarray.length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выведет 5 (т.к. в массиве 5 элементов)</a:t>
            </a:r>
          </a:p>
          <a:p>
            <a:pPr indent="361950"/>
            <a:r>
              <a:rPr lang="ru-RU" sz="2000" dirty="0" smtClean="0"/>
              <a:t>Для </a:t>
            </a:r>
            <a:r>
              <a:rPr lang="ru-RU" sz="2000" dirty="0"/>
              <a:t>доступа к свойству объекта используется </a:t>
            </a:r>
            <a:r>
              <a:rPr lang="ru-RU" sz="2000" b="1" dirty="0"/>
              <a:t>точечный </a:t>
            </a:r>
            <a:r>
              <a:rPr lang="ru-RU" sz="2000" b="1" dirty="0" smtClean="0"/>
              <a:t>оператор</a:t>
            </a:r>
            <a:r>
              <a:rPr lang="ru-RU" sz="2000" dirty="0" smtClean="0"/>
              <a:t>. </a:t>
            </a:r>
            <a:r>
              <a:rPr lang="ru-RU" sz="2000" dirty="0"/>
              <a:t>Левая часть оператора - ссылка на сам объект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iarray</a:t>
            </a:r>
            <a:r>
              <a:rPr lang="ru-RU" sz="2000" dirty="0"/>
              <a:t>), правая - имя свойства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length</a:t>
            </a:r>
            <a:r>
              <a:rPr lang="ru-RU" sz="2000" dirty="0"/>
              <a:t>). </a:t>
            </a:r>
            <a:endParaRPr lang="ru-RU" sz="2000" dirty="0" smtClean="0"/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/>
              <a:t>Изображение на странице может иметь свойство ширины или </a:t>
            </a:r>
            <a:r>
              <a:rPr lang="ru-RU" sz="2000" dirty="0" smtClean="0"/>
              <a:t>высоты: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image.width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image.height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Свойства </a:t>
            </a:r>
            <a:r>
              <a:rPr lang="ru-RU" sz="2000" dirty="0"/>
              <a:t>объекта могут иметь любой тип данных, включая массивы, функции, а также и другие объекты</a:t>
            </a:r>
            <a:r>
              <a:rPr lang="ru-RU" sz="2000" dirty="0" smtClean="0"/>
              <a:t>: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document.forms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[0].elements[0].value;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Свойства объектов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Объект </a:t>
            </a:r>
            <a:r>
              <a:rPr lang="ru-RU" sz="2000" b="1" dirty="0" err="1"/>
              <a:t>Date</a:t>
            </a:r>
            <a:r>
              <a:rPr lang="ru-RU" sz="2000" dirty="0"/>
              <a:t> позволяет работать с датами и временем в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.</a:t>
            </a:r>
          </a:p>
          <a:p>
            <a:pPr indent="361950"/>
            <a:r>
              <a:rPr lang="ru-RU" sz="2000" dirty="0" smtClean="0"/>
              <a:t>Существуют </a:t>
            </a:r>
            <a:r>
              <a:rPr lang="ru-RU" sz="2000" dirty="0"/>
              <a:t>различные способы создания объекта </a:t>
            </a:r>
            <a:r>
              <a:rPr lang="ru-RU" sz="2000" b="1" dirty="0" err="1"/>
              <a:t>Date</a:t>
            </a:r>
            <a:r>
              <a:rPr lang="ru-RU" sz="2000" dirty="0"/>
              <a:t>. Первый способ заключается в использовании пустого конструктора без параметров</a:t>
            </a:r>
            <a:r>
              <a:rPr lang="ru-RU" sz="2000" dirty="0" smtClean="0"/>
              <a:t>: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 smtClean="0"/>
              <a:t>В </a:t>
            </a:r>
            <a:r>
              <a:rPr lang="ru-RU" sz="2000" dirty="0"/>
              <a:t>этом случае объект будет указывать на текущую дату </a:t>
            </a:r>
            <a:r>
              <a:rPr lang="ru-RU" sz="2000" dirty="0" smtClean="0"/>
              <a:t>компьютера.</a:t>
            </a: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Второй </a:t>
            </a:r>
            <a:r>
              <a:rPr lang="ru-RU" sz="2000" dirty="0"/>
              <a:t>способ заключается в передаче в конструктор </a:t>
            </a:r>
            <a:r>
              <a:rPr lang="ru-RU" sz="2000" b="1" dirty="0" err="1"/>
              <a:t>Date</a:t>
            </a:r>
            <a:r>
              <a:rPr lang="ru-RU" sz="2000" dirty="0"/>
              <a:t> количества миллисекунд, которые прошли с начала эпохи </a:t>
            </a:r>
            <a:r>
              <a:rPr lang="ru-RU" sz="2000" dirty="0" err="1"/>
              <a:t>Unix</a:t>
            </a:r>
            <a:r>
              <a:rPr lang="ru-RU" sz="2000" dirty="0"/>
              <a:t>, то есть с 1 января 1970 </a:t>
            </a:r>
            <a:r>
              <a:rPr lang="ru-RU" sz="2000" dirty="0" smtClean="0"/>
              <a:t>года:</a:t>
            </a:r>
          </a:p>
          <a:p>
            <a:pPr indent="361950" fontAlgn="base"/>
            <a:endParaRPr lang="ru-RU" sz="2000" dirty="0"/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Date(1359270000000);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Sun Jan 27 201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10:00:00 GMT+0300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Date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 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датами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Третий способ состоит в передаче в конструктор </a:t>
            </a:r>
            <a:r>
              <a:rPr lang="ru-RU" sz="2000" dirty="0" err="1"/>
              <a:t>Date</a:t>
            </a:r>
            <a:r>
              <a:rPr lang="ru-RU" sz="2000" dirty="0"/>
              <a:t> дня, месяца и года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Date("27 March 2008");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или так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Date("3/27/2008");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так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Date("3.27.2008");</a:t>
            </a:r>
          </a:p>
          <a:p>
            <a:pPr indent="361950" fontAlgn="base"/>
            <a:r>
              <a:rPr lang="ru-RU" sz="2000" dirty="0" smtClean="0"/>
              <a:t>Если используется </a:t>
            </a:r>
            <a:r>
              <a:rPr lang="ru-RU" sz="2000" dirty="0"/>
              <a:t>полное название месяца, то оно пишется в по-английски, если </a:t>
            </a:r>
            <a:r>
              <a:rPr lang="ru-RU" sz="2000" dirty="0" smtClean="0"/>
              <a:t>сокращенный </a:t>
            </a:r>
            <a:r>
              <a:rPr lang="ru-RU" sz="2000" dirty="0"/>
              <a:t>вариант, тогда используется формат месяц/день/год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indent="361950"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Четвертый способ состоит в передаче в конструктор </a:t>
            </a:r>
            <a:r>
              <a:rPr lang="ru-RU" sz="2000" b="1" dirty="0" err="1"/>
              <a:t>Date</a:t>
            </a:r>
            <a:r>
              <a:rPr lang="ru-RU" sz="2000" dirty="0"/>
              <a:t> всех параметров даты и времени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indent="361950" fontAlgn="base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myDate</a:t>
            </a:r>
            <a:r>
              <a:rPr lang="en-US" sz="2000" dirty="0"/>
              <a:t> = new </a:t>
            </a:r>
            <a:r>
              <a:rPr lang="en-US" sz="2000" dirty="0" smtClean="0"/>
              <a:t>Date(2016,11,25,18,30,20,10);</a:t>
            </a:r>
          </a:p>
          <a:p>
            <a:pPr indent="361950" fontAlgn="base"/>
            <a:r>
              <a:rPr lang="ru-RU" sz="2000" dirty="0" smtClean="0"/>
              <a:t>Используются по </a:t>
            </a:r>
            <a:r>
              <a:rPr lang="ru-RU" sz="2000" dirty="0"/>
              <a:t>порядку следующие параметры: </a:t>
            </a:r>
            <a:r>
              <a:rPr lang="ru-RU" sz="2000" b="1" dirty="0" err="1"/>
              <a:t>new</a:t>
            </a:r>
            <a:r>
              <a:rPr lang="ru-RU" sz="2000" b="1" dirty="0"/>
              <a:t> </a:t>
            </a:r>
            <a:r>
              <a:rPr lang="ru-RU" sz="2000" b="1" dirty="0" err="1"/>
              <a:t>Date</a:t>
            </a:r>
            <a:r>
              <a:rPr lang="ru-RU" sz="2000" b="1" dirty="0"/>
              <a:t>(год, месяц, число, час, минуты, секунды, миллисекунды).</a:t>
            </a:r>
            <a:r>
              <a:rPr lang="ru-RU" sz="2000" dirty="0"/>
              <a:t> При этом надо учитывать, что отсчет месяцев начинается с </a:t>
            </a:r>
            <a:r>
              <a:rPr lang="ru-RU" sz="2000" dirty="0" smtClean="0"/>
              <a:t>нуля.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Date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 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датами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000" dirty="0"/>
              <a:t>Для получения различных компонентов даты применяется ряд методов: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getDate</a:t>
            </a:r>
            <a:r>
              <a:rPr lang="ru-RU" sz="2000" b="1" dirty="0" smtClean="0"/>
              <a:t>( )</a:t>
            </a:r>
            <a:r>
              <a:rPr lang="ru-RU" sz="2000" dirty="0" smtClean="0"/>
              <a:t> день месяца</a:t>
            </a:r>
            <a:r>
              <a:rPr lang="ru-RU" sz="2000" dirty="0"/>
              <a:t> как число от 1 до 31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getDay</a:t>
            </a:r>
            <a:r>
              <a:rPr lang="ru-RU" sz="2000" b="1" dirty="0" smtClean="0"/>
              <a:t>( )</a:t>
            </a:r>
            <a:r>
              <a:rPr lang="ru-RU" sz="2000" dirty="0" smtClean="0"/>
              <a:t> день </a:t>
            </a:r>
            <a:r>
              <a:rPr lang="ru-RU" sz="2000" dirty="0"/>
              <a:t>недели (отсчет начинается с 0 - воскресенье, и последний день - 6 - суббота)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getMonth</a:t>
            </a:r>
            <a:r>
              <a:rPr lang="ru-RU" sz="2000" b="1" dirty="0" smtClean="0"/>
              <a:t>( )</a:t>
            </a:r>
            <a:r>
              <a:rPr lang="ru-RU" sz="2000" dirty="0" smtClean="0"/>
              <a:t> номер </a:t>
            </a:r>
            <a:r>
              <a:rPr lang="ru-RU" sz="2000" dirty="0"/>
              <a:t>месяца (отсчет начинается с нуля, то есть месяц с номер 0 - январь)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getFullYear</a:t>
            </a:r>
            <a:r>
              <a:rPr lang="ru-RU" sz="2000" b="1" dirty="0" smtClean="0"/>
              <a:t>( )</a:t>
            </a:r>
            <a:r>
              <a:rPr lang="ru-RU" sz="2000" dirty="0" smtClean="0"/>
              <a:t> год </a:t>
            </a:r>
            <a:r>
              <a:rPr lang="ru-RU" sz="2000" dirty="0"/>
              <a:t>из четырех цифр 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toDateString</a:t>
            </a:r>
            <a:r>
              <a:rPr lang="ru-RU" sz="2000" b="1" dirty="0" smtClean="0"/>
              <a:t>( )</a:t>
            </a:r>
            <a:r>
              <a:rPr lang="ru-RU" sz="2000" dirty="0" smtClean="0"/>
              <a:t> полную </a:t>
            </a:r>
            <a:r>
              <a:rPr lang="ru-RU" sz="2000" dirty="0"/>
              <a:t>дату в виде строки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getHours</a:t>
            </a:r>
            <a:r>
              <a:rPr lang="ru-RU" sz="2000" b="1" dirty="0" smtClean="0"/>
              <a:t>( )</a:t>
            </a:r>
            <a:r>
              <a:rPr lang="ru-RU" sz="2000" dirty="0" smtClean="0"/>
              <a:t> </a:t>
            </a:r>
            <a:r>
              <a:rPr lang="ru-RU" sz="2000" dirty="0"/>
              <a:t>количество </a:t>
            </a:r>
            <a:r>
              <a:rPr lang="ru-RU" sz="2000" dirty="0" smtClean="0"/>
              <a:t>часов </a:t>
            </a:r>
            <a:r>
              <a:rPr lang="ru-RU" sz="2000" dirty="0"/>
              <a:t>(от 0 до 23)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getMinutes</a:t>
            </a:r>
            <a:r>
              <a:rPr lang="ru-RU" sz="2000" b="1" dirty="0" smtClean="0"/>
              <a:t>( </a:t>
            </a:r>
            <a:r>
              <a:rPr lang="ru-RU" sz="2000" dirty="0" smtClean="0"/>
              <a:t>: </a:t>
            </a:r>
            <a:r>
              <a:rPr lang="ru-RU" sz="2000" dirty="0"/>
              <a:t>количество </a:t>
            </a:r>
            <a:r>
              <a:rPr lang="ru-RU" sz="2000" dirty="0" smtClean="0"/>
              <a:t>минут </a:t>
            </a:r>
            <a:r>
              <a:rPr lang="ru-RU" sz="2000" dirty="0"/>
              <a:t>(от 0 до 59)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getSeconds</a:t>
            </a:r>
            <a:r>
              <a:rPr lang="ru-RU" sz="2000" b="1" dirty="0" smtClean="0"/>
              <a:t>()</a:t>
            </a:r>
            <a:r>
              <a:rPr lang="ru-RU" sz="2000" dirty="0" smtClean="0"/>
              <a:t>:</a:t>
            </a:r>
            <a:r>
              <a:rPr lang="ru-RU" sz="2000" dirty="0"/>
              <a:t>количество </a:t>
            </a:r>
            <a:r>
              <a:rPr lang="ru-RU" sz="2000" dirty="0" smtClean="0"/>
              <a:t> секунд </a:t>
            </a:r>
            <a:r>
              <a:rPr lang="ru-RU" sz="2000" dirty="0"/>
              <a:t>(от 0 до 59)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getMilliseconds</a:t>
            </a:r>
            <a:r>
              <a:rPr lang="ru-RU" sz="2000" b="1" dirty="0" smtClean="0"/>
              <a:t>( )</a:t>
            </a:r>
            <a:r>
              <a:rPr lang="ru-RU" sz="2000" dirty="0" smtClean="0"/>
              <a:t> </a:t>
            </a:r>
            <a:r>
              <a:rPr lang="ru-RU" sz="2000" dirty="0"/>
              <a:t>возвращает миллисекунды (от 0 до 999)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6575" algn="l"/>
              </a:tabLst>
            </a:pPr>
            <a:r>
              <a:rPr lang="ru-RU" sz="2000" b="1" dirty="0" err="1"/>
              <a:t>toTimeString</a:t>
            </a:r>
            <a:r>
              <a:rPr lang="ru-RU" sz="2000" b="1" dirty="0" smtClean="0"/>
              <a:t>( )</a:t>
            </a:r>
            <a:r>
              <a:rPr lang="ru-RU" sz="2000" dirty="0" smtClean="0"/>
              <a:t> </a:t>
            </a:r>
            <a:r>
              <a:rPr lang="ru-RU" sz="2000" dirty="0"/>
              <a:t>возвращает полное время в виде строки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даты 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 new Date(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hours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dateObj.getHours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 // определяем который час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minutes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dateObj.getMinutes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определяем сколько минут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seconds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dateObj.getSeconds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определяем секунды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if(minutes &lt; 10) 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minutes = '0' + minutes;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 };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if(seconds &lt; 10) 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seconds = '0' + seconds;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Сейчас 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hours+':'+minutes+':'+seconds);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текущее время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пользовательского компьютера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 new Date(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 ':'; </a:t>
            </a:r>
          </a:p>
          <a:p>
            <a:pPr indent="361950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// разделитель времени для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даты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времени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hours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dateObj.getHours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if(hours &lt; 12) 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don = 'a.m.';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{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don = 'p.m.';}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hours = hours % 12;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остаток от деления - оператор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(%)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if(hours == 0) {hours = 12;}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minutes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dateObj.getMinutes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if(minutes &lt; 10) {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minutes = '0' + minutes;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realtime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hours + separator + minutes +' '+ don;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realtime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7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Получим текущую дату:</a:t>
            </a:r>
            <a:endParaRPr lang="ru-RU" sz="2000" dirty="0" smtClean="0"/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days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Воскресенье", "Понедельник", "Вторник", "Среда", 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Четвег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", "Пятница", "Суббота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months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Январь", "Февраль", "Март", "Апрель", "Май", "Июнь",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Июль", "Август", "Сентябрь", "Октябрь", "Ноябрь", "Декабрь"];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fullDate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 " + months[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()] 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myDate.getFullYear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", " + days[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fullDate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Сегодня: 18 Август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2015, Вторник</a:t>
            </a: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Перевести из числовых значений в </a:t>
            </a:r>
            <a:r>
              <a:rPr lang="ru-RU" sz="2000" dirty="0" smtClean="0"/>
              <a:t>привычные </a:t>
            </a:r>
            <a:r>
              <a:rPr lang="ru-RU" sz="2000" dirty="0"/>
              <a:t>названия для дней недели и месяцев используются массивы. Получив индекс дня недели (</a:t>
            </a:r>
            <a:r>
              <a:rPr lang="ru-RU" sz="2000" b="1" dirty="0" err="1"/>
              <a:t>myDate.getDay</a:t>
            </a:r>
            <a:r>
              <a:rPr lang="ru-RU" sz="2000" b="1" dirty="0"/>
              <a:t>()</a:t>
            </a:r>
            <a:r>
              <a:rPr lang="ru-RU" sz="2000" dirty="0"/>
              <a:t>) и индекс месяца (</a:t>
            </a:r>
            <a:r>
              <a:rPr lang="ru-RU" sz="2000" b="1" dirty="0" err="1"/>
              <a:t>myDate.getMonth</a:t>
            </a:r>
            <a:r>
              <a:rPr lang="ru-RU" sz="2000" b="1" dirty="0"/>
              <a:t>()</a:t>
            </a:r>
            <a:r>
              <a:rPr lang="ru-RU" sz="2000" dirty="0"/>
              <a:t>) можно получить нужный элемент из массива.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welcome;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hour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myDate.getHours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minute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myDate.getMinutes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second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myDate.getSeconds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(minute &lt; 10)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minute = "0" + minute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(second &lt; 10)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second = "0" + second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(hour &lt; 12)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welcome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Доброе утро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}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(hour &lt; 17) 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welcome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день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}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welcome = 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вечер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(welcome + ",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текущее время: " +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hour + </a:t>
            </a: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minute + ":" + second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Добрый вечер, текущее время: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22:50:39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3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000" dirty="0"/>
              <a:t>Коме задания параметров даты в конструкторе для установки </a:t>
            </a:r>
            <a:r>
              <a:rPr lang="ru-RU" sz="2000" dirty="0" smtClean="0"/>
              <a:t>можно </a:t>
            </a:r>
            <a:r>
              <a:rPr lang="ru-RU" sz="2000" dirty="0"/>
              <a:t>использовать дополнительные методы объекта </a:t>
            </a:r>
            <a:r>
              <a:rPr lang="ru-RU" sz="2000" b="1" dirty="0" err="1"/>
              <a:t>Date</a:t>
            </a:r>
            <a:r>
              <a:rPr lang="ru-RU" sz="2000" dirty="0"/>
              <a:t>: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setDate</a:t>
            </a:r>
            <a:r>
              <a:rPr lang="ru-RU" sz="2000" b="1" dirty="0"/>
              <a:t>()</a:t>
            </a:r>
            <a:r>
              <a:rPr lang="ru-RU" sz="2000" dirty="0"/>
              <a:t>: установка дня в дате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setMonth</a:t>
            </a:r>
            <a:r>
              <a:rPr lang="ru-RU" sz="2000" b="1" dirty="0"/>
              <a:t>()</a:t>
            </a:r>
            <a:r>
              <a:rPr lang="ru-RU" sz="2000" dirty="0"/>
              <a:t>: </a:t>
            </a:r>
            <a:r>
              <a:rPr lang="ru-RU" sz="2000" dirty="0" err="1"/>
              <a:t>уставовка</a:t>
            </a:r>
            <a:r>
              <a:rPr lang="ru-RU" sz="2000" dirty="0"/>
              <a:t> месяца (отсчет начинается с нуля, то есть месяц с номер 0 - январь)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setFullYear</a:t>
            </a:r>
            <a:r>
              <a:rPr lang="ru-RU" sz="2000" b="1" dirty="0"/>
              <a:t>()</a:t>
            </a:r>
            <a:r>
              <a:rPr lang="ru-RU" sz="2000" dirty="0"/>
              <a:t>: устанавливает год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setHours</a:t>
            </a:r>
            <a:r>
              <a:rPr lang="ru-RU" sz="2000" b="1" dirty="0"/>
              <a:t>()</a:t>
            </a:r>
            <a:r>
              <a:rPr lang="ru-RU" sz="2000" dirty="0"/>
              <a:t>: установка часа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setMinutes</a:t>
            </a:r>
            <a:r>
              <a:rPr lang="ru-RU" sz="2000" b="1" dirty="0"/>
              <a:t>()</a:t>
            </a:r>
            <a:r>
              <a:rPr lang="ru-RU" sz="2000" dirty="0"/>
              <a:t>: установка минут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setSeconds</a:t>
            </a:r>
            <a:r>
              <a:rPr lang="ru-RU" sz="2000" b="1" dirty="0"/>
              <a:t>()</a:t>
            </a:r>
            <a:r>
              <a:rPr lang="ru-RU" sz="2000" dirty="0"/>
              <a:t>: установка секунд</a:t>
            </a:r>
          </a:p>
          <a:p>
            <a:pPr indent="361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setMilliseconds</a:t>
            </a:r>
            <a:r>
              <a:rPr lang="ru-RU" sz="2000" b="1" dirty="0"/>
              <a:t>()</a:t>
            </a:r>
            <a:r>
              <a:rPr lang="ru-RU" sz="2000" dirty="0"/>
              <a:t>: установка миллисекунд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Установка даты 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000" dirty="0"/>
              <a:t>Установим дату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days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Воскресенье", "Понедельник", "Вторник", "Среда", "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Четвег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", "Пятница", "Суббота"];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months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Январь", "Февраль", "Март", "Апрель", "Май", "Июнь",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Июль", "Август", "Сентябрь", "Октябрь", "Ноябрь", "Декабрь"];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Date();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myDate.setDate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myDate.setMonth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(6);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myDate.setYear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fullDate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 " + months[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()] 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myDate.getFullYear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", " + days[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myDate.getDay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fullDate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Июль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2016, Понедельник</a:t>
            </a: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>
              <a:spcAft>
                <a:spcPts val="600"/>
              </a:spcAft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Установка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000" dirty="0"/>
              <a:t>Объект </a:t>
            </a:r>
            <a:r>
              <a:rPr lang="ru-RU" sz="2000" b="1" dirty="0" err="1"/>
              <a:t>Math</a:t>
            </a:r>
            <a:r>
              <a:rPr lang="ru-RU" sz="2000" dirty="0"/>
              <a:t> предоставляет ряд математических функций, которые можно использовать при вычислениях</a:t>
            </a:r>
            <a:r>
              <a:rPr lang="ru-RU" sz="2000" dirty="0" smtClean="0"/>
              <a:t>.</a:t>
            </a:r>
          </a:p>
          <a:p>
            <a:pPr indent="361950">
              <a:spcAft>
                <a:spcPts val="600"/>
              </a:spcAft>
            </a:pPr>
            <a:r>
              <a:rPr lang="ru-RU" sz="2000" dirty="0"/>
              <a:t>Функция </a:t>
            </a:r>
            <a:r>
              <a:rPr lang="ru-RU" sz="2000" b="1" dirty="0" err="1"/>
              <a:t>abs</a:t>
            </a:r>
            <a:r>
              <a:rPr lang="ru-RU" sz="2000" b="1" dirty="0"/>
              <a:t>()</a:t>
            </a:r>
            <a:r>
              <a:rPr lang="ru-RU" sz="2000" dirty="0"/>
              <a:t> возвращает абсолютное значение числа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var x = -25;</a:t>
            </a:r>
          </a:p>
          <a:p>
            <a:pPr marL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document.write(Math.abs(x)); // 25</a:t>
            </a:r>
          </a:p>
          <a:p>
            <a:pPr marL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var y = 34;</a:t>
            </a:r>
          </a:p>
          <a:p>
            <a:pPr marL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document.write(Math.abs(y)); // </a:t>
            </a:r>
            <a:r>
              <a:rPr lang="es-E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Функции </a:t>
            </a:r>
            <a:r>
              <a:rPr lang="ru-RU" sz="2000" b="1" dirty="0" err="1"/>
              <a:t>min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/>
              <a:t> и </a:t>
            </a:r>
            <a:r>
              <a:rPr lang="ru-RU" sz="2000" b="1" dirty="0" err="1"/>
              <a:t>max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/>
              <a:t> возвращают соответственно минимальное и максимальное значение из набора чисел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(19, 45); // 45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(33, 24);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Функции необязательно </a:t>
            </a:r>
            <a:r>
              <a:rPr lang="ru-RU" sz="2000" dirty="0"/>
              <a:t>должны принимать два числа, в них можно передавать и большее количество чисел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(1, 2, 3, -9, 46, -23); // 46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Math.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Математические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Функции имеют </a:t>
            </a:r>
            <a:r>
              <a:rPr lang="ru-RU" sz="2400" dirty="0"/>
              <a:t>числовые и строковые значения, </a:t>
            </a:r>
            <a:r>
              <a:rPr lang="ru-RU" sz="2400" dirty="0" smtClean="0"/>
              <a:t>они </a:t>
            </a:r>
            <a:r>
              <a:rPr lang="ru-RU" sz="2400" dirty="0"/>
              <a:t>могут присваиваться свойствам объектов. Такое присваивание </a:t>
            </a:r>
            <a:r>
              <a:rPr lang="ru-RU" sz="2400" dirty="0" smtClean="0"/>
              <a:t>называют </a:t>
            </a:r>
            <a:r>
              <a:rPr lang="ru-RU" sz="2400" b="1" dirty="0"/>
              <a:t>методом</a:t>
            </a:r>
            <a:r>
              <a:rPr lang="ru-RU" sz="2400" dirty="0"/>
              <a:t> </a:t>
            </a:r>
            <a:r>
              <a:rPr lang="ru-RU" sz="2400" dirty="0" smtClean="0"/>
              <a:t>объекта</a:t>
            </a:r>
            <a:r>
              <a:rPr lang="ru-RU" sz="2400" dirty="0"/>
              <a:t>, а имя свойства становится именем метода. </a:t>
            </a:r>
            <a:endParaRPr lang="ru-RU" sz="2400" dirty="0" smtClean="0"/>
          </a:p>
          <a:p>
            <a:pPr indent="361950"/>
            <a:r>
              <a:rPr lang="ru-RU" sz="2400" dirty="0" smtClean="0"/>
              <a:t>Например метод</a:t>
            </a:r>
            <a:r>
              <a:rPr lang="ru-RU" sz="2400" dirty="0"/>
              <a:t> </a:t>
            </a:r>
            <a:r>
              <a:rPr lang="ru-RU" sz="2400" b="1" dirty="0" err="1"/>
              <a:t>write</a:t>
            </a:r>
            <a:r>
              <a:rPr lang="ru-RU" sz="2400" b="1" dirty="0"/>
              <a:t>()</a:t>
            </a:r>
            <a:r>
              <a:rPr lang="ru-RU" sz="2400" dirty="0"/>
              <a:t> объекта </a:t>
            </a:r>
            <a:r>
              <a:rPr lang="ru-RU" sz="2400" b="1" dirty="0" err="1"/>
              <a:t>document</a:t>
            </a:r>
            <a:r>
              <a:rPr lang="ru-RU" sz="2400" dirty="0" smtClean="0"/>
              <a:t>.</a:t>
            </a:r>
            <a:endParaRPr lang="ru-RU" sz="2400" dirty="0"/>
          </a:p>
          <a:p>
            <a:pPr indent="361950"/>
            <a:r>
              <a:rPr lang="ru-RU" sz="2400" dirty="0"/>
              <a:t>Отличить метод от свойства объекта можно по окончанию круглых скобок в конце </a:t>
            </a:r>
            <a:r>
              <a:rPr lang="ru-RU" sz="2400" b="1" dirty="0" err="1"/>
              <a:t>open</a:t>
            </a:r>
            <a:r>
              <a:rPr lang="ru-RU" sz="2400" b="1" dirty="0" smtClean="0"/>
              <a:t>( ), </a:t>
            </a:r>
            <a:r>
              <a:rPr lang="ru-RU" sz="2400" b="1" dirty="0" err="1"/>
              <a:t>write</a:t>
            </a:r>
            <a:r>
              <a:rPr lang="ru-RU" sz="2400" b="1" dirty="0" smtClean="0"/>
              <a:t>( ), </a:t>
            </a:r>
            <a:r>
              <a:rPr lang="ru-RU" sz="2400" b="1" dirty="0" err="1"/>
              <a:t>close</a:t>
            </a:r>
            <a:r>
              <a:rPr lang="ru-RU" sz="2400" b="1" dirty="0" smtClean="0"/>
              <a:t>( ) </a:t>
            </a:r>
            <a:r>
              <a:rPr lang="ru-RU" sz="2400" dirty="0" smtClean="0"/>
              <a:t>и </a:t>
            </a:r>
            <a:r>
              <a:rPr lang="ru-RU" sz="2400" dirty="0"/>
              <a:t>т.п.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объекта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javascript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Функция</a:t>
            </a:r>
            <a:r>
              <a:rPr lang="ru-RU" sz="2000" b="1" dirty="0"/>
              <a:t> </a:t>
            </a:r>
            <a:r>
              <a:rPr lang="ru-RU" sz="2000" b="1" dirty="0" err="1"/>
              <a:t>ceil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/>
              <a:t> округляет число до следующего </a:t>
            </a:r>
            <a:r>
              <a:rPr lang="ru-RU" sz="2000" b="1" dirty="0"/>
              <a:t>наибольшего</a:t>
            </a:r>
            <a:r>
              <a:rPr lang="ru-RU" sz="2000" dirty="0"/>
              <a:t> целого числа</a:t>
            </a:r>
            <a:r>
              <a:rPr lang="ru-RU" sz="2000" dirty="0" smtClean="0"/>
              <a:t>: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(9.2); // 10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(-5.9); // -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Функция </a:t>
            </a:r>
            <a:r>
              <a:rPr lang="ru-RU" sz="2000" b="1" dirty="0" err="1"/>
              <a:t>floor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/>
              <a:t> округляет число до следующего наименьшего целого числа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(9.2); // 9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(-5.9); // -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Функция </a:t>
            </a:r>
            <a:r>
              <a:rPr lang="ru-RU" sz="2000" b="1" dirty="0" err="1"/>
              <a:t>round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dirty="0"/>
              <a:t> округляет число до следующего </a:t>
            </a:r>
            <a:r>
              <a:rPr lang="ru-RU" sz="2000" b="1" dirty="0"/>
              <a:t>наименьшего</a:t>
            </a:r>
            <a:r>
              <a:rPr lang="ru-RU" sz="2000" dirty="0"/>
              <a:t> целого числа, если его десятичная часть меньше 0.5. Если же десятичная часть равна или больше 0.5, то округление идет до ближайшего наибольшего целого числа: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(5.5); // 6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(5.4); // 5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(-5.4); // -5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(-5.6); // -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Math.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Математические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Функция </a:t>
            </a:r>
            <a:r>
              <a:rPr lang="ru-RU" sz="2000" b="1" dirty="0" err="1"/>
              <a:t>random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b="1" dirty="0"/>
              <a:t> </a:t>
            </a:r>
            <a:r>
              <a:rPr lang="ru-RU" sz="2000" dirty="0"/>
              <a:t>возвращает случайное число с плавающей точкой их диапазона от 0 до 1</a:t>
            </a:r>
            <a:r>
              <a:rPr lang="ru-RU" sz="2000" dirty="0" smtClean="0"/>
              <a:t>:</a:t>
            </a:r>
          </a:p>
          <a:p>
            <a:pPr indent="361950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()*6+1);</a:t>
            </a:r>
          </a:p>
          <a:p>
            <a:pPr indent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выведет случайное число от 1 до 6 включительно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sites = ["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http://kobru.ru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http://mzcoding.ru/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http://znacomstvaworld.com/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http://javascript.ru/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randomSites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sites.length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result = sites[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randomSites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indent="361950" fontAlgn="base"/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Math.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Математические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 smtClean="0"/>
              <a:t>Функция</a:t>
            </a:r>
            <a:r>
              <a:rPr lang="ru-RU" sz="2000" dirty="0"/>
              <a:t> </a:t>
            </a:r>
            <a:r>
              <a:rPr lang="ru-RU" sz="2000" b="1" dirty="0" err="1"/>
              <a:t>sqrt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</a:t>
            </a:r>
            <a:r>
              <a:rPr lang="ru-RU" sz="2000" b="1" dirty="0"/>
              <a:t> </a:t>
            </a:r>
            <a:r>
              <a:rPr lang="ru-RU" sz="2000" dirty="0"/>
              <a:t>возвращает квадратный корень числа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(121); // 11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(9); // 3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(20); //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4.47213595499958</a:t>
            </a: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000" dirty="0"/>
              <a:t>Функция </a:t>
            </a:r>
            <a:r>
              <a:rPr lang="ru-RU" sz="2000" b="1" dirty="0" err="1"/>
              <a:t>pow</a:t>
            </a:r>
            <a:r>
              <a:rPr lang="ru-RU" sz="2000" b="1" dirty="0"/>
              <a:t>(</a:t>
            </a:r>
            <a:r>
              <a:rPr lang="en-US" sz="2000" b="1" dirty="0"/>
              <a:t> </a:t>
            </a:r>
            <a:r>
              <a:rPr lang="ru-RU" sz="2000" b="1" dirty="0"/>
              <a:t>)</a:t>
            </a:r>
            <a:r>
              <a:rPr lang="ru-RU" sz="2000" dirty="0"/>
              <a:t> возвращает число в определенной степени. 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Math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pow(121, 0.5); // 11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(2, 3); // 8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en-US" sz="2000" dirty="0" smtClean="0"/>
          </a:p>
          <a:p>
            <a:pPr marL="361950" fontAlgn="base"/>
            <a:r>
              <a:rPr lang="ru-RU" sz="2000" dirty="0" smtClean="0"/>
              <a:t>Функция</a:t>
            </a:r>
            <a:r>
              <a:rPr lang="ru-RU" sz="2000" b="1" dirty="0"/>
              <a:t> </a:t>
            </a:r>
            <a:r>
              <a:rPr lang="ru-RU" sz="2000" b="1" dirty="0" err="1"/>
              <a:t>log</a:t>
            </a:r>
            <a:r>
              <a:rPr lang="ru-RU" sz="2000" b="1" dirty="0"/>
              <a:t>()</a:t>
            </a:r>
            <a:r>
              <a:rPr lang="ru-RU" sz="2000" dirty="0"/>
              <a:t> возвращает натуральный логарифм числа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Math.log(1); // 0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 = Math.log(10); // 2.302585092994046</a:t>
            </a:r>
          </a:p>
          <a:p>
            <a:pPr marL="361950" fontAlgn="base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Math.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Математические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операции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/>
            <a:r>
              <a:rPr lang="ru-RU" sz="2200" dirty="0"/>
              <a:t>Объект </a:t>
            </a:r>
            <a:r>
              <a:rPr lang="ru-RU" sz="2200" dirty="0" err="1"/>
              <a:t>Number</a:t>
            </a:r>
            <a:r>
              <a:rPr lang="ru-RU" sz="2200" dirty="0"/>
              <a:t> представляет числа. Чтобы создать число, надо передать в конструктор </a:t>
            </a:r>
            <a:r>
              <a:rPr lang="ru-RU" sz="2200" b="1" dirty="0" err="1"/>
              <a:t>Number</a:t>
            </a:r>
            <a:r>
              <a:rPr lang="ru-RU" sz="2200" dirty="0"/>
              <a:t> число или стоку, представляющую число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x = new Number(34);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y = new Number('34');</a:t>
            </a:r>
          </a:p>
          <a:p>
            <a:pPr marL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// 68</a:t>
            </a:r>
          </a:p>
          <a:p>
            <a:pPr indent="361950" fontAlgn="base"/>
            <a:endParaRPr lang="ru-RU" sz="2200" dirty="0" smtClean="0"/>
          </a:p>
          <a:p>
            <a:pPr indent="361950" fontAlgn="base">
              <a:spcAft>
                <a:spcPts val="600"/>
              </a:spcAft>
            </a:pPr>
            <a:r>
              <a:rPr lang="ru-RU" sz="2200" dirty="0" smtClean="0"/>
              <a:t>Объект </a:t>
            </a:r>
            <a:r>
              <a:rPr lang="ru-RU" sz="2200" b="1" dirty="0" err="1"/>
              <a:t>Number</a:t>
            </a:r>
            <a:r>
              <a:rPr lang="ru-RU" sz="2200" dirty="0"/>
              <a:t> предоставляет ряд свойств и </a:t>
            </a:r>
            <a:r>
              <a:rPr lang="ru-RU" sz="2200" dirty="0" smtClean="0"/>
              <a:t>методов: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 smtClean="0"/>
              <a:t>Number.MAX_VALUE</a:t>
            </a:r>
            <a:r>
              <a:rPr lang="ru-RU" sz="2200" dirty="0"/>
              <a:t>: наибольшее возможное целое число. Приблизительно равно 1.79E+308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/>
              <a:t>Number.MIN_VALUE</a:t>
            </a:r>
            <a:r>
              <a:rPr lang="ru-RU" sz="2200" dirty="0"/>
              <a:t>: наименьшее возможное положительное целое число. Приблизительно равно </a:t>
            </a:r>
            <a:r>
              <a:rPr lang="ru-RU" sz="2200" dirty="0" smtClean="0"/>
              <a:t>5e-324.</a:t>
            </a:r>
            <a:endParaRPr lang="ru-RU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b="1" dirty="0" err="1"/>
              <a:t>Number.NaN</a:t>
            </a:r>
            <a:r>
              <a:rPr lang="ru-RU" sz="2200" dirty="0"/>
              <a:t>: специальное значение, которое указывает, что объект не является </a:t>
            </a:r>
            <a:r>
              <a:rPr lang="ru-RU" sz="2200" dirty="0" smtClean="0"/>
              <a:t>числом.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Number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a = '4';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b = '5';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result = a * b;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 //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выведет 20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/>
            <a:endParaRPr lang="en-US" sz="2200" dirty="0"/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a = '4';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b = '5';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result = a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 //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выведет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indent="361950" fontAlgn="base"/>
            <a:r>
              <a:rPr lang="ru-RU" sz="2200" dirty="0" smtClean="0"/>
              <a:t>Способ преобразования </a:t>
            </a:r>
            <a:r>
              <a:rPr lang="ru-RU" sz="2200" dirty="0"/>
              <a:t>строки в число с использованием метода </a:t>
            </a:r>
            <a:r>
              <a:rPr lang="ru-RU" sz="2200" b="1" dirty="0" err="1"/>
              <a:t>Number</a:t>
            </a:r>
            <a:r>
              <a:rPr lang="ru-RU" sz="2200" b="1" dirty="0" smtClean="0"/>
              <a:t>(</a:t>
            </a:r>
            <a:r>
              <a:rPr lang="en-US" sz="2200" b="1" dirty="0" smtClean="0"/>
              <a:t> </a:t>
            </a:r>
            <a:r>
              <a:rPr lang="ru-RU" sz="2200" b="1" dirty="0" smtClean="0"/>
              <a:t>)</a:t>
            </a:r>
            <a:r>
              <a:rPr lang="en-US" sz="2200" b="1" dirty="0" smtClean="0"/>
              <a:t>: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a = '4'; a = Number(a);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b = '5'; b = Number(b);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result = a + b;</a:t>
            </a:r>
          </a:p>
          <a:p>
            <a:pPr indent="361950" fontAlgn="base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'тип :'+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(a)+'.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равна: '+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result);</a:t>
            </a:r>
          </a:p>
          <a:p>
            <a:pPr indent="361950" fontAlgn="base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выведет тип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Сумма: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Number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68088"/>
            <a:ext cx="831338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000" dirty="0" smtClean="0"/>
              <a:t>Основные методы:</a:t>
            </a:r>
          </a:p>
          <a:p>
            <a:pPr indent="3825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isNaN</a:t>
            </a:r>
            <a:r>
              <a:rPr lang="ru-RU" sz="2000" b="1" dirty="0" smtClean="0"/>
              <a:t>(</a:t>
            </a:r>
            <a:r>
              <a:rPr lang="en-US" sz="2000" b="1" dirty="0" smtClean="0"/>
              <a:t> </a:t>
            </a:r>
            <a:r>
              <a:rPr lang="ru-RU" sz="2000" b="1" dirty="0" smtClean="0"/>
              <a:t>): </a:t>
            </a:r>
            <a:r>
              <a:rPr lang="ru-RU" sz="2000" dirty="0"/>
              <a:t>определяет, является ли объект числом. Если объект не является числом, то возвращается значение </a:t>
            </a:r>
            <a:r>
              <a:rPr lang="ru-RU" sz="2000" dirty="0" err="1"/>
              <a:t>true</a:t>
            </a:r>
            <a:r>
              <a:rPr lang="ru-RU" sz="2000" dirty="0" smtClean="0"/>
              <a:t>:</a:t>
            </a:r>
          </a:p>
          <a:p>
            <a:pPr marL="361950" fontAlgn="base">
              <a:spcAft>
                <a:spcPts val="600"/>
              </a:spcAft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Number.isNaN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  // false</a:t>
            </a:r>
          </a:p>
          <a:p>
            <a:pPr marL="361950" fontAlgn="base">
              <a:spcAft>
                <a:spcPts val="60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Number.isNaN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("54"); 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indent="3619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toFixed</a:t>
            </a:r>
            <a:r>
              <a:rPr lang="ru-RU" sz="2000" b="1" dirty="0" smtClean="0"/>
              <a:t>( ): </a:t>
            </a:r>
            <a:r>
              <a:rPr lang="ru-RU" sz="2000" dirty="0"/>
              <a:t>оставляет в числе с плавающей точкой определенное количество знаков в дробной части. 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  10 / 1.44;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 метода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" + a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a.toFixed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оставляем два знака после запятой</a:t>
            </a:r>
          </a:p>
          <a:p>
            <a:pPr marL="361950"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 метода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" + a + "&lt;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fontAlgn="base"/>
            <a:r>
              <a:rPr lang="ru-RU" sz="2000" dirty="0"/>
              <a:t>Вывод браузера:</a:t>
            </a:r>
          </a:p>
          <a:p>
            <a:pPr marL="361950" fontAlgn="base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 метода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6.944444444444445</a:t>
            </a:r>
          </a:p>
          <a:p>
            <a:pPr marL="361950" fontAlgn="base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 метода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6.94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Number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68088"/>
            <a:ext cx="831338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000" dirty="0" smtClean="0"/>
              <a:t>Метод </a:t>
            </a:r>
            <a:r>
              <a:rPr lang="ru-RU" sz="2000" b="1" dirty="0" err="1" smtClean="0"/>
              <a:t>setTimeout</a:t>
            </a:r>
            <a:r>
              <a:rPr lang="ru-RU" sz="2000" b="1" dirty="0" smtClean="0"/>
              <a:t>( )</a:t>
            </a:r>
            <a:r>
              <a:rPr lang="ru-RU" sz="2000" dirty="0"/>
              <a:t> </a:t>
            </a:r>
            <a:r>
              <a:rPr lang="ru-RU" sz="2000" dirty="0" smtClean="0"/>
              <a:t>используется для выполнения </a:t>
            </a:r>
            <a:r>
              <a:rPr lang="ru-RU" sz="2000" dirty="0"/>
              <a:t>какого-либо действия через заданный промежуток </a:t>
            </a:r>
            <a:r>
              <a:rPr lang="ru-RU" sz="2000" dirty="0" smtClean="0"/>
              <a:t>времени. Метод принимает </a:t>
            </a:r>
            <a:r>
              <a:rPr lang="ru-RU" sz="2000" dirty="0"/>
              <a:t>два </a:t>
            </a:r>
            <a:r>
              <a:rPr lang="ru-RU" sz="2000" dirty="0" smtClean="0"/>
              <a:t>аргумента: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выполняемый скрипт</a:t>
            </a:r>
          </a:p>
          <a:p>
            <a:pPr marL="342900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величина </a:t>
            </a:r>
            <a:r>
              <a:rPr lang="ru-RU" sz="2000" dirty="0"/>
              <a:t>задержки в миллисекундах</a:t>
            </a:r>
            <a:r>
              <a:rPr lang="ru-RU" sz="2000" dirty="0" smtClean="0"/>
              <a:t>:</a:t>
            </a:r>
          </a:p>
          <a:p>
            <a:pPr indent="361950" fontAlgn="base">
              <a:spcAft>
                <a:spcPts val="600"/>
              </a:spcAft>
            </a:pPr>
            <a:r>
              <a:rPr lang="ru-RU" sz="2000" b="1" dirty="0" err="1"/>
              <a:t>setTimeout</a:t>
            </a:r>
            <a:r>
              <a:rPr lang="ru-RU" sz="2000" b="1" dirty="0"/>
              <a:t>( )</a:t>
            </a:r>
            <a:r>
              <a:rPr lang="ru-RU" sz="2000" dirty="0"/>
              <a:t> - это таймер однократного </a:t>
            </a:r>
            <a:r>
              <a:rPr lang="ru-RU" sz="2000" dirty="0" smtClean="0"/>
              <a:t>исполнения.</a:t>
            </a:r>
            <a:endParaRPr lang="ru-RU" sz="2000" dirty="0"/>
          </a:p>
          <a:p>
            <a:pPr indent="361950" fontAlgn="base">
              <a:spcAft>
                <a:spcPts val="600"/>
              </a:spcAft>
            </a:pP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'Временная задержка в 2 секунды!')", 2000);</a:t>
            </a:r>
          </a:p>
          <a:p>
            <a:pPr indent="361950" fontAlgn="base">
              <a:spcAft>
                <a:spcPts val="600"/>
              </a:spcAft>
            </a:pP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(delayFunc,5000);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временная задержка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Временная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задержка в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секунд');</a:t>
            </a:r>
          </a:p>
          <a:p>
            <a:pPr indent="361950" fontAlgn="base">
              <a:spcAft>
                <a:spcPts val="600"/>
              </a:spcAft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361950" fontAlgn="base">
              <a:spcAft>
                <a:spcPts val="600"/>
              </a:spcAft>
            </a:pPr>
            <a:r>
              <a:rPr lang="ru-RU" sz="2000" dirty="0"/>
              <a:t>Метод</a:t>
            </a:r>
            <a:r>
              <a:rPr lang="ru-RU" sz="2000" b="1" dirty="0"/>
              <a:t> </a:t>
            </a:r>
            <a:r>
              <a:rPr lang="en-US" sz="2000" b="1" dirty="0" err="1"/>
              <a:t>clearTimeout</a:t>
            </a:r>
            <a:r>
              <a:rPr lang="en-US" sz="2000" b="1" dirty="0" smtClean="0"/>
              <a:t>(</a:t>
            </a:r>
            <a:r>
              <a:rPr lang="ru-RU" sz="2000" b="1" dirty="0" smtClean="0"/>
              <a:t> </a:t>
            </a:r>
            <a:r>
              <a:rPr lang="en-US" sz="2000" b="1" dirty="0" smtClean="0"/>
              <a:t>)</a:t>
            </a:r>
            <a:r>
              <a:rPr lang="ru-RU" sz="2000" b="1" dirty="0" smtClean="0"/>
              <a:t> </a:t>
            </a:r>
            <a:r>
              <a:rPr lang="ru-RU" sz="2000" dirty="0"/>
              <a:t>удаляет таймер, созданный вызовом метода </a:t>
            </a:r>
            <a:r>
              <a:rPr lang="ru-RU" sz="2000" b="1" dirty="0" err="1"/>
              <a:t>setTimeout</a:t>
            </a:r>
            <a:r>
              <a:rPr lang="ru-RU" sz="2000" b="1" dirty="0" smtClean="0"/>
              <a:t>( )</a:t>
            </a:r>
            <a:r>
              <a:rPr lang="ru-RU" sz="2000" dirty="0" smtClean="0"/>
              <a:t>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Временные задержки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68088"/>
            <a:ext cx="83133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>
              <a:spcAft>
                <a:spcPts val="600"/>
              </a:spcAft>
            </a:pPr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ru-RU" sz="2000" b="1" dirty="0" err="1"/>
              <a:t>setInterval</a:t>
            </a:r>
            <a:r>
              <a:rPr lang="ru-RU" sz="2000" b="1" dirty="0" smtClean="0"/>
              <a:t>( )</a:t>
            </a:r>
            <a:r>
              <a:rPr lang="ru-RU" sz="2000" dirty="0"/>
              <a:t> - таймер многократного срабатывания, т.е. по окончанию отсчета </a:t>
            </a:r>
            <a:r>
              <a:rPr lang="ru-RU" sz="2000" dirty="0" smtClean="0"/>
              <a:t>функция </a:t>
            </a:r>
            <a:r>
              <a:rPr lang="ru-RU" sz="2000" dirty="0"/>
              <a:t>вызывается, а после исполнения кода отсчет начинается заново: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361950" fontAlgn="base">
              <a:spcAft>
                <a:spcPts val="600"/>
              </a:spcAft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('Временная задержка в 1 секунду!')", 1000);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Временные задержки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/>
              <a:t>Для создания массива применяется выражение </a:t>
            </a:r>
            <a:r>
              <a:rPr lang="ru-RU" sz="2000" b="1" dirty="0" err="1"/>
              <a:t>new</a:t>
            </a:r>
            <a:r>
              <a:rPr lang="ru-RU" sz="2000" b="1" dirty="0"/>
              <a:t> </a:t>
            </a:r>
            <a:r>
              <a:rPr lang="ru-RU" sz="2000" b="1" dirty="0" err="1"/>
              <a:t>Array</a:t>
            </a:r>
            <a:r>
              <a:rPr lang="ru-RU" sz="2000" b="1" dirty="0" smtClean="0"/>
              <a:t>()</a:t>
            </a:r>
            <a:r>
              <a:rPr lang="ru-RU" sz="2000" dirty="0" smtClean="0"/>
              <a:t>:</a:t>
            </a:r>
          </a:p>
          <a:p>
            <a:pPr indent="361950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Array();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Существует более короткий способ инициализации массива:</a:t>
            </a:r>
          </a:p>
          <a:p>
            <a:pPr indent="361950"/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Таким образом создан пустой массив. Можно также добавить в него начальные данные: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people = ["Tom", "Alice", "Sam"];</a:t>
            </a:r>
          </a:p>
          <a:p>
            <a:pPr marL="361950"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(people);</a:t>
            </a:r>
          </a:p>
          <a:p>
            <a:pPr indent="361950"/>
            <a:endParaRPr lang="ru-RU" sz="2000" dirty="0" smtClean="0"/>
          </a:p>
          <a:p>
            <a:pPr indent="361950"/>
            <a:r>
              <a:rPr lang="ru-RU" sz="2000" dirty="0" smtClean="0"/>
              <a:t>Для </a:t>
            </a:r>
            <a:r>
              <a:rPr lang="ru-RU" sz="2000" dirty="0"/>
              <a:t>обращения к отдельным элементам массива используются индексы. Отсчет начинается с </a:t>
            </a:r>
            <a:r>
              <a:rPr lang="ru-RU" sz="2000" dirty="0" smtClean="0"/>
              <a:t>нуля: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people = ["Tom", "Alice", "Sam"];</a:t>
            </a:r>
          </a:p>
          <a:p>
            <a:pPr marL="361950"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 Tom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person3 = people[2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(person3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Sam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Объект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Array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.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3" y="1196752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000" dirty="0" smtClean="0"/>
              <a:t>По индексу </a:t>
            </a:r>
            <a:r>
              <a:rPr lang="ru-RU" sz="2000" dirty="0"/>
              <a:t>осуществляется установка значений для элементов массива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people = ["Tom", "Alice", "Sam"];</a:t>
            </a: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 Tom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people[0] = 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 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000" dirty="0" smtClean="0"/>
              <a:t>Можно установить </a:t>
            </a:r>
            <a:r>
              <a:rPr lang="ru-RU" sz="2000" dirty="0"/>
              <a:t>элемент, который изначально не установлен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people = ["Tom", "Alice", "Sam"];</a:t>
            </a: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(people[7]);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undefined -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только три элемента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people[7] = "Bob";</a:t>
            </a:r>
          </a:p>
          <a:p>
            <a:pPr marL="361950" fontAlgn="base"/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(people[7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// Bob</a:t>
            </a:r>
          </a:p>
          <a:p>
            <a:pPr indent="361950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 smtClean="0"/>
              <a:t>Чтобы </a:t>
            </a:r>
            <a:r>
              <a:rPr lang="ru-RU" sz="2200" dirty="0"/>
              <a:t>узнать длину массива, используется свойство </a:t>
            </a:r>
            <a:r>
              <a:rPr lang="ru-RU" sz="2200" b="1" dirty="0" err="1"/>
              <a:t>length</a:t>
            </a:r>
            <a:r>
              <a:rPr lang="ru-RU" sz="2200" dirty="0" smtClean="0"/>
              <a:t>:</a:t>
            </a:r>
          </a:p>
          <a:p>
            <a:pPr marL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fruit = new Array();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fruit[0]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яблоки";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fruit[1]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груши";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fruit[2]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сливы";</a:t>
            </a:r>
          </a:p>
          <a:p>
            <a:pPr marL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элементов: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indent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массивами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Метод </a:t>
            </a:r>
            <a:r>
              <a:rPr lang="ru-RU" sz="2000" b="1" dirty="0" err="1"/>
              <a:t>push</a:t>
            </a:r>
            <a:r>
              <a:rPr lang="ru-RU" sz="2000" b="1" dirty="0"/>
              <a:t>( )</a:t>
            </a:r>
            <a:r>
              <a:rPr lang="ru-RU" sz="2000" dirty="0"/>
              <a:t> добавляет элемент </a:t>
            </a:r>
            <a:r>
              <a:rPr lang="ru-RU" sz="2000" b="1" u="sng" dirty="0"/>
              <a:t>любого типа </a:t>
            </a:r>
            <a:r>
              <a:rPr lang="ru-RU" sz="2000" dirty="0"/>
              <a:t>в конец </a:t>
            </a:r>
            <a:r>
              <a:rPr lang="ru-RU" sz="2000" dirty="0" smtClean="0"/>
              <a:t>массив </a:t>
            </a:r>
            <a:r>
              <a:rPr lang="ru-RU" sz="2000" dirty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fruit = [];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fruit.push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яблоки");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fruit.push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груши");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fruit.push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сливы");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 smtClean="0"/>
          </a:p>
          <a:p>
            <a:pPr indent="361950" fontAlgn="base"/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en-US" sz="2000" b="1" dirty="0" err="1"/>
              <a:t>unshift</a:t>
            </a:r>
            <a:r>
              <a:rPr lang="en-US" sz="2000" b="1" dirty="0"/>
              <a:t> </a:t>
            </a:r>
            <a:r>
              <a:rPr lang="ru-RU" sz="2000" b="1" dirty="0"/>
              <a:t>( )</a:t>
            </a:r>
            <a:r>
              <a:rPr lang="ru-RU" sz="2000" dirty="0"/>
              <a:t> добавляет элементы в начало массива: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fruit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яблоки", "груши", "сливы"];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fruit.unshift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"абрикосы");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endParaRPr lang="ru-RU" sz="2000" dirty="0" smtClean="0"/>
          </a:p>
          <a:p>
            <a:pPr marL="361950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Добавление элементов в массив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en-US" sz="2000" b="1" dirty="0" smtClean="0"/>
              <a:t>shift </a:t>
            </a:r>
            <a:r>
              <a:rPr lang="ru-RU" sz="2000" b="1" dirty="0"/>
              <a:t>( )</a:t>
            </a:r>
            <a:r>
              <a:rPr lang="ru-RU" sz="2000" dirty="0"/>
              <a:t> </a:t>
            </a:r>
            <a:r>
              <a:rPr lang="ru-RU" sz="2000" dirty="0" smtClean="0"/>
              <a:t>удаляет первый элемент массива</a:t>
            </a:r>
            <a:r>
              <a:rPr lang="ru-RU" sz="2000" dirty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fruit =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"абрикосы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яблоки", "груши", "сливы"];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fruit.shift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000" dirty="0" smtClean="0"/>
          </a:p>
          <a:p>
            <a:pPr marL="361950" fontAlgn="base"/>
            <a:r>
              <a:rPr lang="ru-RU" sz="2000" dirty="0" smtClean="0"/>
              <a:t>Метод</a:t>
            </a:r>
            <a:r>
              <a:rPr lang="ru-RU" sz="2000" dirty="0"/>
              <a:t> </a:t>
            </a:r>
            <a:r>
              <a:rPr lang="ru-RU" sz="2000" b="1" dirty="0" err="1"/>
              <a:t>pop</a:t>
            </a:r>
            <a:r>
              <a:rPr lang="ru-RU" sz="2000" b="1" dirty="0" smtClean="0"/>
              <a:t>( )</a:t>
            </a:r>
            <a:r>
              <a:rPr lang="ru-RU" sz="2000" dirty="0"/>
              <a:t> удаляет последний элемент из массива</a:t>
            </a:r>
            <a:r>
              <a:rPr lang="ru-RU" sz="2000" dirty="0" smtClean="0"/>
              <a:t>: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fruit = ["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яблоки", "груши", "сливы"];</a:t>
            </a:r>
          </a:p>
          <a:p>
            <a:pPr marL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lastFruit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fruit.pop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извлекаем из массива последний элемент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lastFruit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087" y="332656"/>
            <a:ext cx="813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элемента из массива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855876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fontAlgn="base"/>
            <a:endParaRPr lang="ru-RU" sz="2400" dirty="0" smtClean="0"/>
          </a:p>
          <a:p>
            <a:pPr marL="361950" fontAlgn="base"/>
            <a:r>
              <a:rPr lang="ru-RU" sz="2400" dirty="0" smtClean="0"/>
              <a:t>Метод</a:t>
            </a:r>
            <a:r>
              <a:rPr lang="ru-RU" sz="2400" dirty="0"/>
              <a:t> </a:t>
            </a:r>
            <a:r>
              <a:rPr lang="en-US" sz="2400" b="1" dirty="0"/>
              <a:t>splice</a:t>
            </a:r>
            <a:r>
              <a:rPr lang="en-US" sz="2400" b="1" dirty="0" smtClean="0"/>
              <a:t> </a:t>
            </a:r>
            <a:r>
              <a:rPr lang="ru-RU" sz="2400" b="1" dirty="0"/>
              <a:t>( )</a:t>
            </a:r>
            <a:r>
              <a:rPr lang="ru-RU" sz="2400" dirty="0"/>
              <a:t> </a:t>
            </a:r>
            <a:r>
              <a:rPr lang="ru-RU" sz="2400" dirty="0" smtClean="0"/>
              <a:t>удаляет элементы массива:</a:t>
            </a:r>
            <a:endParaRPr lang="en-US" sz="2400" dirty="0" smtClean="0"/>
          </a:p>
          <a:p>
            <a:pPr marL="361950" fontAlgn="base"/>
            <a:endParaRPr lang="ru-RU" sz="2400" dirty="0"/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fruit = [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"абрикосы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бананы",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яблоки", "груши", "сливы"];</a:t>
            </a:r>
          </a:p>
          <a:p>
            <a:pPr marL="361950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fruit.splice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50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выбираем индекс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начиная с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которого</a:t>
            </a:r>
          </a:p>
          <a:p>
            <a:pPr marL="361950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будут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удалены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элемента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 массиве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fruit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"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элемента: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fruit.length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61950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(fruit[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+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 smtClean="0">
                <a:solidFill>
                  <a:srgbClr val="00B050"/>
                </a:solidFill>
              </a:rPr>
              <a:t>абрикосы  бананы</a:t>
            </a:r>
            <a:endParaRPr lang="ru-RU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50" fontAlgn="base"/>
            <a:endParaRPr lang="ru-R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3087" y="332656"/>
            <a:ext cx="813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 массива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905</Words>
  <Application>Microsoft Office PowerPoint</Application>
  <PresentationFormat>Экран (4:3)</PresentationFormat>
  <Paragraphs>497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Встроенные объекты языка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141</cp:revision>
  <dcterms:created xsi:type="dcterms:W3CDTF">2016-05-18T02:57:37Z</dcterms:created>
  <dcterms:modified xsi:type="dcterms:W3CDTF">2019-02-21T05:08:11Z</dcterms:modified>
</cp:coreProperties>
</file>