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32" r:id="rId2"/>
    <p:sldId id="333" r:id="rId3"/>
    <p:sldId id="385" r:id="rId4"/>
    <p:sldId id="386" r:id="rId5"/>
    <p:sldId id="334" r:id="rId6"/>
    <p:sldId id="353" r:id="rId7"/>
    <p:sldId id="387" r:id="rId8"/>
    <p:sldId id="354" r:id="rId9"/>
    <p:sldId id="335" r:id="rId10"/>
    <p:sldId id="388" r:id="rId11"/>
    <p:sldId id="336" r:id="rId12"/>
    <p:sldId id="337" r:id="rId13"/>
    <p:sldId id="338" r:id="rId14"/>
    <p:sldId id="391" r:id="rId15"/>
    <p:sldId id="355" r:id="rId16"/>
    <p:sldId id="389" r:id="rId17"/>
    <p:sldId id="339" r:id="rId18"/>
    <p:sldId id="345" r:id="rId19"/>
    <p:sldId id="341" r:id="rId20"/>
    <p:sldId id="375" r:id="rId21"/>
    <p:sldId id="378" r:id="rId22"/>
    <p:sldId id="392" r:id="rId23"/>
    <p:sldId id="393" r:id="rId24"/>
    <p:sldId id="394" r:id="rId25"/>
    <p:sldId id="395" r:id="rId26"/>
    <p:sldId id="342" r:id="rId27"/>
    <p:sldId id="373" r:id="rId28"/>
    <p:sldId id="344" r:id="rId29"/>
    <p:sldId id="361" r:id="rId30"/>
    <p:sldId id="376" r:id="rId31"/>
    <p:sldId id="371" r:id="rId32"/>
    <p:sldId id="362" r:id="rId33"/>
    <p:sldId id="346" r:id="rId34"/>
    <p:sldId id="363" r:id="rId35"/>
    <p:sldId id="366" r:id="rId36"/>
    <p:sldId id="349" r:id="rId37"/>
    <p:sldId id="350" r:id="rId38"/>
    <p:sldId id="379" r:id="rId39"/>
    <p:sldId id="380" r:id="rId40"/>
    <p:sldId id="381" r:id="rId41"/>
    <p:sldId id="359" r:id="rId42"/>
    <p:sldId id="377" r:id="rId43"/>
    <p:sldId id="357" r:id="rId44"/>
    <p:sldId id="348" r:id="rId45"/>
    <p:sldId id="374" r:id="rId46"/>
    <p:sldId id="382" r:id="rId47"/>
    <p:sldId id="383" r:id="rId48"/>
    <p:sldId id="384" r:id="rId49"/>
    <p:sldId id="396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07.03.2019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07.03.2019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07.03.2019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07.03.2019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07.03.2019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07.03.2019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07.03.2019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07.03.2019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815953"/>
          </a:xfrm>
        </p:spPr>
        <p:txBody>
          <a:bodyPr/>
          <a:lstStyle/>
          <a:p>
            <a:r>
              <a:rPr lang="ru-RU" altLang="ru-RU" b="1" dirty="0" smtClean="0">
                <a:solidFill>
                  <a:srgbClr val="C00000"/>
                </a:solidFill>
              </a:rPr>
              <a:t>Работа со строками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Чтобы получить определенный символ в строке по индексу, можно применять методы </a:t>
            </a:r>
            <a:r>
              <a:rPr lang="ru-RU" sz="2000" b="1" dirty="0" err="1"/>
              <a:t>charAt</a:t>
            </a:r>
            <a:r>
              <a:rPr lang="ru-RU" sz="2000" b="1" dirty="0"/>
              <a:t>()</a:t>
            </a:r>
            <a:r>
              <a:rPr lang="ru-RU" sz="2000" dirty="0"/>
              <a:t> и </a:t>
            </a:r>
            <a:r>
              <a:rPr lang="ru-RU" sz="2000" b="1" dirty="0" err="1"/>
              <a:t>charCodeAt</a:t>
            </a:r>
            <a:r>
              <a:rPr lang="ru-RU" sz="2000" b="1" dirty="0"/>
              <a:t>()</a:t>
            </a:r>
            <a:r>
              <a:rPr lang="ru-RU" sz="2000" dirty="0"/>
              <a:t>. Оба этих метода в качестве параметра принимают индекс символа</a:t>
            </a:r>
            <a:r>
              <a:rPr lang="ru-RU" sz="2000" dirty="0" smtClean="0"/>
              <a:t>:</a:t>
            </a:r>
          </a:p>
          <a:p>
            <a:pPr indent="361950"/>
            <a:endParaRPr lang="ru-RU" sz="2000" dirty="0"/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Том";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hello.charAt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(2));      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hello.charCodeAt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(2));   // 1080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/>
          </a:p>
          <a:p>
            <a:pPr indent="361950"/>
            <a:r>
              <a:rPr lang="ru-RU" sz="2000" dirty="0" smtClean="0"/>
              <a:t>В качестве </a:t>
            </a:r>
            <a:r>
              <a:rPr lang="ru-RU" sz="2000" dirty="0"/>
              <a:t>результата метод </a:t>
            </a:r>
            <a:r>
              <a:rPr lang="ru-RU" sz="2000" b="1" dirty="0" err="1"/>
              <a:t>charAt</a:t>
            </a:r>
            <a:r>
              <a:rPr lang="ru-RU" sz="2000" b="1" dirty="0" smtClean="0"/>
              <a:t>( )</a:t>
            </a:r>
            <a:r>
              <a:rPr lang="ru-RU" sz="2000" b="1" dirty="0"/>
              <a:t> </a:t>
            </a:r>
            <a:r>
              <a:rPr lang="ru-RU" sz="2000" dirty="0"/>
              <a:t>возвращает сам символ, </a:t>
            </a:r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ru-RU" sz="2000" b="1" dirty="0" err="1"/>
              <a:t>charCodeAt</a:t>
            </a:r>
            <a:r>
              <a:rPr lang="ru-RU" sz="2000" b="1" dirty="0" smtClean="0"/>
              <a:t>(  ) </a:t>
            </a:r>
            <a:r>
              <a:rPr lang="ru-RU" sz="2000" dirty="0" smtClean="0"/>
              <a:t>возвращает </a:t>
            </a:r>
            <a:r>
              <a:rPr lang="ru-RU" sz="2000" dirty="0"/>
              <a:t>числовой код этого символа.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символа по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индексу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Для изменения регистра имеются методы </a:t>
            </a:r>
            <a:r>
              <a:rPr lang="ru-RU" sz="2000" b="1" dirty="0" err="1"/>
              <a:t>toLowerCase</a:t>
            </a:r>
            <a:r>
              <a:rPr lang="ru-RU" sz="2000" b="1" dirty="0" smtClean="0"/>
              <a:t>( )</a:t>
            </a:r>
            <a:r>
              <a:rPr lang="ru-RU" sz="2000" dirty="0"/>
              <a:t> (для перевода в нижний регистр) </a:t>
            </a:r>
            <a:r>
              <a:rPr lang="ru-RU" sz="2000" dirty="0" smtClean="0"/>
              <a:t>и </a:t>
            </a:r>
            <a:r>
              <a:rPr lang="ru-RU" sz="2000" b="1" dirty="0" err="1" smtClean="0"/>
              <a:t>toUpperCase</a:t>
            </a:r>
            <a:r>
              <a:rPr lang="ru-RU" sz="2000" b="1" dirty="0" smtClean="0"/>
              <a:t>( )</a:t>
            </a:r>
            <a:r>
              <a:rPr lang="ru-RU" sz="2000" dirty="0"/>
              <a:t> (для перевода в верхний регистр</a:t>
            </a:r>
            <a:r>
              <a:rPr lang="ru-RU" sz="2000" dirty="0" smtClean="0"/>
              <a:t>).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Том";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hello.toLowerCase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том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hello.toUpperCase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ТОМ</a:t>
            </a:r>
          </a:p>
          <a:p>
            <a:pPr indent="361950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Управление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регистром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2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Для удаления начальных и концевых пробелов в стоке используется метод </a:t>
            </a:r>
            <a:r>
              <a:rPr lang="ru-RU" sz="2000" b="1" dirty="0" err="1"/>
              <a:t>trim</a:t>
            </a:r>
            <a:r>
              <a:rPr lang="ru-RU" sz="2000" b="1" dirty="0" smtClean="0"/>
              <a:t>( )</a:t>
            </a:r>
            <a:r>
              <a:rPr lang="ru-RU" sz="2000" dirty="0" smtClean="0"/>
              <a:t>:</a:t>
            </a:r>
            <a:endParaRPr lang="ru-RU" sz="2000" dirty="0"/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 = "  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Том  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hello.trim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Длина строки до: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 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// 15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Длина строки после: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 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// 10</a:t>
            </a:r>
          </a:p>
          <a:p>
            <a:pPr marL="36195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/>
              <a:t>Метод </a:t>
            </a:r>
            <a:r>
              <a:rPr lang="ru-RU" sz="2000" b="1" dirty="0" err="1"/>
              <a:t>concat</a:t>
            </a:r>
            <a:r>
              <a:rPr lang="ru-RU" sz="2000" b="1" dirty="0"/>
              <a:t>()</a:t>
            </a:r>
            <a:r>
              <a:rPr lang="ru-RU" sz="2000" dirty="0"/>
              <a:t> объединяет две строки: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world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мир";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hello.concat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(world);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(hello);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</a:p>
          <a:p>
            <a:pPr indent="361950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со строками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Метод </a:t>
            </a:r>
            <a:r>
              <a:rPr lang="ru-RU" sz="2000" b="1" dirty="0" err="1"/>
              <a:t>replace</a:t>
            </a:r>
            <a:r>
              <a:rPr lang="ru-RU" sz="2000" b="1" dirty="0" smtClean="0"/>
              <a:t>( )</a:t>
            </a:r>
            <a:r>
              <a:rPr lang="ru-RU" sz="2000" dirty="0"/>
              <a:t> заменяет все вхождения одной подстроки на другую:</a:t>
            </a:r>
            <a:endParaRPr lang="ru-RU" sz="2000" dirty="0" smtClean="0"/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день";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день", "вечер");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(hello);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вечер</a:t>
            </a:r>
          </a:p>
          <a:p>
            <a:pPr indent="361950" fontAlgn="base"/>
            <a:r>
              <a:rPr lang="ru-RU" sz="2000" dirty="0"/>
              <a:t>Первый параметр метода указывает, какую подстроку надо заменить, а второй параметр - на какую подстроку надо заменить</a:t>
            </a:r>
            <a:r>
              <a:rPr lang="ru-RU" sz="2000" dirty="0" smtClean="0"/>
              <a:t>.</a:t>
            </a: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menu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Завтрак: каша, чай. Обед: суп, чай. Ужин: салат, чай.";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чай/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menu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menu.replace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кофе");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(menu);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/>
              <a:t>Вывод браузера:</a:t>
            </a:r>
          </a:p>
          <a:p>
            <a:pPr marL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Завтрак: каша, кофе. Обед: суп, кофе. Ужин: салат, кофе.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со строками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ru-RU" sz="2000" b="1" dirty="0" err="1"/>
              <a:t>split</a:t>
            </a:r>
            <a:r>
              <a:rPr lang="ru-RU" sz="2000" b="1" dirty="0" smtClean="0"/>
              <a:t>( )</a:t>
            </a:r>
            <a:r>
              <a:rPr lang="ru-RU" sz="2000" dirty="0"/>
              <a:t> разбивает строку на массив подстрок по определенному разделителю. В качестве разделителя используется строка, которая передается в метод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message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 была прекрасная погода";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 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marL="361950" fontAlgn="base"/>
            <a:r>
              <a:rPr lang="ru-RU" sz="2000" dirty="0" smtClean="0"/>
              <a:t>Вывод браузера</a:t>
            </a:r>
          </a:p>
          <a:p>
            <a:pPr marL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 была прекрасная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погода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со строками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прекрасная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погода";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message.split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превращаем строковое значение в массив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marL="361950" fontAlgn="base"/>
            <a:endParaRPr lang="ru-RU" sz="2000" dirty="0" smtClean="0"/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message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 прекрасная погода";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message.split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indent="355600" fontAlgn="base"/>
            <a:r>
              <a:rPr lang="ru-RU" sz="2000" dirty="0" smtClean="0"/>
              <a:t>Второй параметр </a:t>
            </a:r>
            <a:r>
              <a:rPr lang="ru-RU" sz="2000" dirty="0"/>
              <a:t>не является обязательным, и указывает на то, сколько элементов строки, полученной при </a:t>
            </a:r>
            <a:r>
              <a:rPr lang="ru-RU" sz="2000" dirty="0" smtClean="0"/>
              <a:t>разделении, </a:t>
            </a:r>
            <a:r>
              <a:rPr lang="ru-RU" sz="2000" dirty="0"/>
              <a:t>следует включить в возвращаемый </a:t>
            </a:r>
            <a:r>
              <a:rPr lang="ru-RU" sz="2000" dirty="0" smtClean="0"/>
              <a:t>массив: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message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 прекрасная погода";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 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stringArray.length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  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 }</a:t>
            </a:r>
            <a:endParaRPr lang="ru-RU" sz="2000" dirty="0" smtClean="0"/>
          </a:p>
          <a:p>
            <a:pPr indent="355600" fontAlgn="base"/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со строками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16" y="1052736"/>
            <a:ext cx="8313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fontAlgn="base"/>
            <a:r>
              <a:rPr lang="ru-RU" dirty="0"/>
              <a:t>Метод </a:t>
            </a:r>
            <a:r>
              <a:rPr lang="ru-RU" b="1" dirty="0" err="1"/>
              <a:t>startsWith</a:t>
            </a:r>
            <a:r>
              <a:rPr lang="ru-RU" b="1" dirty="0"/>
              <a:t>()</a:t>
            </a:r>
            <a:r>
              <a:rPr lang="ru-RU" dirty="0"/>
              <a:t> возвращает </a:t>
            </a:r>
            <a:r>
              <a:rPr lang="ru-RU" dirty="0" err="1"/>
              <a:t>true</a:t>
            </a:r>
            <a:r>
              <a:rPr lang="ru-RU" dirty="0"/>
              <a:t>, если строка начинается с определенной подстроки. А метод </a:t>
            </a:r>
            <a:r>
              <a:rPr lang="ru-RU" b="1" dirty="0" err="1"/>
              <a:t>endsWith</a:t>
            </a:r>
            <a:r>
              <a:rPr lang="ru-RU" b="1" dirty="0"/>
              <a:t>()</a:t>
            </a:r>
            <a:r>
              <a:rPr lang="ru-RU" dirty="0"/>
              <a:t> возвращает </a:t>
            </a:r>
            <a:r>
              <a:rPr lang="ru-RU" dirty="0" err="1"/>
              <a:t>true</a:t>
            </a:r>
            <a:r>
              <a:rPr lang="ru-RU" dirty="0"/>
              <a:t>, если строка оканчивается на определенную подстроку. </a:t>
            </a:r>
            <a:endParaRPr lang="ru-RU" dirty="0" smtClean="0"/>
          </a:p>
          <a:p>
            <a:pPr marL="361950" fontAlgn="base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"let me speak from my heart";</a:t>
            </a:r>
          </a:p>
          <a:p>
            <a:pPr marL="361950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hello.startsWith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("let"));       // true</a:t>
            </a:r>
          </a:p>
          <a:p>
            <a:pPr marL="361950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hello.startsWith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("Let"));       // false</a:t>
            </a:r>
          </a:p>
          <a:p>
            <a:pPr marL="361950" fontAlgn="base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hello.endsWith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("heart"));       // true</a:t>
            </a:r>
          </a:p>
          <a:p>
            <a:pPr marL="361950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hello.startsWith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"));      //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fontAlgn="base"/>
            <a:r>
              <a:rPr lang="ru-RU" dirty="0"/>
              <a:t>При этом играет роль регистр </a:t>
            </a:r>
            <a:r>
              <a:rPr lang="ru-RU" dirty="0" smtClean="0"/>
              <a:t>символов. </a:t>
            </a:r>
            <a:r>
              <a:rPr lang="ru-RU" dirty="0"/>
              <a:t>Дополнительный второй параметр позволяет указать </a:t>
            </a:r>
            <a:r>
              <a:rPr lang="ru-RU" dirty="0" smtClean="0"/>
              <a:t>индекс, </a:t>
            </a:r>
            <a:r>
              <a:rPr lang="ru-RU" dirty="0"/>
              <a:t>относительно которого будет производиться сравнение</a:t>
            </a:r>
            <a:r>
              <a:rPr lang="ru-RU" dirty="0" smtClean="0"/>
              <a:t>:</a:t>
            </a:r>
          </a:p>
          <a:p>
            <a:pPr indent="355600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"let me speak from my heart";</a:t>
            </a:r>
          </a:p>
          <a:p>
            <a:pPr indent="355600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hello.startsWith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("me", 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fontAlgn="base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 "me" - 4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 с начала строки</a:t>
            </a:r>
          </a:p>
          <a:p>
            <a:pPr indent="355600" fontAlgn="base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hello.startsWith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("my", hello.length-8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fontAlgn="base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 "my" - 8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 с конца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Проверка начала и окончания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3" y="1484784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b="1" dirty="0"/>
              <a:t>Регулярные выражения</a:t>
            </a:r>
            <a:r>
              <a:rPr lang="ru-RU" sz="2000" dirty="0"/>
              <a:t> представляют шаблон, который используется для поиска или модификации строки. Для работы с регулярными выражениями в </a:t>
            </a:r>
            <a:r>
              <a:rPr lang="ru-RU" sz="2000" dirty="0" err="1"/>
              <a:t>JavaScript</a:t>
            </a:r>
            <a:r>
              <a:rPr lang="ru-RU" sz="2000" dirty="0"/>
              <a:t> определен </a:t>
            </a:r>
            <a:r>
              <a:rPr lang="ru-RU" sz="2000" dirty="0" smtClean="0"/>
              <a:t>объект </a:t>
            </a:r>
            <a:r>
              <a:rPr lang="ru-RU" sz="2000" b="1" dirty="0" err="1" smtClean="0"/>
              <a:t>RegExp</a:t>
            </a:r>
            <a:r>
              <a:rPr lang="ru-RU" sz="2000" dirty="0"/>
              <a:t>.</a:t>
            </a: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Определить </a:t>
            </a:r>
            <a:r>
              <a:rPr lang="ru-RU" sz="2000" dirty="0"/>
              <a:t>регулярное выражение можно двумя способами: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/hello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не нуждается в апострофах или кавычках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Используемое </a:t>
            </a:r>
            <a:r>
              <a:rPr lang="ru-RU" sz="2000" dirty="0" smtClean="0"/>
              <a:t>регулярное </a:t>
            </a:r>
            <a:r>
              <a:rPr lang="ru-RU" sz="2000" dirty="0"/>
              <a:t>выражение </a:t>
            </a:r>
            <a:r>
              <a:rPr lang="ru-RU" sz="2000" dirty="0" smtClean="0"/>
              <a:t>простое</a:t>
            </a:r>
            <a:r>
              <a:rPr lang="ru-RU" sz="2000" dirty="0"/>
              <a:t>: оно состоит из одного слова "</a:t>
            </a:r>
            <a:r>
              <a:rPr lang="ru-RU" sz="2000" dirty="0" err="1"/>
              <a:t>hello</a:t>
            </a:r>
            <a:r>
              <a:rPr lang="ru-RU" sz="2000" dirty="0" smtClean="0"/>
              <a:t>".</a:t>
            </a:r>
          </a:p>
          <a:p>
            <a:pPr indent="361950" fontAlgn="base"/>
            <a:r>
              <a:rPr lang="ru-RU" sz="2000" dirty="0" smtClean="0"/>
              <a:t>В </a:t>
            </a:r>
            <a:r>
              <a:rPr lang="ru-RU" sz="2000" dirty="0"/>
              <a:t>первом случае выражение помещается между двумя косыми чертами, а во втором случае используется конструктор </a:t>
            </a:r>
            <a:r>
              <a:rPr lang="ru-RU" sz="2000" b="1" dirty="0" err="1"/>
              <a:t>RegExp</a:t>
            </a:r>
            <a:r>
              <a:rPr lang="ru-RU" sz="2000" dirty="0"/>
              <a:t>, в который выражение передается в виде строки.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RegExp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</a:t>
            </a:r>
            <a:endParaRPr lang="ru-RU" sz="2800" b="1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Регулярные выражения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2588">
              <a:buFont typeface="Arial" panose="020B0604020202020204" pitchFamily="34" charset="0"/>
              <a:buChar char="•"/>
            </a:pPr>
            <a:r>
              <a:rPr lang="ru-RU" sz="2200" dirty="0"/>
              <a:t>Свойство </a:t>
            </a:r>
            <a:r>
              <a:rPr lang="ru-RU" sz="2200" b="1" dirty="0" err="1"/>
              <a:t>global</a:t>
            </a:r>
            <a:r>
              <a:rPr lang="ru-RU" sz="2200" dirty="0"/>
              <a:t> позволяет найти все подстроки, которые соответствуют регулярному выражению. По умолчанию при поиске подстрок регулярное выражение выбирает первую попавшуюся подстроку из строки, которая соответствует выражению</a:t>
            </a:r>
            <a:r>
              <a:rPr lang="ru-RU" sz="2200" dirty="0" smtClean="0"/>
              <a:t>. </a:t>
            </a:r>
            <a:r>
              <a:rPr lang="ru-RU" sz="2200" dirty="0"/>
              <a:t>Для этого применяется </a:t>
            </a:r>
            <a:r>
              <a:rPr lang="ru-RU" sz="2200" dirty="0" smtClean="0"/>
              <a:t>свойство </a:t>
            </a:r>
            <a:r>
              <a:rPr lang="ru-RU" sz="2200" dirty="0"/>
              <a:t>в виде символа </a:t>
            </a:r>
            <a:r>
              <a:rPr lang="ru-RU" sz="2200" b="1" dirty="0"/>
              <a:t>g</a:t>
            </a:r>
            <a:r>
              <a:rPr lang="ru-RU" sz="2200" dirty="0"/>
              <a:t> в </a:t>
            </a:r>
            <a:r>
              <a:rPr lang="ru-RU" sz="2200" dirty="0" smtClean="0"/>
              <a:t>выражениях.</a:t>
            </a:r>
            <a:endParaRPr lang="ru-RU" sz="2200" dirty="0"/>
          </a:p>
          <a:p>
            <a:pPr indent="382588">
              <a:buFont typeface="Arial" panose="020B0604020202020204" pitchFamily="34" charset="0"/>
              <a:buChar char="•"/>
            </a:pPr>
            <a:r>
              <a:rPr lang="ru-RU" sz="2200" dirty="0"/>
              <a:t>Свойство </a:t>
            </a:r>
            <a:r>
              <a:rPr lang="ru-RU" sz="2200" b="1" dirty="0" err="1"/>
              <a:t>ignoreCase</a:t>
            </a:r>
            <a:r>
              <a:rPr lang="ru-RU" sz="2200" dirty="0"/>
              <a:t> позволяет найти </a:t>
            </a:r>
            <a:r>
              <a:rPr lang="ru-RU" sz="2200" dirty="0" err="1"/>
              <a:t>подстоки</a:t>
            </a:r>
            <a:r>
              <a:rPr lang="ru-RU" sz="2200" dirty="0"/>
              <a:t>, которые соответствуют регулярному выражению, вне зависимости от регистра символов в строке. Для этого в регулярных выражениях применяется символ </a:t>
            </a:r>
            <a:r>
              <a:rPr lang="ru-RU" sz="2200" b="1" dirty="0" smtClean="0"/>
              <a:t>i</a:t>
            </a:r>
            <a:r>
              <a:rPr lang="ru-RU" sz="2200" dirty="0" smtClean="0"/>
              <a:t>.</a:t>
            </a:r>
            <a:endParaRPr lang="ru-RU" sz="2200" dirty="0"/>
          </a:p>
          <a:p>
            <a:pPr indent="382588">
              <a:buFont typeface="Arial" panose="020B0604020202020204" pitchFamily="34" charset="0"/>
              <a:buChar char="•"/>
            </a:pPr>
            <a:r>
              <a:rPr lang="ru-RU" sz="2200" dirty="0"/>
              <a:t>Свойство </a:t>
            </a:r>
            <a:r>
              <a:rPr lang="ru-RU" sz="2200" b="1" dirty="0" err="1"/>
              <a:t>multiline</a:t>
            </a:r>
            <a:r>
              <a:rPr lang="ru-RU" sz="2200" dirty="0"/>
              <a:t> позволяет найти подстроки, которые соответствуют регулярному выражению, в многострочном тексте. Для этого в регулярных выражениях применяется символ </a:t>
            </a:r>
            <a:r>
              <a:rPr lang="ru-RU" sz="2200" b="1" dirty="0" smtClean="0"/>
              <a:t>m</a:t>
            </a:r>
            <a:r>
              <a:rPr lang="ru-RU" sz="2200" dirty="0" smtClean="0"/>
              <a:t>.</a:t>
            </a:r>
            <a:endParaRPr lang="ru-RU" sz="2200" b="1" dirty="0"/>
          </a:p>
          <a:p>
            <a:pPr marL="36195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Чтобы определить, соответствует ли регулярное выражение строке, в объекте </a:t>
            </a:r>
            <a:r>
              <a:rPr lang="ru-RU" sz="2200" b="1" dirty="0" err="1"/>
              <a:t>RegExp</a:t>
            </a:r>
            <a:r>
              <a:rPr lang="ru-RU" sz="2200" dirty="0"/>
              <a:t> определен метод </a:t>
            </a:r>
            <a:r>
              <a:rPr lang="ru-RU" sz="2200" b="1" dirty="0" err="1"/>
              <a:t>test</a:t>
            </a:r>
            <a:r>
              <a:rPr lang="ru-RU" sz="2200" b="1" dirty="0" smtClean="0"/>
              <a:t>( )</a:t>
            </a:r>
            <a:r>
              <a:rPr lang="ru-RU" sz="2200" dirty="0" smtClean="0"/>
              <a:t>. </a:t>
            </a:r>
            <a:r>
              <a:rPr lang="ru-RU" sz="2200" dirty="0"/>
              <a:t>Этот метод возвращает </a:t>
            </a:r>
            <a:r>
              <a:rPr lang="ru-RU" sz="2200" dirty="0" err="1"/>
              <a:t>true</a:t>
            </a:r>
            <a:r>
              <a:rPr lang="ru-RU" sz="2200" dirty="0"/>
              <a:t>, если строка соответствует регулярному выражению, </a:t>
            </a:r>
            <a:r>
              <a:rPr lang="ru-RU" sz="2200" dirty="0" smtClean="0"/>
              <a:t>и </a:t>
            </a:r>
            <a:r>
              <a:rPr lang="ru-RU" sz="2200" dirty="0" err="1" smtClean="0"/>
              <a:t>false</a:t>
            </a:r>
            <a:r>
              <a:rPr lang="ru-RU" sz="2200" dirty="0"/>
              <a:t>, если не соответствует</a:t>
            </a:r>
            <a:r>
              <a:rPr lang="ru-RU" sz="2200" dirty="0" smtClean="0"/>
              <a:t>.</a:t>
            </a:r>
          </a:p>
          <a:p>
            <a:pPr marL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world!";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/hello/;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(result + "&lt;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/&gt;"); // true</a:t>
            </a:r>
          </a:p>
          <a:p>
            <a:pPr marL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beautifull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wheather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false -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 строке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нет 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hello"</a:t>
            </a:r>
          </a:p>
          <a:p>
            <a:pPr indent="361950"/>
            <a:endParaRPr lang="ru-RU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RegExp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Для работы со строками предназначен объект </a:t>
            </a:r>
            <a:r>
              <a:rPr lang="ru-RU" sz="2000" b="1" dirty="0" err="1"/>
              <a:t>String</a:t>
            </a:r>
            <a:r>
              <a:rPr lang="ru-RU" sz="2000" dirty="0"/>
              <a:t>. Для создания строк можно как напрямую присваивать переменной строку: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name = "Tom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с помощью строкового литерала</a:t>
            </a:r>
          </a:p>
          <a:p>
            <a:pPr indent="361950" fontAlgn="base"/>
            <a:r>
              <a:rPr lang="ru-RU" sz="2000" dirty="0" smtClean="0"/>
              <a:t>Использовать конструктор </a:t>
            </a:r>
            <a:r>
              <a:rPr lang="en-US" sz="2000" b="1" dirty="0"/>
              <a:t>String</a:t>
            </a:r>
            <a:r>
              <a:rPr lang="en-US" sz="2000" dirty="0"/>
              <a:t>:</a:t>
            </a:r>
          </a:p>
          <a:p>
            <a:pPr marL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name = new String("Tom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В </a:t>
            </a:r>
            <a:r>
              <a:rPr lang="ru-RU" sz="2000" dirty="0"/>
              <a:t>первом случае </a:t>
            </a:r>
            <a:r>
              <a:rPr lang="ru-RU" sz="2000" dirty="0" err="1"/>
              <a:t>JavaScript</a:t>
            </a:r>
            <a:r>
              <a:rPr lang="ru-RU" sz="2000" dirty="0"/>
              <a:t> при необходимости автоматически преобразует переменную </a:t>
            </a:r>
            <a:r>
              <a:rPr lang="ru-RU" sz="2000" dirty="0" smtClean="0"/>
              <a:t>в </a:t>
            </a:r>
            <a:r>
              <a:rPr lang="ru-RU" sz="2000" dirty="0"/>
              <a:t>объект </a:t>
            </a:r>
            <a:r>
              <a:rPr lang="ru-RU" sz="2000" dirty="0" err="1" smtClean="0"/>
              <a:t>String</a:t>
            </a:r>
            <a:r>
              <a:rPr lang="ru-RU" sz="2000" dirty="0" smtClean="0"/>
              <a:t>.</a:t>
            </a:r>
          </a:p>
          <a:p>
            <a:pPr indent="361950"/>
            <a:endParaRPr lang="ru-RU" sz="2000" dirty="0"/>
          </a:p>
          <a:p>
            <a:pPr indent="361950"/>
            <a:r>
              <a:rPr lang="ru-RU" sz="2000" dirty="0" smtClean="0"/>
              <a:t>Объект </a:t>
            </a:r>
            <a:r>
              <a:rPr lang="ru-RU" sz="2000" dirty="0" err="1"/>
              <a:t>String</a:t>
            </a:r>
            <a:r>
              <a:rPr lang="ru-RU" sz="2000" dirty="0"/>
              <a:t> имеет большой набор свойств и методов, с помощью которых </a:t>
            </a:r>
            <a:r>
              <a:rPr lang="ru-RU" sz="2000" dirty="0" smtClean="0"/>
              <a:t>можно </a:t>
            </a:r>
            <a:r>
              <a:rPr lang="ru-RU" sz="2000" dirty="0"/>
              <a:t>манипулировать </a:t>
            </a:r>
            <a:r>
              <a:rPr lang="ru-RU" sz="2000" dirty="0" smtClean="0"/>
              <a:t>строками.</a:t>
            </a: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Свойство</a:t>
            </a:r>
            <a:r>
              <a:rPr lang="ru-RU" sz="2000" dirty="0"/>
              <a:t> </a:t>
            </a:r>
            <a:r>
              <a:rPr lang="ru-RU" sz="2000" b="1" dirty="0" err="1"/>
              <a:t>length</a:t>
            </a:r>
            <a:r>
              <a:rPr lang="ru-RU" sz="2000" dirty="0"/>
              <a:t> указывает на длину строки: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строке '"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 + "'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символов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String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Метод </a:t>
            </a:r>
            <a:r>
              <a:rPr lang="en-US" sz="2000" b="1" dirty="0" smtClean="0"/>
              <a:t>exec( )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ru-RU" sz="2000" dirty="0" smtClean="0"/>
              <a:t>проверяет</a:t>
            </a:r>
            <a:r>
              <a:rPr lang="ru-RU" sz="2000" dirty="0"/>
              <a:t>, соответствует ли строка регулярному выражению, только теперь данный метод возвращает ту часть строки, которая соответствует </a:t>
            </a:r>
            <a:r>
              <a:rPr lang="ru-RU" sz="2000" dirty="0" smtClean="0"/>
              <a:t>выражению.</a:t>
            </a:r>
            <a:endParaRPr lang="en-US" sz="2000" dirty="0" smtClean="0"/>
          </a:p>
          <a:p>
            <a:pPr indent="361950" fontAlgn="base"/>
            <a:r>
              <a:rPr lang="ru-RU" sz="2000" dirty="0" smtClean="0"/>
              <a:t>Если </a:t>
            </a:r>
            <a:r>
              <a:rPr lang="ru-RU" sz="2000" dirty="0"/>
              <a:t>соответствий нет, то возвращается значение </a:t>
            </a:r>
            <a:r>
              <a:rPr lang="en-US" sz="2000" dirty="0"/>
              <a:t>null.</a:t>
            </a:r>
          </a:p>
          <a:p>
            <a:pPr indent="361950" fontAlgn="base"/>
            <a:endParaRPr lang="en-US" sz="2000" dirty="0"/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world!";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/hello/;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exp.exec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// hello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beautifull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wheather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exp.exec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// null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exec( 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Для поиска всех соответствий в строке применяется метод </a:t>
            </a:r>
            <a:r>
              <a:rPr lang="ru-RU" sz="2000" b="1" dirty="0" err="1"/>
              <a:t>match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'JavaScript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рулит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regex = /Script/; //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задаем шаблон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fontAlgn="base"/>
            <a:r>
              <a:rPr lang="ru-RU" sz="2000" dirty="0" smtClean="0"/>
              <a:t>Если шаблон </a:t>
            </a:r>
            <a:r>
              <a:rPr lang="ru-RU" sz="2000" dirty="0"/>
              <a:t>не имеет совпадений, то в результате возвращается значение </a:t>
            </a:r>
            <a:r>
              <a:rPr lang="ru-RU" sz="2000" b="1" dirty="0" err="1"/>
              <a:t>null</a:t>
            </a:r>
            <a:r>
              <a:rPr lang="ru-RU" sz="2000" dirty="0"/>
              <a:t>. </a:t>
            </a:r>
            <a:endParaRPr lang="ru-RU" sz="2000" dirty="0" smtClean="0"/>
          </a:p>
          <a:p>
            <a:pPr indent="355600" fontAlgn="base"/>
            <a:endParaRPr lang="ru-RU" sz="2000" dirty="0" smtClean="0"/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"Он пришел домой и сделал домашнюю работу";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/дом[а-я]*/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result.forEach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"&lt;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})</a:t>
            </a:r>
          </a:p>
          <a:p>
            <a:pPr indent="361950" fontAlgn="base"/>
            <a:r>
              <a:rPr lang="ru-RU" sz="2000" dirty="0" smtClean="0"/>
              <a:t>Символ </a:t>
            </a:r>
            <a:r>
              <a:rPr lang="ru-RU" sz="2000" dirty="0"/>
              <a:t>звездочки указывает на наличие после строки "дом" неопределенного количества символов от а до я.</a:t>
            </a:r>
          </a:p>
          <a:p>
            <a:pPr indent="36195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домой домашнюю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67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match( 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0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/>
            <a:r>
              <a:rPr lang="ru-RU" sz="2000" dirty="0"/>
              <a:t>Если вызвать метод </a:t>
            </a:r>
            <a:r>
              <a:rPr lang="ru-RU" sz="2000" b="1" dirty="0" err="1"/>
              <a:t>match</a:t>
            </a:r>
            <a:r>
              <a:rPr lang="ru-RU" sz="2000" dirty="0"/>
              <a:t> без модификатора g, то он найдет только </a:t>
            </a:r>
            <a:r>
              <a:rPr lang="ru-RU" sz="2000" b="1" dirty="0"/>
              <a:t>первое</a:t>
            </a:r>
            <a:r>
              <a:rPr lang="ru-RU" sz="2000" dirty="0"/>
              <a:t> совпадение с </a:t>
            </a:r>
            <a:r>
              <a:rPr lang="ru-RU" sz="2000" dirty="0" err="1"/>
              <a:t>регуляркой</a:t>
            </a:r>
            <a:r>
              <a:rPr lang="ru-RU" sz="2000" dirty="0"/>
              <a:t>.</a:t>
            </a:r>
          </a:p>
          <a:p>
            <a:pPr indent="357188"/>
            <a:r>
              <a:rPr lang="ru-RU" sz="2000" dirty="0"/>
              <a:t>Однако, вернет </a:t>
            </a:r>
            <a:r>
              <a:rPr lang="ru-RU" sz="2000" dirty="0" smtClean="0"/>
              <a:t>массив, состоящий </a:t>
            </a:r>
            <a:r>
              <a:rPr lang="ru-RU" sz="2000" dirty="0"/>
              <a:t>из найденного совпадения, с дополнительными свойствами: </a:t>
            </a:r>
            <a:r>
              <a:rPr lang="ru-RU" sz="2000" b="1" dirty="0" err="1"/>
              <a:t>index</a:t>
            </a:r>
            <a:r>
              <a:rPr lang="ru-RU" sz="2000" dirty="0"/>
              <a:t> – позиция, на которой оно обнаружено и </a:t>
            </a:r>
            <a:r>
              <a:rPr lang="ru-RU" sz="2000" b="1" dirty="0" err="1"/>
              <a:t>input</a:t>
            </a:r>
            <a:r>
              <a:rPr lang="ru-RU" sz="2000" dirty="0"/>
              <a:t> – строка, в которой </a:t>
            </a:r>
            <a:r>
              <a:rPr lang="ru-RU" sz="2000" dirty="0" smtClean="0"/>
              <a:t>был.</a:t>
            </a:r>
            <a:endParaRPr lang="ru-RU" sz="2000" dirty="0"/>
          </a:p>
          <a:p>
            <a:pPr indent="357188"/>
            <a:r>
              <a:rPr lang="ru-RU" sz="2000" b="1" dirty="0" smtClean="0"/>
              <a:t>Найденная подстрока</a:t>
            </a:r>
            <a:r>
              <a:rPr lang="ru-RU" sz="2000" dirty="0"/>
              <a:t> будет лежать в нулевом элементе возвращенного </a:t>
            </a:r>
            <a:r>
              <a:rPr lang="ru-RU" sz="2000" dirty="0" smtClean="0"/>
              <a:t>массива</a:t>
            </a:r>
            <a:endParaRPr lang="en-US" sz="2000" dirty="0" smtClean="0"/>
          </a:p>
          <a:p>
            <a:pPr indent="357188"/>
            <a:endParaRPr lang="en-US" sz="2000" dirty="0" smtClean="0"/>
          </a:p>
          <a:p>
            <a:pPr indent="357188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ccc'.match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(/b+/);</a:t>
            </a:r>
          </a:p>
          <a:p>
            <a:pPr indent="357188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alert(result[0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 -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то, что попало под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регулярку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result.index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4 - позиция начала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строке</a:t>
            </a: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ccc' -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исходную строку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67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match( 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5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xaaax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ccc'.match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(/x(a+)x/);</a:t>
            </a:r>
          </a:p>
          <a:p>
            <a:pPr indent="357188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alert(result[0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'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xaaax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alert(result[1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'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endParaRPr lang="ru-RU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endParaRPr lang="ru-RU" sz="2000" b="1" dirty="0" smtClean="0"/>
          </a:p>
          <a:p>
            <a:pPr indent="357188"/>
            <a:r>
              <a:rPr lang="ru-RU" sz="2000" b="1" dirty="0" smtClean="0"/>
              <a:t>Карман</a:t>
            </a:r>
            <a:r>
              <a:rPr lang="ru-RU" sz="2000" dirty="0"/>
              <a:t> - это такой способ хранения части того, что мы ищем</a:t>
            </a:r>
            <a:r>
              <a:rPr lang="ru-RU" sz="2000" dirty="0" smtClean="0"/>
              <a:t>.</a:t>
            </a:r>
          </a:p>
          <a:p>
            <a:pPr indent="357188"/>
            <a:r>
              <a:rPr lang="ru-RU" sz="2000" dirty="0"/>
              <a:t>Например, </a:t>
            </a:r>
            <a:r>
              <a:rPr lang="ru-RU" sz="2000" dirty="0" smtClean="0"/>
              <a:t>ищем </a:t>
            </a:r>
            <a:r>
              <a:rPr lang="ru-RU" sz="2000" dirty="0"/>
              <a:t>домены вида </a:t>
            </a:r>
            <a:r>
              <a:rPr lang="ru-RU" sz="2000" b="1" dirty="0"/>
              <a:t>domain.ru</a:t>
            </a:r>
            <a:r>
              <a:rPr lang="ru-RU" sz="2000" dirty="0"/>
              <a:t>, но хотим узнать только доменную </a:t>
            </a:r>
            <a:r>
              <a:rPr lang="ru-RU" sz="2000" dirty="0" smtClean="0"/>
              <a:t>зону:</a:t>
            </a:r>
          </a:p>
          <a:p>
            <a:pPr indent="357188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'domain.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'.match(/[a-z]+\.([a-z]{2,3})/);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'domain.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'.match(/([a-z]+)\.([a-z]{2,3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})/);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console.log(result[0]);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domain.ru</a:t>
            </a:r>
            <a: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(result[1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(result[2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67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Подшаблоны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для метода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match( 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/>
            <a:r>
              <a:rPr lang="ru-RU" sz="2000" dirty="0"/>
              <a:t>Карманы можно использовать и при работе с методом </a:t>
            </a:r>
            <a:r>
              <a:rPr lang="ru-RU" sz="2000" b="1" dirty="0" err="1"/>
              <a:t>replace</a:t>
            </a:r>
            <a:r>
              <a:rPr lang="ru-RU" sz="2000" dirty="0"/>
              <a:t> - то, что </a:t>
            </a:r>
            <a:r>
              <a:rPr lang="ru-RU" sz="2000" dirty="0" smtClean="0"/>
              <a:t>положим </a:t>
            </a:r>
            <a:r>
              <a:rPr lang="ru-RU" sz="2000" dirty="0"/>
              <a:t>в карман, затем может быть использовано во втором </a:t>
            </a:r>
            <a:r>
              <a:rPr lang="ru-RU" sz="2000" dirty="0" smtClean="0"/>
              <a:t>параметре:</a:t>
            </a:r>
            <a:endParaRPr lang="en-US" sz="2000" dirty="0" smtClean="0"/>
          </a:p>
          <a:p>
            <a:pPr indent="357188"/>
            <a:r>
              <a:rPr lang="ru-RU" sz="2000" b="1" dirty="0" err="1" smtClean="0"/>
              <a:t>где_заменить.replace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регулярка</a:t>
            </a:r>
            <a:r>
              <a:rPr lang="ru-RU" sz="2000" b="1" dirty="0" smtClean="0"/>
              <a:t> </a:t>
            </a:r>
            <a:r>
              <a:rPr lang="ru-RU" sz="2000" b="1" dirty="0"/>
              <a:t>с карманом, на что заменить)</a:t>
            </a:r>
            <a:r>
              <a:rPr lang="ru-RU" sz="2000" dirty="0"/>
              <a:t>.</a:t>
            </a:r>
          </a:p>
          <a:p>
            <a:pPr indent="357188"/>
            <a:r>
              <a:rPr lang="ru-RU" sz="2000" dirty="0"/>
              <a:t>Если </a:t>
            </a:r>
            <a:r>
              <a:rPr lang="ru-RU" sz="2000" dirty="0" smtClean="0"/>
              <a:t>что-то </a:t>
            </a:r>
            <a:r>
              <a:rPr lang="ru-RU" sz="2000" dirty="0"/>
              <a:t>положим в карман в </a:t>
            </a:r>
            <a:r>
              <a:rPr lang="ru-RU" sz="2000" dirty="0" err="1"/>
              <a:t>регулярке</a:t>
            </a:r>
            <a:r>
              <a:rPr lang="ru-RU" sz="2000" dirty="0"/>
              <a:t>, то в параметре </a:t>
            </a:r>
            <a:r>
              <a:rPr lang="ru-RU" sz="2000" b="1" dirty="0"/>
              <a:t>'на что заменить'</a:t>
            </a:r>
            <a:r>
              <a:rPr lang="ru-RU" sz="2000" dirty="0"/>
              <a:t> </a:t>
            </a:r>
            <a:r>
              <a:rPr lang="ru-RU" sz="2000" dirty="0" smtClean="0"/>
              <a:t>можем </a:t>
            </a:r>
            <a:r>
              <a:rPr lang="ru-RU" sz="2000" dirty="0"/>
              <a:t>обратиться к этому карману так: </a:t>
            </a:r>
            <a:r>
              <a:rPr lang="ru-RU" sz="2000" b="1" dirty="0"/>
              <a:t>$1</a:t>
            </a:r>
            <a:r>
              <a:rPr lang="ru-RU" sz="2000" dirty="0"/>
              <a:t> – первый карман, </a:t>
            </a:r>
            <a:r>
              <a:rPr lang="ru-RU" sz="2000" b="1" dirty="0"/>
              <a:t>$2</a:t>
            </a:r>
            <a:r>
              <a:rPr lang="ru-RU" sz="2000" dirty="0"/>
              <a:t> второй карман и так далее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indent="357188"/>
            <a:endParaRPr lang="en-US" sz="2000" dirty="0"/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a@b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aa@bb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'.replace(/([a-z]+)@([a-z]+)/g, '$2@$1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b@a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bb@aa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7188"/>
            <a:r>
              <a:rPr lang="ru-RU" sz="2000" dirty="0"/>
              <a:t>Карман </a:t>
            </a:r>
            <a:r>
              <a:rPr lang="ru-RU" sz="2000" b="1" dirty="0"/>
              <a:t>$0</a:t>
            </a:r>
            <a:r>
              <a:rPr lang="ru-RU" sz="2000" dirty="0"/>
              <a:t> соответствует </a:t>
            </a:r>
            <a:r>
              <a:rPr lang="ru-RU" sz="2000" b="1" dirty="0"/>
              <a:t>всему выражению</a:t>
            </a:r>
            <a:r>
              <a:rPr lang="ru-RU" sz="2000" dirty="0"/>
              <a:t>. </a:t>
            </a:r>
            <a:endParaRPr lang="en-US" sz="2000" dirty="0" smtClean="0"/>
          </a:p>
          <a:p>
            <a:pPr indent="357188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'.replace(/[a-z]+/g, '!$0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!');</a:t>
            </a:r>
          </a:p>
          <a:p>
            <a:pPr indent="357188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!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67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Подшаблоны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для метода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replace( 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/>
            <a:r>
              <a:rPr lang="ru-RU" sz="2400" dirty="0" smtClean="0"/>
              <a:t>В </a:t>
            </a:r>
            <a:r>
              <a:rPr lang="ru-RU" sz="2400" dirty="0"/>
              <a:t>строке замены по умолчанию </a:t>
            </a:r>
            <a:r>
              <a:rPr lang="ru-RU" sz="2400" dirty="0" smtClean="0"/>
              <a:t>доступно </a:t>
            </a:r>
            <a:r>
              <a:rPr lang="ru-RU" sz="2400" dirty="0"/>
              <a:t>еще несколько команд:</a:t>
            </a:r>
          </a:p>
          <a:p>
            <a:pPr indent="357188"/>
            <a:r>
              <a:rPr lang="ru-RU" sz="2400" b="1" dirty="0"/>
              <a:t>$`</a:t>
            </a:r>
            <a:r>
              <a:rPr lang="ru-RU" sz="2400" dirty="0"/>
              <a:t> - часть строки до совпадения.</a:t>
            </a:r>
          </a:p>
          <a:p>
            <a:pPr indent="357188"/>
            <a:r>
              <a:rPr lang="ru-RU" sz="2400" b="1" dirty="0"/>
              <a:t>$'</a:t>
            </a:r>
            <a:r>
              <a:rPr lang="ru-RU" sz="2400" dirty="0"/>
              <a:t> - часть строки после совпадения.</a:t>
            </a:r>
          </a:p>
          <a:p>
            <a:pPr indent="357188"/>
            <a:r>
              <a:rPr lang="ru-RU" sz="2400" b="1" dirty="0"/>
              <a:t>$&amp;</a:t>
            </a:r>
            <a:r>
              <a:rPr lang="ru-RU" sz="2400" dirty="0"/>
              <a:t> - всё найденное совпадение (равно $0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0671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Подшаблоны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по умолчанию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2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Регулярное выражение не обязательно состоит из обычных строк, но также может включать </a:t>
            </a:r>
            <a:r>
              <a:rPr lang="ru-RU" sz="2000" b="1" dirty="0"/>
              <a:t>специальные элементы </a:t>
            </a:r>
            <a:r>
              <a:rPr lang="ru-RU" sz="2000" dirty="0"/>
              <a:t>синтаксиса регулярных выражений. Один из таких элементов представляют группы символов, заключенные в квадратные скобки. </a:t>
            </a:r>
            <a:endParaRPr lang="ru-RU" sz="2000" dirty="0" smtClean="0"/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обороноспособность";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/[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абв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]/;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// true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город";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// false</a:t>
            </a:r>
          </a:p>
          <a:p>
            <a:pPr indent="361950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/>
              <a:t>Выражение [</a:t>
            </a:r>
            <a:r>
              <a:rPr lang="ru-RU" sz="2000" dirty="0" err="1"/>
              <a:t>абв</a:t>
            </a:r>
            <a:r>
              <a:rPr lang="ru-RU" sz="2000" dirty="0"/>
              <a:t>] указывает на то, что строка должна иметь одну из трех букв.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Группы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символов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Символьный класс обозначается в виде квадратных скобок </a:t>
            </a:r>
            <a:r>
              <a:rPr lang="ru-RU" sz="2000" b="1" dirty="0"/>
              <a:t>[ ]</a:t>
            </a:r>
            <a:r>
              <a:rPr lang="ru-RU" sz="2000" dirty="0"/>
              <a:t>, внутри которых перечисляются символы для поиска. </a:t>
            </a:r>
            <a:endParaRPr lang="ru-RU" sz="2000" dirty="0" smtClean="0"/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русские калоши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regex = /[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гк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алоши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$/;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калоши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Количество символов </a:t>
            </a:r>
            <a:r>
              <a:rPr lang="ru-RU" sz="2000" dirty="0"/>
              <a:t>в символьном классе может быть любым</a:t>
            </a:r>
            <a:r>
              <a:rPr lang="ru-RU" sz="2000" dirty="0" smtClean="0"/>
              <a:t>.</a:t>
            </a:r>
          </a:p>
          <a:p>
            <a:pPr indent="36195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находим все заголовки от h1 до h4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/&lt;h[1234]&gt;/;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b="1" dirty="0" smtClean="0"/>
              <a:t>Дефис</a:t>
            </a:r>
            <a:r>
              <a:rPr lang="ru-RU" sz="2000" dirty="0" smtClean="0"/>
              <a:t> в символьном </a:t>
            </a:r>
            <a:r>
              <a:rPr lang="ru-RU" sz="2000" dirty="0"/>
              <a:t>в классе и обозначает интервальный промежуток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var regex = /&lt;h[1-4]&gt;/; 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// находим &lt;h1&gt; &lt;/h1&gt;&lt;h2&gt; &lt;/h2&gt;&lt;h3&gt; &lt;/h3&gt;&lt;h4&gt;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Символьные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обороноспособность";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а-я]/;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// true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"3di0789";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//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пол-лимона';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regex = 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пол[-а-я]/;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text2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пола';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regex2 = 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пол[-а-я]/;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result2 = text2.match(regex2);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Символьные классы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Команда заняла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1 место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 лыжной эстафете';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regex = /[0-9]/;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Команда заняла 1 место в лыжной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эстафете';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regex = /[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а-я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]/;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ru-RU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Команда заняла 1 место в лыжной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эстафете';</a:t>
            </a:r>
          </a:p>
          <a:p>
            <a:pPr indent="361950" fontAlgn="base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/^[а-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яА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-Я][а-я][а-я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]/;</a:t>
            </a:r>
          </a:p>
          <a:p>
            <a:pPr indent="361950" fontAlgn="base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Ком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Символьные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Шаблоны строк позволяют вставлять в строку различные значения. Для этого строки заключаются в косые </a:t>
            </a:r>
            <a:r>
              <a:rPr lang="ru-RU" sz="2000" dirty="0" smtClean="0"/>
              <a:t>кавычки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 = "Tom";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hello = `Hello ${name}`;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console.log(hello);    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Tom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age = 23;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info = `${name} is ${age} years old`;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console.log(info);     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 is 23 years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Для вставки значения в строку оно заключается в фигурные скобки, перед которыми ставится знак доллара.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Шаблоны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text = '1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два 3 четыре 5, вышел зайчик погулять';</a:t>
            </a:r>
          </a:p>
          <a:p>
            <a:pPr indent="3556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123456789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]/g;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вводим шаблон</a:t>
            </a:r>
          </a:p>
          <a:p>
            <a:pPr indent="3556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(regex);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(result[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]+' '+result[1]+' '+result[2]);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возвратит массив ['1','3','5']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Символьные классы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 fontAlgn="base"/>
            <a:r>
              <a:rPr lang="ru-RU" sz="2200" dirty="0"/>
              <a:t>При необходимости можно собирать комбинации выражений:</a:t>
            </a:r>
          </a:p>
          <a:p>
            <a:pPr marL="36195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"дома";</a:t>
            </a:r>
          </a:p>
          <a:p>
            <a:pPr marL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/[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дт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]о[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нм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]/;</a:t>
            </a:r>
          </a:p>
          <a:p>
            <a:pPr marL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268288" fontAlgn="base"/>
            <a:r>
              <a:rPr lang="ru-RU" sz="2200" dirty="0"/>
              <a:t>Выражение [</a:t>
            </a:r>
            <a:r>
              <a:rPr lang="ru-RU" sz="2200" dirty="0" err="1"/>
              <a:t>дт</a:t>
            </a:r>
            <a:r>
              <a:rPr lang="ru-RU" sz="2200" dirty="0"/>
              <a:t>]о[</a:t>
            </a:r>
            <a:r>
              <a:rPr lang="ru-RU" sz="2200" dirty="0" err="1"/>
              <a:t>нм</a:t>
            </a:r>
            <a:r>
              <a:rPr lang="ru-RU" sz="2200" dirty="0"/>
              <a:t>] указывает на те строки, которые могут содержать подстроки "дом", "том", "дон", "тон".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RegExp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Если не надо, чтобы строка имела определенные символы, то в квадратных скобках перед перечислением символов ставят знак ^: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text = '0123456789';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regex = /[^0-46-9]/;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(regex);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pPr indent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обороноспособность";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/[^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а-я]/;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 // false</a:t>
            </a:r>
          </a:p>
          <a:p>
            <a:pPr marL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"3di0789";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/[^0-9]/;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// true</a:t>
            </a:r>
          </a:p>
          <a:p>
            <a:pPr indent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Инвертированные символьные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Мир";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мир/;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exp.test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200" dirty="0"/>
              <a:t>Здесь совпадения строки с выражением нет, так как "Мир" отличается от "мир" по </a:t>
            </a:r>
            <a:r>
              <a:rPr lang="ru-RU" sz="2200" dirty="0" smtClean="0"/>
              <a:t>регистру.</a:t>
            </a:r>
          </a:p>
          <a:p>
            <a:pPr indent="361950" fontAlgn="base"/>
            <a:r>
              <a:rPr lang="ru-RU" sz="2200" dirty="0" smtClean="0"/>
              <a:t>В </a:t>
            </a:r>
            <a:r>
              <a:rPr lang="ru-RU" sz="2200" dirty="0"/>
              <a:t>этом случае надо изменить регулярное выражение, добавив в него свойство </a:t>
            </a:r>
            <a:r>
              <a:rPr lang="ru-RU" sz="2200" b="1" dirty="0" err="1"/>
              <a:t>ignoreCase</a:t>
            </a:r>
            <a:r>
              <a:rPr lang="ru-RU" sz="2200" dirty="0" smtClean="0"/>
              <a:t>: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мир/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200" dirty="0" smtClean="0"/>
              <a:t>Можно использовать </a:t>
            </a:r>
            <a:r>
              <a:rPr lang="ru-RU" sz="2200" dirty="0"/>
              <a:t>сразу несколько свойств</a:t>
            </a:r>
            <a:r>
              <a:rPr lang="ru-RU" sz="2200" dirty="0" smtClean="0"/>
              <a:t>: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мир/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6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Альтернативы </a:t>
            </a:r>
            <a:r>
              <a:rPr lang="ru-RU" sz="2200" dirty="0" smtClean="0"/>
              <a:t>означают </a:t>
            </a:r>
            <a:r>
              <a:rPr lang="ru-RU" sz="2200" dirty="0"/>
              <a:t>или, но в отличие от класса способны искать сразу несколько символов. Они обычно записываются в скобках, между которыми ставится знак </a:t>
            </a:r>
            <a:r>
              <a:rPr lang="ru-RU" sz="2200" b="1" dirty="0"/>
              <a:t>|</a:t>
            </a:r>
            <a:r>
              <a:rPr lang="ru-RU" sz="2200" dirty="0"/>
              <a:t>. </a:t>
            </a:r>
            <a:endParaRPr lang="ru-RU" sz="2200" dirty="0" smtClean="0"/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Ознакомьтесь с книжкой о регулярных выражениях';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regex = 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кни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г|жк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)ой/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g;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шаблон на поиск слов книгой или книжкой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(regex);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Книга о регулярных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выражениях';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regex = 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кни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г|жк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)а/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(regex);  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Альтернативы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err="1"/>
              <a:t>var</a:t>
            </a:r>
            <a:r>
              <a:rPr lang="ru-RU" sz="2000" dirty="0"/>
              <a:t> </a:t>
            </a:r>
            <a:r>
              <a:rPr lang="ru-RU" sz="2000" dirty="0" err="1"/>
              <a:t>text</a:t>
            </a:r>
            <a:r>
              <a:rPr lang="ru-RU" sz="2000" dirty="0"/>
              <a:t> = 'ударение дар ударная волна - все слова содержат </a:t>
            </a:r>
            <a:r>
              <a:rPr lang="ru-RU" sz="2000" dirty="0" smtClean="0"/>
              <a:t>символы </a:t>
            </a:r>
            <a:r>
              <a:rPr lang="ru-RU" sz="2000" dirty="0"/>
              <a:t>"дар</a:t>
            </a:r>
            <a:r>
              <a:rPr lang="ru-RU" sz="2000" dirty="0" smtClean="0"/>
              <a:t>"';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 дар 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 // пробел дар пробел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найдет 2-е слово дар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Пробел можно </a:t>
            </a:r>
            <a:r>
              <a:rPr lang="ru-RU" sz="2000" dirty="0"/>
              <a:t>заменить символом </a:t>
            </a:r>
            <a:r>
              <a:rPr lang="ru-RU" sz="2000" b="1" dirty="0"/>
              <a:t>\s</a:t>
            </a:r>
            <a:r>
              <a:rPr lang="ru-RU" sz="2000" dirty="0"/>
              <a:t>, который не только совпадает с пробелом, но и с табуляцией, символом новой строки и возврата каретки</a:t>
            </a:r>
            <a:r>
              <a:rPr lang="ru-RU" sz="2000" dirty="0" smtClean="0"/>
              <a:t>: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'ударение дар ударная волна - все слова содержат символы "дар"';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sдар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\s/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Символ 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ищет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все знаки, кроме знаков пробела табуляции, новой строки и возврата каретки, т.е. противоположно \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Любой пропуск (символы \s и \S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80728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Регулярные выражения также могут использовать </a:t>
            </a:r>
            <a:r>
              <a:rPr lang="ru-RU" sz="2200" b="1" dirty="0"/>
              <a:t>метасимволы</a:t>
            </a:r>
            <a:r>
              <a:rPr lang="ru-RU" sz="2200" dirty="0"/>
              <a:t> - символы, которые имеют определенный смысл: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\</a:t>
            </a:r>
            <a:r>
              <a:rPr lang="ru-RU" sz="2200" dirty="0" smtClean="0"/>
              <a:t>d </a:t>
            </a:r>
            <a:r>
              <a:rPr lang="ru-RU" sz="2200" dirty="0" smtClean="0">
                <a:ea typeface="SimSun-ExtB"/>
              </a:rPr>
              <a:t>-</a:t>
            </a:r>
            <a:r>
              <a:rPr lang="en-US" sz="2200" dirty="0" smtClean="0">
                <a:ea typeface="SimSun-ExtB"/>
              </a:rPr>
              <a:t> </a:t>
            </a:r>
            <a:r>
              <a:rPr lang="ru-RU" sz="2200" dirty="0" smtClean="0"/>
              <a:t>соответствует </a:t>
            </a:r>
            <a:r>
              <a:rPr lang="ru-RU" sz="2200" dirty="0"/>
              <a:t>любой цифре от 0 до </a:t>
            </a:r>
            <a:r>
              <a:rPr lang="ru-RU" sz="2200" dirty="0" smtClean="0"/>
              <a:t>9</a:t>
            </a:r>
            <a:r>
              <a:rPr lang="en-US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\</a:t>
            </a:r>
            <a:r>
              <a:rPr lang="ru-RU" sz="2200" dirty="0" smtClean="0"/>
              <a:t>D </a:t>
            </a:r>
            <a:r>
              <a:rPr lang="ru-RU" sz="2200" dirty="0">
                <a:ea typeface="SimSun-ExtB"/>
              </a:rPr>
              <a:t>- </a:t>
            </a:r>
            <a:r>
              <a:rPr lang="ru-RU" sz="2200" dirty="0" smtClean="0"/>
              <a:t>соответствует </a:t>
            </a:r>
            <a:r>
              <a:rPr lang="ru-RU" sz="2200" dirty="0"/>
              <a:t>любому символу, который не является </a:t>
            </a:r>
            <a:r>
              <a:rPr lang="ru-RU" sz="2200" dirty="0" smtClean="0"/>
              <a:t>цифрой</a:t>
            </a:r>
            <a:r>
              <a:rPr lang="en-US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\</a:t>
            </a:r>
            <a:r>
              <a:rPr lang="ru-RU" sz="2200" dirty="0" smtClean="0"/>
              <a:t>w </a:t>
            </a:r>
            <a:r>
              <a:rPr lang="ru-RU" sz="2200" dirty="0">
                <a:ea typeface="SimSun-ExtB"/>
              </a:rPr>
              <a:t>- </a:t>
            </a:r>
            <a:r>
              <a:rPr lang="ru-RU" sz="2200" dirty="0" smtClean="0"/>
              <a:t>соответствует </a:t>
            </a:r>
            <a:r>
              <a:rPr lang="ru-RU" sz="2200" dirty="0"/>
              <a:t>любой букве, цифре или </a:t>
            </a:r>
            <a:r>
              <a:rPr lang="ru-RU" sz="2200" dirty="0" smtClean="0"/>
              <a:t>символу подчеркивания </a:t>
            </a:r>
            <a:r>
              <a:rPr lang="ru-RU" sz="2200" dirty="0"/>
              <a:t>(диапазоны A–Z, a–z, 0–9</a:t>
            </a:r>
            <a:r>
              <a:rPr lang="ru-RU" sz="2200" dirty="0" smtClean="0"/>
              <a:t>)</a:t>
            </a:r>
            <a:r>
              <a:rPr lang="en-US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\</a:t>
            </a:r>
            <a:r>
              <a:rPr lang="ru-RU" sz="2200" dirty="0" smtClean="0"/>
              <a:t>W</a:t>
            </a:r>
            <a:r>
              <a:rPr lang="en-US" sz="2200" dirty="0" smtClean="0"/>
              <a:t> </a:t>
            </a:r>
            <a:r>
              <a:rPr lang="ru-RU" sz="2200" dirty="0">
                <a:ea typeface="SimSun-ExtB"/>
              </a:rPr>
              <a:t>- </a:t>
            </a:r>
            <a:r>
              <a:rPr lang="ru-RU" sz="2200" dirty="0" smtClean="0"/>
              <a:t> </a:t>
            </a:r>
            <a:r>
              <a:rPr lang="ru-RU" sz="2200" dirty="0"/>
              <a:t>соответствует любому символу, который не является буквой, цифрой или символом подчеркивания (то есть не находится в следующих диапазонах A–Z, a–z, 0–9</a:t>
            </a:r>
            <a:r>
              <a:rPr lang="ru-RU" sz="2200" dirty="0" smtClean="0"/>
              <a:t>)</a:t>
            </a:r>
            <a:r>
              <a:rPr lang="en-US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>
                <a:ea typeface="SimSun-ExtB"/>
              </a:rPr>
              <a:t>-</a:t>
            </a:r>
            <a:r>
              <a:rPr lang="ru-RU" sz="2200" dirty="0" smtClean="0"/>
              <a:t> </a:t>
            </a:r>
            <a:r>
              <a:rPr lang="ru-RU" sz="2200" dirty="0"/>
              <a:t>соответствует любому </a:t>
            </a:r>
            <a:r>
              <a:rPr lang="ru-RU" sz="2200" dirty="0" smtClean="0"/>
              <a:t>символу</a:t>
            </a:r>
            <a:r>
              <a:rPr lang="en-US" sz="2200" dirty="0"/>
              <a:t>.</a:t>
            </a:r>
            <a:endParaRPr lang="ru-RU" sz="2200" dirty="0"/>
          </a:p>
          <a:p>
            <a:pPr indent="361950"/>
            <a:endParaRPr lang="en-US" sz="2200" dirty="0" smtClean="0"/>
          </a:p>
          <a:p>
            <a:pPr indent="361950"/>
            <a:r>
              <a:rPr lang="ru-RU" sz="2200" dirty="0" smtClean="0"/>
              <a:t>Метасимвол </a:t>
            </a:r>
            <a:r>
              <a:rPr lang="ru-RU" sz="2200" b="1" dirty="0" smtClean="0"/>
              <a:t>\</a:t>
            </a:r>
            <a:r>
              <a:rPr lang="ru-RU" sz="2200" b="1" dirty="0"/>
              <a:t>w</a:t>
            </a:r>
            <a:r>
              <a:rPr lang="ru-RU" sz="2200" dirty="0"/>
              <a:t> применяется только для букв латинского алфавита, кириллические символы для него не подходят.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Метасимволы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80728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/>
              <a:t>{n</a:t>
            </a:r>
            <a:r>
              <a:rPr lang="ru-RU" sz="2000" dirty="0" smtClean="0"/>
              <a:t>}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imSun-ExtB"/>
                <a:ea typeface="SimSun-ExtB"/>
              </a:rPr>
              <a:t>-</a:t>
            </a:r>
            <a:r>
              <a:rPr lang="ru-RU" sz="2000" dirty="0" smtClean="0"/>
              <a:t> </a:t>
            </a:r>
            <a:r>
              <a:rPr lang="ru-RU" sz="2000" dirty="0"/>
              <a:t>соответствует n-ому количеству повторений предыдущего </a:t>
            </a:r>
            <a:r>
              <a:rPr lang="ru-RU" sz="2000" dirty="0" smtClean="0"/>
              <a:t>символа.</a:t>
            </a:r>
            <a:r>
              <a:rPr lang="en-US" sz="2000" dirty="0" smtClean="0"/>
              <a:t> </a:t>
            </a:r>
            <a:r>
              <a:rPr lang="ru-RU" sz="2000" dirty="0" smtClean="0"/>
              <a:t>h{3</a:t>
            </a:r>
            <a:r>
              <a:rPr lang="ru-RU" sz="2000" dirty="0"/>
              <a:t>} соответствует подстроке "</a:t>
            </a:r>
            <a:r>
              <a:rPr lang="ru-RU" sz="2000" dirty="0" err="1" smtClean="0"/>
              <a:t>hhh</a:t>
            </a:r>
            <a:r>
              <a:rPr lang="ru-RU" sz="2000" dirty="0" smtClean="0"/>
              <a:t>“</a:t>
            </a:r>
            <a:r>
              <a:rPr lang="en-US" sz="2000" dirty="0"/>
              <a:t>.</a:t>
            </a:r>
            <a:endParaRPr lang="ru-RU" sz="2000" dirty="0"/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{n,}</a:t>
            </a:r>
            <a:r>
              <a:rPr lang="en-US" sz="2000" dirty="0" smtClean="0"/>
              <a:t> </a:t>
            </a:r>
            <a:r>
              <a:rPr lang="en-US" sz="2000" dirty="0">
                <a:latin typeface="SimSun-ExtB"/>
                <a:ea typeface="SimSun-ExtB"/>
              </a:rPr>
              <a:t>- </a:t>
            </a:r>
            <a:r>
              <a:rPr lang="ru-RU" sz="2000" dirty="0" smtClean="0"/>
              <a:t>соответствует n и более количеству повторений предыдущего символа. h{3,} соответствует подстрокам "</a:t>
            </a:r>
            <a:r>
              <a:rPr lang="ru-RU" sz="2000" dirty="0" err="1" smtClean="0"/>
              <a:t>hhh</a:t>
            </a:r>
            <a:r>
              <a:rPr lang="ru-RU" sz="2000" dirty="0" smtClean="0"/>
              <a:t>", "</a:t>
            </a:r>
            <a:r>
              <a:rPr lang="ru-RU" sz="2000" dirty="0" err="1" smtClean="0"/>
              <a:t>hhhh</a:t>
            </a:r>
            <a:r>
              <a:rPr lang="ru-RU" sz="2000" dirty="0" smtClean="0"/>
              <a:t>", "</a:t>
            </a:r>
            <a:r>
              <a:rPr lang="ru-RU" sz="2000" dirty="0" err="1" smtClean="0"/>
              <a:t>hhhhh</a:t>
            </a:r>
            <a:r>
              <a:rPr lang="ru-RU" sz="2000" dirty="0" smtClean="0"/>
              <a:t>" и т.д.</a:t>
            </a:r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{</a:t>
            </a:r>
            <a:r>
              <a:rPr lang="ru-RU" sz="2000" dirty="0" err="1"/>
              <a:t>n,m</a:t>
            </a:r>
            <a:r>
              <a:rPr lang="ru-RU" sz="2000" dirty="0" smtClean="0"/>
              <a:t>}</a:t>
            </a:r>
            <a:r>
              <a:rPr lang="en-US" sz="2000" dirty="0" smtClean="0"/>
              <a:t> </a:t>
            </a:r>
            <a:r>
              <a:rPr lang="en-US" sz="2000" dirty="0">
                <a:latin typeface="SimSun-ExtB"/>
                <a:ea typeface="SimSun-ExtB"/>
              </a:rPr>
              <a:t>- </a:t>
            </a:r>
            <a:r>
              <a:rPr lang="ru-RU" sz="2000" dirty="0" smtClean="0"/>
              <a:t>соответствует </a:t>
            </a:r>
            <a:r>
              <a:rPr lang="ru-RU" sz="2000" dirty="0"/>
              <a:t>от n до m повторений предыдущего символа. </a:t>
            </a:r>
            <a:r>
              <a:rPr lang="ru-RU" sz="2000" dirty="0" smtClean="0"/>
              <a:t>h{2</a:t>
            </a:r>
            <a:r>
              <a:rPr lang="ru-RU" sz="2000" dirty="0"/>
              <a:t>, 4}соответствует подстрокам "</a:t>
            </a:r>
            <a:r>
              <a:rPr lang="ru-RU" sz="2000" dirty="0" err="1"/>
              <a:t>hh</a:t>
            </a:r>
            <a:r>
              <a:rPr lang="ru-RU" sz="2000" dirty="0"/>
              <a:t>", "</a:t>
            </a:r>
            <a:r>
              <a:rPr lang="ru-RU" sz="2000" dirty="0" err="1"/>
              <a:t>hhh</a:t>
            </a:r>
            <a:r>
              <a:rPr lang="ru-RU" sz="2000" dirty="0"/>
              <a:t>", "</a:t>
            </a:r>
            <a:r>
              <a:rPr lang="ru-RU" sz="2000" dirty="0" err="1"/>
              <a:t>hhhh</a:t>
            </a:r>
            <a:r>
              <a:rPr lang="ru-RU" sz="2000" dirty="0"/>
              <a:t>".</a:t>
            </a:r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?</a:t>
            </a:r>
            <a:r>
              <a:rPr lang="en-US" sz="2000" dirty="0" smtClean="0"/>
              <a:t> </a:t>
            </a:r>
            <a:r>
              <a:rPr lang="en-US" sz="2000" dirty="0">
                <a:latin typeface="SimSun-ExtB"/>
                <a:ea typeface="SimSun-ExtB"/>
              </a:rPr>
              <a:t>- </a:t>
            </a:r>
            <a:r>
              <a:rPr lang="ru-RU" sz="2000" dirty="0" smtClean="0"/>
              <a:t> </a:t>
            </a:r>
            <a:r>
              <a:rPr lang="ru-RU" sz="2000" dirty="0"/>
              <a:t>соответствует одному вхождению предыдущего символа в подстроку или его отсутствию в подстроке. </a:t>
            </a:r>
            <a:r>
              <a:rPr lang="ru-RU" sz="2000" dirty="0" smtClean="0"/>
              <a:t>/</a:t>
            </a:r>
            <a:r>
              <a:rPr lang="ru-RU" sz="2000" dirty="0" err="1"/>
              <a:t>h?ome</a:t>
            </a:r>
            <a:r>
              <a:rPr lang="ru-RU" sz="2000" dirty="0"/>
              <a:t>/ соответствует подстрокам "</a:t>
            </a:r>
            <a:r>
              <a:rPr lang="ru-RU" sz="2000" dirty="0" err="1"/>
              <a:t>home</a:t>
            </a:r>
            <a:r>
              <a:rPr lang="ru-RU" sz="2000" dirty="0"/>
              <a:t>" и "</a:t>
            </a:r>
            <a:r>
              <a:rPr lang="ru-RU" sz="2000" dirty="0" err="1"/>
              <a:t>ome</a:t>
            </a:r>
            <a:r>
              <a:rPr lang="ru-RU" sz="2000" dirty="0"/>
              <a:t>".</a:t>
            </a:r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>
                <a:latin typeface="SimSun-ExtB"/>
                <a:ea typeface="SimSun-ExtB"/>
              </a:rPr>
              <a:t>- </a:t>
            </a:r>
            <a:r>
              <a:rPr lang="ru-RU" sz="2000" dirty="0" smtClean="0"/>
              <a:t>соответствует </a:t>
            </a:r>
            <a:r>
              <a:rPr lang="ru-RU" sz="2000" dirty="0"/>
              <a:t>одному и более повторений предыдущего </a:t>
            </a:r>
            <a:r>
              <a:rPr lang="ru-RU" sz="2000" dirty="0" smtClean="0"/>
              <a:t>символа</a:t>
            </a:r>
            <a:r>
              <a:rPr lang="en-US" sz="2000" dirty="0" smtClean="0"/>
              <a:t>.</a:t>
            </a:r>
            <a:endParaRPr lang="ru-RU" sz="2000" dirty="0"/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*</a:t>
            </a:r>
            <a:r>
              <a:rPr lang="en-US" sz="2000" dirty="0">
                <a:latin typeface="SimSun-ExtB"/>
                <a:ea typeface="SimSun-ExtB"/>
              </a:rPr>
              <a:t> -</a:t>
            </a:r>
            <a:r>
              <a:rPr lang="ru-RU" sz="2000" dirty="0" smtClean="0"/>
              <a:t> </a:t>
            </a:r>
            <a:r>
              <a:rPr lang="ru-RU" sz="2000" dirty="0"/>
              <a:t>соответствует любому количеству повторений или отсутствию предыдущего </a:t>
            </a:r>
            <a:r>
              <a:rPr lang="ru-RU" sz="2000" dirty="0" smtClean="0"/>
              <a:t>символа</a:t>
            </a:r>
            <a:r>
              <a:rPr lang="en-US" sz="2000" dirty="0" smtClean="0"/>
              <a:t>.</a:t>
            </a:r>
            <a:endParaRPr lang="ru-RU" sz="2000" dirty="0"/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^</a:t>
            </a:r>
            <a:r>
              <a:rPr lang="en-US" sz="2000" dirty="0" smtClean="0"/>
              <a:t> </a:t>
            </a:r>
            <a:r>
              <a:rPr lang="en-US" sz="2000" dirty="0">
                <a:latin typeface="SimSun-ExtB"/>
                <a:ea typeface="SimSun-ExtB"/>
              </a:rPr>
              <a:t>-</a:t>
            </a:r>
            <a:r>
              <a:rPr lang="ru-RU" sz="2000" dirty="0" smtClean="0"/>
              <a:t> </a:t>
            </a:r>
            <a:r>
              <a:rPr lang="ru-RU" sz="2000" dirty="0"/>
              <a:t>соответствует началу строки. </a:t>
            </a:r>
            <a:r>
              <a:rPr lang="ru-RU" sz="2000" dirty="0" smtClean="0"/>
              <a:t>^</a:t>
            </a:r>
            <a:r>
              <a:rPr lang="ru-RU" sz="2000" dirty="0"/>
              <a:t>h соответствует строке "</a:t>
            </a:r>
            <a:r>
              <a:rPr lang="ru-RU" sz="2000" dirty="0" err="1"/>
              <a:t>home</a:t>
            </a:r>
            <a:r>
              <a:rPr lang="ru-RU" sz="2000" dirty="0"/>
              <a:t>", но не "</a:t>
            </a:r>
            <a:r>
              <a:rPr lang="ru-RU" sz="2000" dirty="0" err="1"/>
              <a:t>ohma</a:t>
            </a:r>
            <a:r>
              <a:rPr lang="ru-RU" sz="2000" dirty="0"/>
              <a:t>", так как h должен представлять начало </a:t>
            </a:r>
            <a:r>
              <a:rPr lang="ru-RU" sz="2000" dirty="0" smtClean="0"/>
              <a:t>строки</a:t>
            </a:r>
            <a:r>
              <a:rPr lang="en-US" sz="2000" dirty="0" smtClean="0"/>
              <a:t>.</a:t>
            </a:r>
            <a:endParaRPr lang="ru-RU" sz="2000" dirty="0"/>
          </a:p>
          <a:p>
            <a:pPr indent="536575">
              <a:buFont typeface="Arial" panose="020B0604020202020204" pitchFamily="34" charset="0"/>
              <a:buChar char="•"/>
            </a:pPr>
            <a:r>
              <a:rPr lang="ru-RU" sz="2000" dirty="0" smtClean="0"/>
              <a:t>$</a:t>
            </a:r>
            <a:r>
              <a:rPr lang="en-US" sz="2000" dirty="0" smtClean="0"/>
              <a:t> </a:t>
            </a:r>
            <a:r>
              <a:rPr lang="en-US" sz="2000" dirty="0">
                <a:latin typeface="SimSun-ExtB"/>
                <a:ea typeface="SimSun-ExtB"/>
              </a:rPr>
              <a:t>- </a:t>
            </a:r>
            <a:r>
              <a:rPr lang="ru-RU" sz="2000" dirty="0" smtClean="0"/>
              <a:t>соответствует </a:t>
            </a:r>
            <a:r>
              <a:rPr lang="ru-RU" sz="2000" dirty="0"/>
              <a:t>концу строки. Например, м$ соответствует строке "дом", так как строка должна оканчиваться на букву </a:t>
            </a:r>
            <a:r>
              <a:rPr lang="ru-RU" sz="2000" dirty="0" smtClean="0"/>
              <a:t>м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Квантификаторы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80728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/\d{1,}/;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шаблон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 поиск одной и более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цифр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/\d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+/;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шаблон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 поиск одной и более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цифр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\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d{1,} эквивалентно выражению \d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/\d{0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,}/;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//шаблон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 поиск цифр ноль и более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/\d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шаблон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 поиск цифр ноль и более раз</a:t>
            </a:r>
          </a:p>
          <a:p>
            <a:pPr indent="361950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\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d{0,} эквивалентно выражению \d*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Число повторений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шаблоне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80728"/>
            <a:ext cx="83133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картина|картинка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картинк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{0,1}а/;</a:t>
            </a: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картинк?а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</a:p>
          <a:p>
            <a:pPr indent="361950"/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/>
              <a:t>В выражении </a:t>
            </a:r>
            <a:r>
              <a:rPr lang="ru-RU" sz="2200" dirty="0" err="1"/>
              <a:t>картинк?а</a:t>
            </a:r>
            <a:r>
              <a:rPr lang="ru-RU" sz="2200" dirty="0"/>
              <a:t> метасимвол ? знак вопроса означает, что предшествующий ему символ является необязательным.</a:t>
            </a:r>
            <a:endParaRPr lang="en-US" sz="2200" dirty="0"/>
          </a:p>
          <a:p>
            <a:pPr indent="361950"/>
            <a:r>
              <a:rPr lang="ru-RU" sz="2200" dirty="0"/>
              <a:t>Конструкция к? эквивалентна к{0,1}.</a:t>
            </a: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Необязательные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4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Вместо скалярных </a:t>
            </a:r>
            <a:r>
              <a:rPr lang="ru-RU" sz="2000" dirty="0"/>
              <a:t>значений могут добавляться свойства сложных объектов или результаты выражений</a:t>
            </a:r>
            <a:r>
              <a:rPr lang="ru-RU" sz="2000" dirty="0" smtClean="0"/>
              <a:t>: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tom ={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name: "Tom",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age: 25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info = `${tom.name} is ${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tom.age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years old`;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console.log(info); 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 is 23 years old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sum(x, y){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x + y;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a = 5, b = 4;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 result = `${a} + ${b} = ${sum(a, b)}`;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console.log(result);   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+ 4 = 9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Шаблоны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4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556792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'&lt;p&gt;регулярные 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&gt;выражения&lt;/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&gt;&lt;/p&gt;&lt;p&gt;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&lt;/p&gt;&lt;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&gt;';</a:t>
            </a:r>
          </a:p>
          <a:p>
            <a:pPr indent="361950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/\&lt;p\&gt;.*\&lt;\/p\&gt;/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mgi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'&lt;p&gt;регулярные 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&gt;выражения&lt;/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&gt;&lt;/p&gt;&lt;p&gt;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&lt;/p&gt;&lt;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&gt;';</a:t>
            </a:r>
          </a:p>
          <a:p>
            <a:pPr indent="361950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/\&lt;p\&gt;.*?\&lt;\/p\&gt;/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mgi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Максимальные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 минимальные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квантификаторы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17912"/>
            <a:ext cx="83133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лицо компании - наш бренд';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regex = /^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лицо/;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лицо</a:t>
            </a:r>
          </a:p>
          <a:p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первое лицо компании - президент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regex = /^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лицо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 == null)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1813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Совпадений с шаблоном не найдено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 }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(result);}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'лицо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/^лицо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$/;</a:t>
            </a:r>
          </a:p>
          <a:p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шаблон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будет найден, так как он совпадает с началом строки за которым сразу следуют четыре последовательных буквенных символа лицо и далее это дело завершается  концом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строки *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Модификаторы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Символ начала и конца слова записывается в виде </a:t>
            </a:r>
            <a:r>
              <a:rPr lang="ru-RU" sz="2200" b="1" dirty="0"/>
              <a:t>\b</a:t>
            </a:r>
            <a:r>
              <a:rPr lang="ru-RU" sz="2200" dirty="0" smtClean="0"/>
              <a:t>:</a:t>
            </a:r>
          </a:p>
          <a:p>
            <a:pPr indent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text = 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новую переменную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avarice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regex = /\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\b/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200" dirty="0"/>
              <a:t>Символ </a:t>
            </a:r>
            <a:r>
              <a:rPr lang="ru-RU" sz="2200" dirty="0" smtClean="0"/>
              <a:t>называют якорным элементом </a:t>
            </a:r>
            <a:r>
              <a:rPr lang="ru-RU" sz="2200" dirty="0"/>
              <a:t>регулярных выражений, поскольку они фиксируют шаблон за определенной позицией в строке. </a:t>
            </a:r>
            <a:endParaRPr lang="ru-RU" sz="2200" dirty="0" smtClean="0"/>
          </a:p>
          <a:p>
            <a:pPr indent="361950" fontAlgn="base"/>
            <a:r>
              <a:rPr lang="ru-RU" sz="2200" dirty="0" smtClean="0"/>
              <a:t>Символ</a:t>
            </a:r>
            <a:r>
              <a:rPr lang="ru-RU" sz="2200" dirty="0"/>
              <a:t> </a:t>
            </a:r>
            <a:r>
              <a:rPr lang="ru-RU" sz="2200" b="1" dirty="0"/>
              <a:t>\b</a:t>
            </a:r>
            <a:r>
              <a:rPr lang="ru-RU" sz="2200" dirty="0"/>
              <a:t> конфликтует с русскими </a:t>
            </a:r>
            <a:r>
              <a:rPr lang="ru-RU" sz="2200" dirty="0" smtClean="0"/>
              <a:t>буквами.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Позиции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соответствия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6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 smtClean="0"/>
              <a:t>Метод </a:t>
            </a:r>
            <a:r>
              <a:rPr lang="ru-RU" sz="2200" b="1" dirty="0" err="1" smtClean="0"/>
              <a:t>split</a:t>
            </a:r>
            <a:r>
              <a:rPr lang="ru-RU" sz="2200" b="1" dirty="0" smtClean="0"/>
              <a:t>( )</a:t>
            </a:r>
            <a:r>
              <a:rPr lang="ru-RU" sz="2200" dirty="0" smtClean="0"/>
              <a:t> использует </a:t>
            </a:r>
            <a:r>
              <a:rPr lang="ru-RU" sz="2200" dirty="0"/>
              <a:t>регулярные выражения для разделения строк. </a:t>
            </a:r>
            <a:endParaRPr lang="ru-RU" sz="2200" dirty="0" smtClean="0"/>
          </a:p>
          <a:p>
            <a:pPr marL="441325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 была прекрасная погода";</a:t>
            </a:r>
          </a:p>
          <a:p>
            <a:pPr marL="441325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/\s/;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1325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initialText.split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41325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result.forEach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(function(value, index, array){</a:t>
            </a:r>
          </a:p>
          <a:p>
            <a:pPr marL="441325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(value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 "&lt;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1325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1325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Вывод браузера:</a:t>
            </a:r>
          </a:p>
          <a:p>
            <a:pPr marL="441325" fontAlgn="base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Сегодня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1325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была</a:t>
            </a:r>
          </a:p>
          <a:p>
            <a:pPr marL="441325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прекрасная</a:t>
            </a:r>
          </a:p>
          <a:p>
            <a:pPr marL="441325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погода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Разделение строки.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split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5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124744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Метод </a:t>
            </a:r>
            <a:r>
              <a:rPr lang="ru-RU" sz="2000" b="1" dirty="0" err="1" smtClean="0"/>
              <a:t>search</a:t>
            </a:r>
            <a:r>
              <a:rPr lang="ru-RU" sz="2000" b="1" dirty="0" smtClean="0"/>
              <a:t>( )</a:t>
            </a:r>
            <a:r>
              <a:rPr lang="ru-RU" sz="2000" dirty="0" smtClean="0"/>
              <a:t> </a:t>
            </a:r>
            <a:r>
              <a:rPr lang="ru-RU" sz="2000" dirty="0"/>
              <a:t>находит индекс первого включения соответствия в строке:</a:t>
            </a:r>
            <a:endParaRPr lang="ru-RU" sz="2000" dirty="0" smtClean="0"/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question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 знаете английский язык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?';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question.indexOf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английский');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возвратит 10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question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 знаете английский язык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?';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regex = 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английский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</a:p>
          <a:p>
            <a:pPr marL="36195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применяем регулярное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выражение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question.search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возвратит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question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 знаете испанский язык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?';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regex = 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ис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.*?й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</a:p>
          <a:p>
            <a:pPr marL="36195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точка * и ? являются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метасимволами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question.search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(regex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возвратит 10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строке. 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search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0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484784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Для поиска в строке более сложных соответствий применяются группы. В регулярных выражениях группы заключаются в скобки. </a:t>
            </a:r>
            <a:endParaRPr lang="ru-RU" sz="2000" dirty="0" smtClean="0"/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'&lt;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"picture.png" /&gt;'; 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/[a-z]+\.(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png|jpg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initialText.match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result.forEach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(function(value, index, array){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(value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marL="361950" fontAlgn="base"/>
            <a:r>
              <a:rPr lang="ru-RU" sz="2000" dirty="0" smtClean="0"/>
              <a:t>Вывод </a:t>
            </a:r>
            <a:r>
              <a:rPr lang="ru-RU" sz="2000" dirty="0"/>
              <a:t>браузера</a:t>
            </a:r>
            <a:r>
              <a:rPr lang="ru-RU" sz="2000" dirty="0" smtClean="0"/>
              <a:t>: </a:t>
            </a:r>
            <a:r>
              <a:rPr lang="en-US" sz="2000" dirty="0"/>
              <a:t>picture.png </a:t>
            </a:r>
            <a:r>
              <a:rPr lang="en-US" sz="2000" dirty="0" err="1" smtClean="0"/>
              <a:t>png</a:t>
            </a:r>
            <a:endParaRPr lang="ru-RU" sz="2000" dirty="0" smtClean="0"/>
          </a:p>
          <a:p>
            <a:pPr indent="361950" fontAlgn="base"/>
            <a:r>
              <a:rPr lang="ru-RU" sz="2000" dirty="0"/>
              <a:t>Первая часть до скобок ([a-z]+\.) указывает на наличие в строке от 1 и более символов из диапазона a-z, после которых идет </a:t>
            </a:r>
            <a:r>
              <a:rPr lang="ru-RU" sz="2000" dirty="0" smtClean="0"/>
              <a:t>точка.</a:t>
            </a:r>
          </a:p>
          <a:p>
            <a:pPr indent="361950" fontAlgn="base"/>
            <a:r>
              <a:rPr lang="ru-RU" sz="2000" dirty="0" smtClean="0"/>
              <a:t>Так </a:t>
            </a:r>
            <a:r>
              <a:rPr lang="ru-RU" sz="2000" dirty="0"/>
              <a:t>как точка является специальным символом в регулярных выражениях, то она экранируется </a:t>
            </a:r>
            <a:r>
              <a:rPr lang="ru-RU" sz="2000" dirty="0" smtClean="0"/>
              <a:t>слешем.</a:t>
            </a:r>
          </a:p>
          <a:p>
            <a:pPr indent="361950" fontAlgn="base"/>
            <a:r>
              <a:rPr lang="ru-RU" sz="2000" dirty="0" smtClean="0"/>
              <a:t>Дальше идет </a:t>
            </a:r>
            <a:r>
              <a:rPr lang="ru-RU" sz="2000" dirty="0"/>
              <a:t>группа: (</a:t>
            </a:r>
            <a:r>
              <a:rPr lang="ru-RU" sz="2000" dirty="0" err="1"/>
              <a:t>png|jpg</a:t>
            </a:r>
            <a:r>
              <a:rPr lang="ru-RU" sz="2000" dirty="0"/>
              <a:t>). Эта группа указывает, что после точки может использоваться как "</a:t>
            </a:r>
            <a:r>
              <a:rPr lang="ru-RU" sz="2000" dirty="0" err="1"/>
              <a:t>png</a:t>
            </a:r>
            <a:r>
              <a:rPr lang="ru-RU" sz="2000" dirty="0"/>
              <a:t>", так и "</a:t>
            </a:r>
            <a:r>
              <a:rPr lang="ru-RU" sz="2000" dirty="0" err="1"/>
              <a:t>jpg</a:t>
            </a:r>
            <a:r>
              <a:rPr lang="ru-RU" sz="2000" dirty="0" smtClean="0"/>
              <a:t>".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Использование групп в регулярных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484784"/>
            <a:ext cx="8313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 smtClean="0"/>
              <a:t>Круглые скобки запоминают </a:t>
            </a:r>
            <a:r>
              <a:rPr lang="ru-RU" sz="2200" dirty="0"/>
              <a:t>текст </a:t>
            </a:r>
            <a:r>
              <a:rPr lang="ru-RU" sz="2200" dirty="0" smtClean="0"/>
              <a:t>совпадения.</a:t>
            </a:r>
            <a:endParaRPr lang="en-US" sz="2200" dirty="0" smtClean="0"/>
          </a:p>
          <a:p>
            <a:pPr indent="361950" fontAlgn="base"/>
            <a:r>
              <a:rPr lang="ru-RU" sz="2200" dirty="0" smtClean="0"/>
              <a:t>Попробуем отыскать даты</a:t>
            </a:r>
            <a:r>
              <a:rPr lang="ru-RU" sz="2200" dirty="0"/>
              <a:t>, такие как 10.10.2010:</a:t>
            </a:r>
          </a:p>
          <a:p>
            <a:pPr indent="361950" fontAlgn="base"/>
            <a:endParaRPr lang="ru-RU" sz="2200" dirty="0"/>
          </a:p>
          <a:p>
            <a:pPr indent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'10.10.2010';</a:t>
            </a:r>
          </a:p>
          <a:p>
            <a:pPr indent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/\b(\d{2})[-./]\1[-./](?:\d{2})?\1\b/g</a:t>
            </a:r>
          </a:p>
          <a:p>
            <a:pPr indent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text.match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endParaRPr lang="en-US" sz="2200" dirty="0" smtClean="0"/>
          </a:p>
          <a:p>
            <a:pPr indent="361950" fontAlgn="base"/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Круглые скобки и обратные ссылки в регулярных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484784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/\d\d\.\d\d\.\d\d\d\d</a:t>
            </a: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/;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// </a:t>
            </a:r>
            <a:r>
              <a:rPr lang="ru-RU" sz="2000" dirty="0"/>
              <a:t>экранизация точки </a:t>
            </a:r>
            <a:r>
              <a:rPr lang="ru-RU" sz="2000" dirty="0" smtClean="0"/>
              <a:t>обратный </a:t>
            </a:r>
            <a:r>
              <a:rPr lang="ru-RU" sz="2000" dirty="0" err="1" smtClean="0"/>
              <a:t>слэш</a:t>
            </a:r>
            <a:endParaRPr lang="ru-RU" sz="2000" dirty="0"/>
          </a:p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/\d{2}\.\d{2}\.d{4}/;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// </a:t>
            </a:r>
            <a:r>
              <a:rPr lang="ru-RU" sz="2000" dirty="0"/>
              <a:t>сокращаем запись с помощью квантификаторов</a:t>
            </a:r>
          </a:p>
          <a:p>
            <a:pPr indent="361950" fontAlgn="base"/>
            <a:r>
              <a:rPr lang="ru-RU" sz="2000" dirty="0"/>
              <a:t>/* нужно, чтобы первая пара цифр до точки совпадала со второй парой до точки */</a:t>
            </a:r>
          </a:p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/(\d{2})\.\1\.\d{4}/;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 </a:t>
            </a:r>
            <a:r>
              <a:rPr lang="ru-RU" sz="2000" dirty="0"/>
              <a:t>// переписываем шаблон с сохраненной первой парой</a:t>
            </a:r>
          </a:p>
          <a:p>
            <a:pPr indent="361950" fontAlgn="base"/>
            <a:r>
              <a:rPr lang="ru-RU" sz="2000" dirty="0" smtClean="0"/>
              <a:t>// </a:t>
            </a:r>
            <a:r>
              <a:rPr lang="ru-RU" sz="2000" dirty="0"/>
              <a:t>перезаписываем год, так как </a:t>
            </a:r>
            <a:r>
              <a:rPr lang="ru-RU" sz="2000" dirty="0" smtClean="0"/>
              <a:t>нужно совпадение</a:t>
            </a:r>
            <a:r>
              <a:rPr lang="ru-RU" sz="2000" dirty="0"/>
              <a:t>: число, месяц и год</a:t>
            </a:r>
          </a:p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/(\d{2})\.\1\.\d{2}\1/;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// </a:t>
            </a:r>
            <a:r>
              <a:rPr lang="ru-RU" sz="2000" dirty="0"/>
              <a:t>вместо точки, как разделителя могут стоять другие </a:t>
            </a:r>
            <a:r>
              <a:rPr lang="ru-RU" sz="2000" dirty="0" smtClean="0"/>
              <a:t>символы</a:t>
            </a:r>
            <a:endParaRPr lang="en-US" sz="2000" dirty="0" smtClean="0"/>
          </a:p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/(\d{2})[-./]\1[-./]\d{2}\1/;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//</a:t>
            </a:r>
            <a:r>
              <a:rPr lang="ru-RU" sz="2000" dirty="0"/>
              <a:t>применяем к разделителям символьный класс</a:t>
            </a:r>
          </a:p>
          <a:p>
            <a:pPr indent="361950" fontAlgn="base"/>
            <a:r>
              <a:rPr lang="ru-RU" sz="2000" dirty="0" smtClean="0"/>
              <a:t>/</a:t>
            </a:r>
            <a:r>
              <a:rPr lang="en-US" sz="2000" dirty="0" smtClean="0"/>
              <a:t>/</a:t>
            </a:r>
            <a:r>
              <a:rPr lang="ru-RU" sz="2000" dirty="0" smtClean="0"/>
              <a:t>делаем </a:t>
            </a:r>
            <a:r>
              <a:rPr lang="ru-RU" sz="2000" dirty="0"/>
              <a:t>первые 2 цифры года необязательными для поиска */</a:t>
            </a:r>
          </a:p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/(\d{2})[-./]\1[-./](\d{2})?\1/;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/\b(\d{2})[-./]\1[-./](\d{2})?\1\b/;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Круглые скобки и обратные ссылки в регулярных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выражениях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484784"/>
            <a:ext cx="83133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Бывают случаи, когда конструкцию, производящую группировку сохранять совсем не нужно. В таких ситуациях применяется специальная разновидность круглых скобок </a:t>
            </a:r>
            <a:r>
              <a:rPr lang="ru-RU" sz="2000" b="1" dirty="0"/>
              <a:t>(?:выражение</a:t>
            </a:r>
            <a:r>
              <a:rPr lang="ru-RU" sz="2000" dirty="0"/>
              <a:t>):</a:t>
            </a:r>
          </a:p>
          <a:p>
            <a:pPr indent="361950" fontAlgn="base"/>
            <a:endParaRPr lang="ru-RU" sz="2000" dirty="0"/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ababx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abe</a:t>
            </a:r>
            <a:r>
              <a:rPr lang="en-US" sz="2000" dirty="0">
                <a:latin typeface="Consolas" panose="020B0609020204030204" pitchFamily="49" charset="0"/>
              </a:rPr>
              <a:t>'.replace(/(?:ab)+([a-z])/g, '!$1!');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indent="361950" fontAlgn="base"/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x! !e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</a:p>
          <a:p>
            <a:pPr indent="361950" fontAlgn="base"/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ababx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abe</a:t>
            </a:r>
            <a:r>
              <a:rPr lang="en-US" sz="2000" dirty="0">
                <a:latin typeface="Consolas" panose="020B0609020204030204" pitchFamily="49" charset="0"/>
              </a:rPr>
              <a:t>'.replace(/(ab)+([a-z])/g, '!$1!');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ab! !ab!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indent="361950" fontAlgn="base"/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ababx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abe</a:t>
            </a:r>
            <a:r>
              <a:rPr lang="en-US" sz="2000" dirty="0">
                <a:latin typeface="Consolas" panose="020B0609020204030204" pitchFamily="49" charset="0"/>
              </a:rPr>
              <a:t>'.replace(/(ab)+([a-z])/g, '!$2</a:t>
            </a:r>
            <a:r>
              <a:rPr lang="en-US" sz="2000" dirty="0" smtClean="0">
                <a:latin typeface="Consolas" panose="020B0609020204030204" pitchFamily="49" charset="0"/>
              </a:rPr>
              <a:t>!');</a:t>
            </a:r>
          </a:p>
          <a:p>
            <a:pPr indent="361950" fontAlgn="base"/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x! !e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Несохраняющие круглые скобки: (?:выражение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1484784"/>
            <a:ext cx="8313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Такое </a:t>
            </a:r>
            <a:r>
              <a:rPr lang="ru-RU" sz="2000" dirty="0"/>
              <a:t>решение обладает двумя преимуществами. Первое – повышение эффективности поиска за счет исключения лишнего сохранения. Второе преимущество – точное указание типа скобок упрощает последующее чтение программы и снимает вопросы относительно того, для чего нужна та или иная пара скобок.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Несохраняющие круглые скобки: (?:выражение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Для поиска в </a:t>
            </a:r>
            <a:r>
              <a:rPr lang="ru-RU" sz="2000" dirty="0" smtClean="0"/>
              <a:t>строке подстроки </a:t>
            </a:r>
            <a:r>
              <a:rPr lang="ru-RU" sz="2000" dirty="0"/>
              <a:t>используются методы </a:t>
            </a:r>
            <a:r>
              <a:rPr lang="ru-RU" sz="2000" b="1" dirty="0" err="1"/>
              <a:t>indexOf</a:t>
            </a:r>
            <a:r>
              <a:rPr lang="ru-RU" sz="2000" b="1" dirty="0" smtClean="0"/>
              <a:t>()</a:t>
            </a:r>
            <a:r>
              <a:rPr lang="ru-RU" sz="2000" dirty="0"/>
              <a:t> (индекс первого </a:t>
            </a:r>
            <a:r>
              <a:rPr lang="ru-RU" sz="2000" dirty="0" smtClean="0"/>
              <a:t>вхождения) </a:t>
            </a:r>
            <a:r>
              <a:rPr lang="ru-RU" sz="2000" dirty="0"/>
              <a:t>и </a:t>
            </a:r>
            <a:r>
              <a:rPr lang="ru-RU" sz="2000" b="1" dirty="0" err="1"/>
              <a:t>lastIndexOf</a:t>
            </a:r>
            <a:r>
              <a:rPr lang="ru-RU" sz="2000" b="1" dirty="0" smtClean="0"/>
              <a:t>( )</a:t>
            </a:r>
            <a:r>
              <a:rPr lang="en-US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/>
              <a:t>индекс последнего </a:t>
            </a:r>
            <a:r>
              <a:rPr lang="ru-RU" sz="2000" dirty="0" smtClean="0"/>
              <a:t>вхождения).</a:t>
            </a:r>
          </a:p>
          <a:p>
            <a:pPr indent="361950"/>
            <a:r>
              <a:rPr lang="ru-RU" sz="2000" dirty="0" smtClean="0"/>
              <a:t>Методы принимают </a:t>
            </a:r>
            <a:r>
              <a:rPr lang="ru-RU" sz="2000" dirty="0"/>
              <a:t>два параметра: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подстроку, </a:t>
            </a:r>
            <a:r>
              <a:rPr lang="ru-RU" sz="2000" dirty="0"/>
              <a:t>которую надо </a:t>
            </a:r>
            <a:r>
              <a:rPr lang="ru-RU" sz="2000" dirty="0" smtClean="0"/>
              <a:t>найти</a:t>
            </a:r>
            <a:r>
              <a:rPr lang="en-US" sz="2000" dirty="0" smtClean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необязательный параметр</a:t>
            </a:r>
            <a:r>
              <a:rPr lang="ru-RU" sz="2000" dirty="0"/>
              <a:t>, который указывает, с какого символа следует проводить поиск подстроки в </a:t>
            </a:r>
            <a:r>
              <a:rPr lang="ru-RU" sz="2000" dirty="0" smtClean="0"/>
              <a:t>строке</a:t>
            </a:r>
            <a:r>
              <a:rPr lang="en-US" sz="2000" dirty="0" smtClean="0"/>
              <a:t>.</a:t>
            </a:r>
            <a:endParaRPr lang="ru-RU" sz="2000" dirty="0"/>
          </a:p>
          <a:p>
            <a:pPr indent="361950"/>
            <a:r>
              <a:rPr lang="ru-RU" sz="2000" dirty="0"/>
              <a:t>Оба </a:t>
            </a:r>
            <a:r>
              <a:rPr lang="ru-RU" sz="2000" dirty="0" smtClean="0"/>
              <a:t>метода </a:t>
            </a:r>
            <a:r>
              <a:rPr lang="ru-RU" sz="2000" dirty="0"/>
              <a:t>возвращают индекс символа, </a:t>
            </a:r>
            <a:r>
              <a:rPr lang="ru-RU" sz="2000" dirty="0" smtClean="0"/>
              <a:t>с </a:t>
            </a:r>
            <a:r>
              <a:rPr lang="ru-RU" sz="2000" dirty="0"/>
              <a:t>которого в строке начинается подстрока. Если подстрока не найдена, </a:t>
            </a:r>
            <a:r>
              <a:rPr lang="ru-RU" sz="2000" dirty="0" smtClean="0"/>
              <a:t>возвращается -</a:t>
            </a:r>
            <a:r>
              <a:rPr lang="ru-RU" sz="2000" dirty="0"/>
              <a:t>1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мир. пока мир";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мир";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Первое вхождение: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/&gt;");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Первое вхождение: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hey = 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Приветствую!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hey.indexOf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('т', 6);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 write(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searchText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 7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Для метода </a:t>
            </a:r>
            <a:r>
              <a:rPr lang="en-US" sz="2000" b="1" dirty="0" err="1" smtClean="0"/>
              <a:t>lastIndexOf</a:t>
            </a:r>
            <a:r>
              <a:rPr lang="en-US" sz="2000" b="1" dirty="0" smtClean="0"/>
              <a:t>(</a:t>
            </a:r>
            <a:r>
              <a:rPr lang="ru-RU" sz="2000" b="1" dirty="0" smtClean="0"/>
              <a:t> </a:t>
            </a:r>
            <a:r>
              <a:rPr lang="en-US" sz="2000" b="1" dirty="0" smtClean="0"/>
              <a:t>)</a:t>
            </a:r>
            <a:r>
              <a:rPr lang="ru-RU" sz="2000" b="1" dirty="0" smtClean="0"/>
              <a:t> </a:t>
            </a:r>
            <a:r>
              <a:rPr lang="ru-RU" sz="2000" dirty="0" smtClean="0"/>
              <a:t>поиск </a:t>
            </a:r>
            <a:r>
              <a:rPr lang="ru-RU" sz="2000" dirty="0"/>
              <a:t>начинается с конца исходной строки, а не с начала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мир. пока мир";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мир";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hello.lastIndexOf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Последнее вхождение: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/&gt;");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Последнее вхождение: 17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4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Метод -</a:t>
            </a:r>
            <a:r>
              <a:rPr lang="ru-RU" sz="2000" dirty="0"/>
              <a:t> </a:t>
            </a:r>
            <a:r>
              <a:rPr lang="ru-RU" sz="2000" b="1" dirty="0" err="1"/>
              <a:t>includes</a:t>
            </a:r>
            <a:r>
              <a:rPr lang="ru-RU" sz="2000" b="1" dirty="0"/>
              <a:t>()</a:t>
            </a:r>
            <a:r>
              <a:rPr lang="ru-RU" sz="2000" dirty="0"/>
              <a:t> возвращает </a:t>
            </a:r>
            <a:r>
              <a:rPr lang="ru-RU" sz="2000" dirty="0" err="1"/>
              <a:t>true</a:t>
            </a:r>
            <a:r>
              <a:rPr lang="ru-RU" sz="2000" dirty="0"/>
              <a:t>, если строка содержит определенную подстроку</a:t>
            </a:r>
            <a:r>
              <a:rPr lang="ru-RU" sz="2000" dirty="0" smtClean="0"/>
              <a:t>.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мир. пока мир";</a:t>
            </a: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hello.includes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мир"));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hello.includes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миг"));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/>
              <a:t>С помощью второго дополнительного параметра можно определить индекс, с которого будет начинаться поиск подстроки</a:t>
            </a:r>
            <a:r>
              <a:rPr lang="ru-RU" sz="2000" dirty="0" smtClean="0"/>
              <a:t>: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мир. пока мир";</a:t>
            </a: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hello.includes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мир", 5)); 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hello.includes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привет", 6));   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0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Для того, чтобы вырезать из строки подстроку, применяются методы </a:t>
            </a:r>
            <a:r>
              <a:rPr lang="ru-RU" sz="2000" b="1" dirty="0" err="1"/>
              <a:t>substr</a:t>
            </a:r>
            <a:r>
              <a:rPr lang="ru-RU" sz="2000" b="1" dirty="0" smtClean="0"/>
              <a:t>(  )</a:t>
            </a:r>
            <a:r>
              <a:rPr lang="ru-RU" sz="2000" dirty="0"/>
              <a:t> и </a:t>
            </a:r>
            <a:r>
              <a:rPr lang="ru-RU" sz="2000" b="1" dirty="0" err="1"/>
              <a:t>substring</a:t>
            </a:r>
            <a:r>
              <a:rPr lang="ru-RU" sz="2000" b="1" dirty="0" smtClean="0"/>
              <a:t>( )</a:t>
            </a:r>
            <a:r>
              <a:rPr lang="ru-RU" sz="2000" dirty="0" smtClean="0"/>
              <a:t>.</a:t>
            </a:r>
            <a:endParaRPr lang="ru-RU" sz="2000" dirty="0"/>
          </a:p>
          <a:p>
            <a:pPr indent="361950"/>
            <a:r>
              <a:rPr lang="ru-RU" sz="2000" dirty="0"/>
              <a:t>Метод </a:t>
            </a:r>
            <a:r>
              <a:rPr lang="ru-RU" sz="2000" b="1" dirty="0" err="1"/>
              <a:t>substring</a:t>
            </a:r>
            <a:r>
              <a:rPr lang="ru-RU" sz="2000" b="1" dirty="0" smtClean="0"/>
              <a:t>( ) </a:t>
            </a:r>
            <a:r>
              <a:rPr lang="ru-RU" sz="2000" dirty="0"/>
              <a:t> принимает два параметра: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индекс символа в строке, начиная с которого надо проводить обрезку </a:t>
            </a:r>
            <a:r>
              <a:rPr lang="ru-RU" sz="2000" dirty="0" smtClean="0"/>
              <a:t>строки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индекс, до которого надо обрезать </a:t>
            </a:r>
            <a:r>
              <a:rPr lang="ru-RU" sz="2000" dirty="0" smtClean="0"/>
              <a:t>строку</a:t>
            </a:r>
            <a:r>
              <a:rPr lang="en-US" sz="2000" dirty="0" smtClean="0"/>
              <a:t>.</a:t>
            </a:r>
            <a:endParaRPr lang="ru-RU" sz="2000" dirty="0"/>
          </a:p>
          <a:p>
            <a:pPr marL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мир. пока мир";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world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hello.substring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(7, 10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 7-го по 10-й индекс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(world); 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мир</a:t>
            </a: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Выбор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подстроки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ru-RU" sz="2000" dirty="0" smtClean="0"/>
              <a:t>Метод</a:t>
            </a:r>
            <a:r>
              <a:rPr lang="ru-RU" sz="2000" b="1" dirty="0" smtClean="0"/>
              <a:t> </a:t>
            </a:r>
            <a:r>
              <a:rPr lang="ru-RU" sz="2000" b="1" dirty="0" err="1"/>
              <a:t>substr</a:t>
            </a:r>
            <a:r>
              <a:rPr lang="ru-RU" sz="2000" b="1" dirty="0" smtClean="0"/>
              <a:t>( ) </a:t>
            </a:r>
            <a:r>
              <a:rPr lang="ru-RU" sz="2000" dirty="0" smtClean="0"/>
              <a:t> </a:t>
            </a:r>
            <a:r>
              <a:rPr lang="ru-RU" sz="2000" dirty="0"/>
              <a:t>метод возвращает подстроку исходной строки. </a:t>
            </a:r>
            <a:endParaRPr lang="ru-RU" sz="2000" dirty="0" smtClean="0"/>
          </a:p>
          <a:p>
            <a:pPr indent="355600"/>
            <a:r>
              <a:rPr lang="ru-RU" sz="2000" dirty="0"/>
              <a:t>Метод </a:t>
            </a:r>
            <a:r>
              <a:rPr lang="ru-RU" sz="2000" b="1" dirty="0" err="1" smtClean="0"/>
              <a:t>substr</a:t>
            </a:r>
            <a:r>
              <a:rPr lang="ru-RU" sz="2000" b="1" dirty="0" smtClean="0"/>
              <a:t>( </a:t>
            </a:r>
            <a:r>
              <a:rPr lang="ru-RU" sz="2000" b="1" dirty="0"/>
              <a:t>) </a:t>
            </a:r>
            <a:r>
              <a:rPr lang="ru-RU" sz="2000" dirty="0"/>
              <a:t> принимает два </a:t>
            </a:r>
            <a:r>
              <a:rPr lang="ru-RU" sz="2000" dirty="0" smtClean="0"/>
              <a:t>параметра:</a:t>
            </a:r>
          </a:p>
          <a:p>
            <a:pPr marL="1588" indent="381000">
              <a:buFont typeface="Arial" panose="020B0604020202020204" pitchFamily="34" charset="0"/>
              <a:buChar char="•"/>
            </a:pPr>
            <a:r>
              <a:rPr lang="ru-RU" sz="2000" dirty="0" smtClean="0"/>
              <a:t>индекс </a:t>
            </a:r>
            <a:r>
              <a:rPr lang="ru-RU" sz="2000" dirty="0"/>
              <a:t>символа в строке, начиная с которого надо проводить обрезку строки</a:t>
            </a:r>
            <a:r>
              <a:rPr lang="en-US" sz="2000" dirty="0"/>
              <a:t>;</a:t>
            </a:r>
            <a:endParaRPr lang="ru-RU" sz="2000" dirty="0"/>
          </a:p>
          <a:p>
            <a:pPr marL="1588" indent="381000">
              <a:buFont typeface="Arial" panose="020B0604020202020204" pitchFamily="34" charset="0"/>
              <a:buChar char="•"/>
            </a:pPr>
            <a:r>
              <a:rPr lang="ru-RU" sz="2000" dirty="0" smtClean="0"/>
              <a:t>не обязательный параметр указывает  количество </a:t>
            </a:r>
            <a:r>
              <a:rPr lang="ru-RU" sz="2000" dirty="0"/>
              <a:t>символов на вывод, если его нет, то выводится все до конца строки: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ourMail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'admin@kobru.ru';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ourMail.substr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(0,5);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вытащить 5 символов после индекса, равного нулю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ourMail.indexOf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('@'); 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ourSite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ourMail.substr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(i+1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2-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го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пар. нет и подстрока выводится до конца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ourSite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Выбор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подстроки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1951</Words>
  <Application>Microsoft Office PowerPoint</Application>
  <PresentationFormat>Экран (4:3)</PresentationFormat>
  <Paragraphs>623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SimSun-ExtB</vt:lpstr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Работа со строками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student</cp:lastModifiedBy>
  <cp:revision>159</cp:revision>
  <dcterms:created xsi:type="dcterms:W3CDTF">2016-05-18T02:57:37Z</dcterms:created>
  <dcterms:modified xsi:type="dcterms:W3CDTF">2019-03-07T07:51:10Z</dcterms:modified>
</cp:coreProperties>
</file>