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65" r:id="rId2"/>
    <p:sldId id="366" r:id="rId3"/>
    <p:sldId id="367" r:id="rId4"/>
    <p:sldId id="368" r:id="rId5"/>
    <p:sldId id="369" r:id="rId6"/>
    <p:sldId id="353" r:id="rId7"/>
    <p:sldId id="354" r:id="rId8"/>
    <p:sldId id="355" r:id="rId9"/>
    <p:sldId id="370" r:id="rId10"/>
    <p:sldId id="371" r:id="rId11"/>
    <p:sldId id="372" r:id="rId12"/>
    <p:sldId id="373" r:id="rId13"/>
    <p:sldId id="374" r:id="rId14"/>
    <p:sldId id="375" r:id="rId15"/>
    <p:sldId id="357" r:id="rId16"/>
    <p:sldId id="391" r:id="rId17"/>
    <p:sldId id="376" r:id="rId18"/>
    <p:sldId id="392" r:id="rId19"/>
    <p:sldId id="377" r:id="rId20"/>
    <p:sldId id="378" r:id="rId21"/>
    <p:sldId id="379" r:id="rId22"/>
    <p:sldId id="358" r:id="rId23"/>
    <p:sldId id="359" r:id="rId24"/>
    <p:sldId id="380" r:id="rId25"/>
    <p:sldId id="381" r:id="rId26"/>
    <p:sldId id="382" r:id="rId27"/>
    <p:sldId id="383" r:id="rId28"/>
    <p:sldId id="393" r:id="rId29"/>
    <p:sldId id="394" r:id="rId30"/>
    <p:sldId id="360" r:id="rId31"/>
    <p:sldId id="384" r:id="rId32"/>
    <p:sldId id="361" r:id="rId33"/>
    <p:sldId id="362" r:id="rId34"/>
    <p:sldId id="395" r:id="rId35"/>
    <p:sldId id="385" r:id="rId36"/>
    <p:sldId id="386" r:id="rId37"/>
    <p:sldId id="387" r:id="rId38"/>
    <p:sldId id="388" r:id="rId39"/>
    <p:sldId id="396" r:id="rId40"/>
    <p:sldId id="389" r:id="rId41"/>
    <p:sldId id="390" r:id="rId42"/>
    <p:sldId id="363" r:id="rId43"/>
    <p:sldId id="364"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5" autoAdjust="0"/>
  </p:normalViewPr>
  <p:slideViewPr>
    <p:cSldViewPr>
      <p:cViewPr varScale="1">
        <p:scale>
          <a:sx n="80" d="100"/>
          <a:sy n="80" d="100"/>
        </p:scale>
        <p:origin x="246" y="84"/>
      </p:cViewPr>
      <p:guideLst>
        <p:guide orient="horz" pos="2160"/>
        <p:guide pos="2880"/>
      </p:guideLst>
    </p:cSldViewPr>
  </p:slid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1D8A7-DF51-4EE1-9DF6-7F4E5743ED0F}" type="datetimeFigureOut">
              <a:rPr lang="ru-RU" smtClean="0"/>
              <a:t>12.03.2019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6089D8-6B97-4981-9AF6-B277CD2B7BDB}" type="slidenum">
              <a:rPr lang="ru-RU" smtClean="0"/>
              <a:t>‹#›</a:t>
            </a:fld>
            <a:endParaRPr lang="ru-RU"/>
          </a:p>
        </p:txBody>
      </p:sp>
    </p:spTree>
    <p:extLst>
      <p:ext uri="{BB962C8B-B14F-4D97-AF65-F5344CB8AC3E}">
        <p14:creationId xmlns:p14="http://schemas.microsoft.com/office/powerpoint/2010/main" val="1516280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40AFFA1C-9766-4CDF-A0C2-5E452562EE67}" type="datetime1">
              <a:rPr lang="ru-RU" smtClean="0"/>
              <a:t>12.03.2019</a:t>
            </a:fld>
            <a:endParaRPr lang="ru-RU"/>
          </a:p>
        </p:txBody>
      </p:sp>
      <p:sp>
        <p:nvSpPr>
          <p:cNvPr id="8" name="Slide Number Placeholder 7"/>
          <p:cNvSpPr>
            <a:spLocks noGrp="1"/>
          </p:cNvSpPr>
          <p:nvPr>
            <p:ph type="sldNum" sz="quarter" idx="11"/>
          </p:nvPr>
        </p:nvSpPr>
        <p:spPr/>
        <p:txBody>
          <a:bodyPr/>
          <a:lstStyle/>
          <a:p>
            <a:fld id="{920FC469-5B22-43A1-8EB1-A2BB49E221A2}"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FD51A1D-532A-4063-93BE-CD2808658E50}" type="datetime1">
              <a:rPr lang="ru-RU" smtClean="0"/>
              <a:t>12.03.2019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20FC469-5B22-43A1-8EB1-A2BB49E221A2}"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AFE66BC-7723-4D83-A10C-E18237E86F41}" type="datetime1">
              <a:rPr lang="ru-RU" smtClean="0"/>
              <a:t>12.03.2019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20FC469-5B22-43A1-8EB1-A2BB49E221A2}"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0415715B-649D-4D7D-9147-A7DC68D17913}" type="datetime1">
              <a:rPr lang="ru-RU" smtClean="0"/>
              <a:t>12.03.2019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20FC469-5B22-43A1-8EB1-A2BB49E221A2}"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F9D67D8-2944-4D75-8997-51EB902082C1}" type="datetime1">
              <a:rPr lang="ru-RU" smtClean="0"/>
              <a:t>12.03.2019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20FC469-5B22-43A1-8EB1-A2BB49E221A2}"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CFD5C20E-D278-40A7-B25A-97B3B9AB9BDD}" type="datetime1">
              <a:rPr lang="ru-RU" smtClean="0"/>
              <a:t>12.03.2019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20FC469-5B22-43A1-8EB1-A2BB49E221A2}"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547F6BEA-E64F-4982-8DA9-33F16D8A11F2}" type="datetime1">
              <a:rPr lang="ru-RU" smtClean="0"/>
              <a:t>12.03.2019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20FC469-5B22-43A1-8EB1-A2BB49E221A2}"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EE280C1-0FCA-4322-8488-2E90760F0B76}" type="datetime1">
              <a:rPr lang="ru-RU" smtClean="0"/>
              <a:t>12.03.2019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20FC469-5B22-43A1-8EB1-A2BB49E221A2}"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39550-1DDF-462D-9C43-46F2DA820C7E}" type="datetime1">
              <a:rPr lang="ru-RU" smtClean="0"/>
              <a:t>12.03.2019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20FC469-5B22-43A1-8EB1-A2BB49E221A2}"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8B9A8FB-1B56-43CC-B88C-0E82F9DBDFB0}" type="datetime1">
              <a:rPr lang="ru-RU" smtClean="0"/>
              <a:t>12.03.2019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20FC469-5B22-43A1-8EB1-A2BB49E221A2}"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3C5D626-F2CF-4DA1-A615-95870C8CD821}" type="datetime1">
              <a:rPr lang="ru-RU" smtClean="0"/>
              <a:t>12.03.2019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20FC469-5B22-43A1-8EB1-A2BB49E221A2}"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1E75F48-AB10-4974-82F6-4512F92E59EE}" type="datetime1">
              <a:rPr lang="ru-RU" smtClean="0"/>
              <a:t>12.03.2019</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20FC469-5B22-43A1-8EB1-A2BB49E221A2}"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microsoft.co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kobru.ru/"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980728"/>
            <a:ext cx="7772400" cy="3680049"/>
          </a:xfrm>
        </p:spPr>
        <p:txBody>
          <a:bodyPr/>
          <a:lstStyle/>
          <a:p>
            <a:r>
              <a:rPr lang="ru-RU" b="1" dirty="0" smtClean="0">
                <a:solidFill>
                  <a:srgbClr val="C00000"/>
                </a:solidFill>
              </a:rPr>
              <a:t>Реализации </a:t>
            </a:r>
            <a:r>
              <a:rPr lang="en-US" b="1" dirty="0">
                <a:solidFill>
                  <a:srgbClr val="C00000"/>
                </a:solidFill>
              </a:rPr>
              <a:t>JavaScript</a:t>
            </a:r>
            <a:endParaRPr lang="ru-RU" b="1" dirty="0">
              <a:solidFill>
                <a:srgbClr val="C00000"/>
              </a:solidFill>
            </a:endParaRPr>
          </a:p>
        </p:txBody>
      </p:sp>
      <p:sp>
        <p:nvSpPr>
          <p:cNvPr id="3" name="Номер слайда 2"/>
          <p:cNvSpPr>
            <a:spLocks noGrp="1"/>
          </p:cNvSpPr>
          <p:nvPr>
            <p:ph type="sldNum" sz="quarter" idx="11"/>
          </p:nvPr>
        </p:nvSpPr>
        <p:spPr/>
        <p:txBody>
          <a:bodyPr/>
          <a:lstStyle/>
          <a:p>
            <a:fld id="{920FC469-5B22-43A1-8EB1-A2BB49E221A2}" type="slidenum">
              <a:rPr lang="ru-RU" smtClean="0"/>
              <a:t>1</a:t>
            </a:fld>
            <a:endParaRPr lang="ru-RU"/>
          </a:p>
        </p:txBody>
      </p:sp>
    </p:spTree>
    <p:extLst>
      <p:ext uri="{BB962C8B-B14F-4D97-AF65-F5344CB8AC3E}">
        <p14:creationId xmlns:p14="http://schemas.microsoft.com/office/powerpoint/2010/main" val="1372701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313387" cy="2554545"/>
          </a:xfrm>
          <a:prstGeom prst="rect">
            <a:avLst/>
          </a:prstGeom>
          <a:noFill/>
        </p:spPr>
        <p:txBody>
          <a:bodyPr wrap="square" rtlCol="0">
            <a:spAutoFit/>
          </a:bodyPr>
          <a:lstStyle/>
          <a:p>
            <a:pPr indent="357188"/>
            <a:r>
              <a:rPr lang="ru-RU" sz="2000" dirty="0"/>
              <a:t>Поскольку объект </a:t>
            </a:r>
            <a:r>
              <a:rPr lang="ru-RU" sz="2000" b="1" dirty="0" err="1"/>
              <a:t>window</a:t>
            </a:r>
            <a:r>
              <a:rPr lang="ru-RU" sz="2000" dirty="0"/>
              <a:t> является самым старшим, то в большинстве случаев при обращении к его свойствам и методам приставку "</a:t>
            </a:r>
            <a:r>
              <a:rPr lang="ru-RU" sz="2000" dirty="0" err="1"/>
              <a:t>window</a:t>
            </a:r>
            <a:r>
              <a:rPr lang="ru-RU" sz="2000" dirty="0"/>
              <a:t>." можно опускать. </a:t>
            </a:r>
            <a:endParaRPr lang="en-US" sz="2000" dirty="0"/>
          </a:p>
          <a:p>
            <a:pPr indent="357188"/>
            <a:r>
              <a:rPr lang="ru-RU" sz="2000" dirty="0" smtClean="0"/>
              <a:t>Писать </a:t>
            </a:r>
            <a:r>
              <a:rPr lang="ru-RU" sz="2000" b="1" dirty="0" err="1" smtClean="0"/>
              <a:t>alert</a:t>
            </a:r>
            <a:r>
              <a:rPr lang="ru-RU" sz="2000" b="1" dirty="0"/>
              <a:t>('Привет') </a:t>
            </a:r>
            <a:r>
              <a:rPr lang="ru-RU" sz="2000" dirty="0"/>
              <a:t>вместо </a:t>
            </a:r>
            <a:r>
              <a:rPr lang="ru-RU" sz="2000" b="1" dirty="0" err="1"/>
              <a:t>window.alert</a:t>
            </a:r>
            <a:r>
              <a:rPr lang="ru-RU" sz="2000" b="1" dirty="0"/>
              <a:t>('Привет')</a:t>
            </a:r>
            <a:r>
              <a:rPr lang="ru-RU" sz="2000" dirty="0"/>
              <a:t>, или </a:t>
            </a:r>
            <a:r>
              <a:rPr lang="ru-RU" sz="2000" dirty="0" err="1"/>
              <a:t>location</a:t>
            </a:r>
            <a:r>
              <a:rPr lang="ru-RU" sz="2000" dirty="0"/>
              <a:t> вместо </a:t>
            </a:r>
            <a:r>
              <a:rPr lang="ru-RU" sz="2000" dirty="0" err="1"/>
              <a:t>window.location</a:t>
            </a:r>
            <a:r>
              <a:rPr lang="ru-RU" sz="2000" dirty="0"/>
              <a:t>.</a:t>
            </a:r>
            <a:endParaRPr lang="en-US" sz="2000" dirty="0"/>
          </a:p>
          <a:p>
            <a:pPr indent="357188"/>
            <a:r>
              <a:rPr lang="ru-RU" sz="2000" dirty="0"/>
              <a:t>Исключениями из этого правила являются вызовы методов </a:t>
            </a:r>
            <a:r>
              <a:rPr lang="ru-RU" sz="2000" b="1" dirty="0" err="1"/>
              <a:t>open</a:t>
            </a:r>
            <a:r>
              <a:rPr lang="ru-RU" sz="2000" b="1" dirty="0"/>
              <a:t>() </a:t>
            </a:r>
            <a:r>
              <a:rPr lang="ru-RU" sz="2000" dirty="0"/>
              <a:t>и </a:t>
            </a:r>
            <a:r>
              <a:rPr lang="ru-RU" sz="2000" b="1" dirty="0" err="1"/>
              <a:t>close</a:t>
            </a:r>
            <a:r>
              <a:rPr lang="ru-RU" sz="2000" b="1" dirty="0"/>
              <a:t>()</a:t>
            </a:r>
            <a:r>
              <a:rPr lang="ru-RU" sz="2000" dirty="0"/>
              <a:t>, у которых нужно указывать имя окна, с которым работаем (родительское в первом случае и дочернее во втором).</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Объект</a:t>
            </a:r>
            <a:r>
              <a:rPr lang="en-US" sz="2800" b="1" dirty="0">
                <a:solidFill>
                  <a:schemeClr val="tx2">
                    <a:satMod val="130000"/>
                  </a:schemeClr>
                </a:solidFill>
                <a:effectLst>
                  <a:outerShdw blurRad="50000" dist="30000" dir="5400000" algn="tl" rotWithShape="0">
                    <a:srgbClr val="000000">
                      <a:alpha val="30000"/>
                    </a:srgbClr>
                  </a:outerShdw>
                </a:effectLst>
              </a:rPr>
              <a:t> </a:t>
            </a:r>
            <a:r>
              <a:rPr lang="ru-RU" sz="2800" b="1" dirty="0" err="1" smtClean="0">
                <a:solidFill>
                  <a:schemeClr val="tx2">
                    <a:satMod val="130000"/>
                  </a:schemeClr>
                </a:solidFill>
                <a:effectLst>
                  <a:outerShdw blurRad="50000" dist="30000" dir="5400000" algn="tl" rotWithShape="0">
                    <a:srgbClr val="000000">
                      <a:alpha val="30000"/>
                    </a:srgbClr>
                  </a:outerShdw>
                </a:effectLst>
              </a:rPr>
              <a:t>window</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10</a:t>
            </a:fld>
            <a:endParaRPr lang="ru-RU"/>
          </a:p>
        </p:txBody>
      </p:sp>
    </p:spTree>
    <p:extLst>
      <p:ext uri="{BB962C8B-B14F-4D97-AF65-F5344CB8AC3E}">
        <p14:creationId xmlns:p14="http://schemas.microsoft.com/office/powerpoint/2010/main" val="3704852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313387" cy="5324535"/>
          </a:xfrm>
          <a:prstGeom prst="rect">
            <a:avLst/>
          </a:prstGeom>
          <a:noFill/>
        </p:spPr>
        <p:txBody>
          <a:bodyPr wrap="square" rtlCol="0">
            <a:spAutoFit/>
          </a:bodyPr>
          <a:lstStyle/>
          <a:p>
            <a:pPr indent="361950"/>
            <a:r>
              <a:rPr lang="ru-RU" sz="2000" dirty="0"/>
              <a:t>Для взаимодействия с пользователем в объекте </a:t>
            </a:r>
            <a:r>
              <a:rPr lang="ru-RU" sz="2000" b="1" dirty="0" err="1"/>
              <a:t>window</a:t>
            </a:r>
            <a:r>
              <a:rPr lang="ru-RU" sz="2000" dirty="0"/>
              <a:t> определен ряд методов, которые позволяют создавать </a:t>
            </a:r>
            <a:r>
              <a:rPr lang="ru-RU" sz="2000" b="1" dirty="0"/>
              <a:t>диалоговые окна</a:t>
            </a:r>
            <a:r>
              <a:rPr lang="ru-RU" sz="2000" dirty="0"/>
              <a:t>.</a:t>
            </a:r>
            <a:endParaRPr lang="ru-RU" sz="2000" b="1" dirty="0" smtClean="0"/>
          </a:p>
          <a:p>
            <a:pPr indent="361950"/>
            <a:r>
              <a:rPr lang="ru-RU" sz="2000" b="1" dirty="0" smtClean="0"/>
              <a:t>Окна </a:t>
            </a:r>
            <a:r>
              <a:rPr lang="ru-RU" sz="2000" b="1" dirty="0"/>
              <a:t>оповещения</a:t>
            </a:r>
            <a:r>
              <a:rPr lang="ru-RU" sz="2000" dirty="0"/>
              <a:t> используются в случаях, когда необходимо, чтобы пользователь обязательно обратил внимание на определенную информацию.</a:t>
            </a:r>
          </a:p>
          <a:p>
            <a:pPr indent="361950"/>
            <a:r>
              <a:rPr lang="ru-RU" sz="2000" dirty="0"/>
              <a:t>Когда окно оповещения будет вызвано пользователь должен будет нажать кнопку "OK" для, того чтобы продолжить просмотр страницы</a:t>
            </a:r>
            <a:r>
              <a:rPr lang="ru-RU" sz="2000" dirty="0" smtClean="0"/>
              <a:t>.</a:t>
            </a:r>
            <a:endParaRPr lang="en-US" sz="2000" dirty="0" smtClean="0"/>
          </a:p>
          <a:p>
            <a:pPr indent="361950"/>
            <a:r>
              <a:rPr lang="ru-RU" sz="2000" dirty="0"/>
              <a:t>Синтаксис:</a:t>
            </a:r>
            <a:endParaRPr lang="en-US" sz="2000" dirty="0"/>
          </a:p>
          <a:p>
            <a:pPr indent="361950"/>
            <a:r>
              <a:rPr lang="en-US" sz="2000" b="1" dirty="0" smtClean="0">
                <a:latin typeface="Consolas" panose="020B0609020204030204" pitchFamily="49" charset="0"/>
                <a:cs typeface="Consolas" panose="020B0609020204030204" pitchFamily="49" charset="0"/>
              </a:rPr>
              <a:t>alert</a:t>
            </a:r>
            <a:r>
              <a:rPr lang="en-US" sz="2000" b="1" dirty="0">
                <a:latin typeface="Consolas" panose="020B0609020204030204" pitchFamily="49" charset="0"/>
                <a:cs typeface="Consolas" panose="020B0609020204030204" pitchFamily="49" charset="0"/>
              </a:rPr>
              <a:t>("</a:t>
            </a:r>
            <a:r>
              <a:rPr lang="ru-RU" sz="2000" b="1" dirty="0">
                <a:latin typeface="Consolas" panose="020B0609020204030204" pitchFamily="49" charset="0"/>
                <a:cs typeface="Consolas" panose="020B0609020204030204" pitchFamily="49" charset="0"/>
              </a:rPr>
              <a:t>Текст окна оповещения</a:t>
            </a:r>
            <a:r>
              <a:rPr lang="ru-RU" sz="2000" b="1" dirty="0" smtClean="0">
                <a:latin typeface="Consolas" panose="020B0609020204030204" pitchFamily="49" charset="0"/>
                <a:cs typeface="Consolas" panose="020B0609020204030204" pitchFamily="49" charset="0"/>
              </a:rPr>
              <a:t>");</a:t>
            </a:r>
            <a:endParaRPr lang="en-US" sz="2000" b="1" dirty="0" smtClean="0">
              <a:latin typeface="Consolas" panose="020B0609020204030204" pitchFamily="49" charset="0"/>
              <a:cs typeface="Consolas" panose="020B0609020204030204" pitchFamily="49" charset="0"/>
            </a:endParaRPr>
          </a:p>
          <a:p>
            <a:pPr indent="361950"/>
            <a:endParaRPr lang="en-US" sz="2000" dirty="0"/>
          </a:p>
          <a:p>
            <a:pPr indent="361950"/>
            <a:r>
              <a:rPr lang="ru-RU" sz="2000" dirty="0" smtClean="0">
                <a:latin typeface="Consolas" panose="020B0609020204030204" pitchFamily="49" charset="0"/>
                <a:cs typeface="Consolas" panose="020B0609020204030204" pitchFamily="49" charset="0"/>
              </a:rPr>
              <a:t>//Функция будет </a:t>
            </a:r>
            <a:r>
              <a:rPr lang="ru-RU" sz="2000" dirty="0">
                <a:latin typeface="Consolas" panose="020B0609020204030204" pitchFamily="49" charset="0"/>
                <a:cs typeface="Consolas" panose="020B0609020204030204" pitchFamily="49" charset="0"/>
              </a:rPr>
              <a:t>вызвана после полной загрузки </a:t>
            </a:r>
            <a:r>
              <a:rPr lang="ru-RU" sz="2000" dirty="0" smtClean="0">
                <a:latin typeface="Consolas" panose="020B0609020204030204" pitchFamily="49" charset="0"/>
                <a:cs typeface="Consolas" panose="020B0609020204030204" pitchFamily="49" charset="0"/>
              </a:rPr>
              <a:t>страницы</a:t>
            </a:r>
            <a:endParaRPr lang="en-US" sz="2000" dirty="0" smtClean="0">
              <a:latin typeface="Consolas" panose="020B0609020204030204" pitchFamily="49" charset="0"/>
              <a:cs typeface="Consolas" panose="020B0609020204030204" pitchFamily="49" charset="0"/>
            </a:endParaRPr>
          </a:p>
          <a:p>
            <a:pPr indent="361950"/>
            <a:r>
              <a:rPr lang="ru-RU" sz="2000" dirty="0" err="1" smtClean="0">
                <a:latin typeface="Consolas" panose="020B0609020204030204" pitchFamily="49" charset="0"/>
                <a:cs typeface="Consolas" panose="020B0609020204030204" pitchFamily="49" charset="0"/>
              </a:rPr>
              <a:t>function</a:t>
            </a:r>
            <a:r>
              <a:rPr lang="ru-RU" sz="2000" dirty="0" smtClean="0">
                <a:latin typeface="Consolas" panose="020B0609020204030204" pitchFamily="49" charset="0"/>
                <a:cs typeface="Consolas" panose="020B0609020204030204" pitchFamily="49" charset="0"/>
              </a:rPr>
              <a:t> </a:t>
            </a:r>
            <a:r>
              <a:rPr lang="ru-RU" sz="2000" dirty="0" err="1">
                <a:latin typeface="Consolas" panose="020B0609020204030204" pitchFamily="49" charset="0"/>
                <a:cs typeface="Consolas" panose="020B0609020204030204" pitchFamily="49" charset="0"/>
              </a:rPr>
              <a:t>popBox</a:t>
            </a:r>
            <a:r>
              <a:rPr lang="ru-RU" sz="2000" dirty="0" smtClean="0">
                <a:latin typeface="Consolas" panose="020B0609020204030204" pitchFamily="49" charset="0"/>
                <a:cs typeface="Consolas" panose="020B0609020204030204" pitchFamily="49" charset="0"/>
              </a:rPr>
              <a:t>(){</a:t>
            </a:r>
            <a:endParaRPr lang="en-US" sz="2000" dirty="0" smtClean="0">
              <a:latin typeface="Consolas" panose="020B0609020204030204" pitchFamily="49" charset="0"/>
              <a:cs typeface="Consolas" panose="020B0609020204030204" pitchFamily="49" charset="0"/>
            </a:endParaRPr>
          </a:p>
          <a:p>
            <a:pPr indent="361950"/>
            <a:r>
              <a:rPr lang="ru-RU" sz="2000" dirty="0" smtClean="0">
                <a:latin typeface="Consolas" panose="020B0609020204030204" pitchFamily="49" charset="0"/>
                <a:cs typeface="Consolas" panose="020B0609020204030204" pitchFamily="49" charset="0"/>
              </a:rPr>
              <a:t> </a:t>
            </a:r>
            <a:r>
              <a:rPr lang="ru-RU" sz="2000" dirty="0">
                <a:latin typeface="Consolas" panose="020B0609020204030204" pitchFamily="49" charset="0"/>
                <a:cs typeface="Consolas" panose="020B0609020204030204" pitchFamily="49" charset="0"/>
              </a:rPr>
              <a:t>//Выведем окно </a:t>
            </a:r>
            <a:r>
              <a:rPr lang="ru-RU" sz="2000" dirty="0" smtClean="0">
                <a:latin typeface="Consolas" panose="020B0609020204030204" pitchFamily="49" charset="0"/>
                <a:cs typeface="Consolas" panose="020B0609020204030204" pitchFamily="49" charset="0"/>
              </a:rPr>
              <a:t>оповещения</a:t>
            </a:r>
            <a:endParaRPr lang="en-US" sz="2000" dirty="0" smtClean="0">
              <a:latin typeface="Consolas" panose="020B0609020204030204" pitchFamily="49" charset="0"/>
              <a:cs typeface="Consolas" panose="020B0609020204030204" pitchFamily="49" charset="0"/>
            </a:endParaRPr>
          </a:p>
          <a:p>
            <a:pPr indent="361950"/>
            <a:r>
              <a:rPr lang="ru-RU" sz="2000" dirty="0" err="1">
                <a:latin typeface="Consolas" panose="020B0609020204030204" pitchFamily="49" charset="0"/>
                <a:cs typeface="Consolas" panose="020B0609020204030204" pitchFamily="49" charset="0"/>
              </a:rPr>
              <a:t>alert</a:t>
            </a:r>
            <a:r>
              <a:rPr lang="ru-RU" sz="2000" dirty="0">
                <a:latin typeface="Consolas" panose="020B0609020204030204" pitchFamily="49" charset="0"/>
                <a:cs typeface="Consolas" panose="020B0609020204030204" pitchFamily="49" charset="0"/>
              </a:rPr>
              <a:t>(""Если хочешь быть красивым, поступи в гусары");</a:t>
            </a:r>
            <a:endParaRPr lang="en-US" sz="2000" dirty="0">
              <a:latin typeface="Consolas" panose="020B0609020204030204" pitchFamily="49" charset="0"/>
              <a:cs typeface="Consolas" panose="020B0609020204030204" pitchFamily="49" charset="0"/>
            </a:endParaRPr>
          </a:p>
          <a:p>
            <a:pPr indent="361950"/>
            <a:r>
              <a:rPr lang="ru-RU" sz="2000" dirty="0" smtClean="0">
                <a:latin typeface="Consolas" panose="020B0609020204030204" pitchFamily="49" charset="0"/>
                <a:cs typeface="Consolas" panose="020B0609020204030204" pitchFamily="49" charset="0"/>
              </a:rPr>
              <a:t> </a:t>
            </a:r>
            <a:r>
              <a:rPr lang="ru-RU" sz="2000" dirty="0">
                <a:latin typeface="Consolas" panose="020B0609020204030204" pitchFamily="49" charset="0"/>
                <a:cs typeface="Consolas" panose="020B0609020204030204" pitchFamily="49" charset="0"/>
              </a:rPr>
              <a:t>}</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Окна оповещения в </a:t>
            </a:r>
            <a:r>
              <a:rPr lang="en-US" sz="2800" b="1" dirty="0" smtClean="0">
                <a:solidFill>
                  <a:schemeClr val="tx2"/>
                </a:solidFill>
                <a:effectLst>
                  <a:outerShdw blurRad="63500" dist="38100" dir="5400000" algn="t" rotWithShape="0">
                    <a:prstClr val="black">
                      <a:alpha val="25000"/>
                    </a:prstClr>
                  </a:outerShdw>
                </a:effectLst>
                <a:ea typeface="+mj-ea"/>
                <a:cs typeface="+mj-cs"/>
              </a:rPr>
              <a:t>JavaScript</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11</a:t>
            </a:fld>
            <a:endParaRPr lang="ru-RU"/>
          </a:p>
        </p:txBody>
      </p:sp>
      <p:pic>
        <p:nvPicPr>
          <p:cNvPr id="6" name="Рисунок 5" descr="7_1.bmp"/>
          <p:cNvPicPr>
            <a:picLocks noChangeAspect="1"/>
          </p:cNvPicPr>
          <p:nvPr/>
        </p:nvPicPr>
        <p:blipFill>
          <a:blip r:embed="rId2" cstate="print"/>
          <a:srcRect/>
          <a:stretch>
            <a:fillRect/>
          </a:stretch>
        </p:blipFill>
        <p:spPr bwMode="auto">
          <a:xfrm>
            <a:off x="3880720" y="4581128"/>
            <a:ext cx="5019096" cy="1714512"/>
          </a:xfrm>
          <a:prstGeom prst="rect">
            <a:avLst/>
          </a:prstGeom>
          <a:noFill/>
          <a:ln w="9525">
            <a:noFill/>
            <a:miter lim="800000"/>
            <a:headEnd/>
            <a:tailEnd/>
          </a:ln>
        </p:spPr>
      </p:pic>
    </p:spTree>
    <p:extLst>
      <p:ext uri="{BB962C8B-B14F-4D97-AF65-F5344CB8AC3E}">
        <p14:creationId xmlns:p14="http://schemas.microsoft.com/office/powerpoint/2010/main" val="220960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313387" cy="5016758"/>
          </a:xfrm>
          <a:prstGeom prst="rect">
            <a:avLst/>
          </a:prstGeom>
          <a:noFill/>
        </p:spPr>
        <p:txBody>
          <a:bodyPr wrap="square" rtlCol="0">
            <a:spAutoFit/>
          </a:bodyPr>
          <a:lstStyle/>
          <a:p>
            <a:pPr indent="361950"/>
            <a:r>
              <a:rPr lang="ru-RU" sz="2000" b="1" dirty="0"/>
              <a:t>Окна подтверждения</a:t>
            </a:r>
            <a:r>
              <a:rPr lang="ru-RU" sz="2000" dirty="0"/>
              <a:t> используются в случаях когда необходимо, чтобы пользователь подтвердил или отклонил что-либо.</a:t>
            </a:r>
          </a:p>
          <a:p>
            <a:pPr indent="361950"/>
            <a:r>
              <a:rPr lang="ru-RU" sz="2000" dirty="0"/>
              <a:t>Когда окно подтверждения будет вызвано пользователь должен будет нажать либо "OK", либо "Отмена", чтобы продолжить.</a:t>
            </a:r>
          </a:p>
          <a:p>
            <a:pPr indent="361950"/>
            <a:r>
              <a:rPr lang="ru-RU" sz="2000" dirty="0"/>
              <a:t>Если пользователь нажмет "OK" вернется </a:t>
            </a:r>
            <a:r>
              <a:rPr lang="ru-RU" sz="2000" dirty="0" err="1"/>
              <a:t>true</a:t>
            </a:r>
            <a:r>
              <a:rPr lang="ru-RU" sz="2000" dirty="0"/>
              <a:t> (истина), если пользователь нажмет "Отмена" вернется </a:t>
            </a:r>
            <a:r>
              <a:rPr lang="ru-RU" sz="2000" dirty="0" err="1"/>
              <a:t>false</a:t>
            </a:r>
            <a:r>
              <a:rPr lang="ru-RU" sz="2000" dirty="0"/>
              <a:t> (ложь</a:t>
            </a:r>
            <a:r>
              <a:rPr lang="ru-RU" sz="2000" dirty="0" smtClean="0"/>
              <a:t>).</a:t>
            </a:r>
          </a:p>
          <a:p>
            <a:pPr indent="361950"/>
            <a:r>
              <a:rPr lang="ru-RU" sz="2000" dirty="0"/>
              <a:t>Синтаксис:</a:t>
            </a:r>
            <a:endParaRPr lang="en-US" sz="2000" dirty="0"/>
          </a:p>
          <a:p>
            <a:pPr indent="361950"/>
            <a:r>
              <a:rPr lang="ru-RU" sz="2000" b="1" dirty="0" err="1">
                <a:latin typeface="Consolas" panose="020B0609020204030204" pitchFamily="49" charset="0"/>
                <a:cs typeface="Consolas" panose="020B0609020204030204" pitchFamily="49" charset="0"/>
              </a:rPr>
              <a:t>var</a:t>
            </a:r>
            <a:r>
              <a:rPr lang="ru-RU" sz="2000" b="1" dirty="0">
                <a:latin typeface="Consolas" panose="020B0609020204030204" pitchFamily="49" charset="0"/>
                <a:cs typeface="Consolas" panose="020B0609020204030204" pitchFamily="49" charset="0"/>
              </a:rPr>
              <a:t> x=</a:t>
            </a:r>
            <a:r>
              <a:rPr lang="ru-RU" sz="2000" b="1" dirty="0" err="1">
                <a:latin typeface="Consolas" panose="020B0609020204030204" pitchFamily="49" charset="0"/>
                <a:cs typeface="Consolas" panose="020B0609020204030204" pitchFamily="49" charset="0"/>
              </a:rPr>
              <a:t>confirm</a:t>
            </a:r>
            <a:r>
              <a:rPr lang="ru-RU" sz="2000" b="1" dirty="0">
                <a:latin typeface="Consolas" panose="020B0609020204030204" pitchFamily="49" charset="0"/>
                <a:cs typeface="Consolas" panose="020B0609020204030204" pitchFamily="49" charset="0"/>
              </a:rPr>
              <a:t>("Текст окна подтверждения</a:t>
            </a:r>
            <a:r>
              <a:rPr lang="ru-RU" sz="2000" b="1" dirty="0" smtClean="0">
                <a:latin typeface="Consolas" panose="020B0609020204030204" pitchFamily="49" charset="0"/>
                <a:cs typeface="Consolas" panose="020B0609020204030204" pitchFamily="49" charset="0"/>
              </a:rPr>
              <a:t>");</a:t>
            </a:r>
          </a:p>
          <a:p>
            <a:pPr indent="361950"/>
            <a:endParaRPr lang="ru-RU" sz="2000" b="1" dirty="0">
              <a:latin typeface="Consolas" panose="020B0609020204030204" pitchFamily="49" charset="0"/>
              <a:cs typeface="Consolas" panose="020B0609020204030204" pitchFamily="49" charset="0"/>
            </a:endParaRPr>
          </a:p>
          <a:p>
            <a:pPr indent="361950"/>
            <a:r>
              <a:rPr lang="ru-RU" sz="2000" dirty="0" err="1">
                <a:latin typeface="Consolas" panose="020B0609020204030204" pitchFamily="49" charset="0"/>
                <a:cs typeface="Consolas" panose="020B0609020204030204" pitchFamily="49" charset="0"/>
              </a:rPr>
              <a:t>function</a:t>
            </a:r>
            <a:r>
              <a:rPr lang="ru-RU" sz="2000" dirty="0">
                <a:latin typeface="Consolas" panose="020B0609020204030204" pitchFamily="49" charset="0"/>
                <a:cs typeface="Consolas" panose="020B0609020204030204" pitchFamily="49" charset="0"/>
              </a:rPr>
              <a:t> </a:t>
            </a:r>
            <a:r>
              <a:rPr lang="ru-RU" sz="2000" dirty="0" err="1">
                <a:latin typeface="Consolas" panose="020B0609020204030204" pitchFamily="49" charset="0"/>
                <a:cs typeface="Consolas" panose="020B0609020204030204" pitchFamily="49" charset="0"/>
              </a:rPr>
              <a:t>popBox</a:t>
            </a:r>
            <a:r>
              <a:rPr lang="ru-RU" sz="2000" dirty="0" smtClean="0">
                <a:latin typeface="Consolas" panose="020B0609020204030204" pitchFamily="49" charset="0"/>
                <a:cs typeface="Consolas" panose="020B0609020204030204" pitchFamily="49" charset="0"/>
              </a:rPr>
              <a:t>(){</a:t>
            </a:r>
          </a:p>
          <a:p>
            <a:pPr indent="361950"/>
            <a:r>
              <a:rPr lang="ru-RU" sz="2000" dirty="0" smtClean="0">
                <a:latin typeface="Consolas" panose="020B0609020204030204" pitchFamily="49" charset="0"/>
                <a:cs typeface="Consolas" panose="020B0609020204030204" pitchFamily="49" charset="0"/>
              </a:rPr>
              <a:t>x=</a:t>
            </a:r>
            <a:r>
              <a:rPr lang="ru-RU" sz="2000" dirty="0" err="1" smtClean="0">
                <a:latin typeface="Consolas" panose="020B0609020204030204" pitchFamily="49" charset="0"/>
                <a:cs typeface="Consolas" panose="020B0609020204030204" pitchFamily="49" charset="0"/>
              </a:rPr>
              <a:t>confirm</a:t>
            </a:r>
            <a:r>
              <a:rPr lang="ru-RU" sz="2000" dirty="0" smtClean="0">
                <a:latin typeface="Consolas" panose="020B0609020204030204" pitchFamily="49" charset="0"/>
                <a:cs typeface="Consolas" panose="020B0609020204030204" pitchFamily="49" charset="0"/>
              </a:rPr>
              <a:t>(«Выйти из программы</a:t>
            </a:r>
            <a:r>
              <a:rPr lang="en-US" sz="2000" dirty="0" smtClean="0">
                <a:latin typeface="Consolas" panose="020B0609020204030204" pitchFamily="49" charset="0"/>
                <a:cs typeface="Consolas" panose="020B0609020204030204" pitchFamily="49" charset="0"/>
              </a:rPr>
              <a:t>?</a:t>
            </a:r>
            <a:r>
              <a:rPr lang="ru-RU" sz="2000" dirty="0" smtClean="0">
                <a:latin typeface="Consolas" panose="020B0609020204030204" pitchFamily="49" charset="0"/>
                <a:cs typeface="Consolas" panose="020B0609020204030204" pitchFamily="49" charset="0"/>
              </a:rPr>
              <a:t>");</a:t>
            </a:r>
          </a:p>
          <a:p>
            <a:pPr indent="361950"/>
            <a:r>
              <a:rPr lang="ru-RU" sz="2000" dirty="0" err="1" smtClean="0">
                <a:latin typeface="Consolas" panose="020B0609020204030204" pitchFamily="49" charset="0"/>
                <a:cs typeface="Consolas" panose="020B0609020204030204" pitchFamily="49" charset="0"/>
              </a:rPr>
              <a:t>if</a:t>
            </a:r>
            <a:r>
              <a:rPr lang="ru-RU" sz="2000" dirty="0" smtClean="0">
                <a:latin typeface="Consolas" panose="020B0609020204030204" pitchFamily="49" charset="0"/>
                <a:cs typeface="Consolas" panose="020B0609020204030204" pitchFamily="49" charset="0"/>
              </a:rPr>
              <a:t> </a:t>
            </a:r>
            <a:r>
              <a:rPr lang="ru-RU" sz="2000" dirty="0">
                <a:latin typeface="Consolas" panose="020B0609020204030204" pitchFamily="49" charset="0"/>
                <a:cs typeface="Consolas" panose="020B0609020204030204" pitchFamily="49" charset="0"/>
              </a:rPr>
              <a:t>(x==</a:t>
            </a:r>
            <a:r>
              <a:rPr lang="ru-RU" sz="2000" dirty="0" err="1">
                <a:latin typeface="Consolas" panose="020B0609020204030204" pitchFamily="49" charset="0"/>
                <a:cs typeface="Consolas" panose="020B0609020204030204" pitchFamily="49" charset="0"/>
              </a:rPr>
              <a:t>true</a:t>
            </a:r>
            <a:r>
              <a:rPr lang="ru-RU" sz="2000" dirty="0">
                <a:latin typeface="Consolas" panose="020B0609020204030204" pitchFamily="49" charset="0"/>
                <a:cs typeface="Consolas" panose="020B0609020204030204" pitchFamily="49" charset="0"/>
              </a:rPr>
              <a:t>){ //Если пользователь нажал </a:t>
            </a:r>
            <a:r>
              <a:rPr lang="ru-RU" sz="2000" dirty="0" smtClean="0">
                <a:latin typeface="Consolas" panose="020B0609020204030204" pitchFamily="49" charset="0"/>
                <a:cs typeface="Consolas" panose="020B0609020204030204" pitchFamily="49" charset="0"/>
              </a:rPr>
              <a:t>OK</a:t>
            </a:r>
          </a:p>
          <a:p>
            <a:pPr indent="361950"/>
            <a:r>
              <a:rPr lang="ru-RU" sz="2000" dirty="0" err="1" smtClean="0">
                <a:latin typeface="Consolas" panose="020B0609020204030204" pitchFamily="49" charset="0"/>
                <a:cs typeface="Consolas" panose="020B0609020204030204" pitchFamily="49" charset="0"/>
              </a:rPr>
              <a:t>document.write</a:t>
            </a:r>
            <a:r>
              <a:rPr lang="ru-RU" sz="2000" dirty="0">
                <a:latin typeface="Consolas" panose="020B0609020204030204" pitchFamily="49" charset="0"/>
                <a:cs typeface="Consolas" panose="020B0609020204030204" pitchFamily="49" charset="0"/>
              </a:rPr>
              <a:t>(</a:t>
            </a:r>
            <a:r>
              <a:rPr lang="ru-RU" sz="2000" dirty="0" smtClean="0">
                <a:latin typeface="Consolas" panose="020B0609020204030204" pitchFamily="49" charset="0"/>
                <a:cs typeface="Consolas" panose="020B0609020204030204" pitchFamily="49" charset="0"/>
              </a:rPr>
              <a:t>'Вы нажали </a:t>
            </a:r>
            <a:r>
              <a:rPr lang="ru-RU" sz="2000" dirty="0">
                <a:latin typeface="Consolas" panose="020B0609020204030204" pitchFamily="49" charset="0"/>
                <a:cs typeface="Consolas" panose="020B0609020204030204" pitchFamily="49" charset="0"/>
              </a:rPr>
              <a:t>OK'); </a:t>
            </a:r>
            <a:r>
              <a:rPr lang="ru-RU" sz="2000" dirty="0" smtClean="0">
                <a:latin typeface="Consolas" panose="020B0609020204030204" pitchFamily="49" charset="0"/>
                <a:cs typeface="Consolas" panose="020B0609020204030204" pitchFamily="49" charset="0"/>
              </a:rPr>
              <a:t>}</a:t>
            </a:r>
          </a:p>
          <a:p>
            <a:pPr indent="361950"/>
            <a:r>
              <a:rPr lang="ru-RU" sz="2000" dirty="0" err="1" smtClean="0">
                <a:latin typeface="Consolas" panose="020B0609020204030204" pitchFamily="49" charset="0"/>
                <a:cs typeface="Consolas" panose="020B0609020204030204" pitchFamily="49" charset="0"/>
              </a:rPr>
              <a:t>else</a:t>
            </a:r>
            <a:r>
              <a:rPr lang="ru-RU" sz="2000" dirty="0" smtClean="0">
                <a:latin typeface="Consolas" panose="020B0609020204030204" pitchFamily="49" charset="0"/>
                <a:cs typeface="Consolas" panose="020B0609020204030204" pitchFamily="49" charset="0"/>
              </a:rPr>
              <a:t> </a:t>
            </a:r>
            <a:r>
              <a:rPr lang="ru-RU" sz="2000" dirty="0">
                <a:latin typeface="Consolas" panose="020B0609020204030204" pitchFamily="49" charset="0"/>
                <a:cs typeface="Consolas" panose="020B0609020204030204" pitchFamily="49" charset="0"/>
              </a:rPr>
              <a:t>{ //Если пользователь нажал </a:t>
            </a:r>
            <a:r>
              <a:rPr lang="ru-RU" sz="2000" dirty="0" smtClean="0">
                <a:latin typeface="Consolas" panose="020B0609020204030204" pitchFamily="49" charset="0"/>
                <a:cs typeface="Consolas" panose="020B0609020204030204" pitchFamily="49" charset="0"/>
              </a:rPr>
              <a:t>Отмена</a:t>
            </a:r>
          </a:p>
          <a:p>
            <a:pPr indent="361950"/>
            <a:r>
              <a:rPr lang="ru-RU" sz="2000" dirty="0" err="1" smtClean="0">
                <a:latin typeface="Consolas" panose="020B0609020204030204" pitchFamily="49" charset="0"/>
                <a:cs typeface="Consolas" panose="020B0609020204030204" pitchFamily="49" charset="0"/>
              </a:rPr>
              <a:t>document.write</a:t>
            </a:r>
            <a:r>
              <a:rPr lang="ru-RU" sz="2000" dirty="0">
                <a:latin typeface="Consolas" panose="020B0609020204030204" pitchFamily="49" charset="0"/>
                <a:cs typeface="Consolas" panose="020B0609020204030204" pitchFamily="49" charset="0"/>
              </a:rPr>
              <a:t>('Вы нажали Отмена.'); } }</a:t>
            </a:r>
            <a:endParaRPr lang="ru-RU" sz="2000" b="1"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olidFill>
                <a:effectLst>
                  <a:outerShdw blurRad="63500" dist="38100" dir="5400000" algn="t" rotWithShape="0">
                    <a:prstClr val="black">
                      <a:alpha val="25000"/>
                    </a:prstClr>
                  </a:outerShdw>
                </a:effectLst>
                <a:ea typeface="+mj-ea"/>
                <a:cs typeface="+mj-cs"/>
              </a:rPr>
              <a:t>Окна подтверждения в </a:t>
            </a:r>
            <a:r>
              <a:rPr lang="en-US" sz="2800" b="1" dirty="0" smtClean="0">
                <a:solidFill>
                  <a:schemeClr val="tx2"/>
                </a:solidFill>
                <a:effectLst>
                  <a:outerShdw blurRad="63500" dist="38100" dir="5400000" algn="t" rotWithShape="0">
                    <a:prstClr val="black">
                      <a:alpha val="25000"/>
                    </a:prstClr>
                  </a:outerShdw>
                </a:effectLst>
                <a:ea typeface="+mj-ea"/>
                <a:cs typeface="+mj-cs"/>
              </a:rPr>
              <a:t>JavaScript</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12</a:t>
            </a:fld>
            <a:endParaRPr lang="ru-RU"/>
          </a:p>
        </p:txBody>
      </p:sp>
      <p:pic>
        <p:nvPicPr>
          <p:cNvPr id="6" name="Рисунок 5" descr="7_2.bmp"/>
          <p:cNvPicPr>
            <a:picLocks noChangeAspect="1"/>
          </p:cNvPicPr>
          <p:nvPr/>
        </p:nvPicPr>
        <p:blipFill>
          <a:blip r:embed="rId2" cstate="print"/>
          <a:srcRect/>
          <a:stretch>
            <a:fillRect/>
          </a:stretch>
        </p:blipFill>
        <p:spPr bwMode="auto">
          <a:xfrm>
            <a:off x="4325214" y="4653136"/>
            <a:ext cx="4567342" cy="1572776"/>
          </a:xfrm>
          <a:prstGeom prst="rect">
            <a:avLst/>
          </a:prstGeom>
          <a:noFill/>
          <a:ln w="9525">
            <a:noFill/>
            <a:miter lim="800000"/>
            <a:headEnd/>
            <a:tailEnd/>
          </a:ln>
        </p:spPr>
      </p:pic>
    </p:spTree>
    <p:extLst>
      <p:ext uri="{BB962C8B-B14F-4D97-AF65-F5344CB8AC3E}">
        <p14:creationId xmlns:p14="http://schemas.microsoft.com/office/powerpoint/2010/main" val="132699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313387" cy="5324535"/>
          </a:xfrm>
          <a:prstGeom prst="rect">
            <a:avLst/>
          </a:prstGeom>
          <a:noFill/>
        </p:spPr>
        <p:txBody>
          <a:bodyPr wrap="square" rtlCol="0">
            <a:spAutoFit/>
          </a:bodyPr>
          <a:lstStyle/>
          <a:p>
            <a:pPr indent="361950"/>
            <a:r>
              <a:rPr lang="ru-RU" sz="2000" b="1" dirty="0"/>
              <a:t>Окна запроса</a:t>
            </a:r>
            <a:r>
              <a:rPr lang="ru-RU" sz="2000" dirty="0"/>
              <a:t> используются в случаях, когда от пользователя необходимо получить определенную информацию.</a:t>
            </a:r>
          </a:p>
          <a:p>
            <a:pPr indent="361950"/>
            <a:r>
              <a:rPr lang="ru-RU" sz="2000" dirty="0"/>
              <a:t>Когда окно запроса будет вызвано пользователь должен будет ввести определенные данные и нажать на "OK". Если пользователь не хочет вводить данные он может нажать "Отмена" и окно сразу будет закрыто.</a:t>
            </a:r>
          </a:p>
          <a:p>
            <a:pPr indent="361950"/>
            <a:r>
              <a:rPr lang="ru-RU" sz="2000" dirty="0"/>
              <a:t>Если пользователь введет что-либо в окно и нажмет "OK" будет возвращено введенное пользователем значение, если пользователь нажмет "Отмена", то будет возвращено </a:t>
            </a:r>
            <a:r>
              <a:rPr lang="ru-RU" sz="2000" dirty="0" err="1"/>
              <a:t>null</a:t>
            </a:r>
            <a:r>
              <a:rPr lang="ru-RU" sz="2000" dirty="0"/>
              <a:t>.</a:t>
            </a:r>
          </a:p>
          <a:p>
            <a:pPr indent="361950"/>
            <a:r>
              <a:rPr lang="ru-RU" sz="2000" dirty="0"/>
              <a:t>Синтаксис:</a:t>
            </a:r>
          </a:p>
          <a:p>
            <a:pPr indent="361950"/>
            <a:r>
              <a:rPr lang="ru-RU" sz="2000" b="1" dirty="0" err="1">
                <a:latin typeface="Consolas" panose="020B0609020204030204" pitchFamily="49" charset="0"/>
                <a:cs typeface="Consolas" panose="020B0609020204030204" pitchFamily="49" charset="0"/>
              </a:rPr>
              <a:t>var</a:t>
            </a:r>
            <a:r>
              <a:rPr lang="ru-RU" sz="2000" b="1" dirty="0">
                <a:latin typeface="Consolas" panose="020B0609020204030204" pitchFamily="49" charset="0"/>
                <a:cs typeface="Consolas" panose="020B0609020204030204" pitchFamily="49" charset="0"/>
              </a:rPr>
              <a:t> x=</a:t>
            </a:r>
            <a:r>
              <a:rPr lang="ru-RU" sz="2000" b="1" dirty="0" err="1">
                <a:latin typeface="Consolas" panose="020B0609020204030204" pitchFamily="49" charset="0"/>
                <a:cs typeface="Consolas" panose="020B0609020204030204" pitchFamily="49" charset="0"/>
              </a:rPr>
              <a:t>prompt</a:t>
            </a:r>
            <a:r>
              <a:rPr lang="ru-RU" sz="2000" b="1" dirty="0">
                <a:latin typeface="Consolas" panose="020B0609020204030204" pitchFamily="49" charset="0"/>
                <a:cs typeface="Consolas" panose="020B0609020204030204" pitchFamily="49" charset="0"/>
              </a:rPr>
              <a:t>("Текст окна запроса", "Заполнитель поля ввода");</a:t>
            </a:r>
          </a:p>
          <a:p>
            <a:pPr indent="361950"/>
            <a:endParaRPr lang="ru-RU" sz="2000" b="1" dirty="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function </a:t>
            </a:r>
            <a:r>
              <a:rPr lang="en-US" sz="2000" dirty="0" err="1">
                <a:latin typeface="Consolas" panose="020B0609020204030204" pitchFamily="49" charset="0"/>
                <a:cs typeface="Consolas" panose="020B0609020204030204" pitchFamily="49" charset="0"/>
              </a:rPr>
              <a:t>popBox</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endParaRPr lang="ru-RU" sz="2000" dirty="0" smtClean="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ex1=prompt</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Введите Ваше имя:", "Дмитрий</a:t>
            </a:r>
            <a:r>
              <a:rPr lang="ru-RU" sz="2000" dirty="0" smtClean="0">
                <a:latin typeface="Consolas" panose="020B0609020204030204" pitchFamily="49" charset="0"/>
                <a:cs typeface="Consolas" panose="020B0609020204030204" pitchFamily="49" charset="0"/>
              </a:rPr>
              <a:t>");</a:t>
            </a:r>
          </a:p>
          <a:p>
            <a:pPr indent="361950"/>
            <a:r>
              <a:rPr lang="ru-RU" sz="2000" dirty="0" smtClean="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Отобразит имя введенное пользователем в окно </a:t>
            </a:r>
            <a:r>
              <a:rPr lang="ru-RU" sz="2000" dirty="0" smtClean="0">
                <a:latin typeface="Consolas" panose="020B0609020204030204" pitchFamily="49" charset="0"/>
                <a:cs typeface="Consolas" panose="020B0609020204030204" pitchFamily="49" charset="0"/>
              </a:rPr>
              <a:t>запроса</a:t>
            </a:r>
          </a:p>
          <a:p>
            <a:pPr indent="361950"/>
            <a:r>
              <a:rPr lang="en-US" sz="2000" dirty="0" err="1" smtClean="0">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Ваше имя: '+</a:t>
            </a:r>
            <a:r>
              <a:rPr lang="en-US" sz="2000" dirty="0">
                <a:latin typeface="Consolas" panose="020B0609020204030204" pitchFamily="49" charset="0"/>
                <a:cs typeface="Consolas" panose="020B0609020204030204" pitchFamily="49" charset="0"/>
              </a:rPr>
              <a:t>ex1); }</a:t>
            </a:r>
            <a:endParaRPr lang="ru-RU" sz="2000" b="1"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olidFill>
                <a:effectLst>
                  <a:outerShdw blurRad="63500" dist="38100" dir="5400000" algn="t" rotWithShape="0">
                    <a:prstClr val="black">
                      <a:alpha val="25000"/>
                    </a:prstClr>
                  </a:outerShdw>
                </a:effectLst>
                <a:ea typeface="+mj-ea"/>
                <a:cs typeface="+mj-cs"/>
              </a:rPr>
              <a:t>Окна запроса в </a:t>
            </a:r>
            <a:r>
              <a:rPr lang="en-US" sz="2800" b="1" dirty="0" smtClean="0">
                <a:solidFill>
                  <a:schemeClr val="tx2"/>
                </a:solidFill>
                <a:effectLst>
                  <a:outerShdw blurRad="63500" dist="38100" dir="5400000" algn="t" rotWithShape="0">
                    <a:prstClr val="black">
                      <a:alpha val="25000"/>
                    </a:prstClr>
                  </a:outerShdw>
                </a:effectLst>
                <a:ea typeface="+mj-ea"/>
                <a:cs typeface="+mj-cs"/>
              </a:rPr>
              <a:t>JavaScript</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13</a:t>
            </a:fld>
            <a:endParaRPr lang="ru-RU"/>
          </a:p>
        </p:txBody>
      </p:sp>
      <p:pic>
        <p:nvPicPr>
          <p:cNvPr id="7" name="Рисунок 5" descr="7_3.bmp"/>
          <p:cNvPicPr>
            <a:picLocks noChangeAspect="1"/>
          </p:cNvPicPr>
          <p:nvPr/>
        </p:nvPicPr>
        <p:blipFill>
          <a:blip r:embed="rId2" cstate="print"/>
          <a:srcRect/>
          <a:stretch>
            <a:fillRect/>
          </a:stretch>
        </p:blipFill>
        <p:spPr bwMode="auto">
          <a:xfrm>
            <a:off x="4499992" y="4420319"/>
            <a:ext cx="4282481" cy="1755699"/>
          </a:xfrm>
          <a:prstGeom prst="rect">
            <a:avLst/>
          </a:prstGeom>
          <a:noFill/>
          <a:ln w="9525">
            <a:noFill/>
            <a:miter lim="800000"/>
            <a:headEnd/>
            <a:tailEnd/>
          </a:ln>
        </p:spPr>
      </p:pic>
    </p:spTree>
    <p:extLst>
      <p:ext uri="{BB962C8B-B14F-4D97-AF65-F5344CB8AC3E}">
        <p14:creationId xmlns:p14="http://schemas.microsoft.com/office/powerpoint/2010/main" val="403108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313387" cy="5016758"/>
          </a:xfrm>
          <a:prstGeom prst="rect">
            <a:avLst/>
          </a:prstGeom>
          <a:noFill/>
        </p:spPr>
        <p:txBody>
          <a:bodyPr wrap="square" rtlCol="0">
            <a:spAutoFit/>
          </a:bodyPr>
          <a:lstStyle/>
          <a:p>
            <a:pPr indent="361950"/>
            <a:r>
              <a:rPr lang="ru-RU" sz="2000" dirty="0"/>
              <a:t>Метод </a:t>
            </a:r>
            <a:r>
              <a:rPr lang="ru-RU" sz="2000" b="1" dirty="0" err="1"/>
              <a:t>open</a:t>
            </a:r>
            <a:r>
              <a:rPr lang="ru-RU" sz="2000" b="1" dirty="0"/>
              <a:t>()</a:t>
            </a:r>
            <a:r>
              <a:rPr lang="ru-RU" sz="2000" dirty="0"/>
              <a:t> предназначен для создания </a:t>
            </a:r>
            <a:r>
              <a:rPr lang="ru-RU" sz="2000" b="1" dirty="0"/>
              <a:t>новых окон</a:t>
            </a:r>
            <a:r>
              <a:rPr lang="ru-RU" sz="2000" dirty="0"/>
              <a:t>. </a:t>
            </a:r>
            <a:r>
              <a:rPr lang="ru-RU" sz="2000" dirty="0" smtClean="0"/>
              <a:t>В </a:t>
            </a:r>
            <a:r>
              <a:rPr lang="ru-RU" sz="2000" dirty="0"/>
              <a:t>общем случае его синтаксис:</a:t>
            </a:r>
          </a:p>
          <a:p>
            <a:pPr indent="357188"/>
            <a:r>
              <a:rPr lang="ru-RU" sz="2000" b="1" dirty="0" err="1"/>
              <a:t>myWin</a:t>
            </a:r>
            <a:r>
              <a:rPr lang="ru-RU" sz="2000" b="1" dirty="0"/>
              <a:t> = </a:t>
            </a:r>
            <a:r>
              <a:rPr lang="ru-RU" sz="2000" b="1" dirty="0" err="1"/>
              <a:t>window.open</a:t>
            </a:r>
            <a:r>
              <a:rPr lang="ru-RU" sz="2000" b="1" dirty="0"/>
              <a:t>("URL",</a:t>
            </a:r>
            <a:r>
              <a:rPr lang="en-US" sz="2000" b="1" dirty="0"/>
              <a:t> </a:t>
            </a:r>
            <a:r>
              <a:rPr lang="ru-RU" sz="2000" b="1" dirty="0"/>
              <a:t>"</a:t>
            </a:r>
            <a:r>
              <a:rPr lang="ru-RU" sz="2000" b="1" dirty="0" err="1"/>
              <a:t>имя_окна</a:t>
            </a:r>
            <a:r>
              <a:rPr lang="ru-RU" sz="2000" b="1" dirty="0"/>
              <a:t>",</a:t>
            </a:r>
            <a:r>
              <a:rPr lang="en-US" sz="2000" b="1" dirty="0"/>
              <a:t> </a:t>
            </a:r>
            <a:r>
              <a:rPr lang="ru-RU" sz="2000" b="1" dirty="0"/>
              <a:t>"параметр=значение,</a:t>
            </a:r>
            <a:r>
              <a:rPr lang="en-US" sz="2000" b="1" dirty="0"/>
              <a:t> </a:t>
            </a:r>
            <a:r>
              <a:rPr lang="ru-RU" sz="2000" b="1" dirty="0"/>
              <a:t>параметр=значение,...",</a:t>
            </a:r>
            <a:r>
              <a:rPr lang="en-US" sz="2000" b="1" dirty="0"/>
              <a:t> </a:t>
            </a:r>
            <a:r>
              <a:rPr lang="ru-RU" sz="2000" b="1" dirty="0"/>
              <a:t> заменить);</a:t>
            </a:r>
            <a:endParaRPr lang="en-US" sz="2000" b="1" dirty="0"/>
          </a:p>
          <a:p>
            <a:pPr indent="357188"/>
            <a:r>
              <a:rPr lang="ru-RU" sz="2000" dirty="0"/>
              <a:t>Первый аргумент задает адрес страницы, загружаемой в новое окно. Второй аргумент задает имя окна, которое можно будет использовать в атрибуте TARGET контейнеров &lt;A&gt; и &lt;FORM&gt;. Если </a:t>
            </a:r>
            <a:r>
              <a:rPr lang="ru-RU" sz="2000" dirty="0" err="1"/>
              <a:t>имя_окна</a:t>
            </a:r>
            <a:r>
              <a:rPr lang="ru-RU" sz="2000" dirty="0"/>
              <a:t> совпадает с именем уже существующего </a:t>
            </a:r>
            <a:r>
              <a:rPr lang="ru-RU" sz="2000" dirty="0" smtClean="0"/>
              <a:t>окна, </a:t>
            </a:r>
            <a:r>
              <a:rPr lang="ru-RU" sz="2000" dirty="0"/>
              <a:t>то новое окно не создается, а все последующие манипуляции с переменной </a:t>
            </a:r>
            <a:r>
              <a:rPr lang="ru-RU" sz="2000" dirty="0" err="1"/>
              <a:t>myWin</a:t>
            </a:r>
            <a:r>
              <a:rPr lang="ru-RU" sz="2000" dirty="0"/>
              <a:t> будут применяться к этому </a:t>
            </a:r>
            <a:r>
              <a:rPr lang="ru-RU" sz="2000" dirty="0" smtClean="0"/>
              <a:t>окну.</a:t>
            </a:r>
            <a:endParaRPr lang="ru-RU" sz="2000" dirty="0"/>
          </a:p>
          <a:p>
            <a:pPr indent="357188"/>
            <a:r>
              <a:rPr lang="ru-RU" sz="2000" dirty="0"/>
              <a:t>Третий аргумент есть </a:t>
            </a:r>
            <a:r>
              <a:rPr lang="ru-RU" sz="2000" b="1" dirty="0"/>
              <a:t>не содержащая пробелов</a:t>
            </a:r>
            <a:r>
              <a:rPr lang="ru-RU" sz="2000" dirty="0"/>
              <a:t> строка</a:t>
            </a:r>
            <a:r>
              <a:rPr lang="en-US" sz="2000" dirty="0"/>
              <a:t> </a:t>
            </a:r>
            <a:r>
              <a:rPr lang="ru-RU" sz="2000" dirty="0"/>
              <a:t>из списка параметров и их значений, перечисленных через запятую.</a:t>
            </a:r>
          </a:p>
          <a:p>
            <a:pPr indent="361950"/>
            <a:r>
              <a:rPr lang="ru-RU" sz="2000" dirty="0" smtClean="0"/>
              <a:t>Метод </a:t>
            </a:r>
            <a:r>
              <a:rPr lang="ru-RU" sz="2000" b="1" dirty="0" err="1" smtClean="0"/>
              <a:t>open</a:t>
            </a:r>
            <a:r>
              <a:rPr lang="ru-RU" sz="2000" b="1" dirty="0"/>
              <a:t>()</a:t>
            </a:r>
            <a:r>
              <a:rPr lang="ru-RU" sz="2000" dirty="0"/>
              <a:t> открывает определенный ресурс в новом окне браузера</a:t>
            </a:r>
            <a:r>
              <a:rPr lang="ru-RU" sz="2000" dirty="0" smtClean="0"/>
              <a:t>:</a:t>
            </a:r>
          </a:p>
          <a:p>
            <a:pPr indent="361950"/>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popup = </a:t>
            </a:r>
            <a:r>
              <a:rPr lang="en-US" sz="2000" dirty="0" err="1">
                <a:latin typeface="Consolas" panose="020B0609020204030204" pitchFamily="49" charset="0"/>
                <a:cs typeface="Consolas" panose="020B0609020204030204" pitchFamily="49" charset="0"/>
              </a:rPr>
              <a:t>window.open</a:t>
            </a:r>
            <a:r>
              <a:rPr lang="en-US"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hlinkClick r:id="rId2"/>
              </a:rPr>
              <a:t>https://microsoft.com</a:t>
            </a:r>
            <a:r>
              <a:rPr lang="en-US" sz="2000" dirty="0">
                <a:latin typeface="Consolas" panose="020B0609020204030204" pitchFamily="49" charset="0"/>
                <a:cs typeface="Consolas" panose="020B0609020204030204" pitchFamily="49" charset="0"/>
              </a:rPr>
              <a:t>', 'Microsoft', 'width=400, height=400, resizable=yes</a:t>
            </a:r>
            <a:r>
              <a:rPr lang="en-US" sz="2000" dirty="0" smtClean="0">
                <a:latin typeface="Consolas" panose="020B0609020204030204" pitchFamily="49" charset="0"/>
                <a:cs typeface="Consolas" panose="020B0609020204030204" pitchFamily="49" charset="0"/>
              </a:rPr>
              <a:t>');</a:t>
            </a:r>
            <a:endParaRPr lang="ru-RU" sz="2000" dirty="0" smtClean="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Открытие и </a:t>
            </a:r>
            <a:r>
              <a:rPr lang="ru-RU" sz="2800" b="1" dirty="0">
                <a:solidFill>
                  <a:schemeClr val="tx2"/>
                </a:solidFill>
                <a:effectLst>
                  <a:outerShdw blurRad="63500" dist="38100" dir="5400000" algn="t" rotWithShape="0">
                    <a:prstClr val="black">
                      <a:alpha val="25000"/>
                    </a:prstClr>
                  </a:outerShdw>
                </a:effectLst>
                <a:ea typeface="+mj-ea"/>
                <a:cs typeface="+mj-cs"/>
              </a:rPr>
              <a:t>закрытие </a:t>
            </a:r>
            <a:r>
              <a:rPr lang="ru-RU" sz="2800" b="1" dirty="0" smtClean="0">
                <a:solidFill>
                  <a:schemeClr val="tx2"/>
                </a:solidFill>
                <a:effectLst>
                  <a:outerShdw blurRad="63500" dist="38100" dir="5400000" algn="t" rotWithShape="0">
                    <a:prstClr val="black">
                      <a:alpha val="25000"/>
                    </a:prstClr>
                  </a:outerShdw>
                </a:effectLst>
                <a:ea typeface="+mj-ea"/>
                <a:cs typeface="+mj-cs"/>
              </a:rPr>
              <a:t>окон</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14</a:t>
            </a:fld>
            <a:endParaRPr lang="ru-RU"/>
          </a:p>
        </p:txBody>
      </p:sp>
    </p:spTree>
    <p:extLst>
      <p:ext uri="{BB962C8B-B14F-4D97-AF65-F5344CB8AC3E}">
        <p14:creationId xmlns:p14="http://schemas.microsoft.com/office/powerpoint/2010/main" val="3730679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457327" cy="4939814"/>
          </a:xfrm>
          <a:prstGeom prst="rect">
            <a:avLst/>
          </a:prstGeom>
          <a:noFill/>
        </p:spPr>
        <p:txBody>
          <a:bodyPr wrap="square" rtlCol="0">
            <a:spAutoFit/>
          </a:bodyPr>
          <a:lstStyle/>
          <a:p>
            <a:pPr indent="382588">
              <a:spcAft>
                <a:spcPts val="600"/>
              </a:spcAft>
              <a:buFont typeface="Arial" panose="020B0604020202020204" pitchFamily="34" charset="0"/>
              <a:buChar char="•"/>
            </a:pPr>
            <a:r>
              <a:rPr lang="en-US" sz="2000" b="1" dirty="0" smtClean="0"/>
              <a:t>width</a:t>
            </a:r>
            <a:r>
              <a:rPr lang="ru-RU" sz="2000" dirty="0" smtClean="0"/>
              <a:t> </a:t>
            </a:r>
            <a:r>
              <a:rPr lang="ru-RU" sz="2000" dirty="0" smtClean="0">
                <a:ea typeface="SimSun-ExtB"/>
              </a:rPr>
              <a:t>-</a:t>
            </a:r>
            <a:r>
              <a:rPr lang="en-US" sz="2000" dirty="0" smtClean="0"/>
              <a:t> </a:t>
            </a:r>
            <a:r>
              <a:rPr lang="ru-RU" sz="2000" dirty="0"/>
              <a:t>ширина окна в </a:t>
            </a:r>
            <a:r>
              <a:rPr lang="ru-RU" sz="2000" dirty="0" smtClean="0"/>
              <a:t>пикселях,</a:t>
            </a:r>
            <a:r>
              <a:rPr lang="ru-RU" sz="2000" dirty="0"/>
              <a:t> </a:t>
            </a:r>
            <a:r>
              <a:rPr lang="en-US" sz="2000" dirty="0"/>
              <a:t>width=640</a:t>
            </a:r>
          </a:p>
          <a:p>
            <a:pPr indent="382588">
              <a:spcAft>
                <a:spcPts val="600"/>
              </a:spcAft>
              <a:buFont typeface="Arial" panose="020B0604020202020204" pitchFamily="34" charset="0"/>
              <a:buChar char="•"/>
            </a:pPr>
            <a:r>
              <a:rPr lang="en-US" sz="2000" b="1" dirty="0" smtClean="0"/>
              <a:t>height</a:t>
            </a:r>
            <a:r>
              <a:rPr lang="ru-RU" sz="2000" dirty="0" smtClean="0"/>
              <a:t> </a:t>
            </a:r>
            <a:r>
              <a:rPr lang="ru-RU" sz="2000" dirty="0" smtClean="0">
                <a:ea typeface="SimSun-ExtB"/>
              </a:rPr>
              <a:t>- </a:t>
            </a:r>
            <a:r>
              <a:rPr lang="en-US" sz="2000" dirty="0" smtClean="0"/>
              <a:t> </a:t>
            </a:r>
            <a:r>
              <a:rPr lang="ru-RU" sz="2000" dirty="0"/>
              <a:t>высота окна в </a:t>
            </a:r>
            <a:r>
              <a:rPr lang="ru-RU" sz="2000" dirty="0" smtClean="0"/>
              <a:t>пикселях,</a:t>
            </a:r>
            <a:r>
              <a:rPr lang="ru-RU" sz="2000" dirty="0"/>
              <a:t> </a:t>
            </a:r>
            <a:r>
              <a:rPr lang="en-US" sz="2000" dirty="0"/>
              <a:t>height=480</a:t>
            </a:r>
          </a:p>
          <a:p>
            <a:pPr indent="382588">
              <a:spcAft>
                <a:spcPts val="600"/>
              </a:spcAft>
              <a:buFont typeface="Arial" panose="020B0604020202020204" pitchFamily="34" charset="0"/>
              <a:buChar char="•"/>
            </a:pPr>
            <a:r>
              <a:rPr lang="en-US" sz="2000" b="1" dirty="0" smtClean="0"/>
              <a:t>left</a:t>
            </a:r>
            <a:r>
              <a:rPr lang="ru-RU" sz="2000" dirty="0" smtClean="0"/>
              <a:t> </a:t>
            </a:r>
            <a:r>
              <a:rPr lang="ru-RU" sz="2000" dirty="0" smtClean="0">
                <a:ea typeface="SimSun-ExtB"/>
              </a:rPr>
              <a:t>- </a:t>
            </a:r>
            <a:r>
              <a:rPr lang="ru-RU" sz="2000" dirty="0" smtClean="0"/>
              <a:t>координата </a:t>
            </a:r>
            <a:r>
              <a:rPr lang="en-US" sz="2000" dirty="0"/>
              <a:t>X </a:t>
            </a:r>
            <a:r>
              <a:rPr lang="ru-RU" sz="2000" dirty="0"/>
              <a:t>относительно начала экрана в </a:t>
            </a:r>
            <a:r>
              <a:rPr lang="ru-RU" sz="2000" dirty="0" smtClean="0"/>
              <a:t>пикселях,</a:t>
            </a:r>
            <a:r>
              <a:rPr lang="ru-RU" sz="2000" dirty="0"/>
              <a:t> </a:t>
            </a:r>
            <a:r>
              <a:rPr lang="en-US" sz="2000" dirty="0"/>
              <a:t>left=0</a:t>
            </a:r>
          </a:p>
          <a:p>
            <a:pPr indent="382588">
              <a:spcAft>
                <a:spcPts val="600"/>
              </a:spcAft>
              <a:buFont typeface="Arial" panose="020B0604020202020204" pitchFamily="34" charset="0"/>
              <a:buChar char="•"/>
            </a:pPr>
            <a:r>
              <a:rPr lang="en-US" sz="2000" b="1" dirty="0" smtClean="0"/>
              <a:t>top</a:t>
            </a:r>
            <a:r>
              <a:rPr lang="ru-RU" sz="2000" dirty="0" smtClean="0"/>
              <a:t> </a:t>
            </a:r>
            <a:r>
              <a:rPr lang="ru-RU" sz="2000" dirty="0" smtClean="0">
                <a:ea typeface="SimSun-ExtB"/>
              </a:rPr>
              <a:t>- </a:t>
            </a:r>
            <a:r>
              <a:rPr lang="ru-RU" sz="2000" dirty="0" smtClean="0"/>
              <a:t>координата </a:t>
            </a:r>
            <a:r>
              <a:rPr lang="en-US" sz="2000" dirty="0"/>
              <a:t>Y </a:t>
            </a:r>
            <a:r>
              <a:rPr lang="ru-RU" sz="2000" dirty="0"/>
              <a:t>относительно начала экрана </a:t>
            </a:r>
            <a:r>
              <a:rPr lang="ru-RU" sz="2000" dirty="0" smtClean="0"/>
              <a:t>в пикселях, </a:t>
            </a:r>
            <a:r>
              <a:rPr lang="en-US" sz="2000" dirty="0" smtClean="0"/>
              <a:t>top=0</a:t>
            </a:r>
            <a:endParaRPr lang="en-US" sz="2000" dirty="0"/>
          </a:p>
          <a:p>
            <a:pPr indent="382588">
              <a:spcAft>
                <a:spcPts val="600"/>
              </a:spcAft>
              <a:buFont typeface="Arial" panose="020B0604020202020204" pitchFamily="34" charset="0"/>
              <a:buChar char="•"/>
            </a:pPr>
            <a:r>
              <a:rPr lang="en-US" sz="2000" b="1" dirty="0" err="1" smtClean="0"/>
              <a:t>titlebar</a:t>
            </a:r>
            <a:r>
              <a:rPr lang="ru-RU" sz="2000" dirty="0" smtClean="0"/>
              <a:t> </a:t>
            </a:r>
            <a:r>
              <a:rPr lang="ru-RU" sz="2000" dirty="0">
                <a:ea typeface="SimSun-ExtB"/>
              </a:rPr>
              <a:t>- </a:t>
            </a:r>
            <a:r>
              <a:rPr lang="en-US" sz="2000" dirty="0" smtClean="0"/>
              <a:t> </a:t>
            </a:r>
            <a:r>
              <a:rPr lang="ru-RU" sz="2000" dirty="0"/>
              <a:t>будет ли окно иметь строку с </a:t>
            </a:r>
            <a:r>
              <a:rPr lang="ru-RU" sz="2000" dirty="0" smtClean="0"/>
              <a:t>заголовком,</a:t>
            </a:r>
            <a:r>
              <a:rPr lang="ru-RU" sz="2000" dirty="0"/>
              <a:t> </a:t>
            </a:r>
            <a:r>
              <a:rPr lang="en-US" sz="2000" dirty="0" err="1"/>
              <a:t>titlebar</a:t>
            </a:r>
            <a:r>
              <a:rPr lang="en-US" sz="2000" dirty="0"/>
              <a:t>=no</a:t>
            </a:r>
          </a:p>
          <a:p>
            <a:pPr indent="382588">
              <a:spcAft>
                <a:spcPts val="600"/>
              </a:spcAft>
              <a:buFont typeface="Arial" panose="020B0604020202020204" pitchFamily="34" charset="0"/>
              <a:buChar char="•"/>
            </a:pPr>
            <a:r>
              <a:rPr lang="en-US" sz="2000" b="1" dirty="0" err="1" smtClean="0"/>
              <a:t>menubar</a:t>
            </a:r>
            <a:r>
              <a:rPr lang="ru-RU" sz="2000" dirty="0" smtClean="0"/>
              <a:t> </a:t>
            </a:r>
            <a:r>
              <a:rPr lang="ru-RU" sz="2000" dirty="0">
                <a:ea typeface="SimSun-ExtB"/>
              </a:rPr>
              <a:t>- </a:t>
            </a:r>
            <a:r>
              <a:rPr lang="ru-RU" sz="2000" dirty="0" smtClean="0"/>
              <a:t>будет </a:t>
            </a:r>
            <a:r>
              <a:rPr lang="ru-RU" sz="2000" dirty="0"/>
              <a:t>ли окно иметь панель </a:t>
            </a:r>
            <a:r>
              <a:rPr lang="ru-RU" sz="2000" dirty="0" smtClean="0"/>
              <a:t>меню,</a:t>
            </a:r>
            <a:r>
              <a:rPr lang="ru-RU" sz="2000" dirty="0"/>
              <a:t> </a:t>
            </a:r>
            <a:r>
              <a:rPr lang="en-US" sz="2000" dirty="0" err="1"/>
              <a:t>menubar</a:t>
            </a:r>
            <a:r>
              <a:rPr lang="en-US" sz="2000" dirty="0"/>
              <a:t>=yes</a:t>
            </a:r>
          </a:p>
          <a:p>
            <a:pPr indent="382588">
              <a:spcAft>
                <a:spcPts val="600"/>
              </a:spcAft>
              <a:buFont typeface="Arial" panose="020B0604020202020204" pitchFamily="34" charset="0"/>
              <a:buChar char="•"/>
            </a:pPr>
            <a:r>
              <a:rPr lang="en-US" sz="2000" b="1" dirty="0" smtClean="0"/>
              <a:t>toolbar</a:t>
            </a:r>
            <a:r>
              <a:rPr lang="ru-RU" sz="2000" dirty="0" smtClean="0"/>
              <a:t> </a:t>
            </a:r>
            <a:r>
              <a:rPr lang="ru-RU" sz="2000" dirty="0" smtClean="0">
                <a:ea typeface="SimSun-ExtB"/>
              </a:rPr>
              <a:t>- </a:t>
            </a:r>
            <a:r>
              <a:rPr lang="ru-RU" sz="2000" dirty="0" smtClean="0"/>
              <a:t>будет </a:t>
            </a:r>
            <a:r>
              <a:rPr lang="ru-RU" sz="2000" dirty="0"/>
              <a:t>ли окно иметь панели </a:t>
            </a:r>
            <a:r>
              <a:rPr lang="ru-RU" sz="2000" dirty="0" smtClean="0"/>
              <a:t>инструментов,</a:t>
            </a:r>
            <a:r>
              <a:rPr lang="ru-RU" sz="2000" dirty="0"/>
              <a:t> </a:t>
            </a:r>
            <a:r>
              <a:rPr lang="en-US" sz="2000" dirty="0"/>
              <a:t>toolbar=yes</a:t>
            </a:r>
          </a:p>
          <a:p>
            <a:pPr indent="382588">
              <a:spcAft>
                <a:spcPts val="600"/>
              </a:spcAft>
              <a:buFont typeface="Arial" panose="020B0604020202020204" pitchFamily="34" charset="0"/>
              <a:buChar char="•"/>
            </a:pPr>
            <a:r>
              <a:rPr lang="en-US" sz="2000" b="1" dirty="0" smtClean="0"/>
              <a:t>location</a:t>
            </a:r>
            <a:r>
              <a:rPr lang="ru-RU" sz="2000" dirty="0" smtClean="0"/>
              <a:t> </a:t>
            </a:r>
            <a:r>
              <a:rPr lang="ru-RU" sz="2000" dirty="0">
                <a:ea typeface="SimSun-ExtB"/>
              </a:rPr>
              <a:t>- </a:t>
            </a:r>
            <a:r>
              <a:rPr lang="en-US" sz="2000" dirty="0" smtClean="0"/>
              <a:t> </a:t>
            </a:r>
            <a:r>
              <a:rPr lang="ru-RU" sz="2000" dirty="0"/>
              <a:t>будет ли окно иметь адресную </a:t>
            </a:r>
            <a:r>
              <a:rPr lang="ru-RU" sz="2000" dirty="0" smtClean="0"/>
              <a:t>строку,</a:t>
            </a:r>
            <a:r>
              <a:rPr lang="ru-RU" sz="2000" dirty="0"/>
              <a:t> </a:t>
            </a:r>
            <a:r>
              <a:rPr lang="en-US" sz="2000" dirty="0"/>
              <a:t>location=no</a:t>
            </a:r>
          </a:p>
          <a:p>
            <a:pPr indent="382588">
              <a:spcAft>
                <a:spcPts val="600"/>
              </a:spcAft>
              <a:buFont typeface="Arial" panose="020B0604020202020204" pitchFamily="34" charset="0"/>
              <a:buChar char="•"/>
            </a:pPr>
            <a:r>
              <a:rPr lang="en-US" sz="2000" b="1" dirty="0" smtClean="0"/>
              <a:t>scrollbars</a:t>
            </a:r>
            <a:r>
              <a:rPr lang="ru-RU" sz="2000" dirty="0" smtClean="0"/>
              <a:t> </a:t>
            </a:r>
            <a:r>
              <a:rPr lang="ru-RU" sz="2000" dirty="0">
                <a:ea typeface="SimSun-ExtB"/>
              </a:rPr>
              <a:t>- </a:t>
            </a:r>
            <a:r>
              <a:rPr lang="en-US" sz="2000" dirty="0" smtClean="0"/>
              <a:t> </a:t>
            </a:r>
            <a:r>
              <a:rPr lang="ru-RU" sz="2000" dirty="0"/>
              <a:t>допускается ли наличие полос </a:t>
            </a:r>
            <a:r>
              <a:rPr lang="ru-RU" sz="2000" dirty="0" smtClean="0"/>
              <a:t>прокрутки,</a:t>
            </a:r>
            <a:r>
              <a:rPr lang="ru-RU" sz="2000" dirty="0"/>
              <a:t> </a:t>
            </a:r>
            <a:r>
              <a:rPr lang="en-US" sz="2000" dirty="0"/>
              <a:t>scrollbars=yes</a:t>
            </a:r>
          </a:p>
          <a:p>
            <a:pPr indent="382588">
              <a:spcAft>
                <a:spcPts val="600"/>
              </a:spcAft>
              <a:buFont typeface="Arial" panose="020B0604020202020204" pitchFamily="34" charset="0"/>
              <a:buChar char="•"/>
            </a:pPr>
            <a:r>
              <a:rPr lang="en-US" sz="2000" b="1" dirty="0" smtClean="0"/>
              <a:t>status</a:t>
            </a:r>
            <a:r>
              <a:rPr lang="ru-RU" sz="2000" dirty="0" smtClean="0"/>
              <a:t> </a:t>
            </a:r>
            <a:r>
              <a:rPr lang="ru-RU" sz="2000" dirty="0">
                <a:ea typeface="SimSun-ExtB"/>
              </a:rPr>
              <a:t>- </a:t>
            </a:r>
            <a:r>
              <a:rPr lang="ru-RU" sz="2000" dirty="0" smtClean="0"/>
              <a:t>наличие </a:t>
            </a:r>
            <a:r>
              <a:rPr lang="ru-RU" sz="2000" dirty="0"/>
              <a:t>статусной </a:t>
            </a:r>
            <a:r>
              <a:rPr lang="ru-RU" sz="2000" dirty="0" smtClean="0"/>
              <a:t>строки,</a:t>
            </a:r>
            <a:r>
              <a:rPr lang="ru-RU" sz="2000" dirty="0"/>
              <a:t> </a:t>
            </a:r>
            <a:r>
              <a:rPr lang="en-US" sz="2000" dirty="0"/>
              <a:t>status=yes</a:t>
            </a:r>
          </a:p>
          <a:p>
            <a:pPr indent="382588">
              <a:spcAft>
                <a:spcPts val="600"/>
              </a:spcAft>
              <a:buFont typeface="Arial" panose="020B0604020202020204" pitchFamily="34" charset="0"/>
              <a:buChar char="•"/>
            </a:pPr>
            <a:r>
              <a:rPr lang="en-US" sz="2000" b="1" dirty="0" smtClean="0"/>
              <a:t>resizable</a:t>
            </a:r>
            <a:r>
              <a:rPr lang="ru-RU" sz="2000" dirty="0" smtClean="0"/>
              <a:t> </a:t>
            </a:r>
            <a:r>
              <a:rPr lang="ru-RU" sz="2000" dirty="0">
                <a:ea typeface="SimSun-ExtB"/>
              </a:rPr>
              <a:t>- </a:t>
            </a:r>
            <a:r>
              <a:rPr lang="ru-RU" sz="2000" dirty="0" smtClean="0"/>
              <a:t>может </a:t>
            </a:r>
            <a:r>
              <a:rPr lang="ru-RU" sz="2000" dirty="0"/>
              <a:t>ли окно изменять </a:t>
            </a:r>
            <a:r>
              <a:rPr lang="ru-RU" sz="2000" dirty="0" smtClean="0"/>
              <a:t>размеры,</a:t>
            </a:r>
            <a:r>
              <a:rPr lang="ru-RU" sz="2000" dirty="0"/>
              <a:t> </a:t>
            </a:r>
            <a:r>
              <a:rPr lang="en-US" sz="2000" dirty="0"/>
              <a:t>resizable=no</a:t>
            </a:r>
          </a:p>
          <a:p>
            <a:pPr indent="382588">
              <a:buFont typeface="Arial" panose="020B0604020202020204" pitchFamily="34" charset="0"/>
              <a:buChar char="•"/>
            </a:pPr>
            <a:endParaRPr lang="ru-RU" sz="20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Открытие и </a:t>
            </a:r>
            <a:r>
              <a:rPr lang="ru-RU" sz="2800" b="1" dirty="0">
                <a:solidFill>
                  <a:schemeClr val="tx2"/>
                </a:solidFill>
                <a:effectLst>
                  <a:outerShdw blurRad="63500" dist="38100" dir="5400000" algn="t" rotWithShape="0">
                    <a:prstClr val="black">
                      <a:alpha val="25000"/>
                    </a:prstClr>
                  </a:outerShdw>
                </a:effectLst>
                <a:ea typeface="+mj-ea"/>
                <a:cs typeface="+mj-cs"/>
              </a:rPr>
              <a:t>закрытие </a:t>
            </a:r>
            <a:r>
              <a:rPr lang="ru-RU" sz="2800" b="1" dirty="0" smtClean="0">
                <a:solidFill>
                  <a:schemeClr val="tx2"/>
                </a:solidFill>
                <a:effectLst>
                  <a:outerShdw blurRad="63500" dist="38100" dir="5400000" algn="t" rotWithShape="0">
                    <a:prstClr val="black">
                      <a:alpha val="25000"/>
                    </a:prstClr>
                  </a:outerShdw>
                </a:effectLst>
                <a:ea typeface="+mj-ea"/>
                <a:cs typeface="+mj-cs"/>
              </a:rPr>
              <a:t>окон</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15</a:t>
            </a:fld>
            <a:endParaRPr lang="ru-RU"/>
          </a:p>
        </p:txBody>
      </p:sp>
    </p:spTree>
    <p:extLst>
      <p:ext uri="{BB962C8B-B14F-4D97-AF65-F5344CB8AC3E}">
        <p14:creationId xmlns:p14="http://schemas.microsoft.com/office/powerpoint/2010/main" val="3717977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457327" cy="4832092"/>
          </a:xfrm>
          <a:prstGeom prst="rect">
            <a:avLst/>
          </a:prstGeom>
          <a:noFill/>
        </p:spPr>
        <p:txBody>
          <a:bodyPr wrap="square" rtlCol="0">
            <a:spAutoFit/>
          </a:bodyPr>
          <a:lstStyle/>
          <a:p>
            <a:pPr indent="357188"/>
            <a:r>
              <a:rPr lang="ru-RU" sz="2200" dirty="0">
                <a:latin typeface="Consolas" panose="020B0609020204030204" pitchFamily="49" charset="0"/>
                <a:cs typeface="Consolas" panose="020B0609020204030204" pitchFamily="49" charset="0"/>
              </a:rPr>
              <a:t>// Создание нового окна </a:t>
            </a:r>
            <a:r>
              <a:rPr lang="ru-RU" sz="2200" dirty="0" smtClean="0">
                <a:latin typeface="Consolas" panose="020B0609020204030204" pitchFamily="49" charset="0"/>
                <a:cs typeface="Consolas" panose="020B0609020204030204" pitchFamily="49" charset="0"/>
              </a:rPr>
              <a:t>браузера</a:t>
            </a:r>
          </a:p>
          <a:p>
            <a:pPr indent="357188"/>
            <a:r>
              <a:rPr lang="ru-RU" sz="2200" dirty="0" smtClean="0">
                <a:latin typeface="Consolas" panose="020B0609020204030204" pitchFamily="49" charset="0"/>
                <a:cs typeface="Consolas" panose="020B0609020204030204" pitchFamily="49" charset="0"/>
              </a:rPr>
              <a:t> </a:t>
            </a:r>
            <a:r>
              <a:rPr lang="ru-RU"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var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newWindow</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window.open</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newWindow</a:t>
            </a:r>
            <a:r>
              <a:rPr lang="en-US" sz="2200" dirty="0">
                <a:latin typeface="Consolas" panose="020B0609020204030204" pitchFamily="49" charset="0"/>
                <a:cs typeface="Consolas" panose="020B0609020204030204" pitchFamily="49" charset="0"/>
              </a:rPr>
              <a:t>","width=400,height=200, </a:t>
            </a:r>
            <a:r>
              <a:rPr lang="en-US" sz="2200" dirty="0" err="1">
                <a:latin typeface="Consolas" panose="020B0609020204030204" pitchFamily="49" charset="0"/>
                <a:cs typeface="Consolas" panose="020B0609020204030204" pitchFamily="49" charset="0"/>
              </a:rPr>
              <a:t>menubar</a:t>
            </a:r>
            <a:r>
              <a:rPr lang="en-US" sz="2200" dirty="0">
                <a:latin typeface="Consolas" panose="020B0609020204030204" pitchFamily="49" charset="0"/>
                <a:cs typeface="Consolas" panose="020B0609020204030204" pitchFamily="49" charset="0"/>
              </a:rPr>
              <a:t>=yes, location=yes, status=yes, toolbar=no, </a:t>
            </a:r>
            <a:r>
              <a:rPr lang="en-US" sz="2200" dirty="0" err="1">
                <a:latin typeface="Consolas" panose="020B0609020204030204" pitchFamily="49" charset="0"/>
                <a:cs typeface="Consolas" panose="020B0609020204030204" pitchFamily="49" charset="0"/>
              </a:rPr>
              <a:t>resizeable</a:t>
            </a:r>
            <a:r>
              <a:rPr lang="en-US" sz="2200" dirty="0">
                <a:latin typeface="Consolas" panose="020B0609020204030204" pitchFamily="49" charset="0"/>
                <a:cs typeface="Consolas" panose="020B0609020204030204" pitchFamily="49" charset="0"/>
              </a:rPr>
              <a:t>=yes, scrollbars=no</a:t>
            </a:r>
            <a:r>
              <a:rPr lang="en-US" sz="2200" dirty="0" smtClean="0">
                <a:latin typeface="Consolas" panose="020B0609020204030204" pitchFamily="49" charset="0"/>
                <a:cs typeface="Consolas" panose="020B0609020204030204" pitchFamily="49" charset="0"/>
              </a:rPr>
              <a:t>");</a:t>
            </a:r>
            <a:endParaRPr lang="ru-RU" sz="2200" dirty="0" smtClean="0">
              <a:latin typeface="Consolas" panose="020B0609020204030204" pitchFamily="49" charset="0"/>
              <a:cs typeface="Consolas" panose="020B0609020204030204" pitchFamily="49" charset="0"/>
            </a:endParaRPr>
          </a:p>
          <a:p>
            <a:pPr indent="357188"/>
            <a:r>
              <a:rPr lang="en-US" sz="2200" dirty="0" smtClean="0">
                <a:latin typeface="Consolas" panose="020B0609020204030204" pitchFamily="49" charset="0"/>
                <a:cs typeface="Consolas" panose="020B0609020204030204" pitchFamily="49" charset="0"/>
              </a:rPr>
              <a:t>/* </a:t>
            </a:r>
            <a:r>
              <a:rPr lang="en-US" sz="2200" dirty="0">
                <a:latin typeface="Consolas" panose="020B0609020204030204" pitchFamily="49" charset="0"/>
                <a:cs typeface="Consolas" panose="020B0609020204030204" pitchFamily="49" charset="0"/>
              </a:rPr>
              <a:t>width=400, // </a:t>
            </a:r>
            <a:r>
              <a:rPr lang="ru-RU" sz="2200" dirty="0">
                <a:latin typeface="Consolas" panose="020B0609020204030204" pitchFamily="49" charset="0"/>
                <a:cs typeface="Consolas" panose="020B0609020204030204" pitchFamily="49" charset="0"/>
              </a:rPr>
              <a:t>задаем ширину окна </a:t>
            </a:r>
            <a:r>
              <a:rPr lang="ru-RU" sz="2200" dirty="0" smtClean="0">
                <a:latin typeface="Consolas" panose="020B0609020204030204" pitchFamily="49" charset="0"/>
                <a:cs typeface="Consolas" panose="020B0609020204030204" pitchFamily="49" charset="0"/>
              </a:rPr>
              <a:t>браузера</a:t>
            </a:r>
          </a:p>
          <a:p>
            <a:pPr indent="357188"/>
            <a:r>
              <a:rPr lang="en-US" sz="2200" dirty="0" smtClean="0">
                <a:latin typeface="Consolas" panose="020B0609020204030204" pitchFamily="49" charset="0"/>
                <a:cs typeface="Consolas" panose="020B0609020204030204" pitchFamily="49" charset="0"/>
              </a:rPr>
              <a:t>height=200</a:t>
            </a:r>
            <a:r>
              <a:rPr lang="en-US" sz="2200" dirty="0">
                <a:latin typeface="Consolas" panose="020B0609020204030204" pitchFamily="49" charset="0"/>
                <a:cs typeface="Consolas" panose="020B0609020204030204" pitchFamily="49" charset="0"/>
              </a:rPr>
              <a:t>, // </a:t>
            </a:r>
            <a:r>
              <a:rPr lang="ru-RU" sz="2200" dirty="0">
                <a:latin typeface="Consolas" panose="020B0609020204030204" pitchFamily="49" charset="0"/>
                <a:cs typeface="Consolas" panose="020B0609020204030204" pitchFamily="49" charset="0"/>
              </a:rPr>
              <a:t>задаем высоту окна </a:t>
            </a:r>
            <a:r>
              <a:rPr lang="ru-RU" sz="2200" dirty="0" smtClean="0">
                <a:latin typeface="Consolas" panose="020B0609020204030204" pitchFamily="49" charset="0"/>
                <a:cs typeface="Consolas" panose="020B0609020204030204" pitchFamily="49" charset="0"/>
              </a:rPr>
              <a:t>браузера</a:t>
            </a:r>
          </a:p>
          <a:p>
            <a:pPr indent="357188"/>
            <a:r>
              <a:rPr lang="en-US" sz="2200" dirty="0" err="1" smtClean="0">
                <a:latin typeface="Consolas" panose="020B0609020204030204" pitchFamily="49" charset="0"/>
                <a:cs typeface="Consolas" panose="020B0609020204030204" pitchFamily="49" charset="0"/>
              </a:rPr>
              <a:t>menubar</a:t>
            </a:r>
            <a:r>
              <a:rPr lang="en-US" sz="2200" dirty="0" smtClean="0">
                <a:latin typeface="Consolas" panose="020B0609020204030204" pitchFamily="49" charset="0"/>
                <a:cs typeface="Consolas" panose="020B0609020204030204" pitchFamily="49" charset="0"/>
              </a:rPr>
              <a:t>=yes</a:t>
            </a:r>
            <a:r>
              <a:rPr lang="en-US" sz="2200" dirty="0">
                <a:latin typeface="Consolas" panose="020B0609020204030204" pitchFamily="49" charset="0"/>
                <a:cs typeface="Consolas" panose="020B0609020204030204" pitchFamily="49" charset="0"/>
              </a:rPr>
              <a:t>, // </a:t>
            </a:r>
            <a:r>
              <a:rPr lang="ru-RU" sz="2200" dirty="0">
                <a:latin typeface="Consolas" panose="020B0609020204030204" pitchFamily="49" charset="0"/>
                <a:cs typeface="Consolas" panose="020B0609020204030204" pitchFamily="49" charset="0"/>
              </a:rPr>
              <a:t>показываем главное </a:t>
            </a:r>
            <a:r>
              <a:rPr lang="ru-RU" sz="2200" dirty="0" smtClean="0">
                <a:latin typeface="Consolas" panose="020B0609020204030204" pitchFamily="49" charset="0"/>
                <a:cs typeface="Consolas" panose="020B0609020204030204" pitchFamily="49" charset="0"/>
              </a:rPr>
              <a:t>меню</a:t>
            </a:r>
          </a:p>
          <a:p>
            <a:pPr indent="357188"/>
            <a:r>
              <a:rPr lang="en-US" sz="2200" dirty="0" smtClean="0">
                <a:latin typeface="Consolas" panose="020B0609020204030204" pitchFamily="49" charset="0"/>
                <a:cs typeface="Consolas" panose="020B0609020204030204" pitchFamily="49" charset="0"/>
              </a:rPr>
              <a:t>location=yes</a:t>
            </a:r>
            <a:r>
              <a:rPr lang="en-US" sz="2200" dirty="0">
                <a:latin typeface="Consolas" panose="020B0609020204030204" pitchFamily="49" charset="0"/>
                <a:cs typeface="Consolas" panose="020B0609020204030204" pitchFamily="49" charset="0"/>
              </a:rPr>
              <a:t>, // </a:t>
            </a:r>
            <a:r>
              <a:rPr lang="ru-RU" sz="2200" dirty="0">
                <a:latin typeface="Consolas" panose="020B0609020204030204" pitchFamily="49" charset="0"/>
                <a:cs typeface="Consolas" panose="020B0609020204030204" pitchFamily="49" charset="0"/>
              </a:rPr>
              <a:t>показываем строку </a:t>
            </a:r>
            <a:r>
              <a:rPr lang="ru-RU" sz="2200" dirty="0" smtClean="0">
                <a:latin typeface="Consolas" panose="020B0609020204030204" pitchFamily="49" charset="0"/>
                <a:cs typeface="Consolas" panose="020B0609020204030204" pitchFamily="49" charset="0"/>
              </a:rPr>
              <a:t>браузера</a:t>
            </a:r>
          </a:p>
          <a:p>
            <a:pPr indent="357188"/>
            <a:r>
              <a:rPr lang="en-US" sz="2200" dirty="0" smtClean="0">
                <a:latin typeface="Consolas" panose="020B0609020204030204" pitchFamily="49" charset="0"/>
                <a:cs typeface="Consolas" panose="020B0609020204030204" pitchFamily="49" charset="0"/>
              </a:rPr>
              <a:t>status=yes</a:t>
            </a:r>
            <a:r>
              <a:rPr lang="en-US" sz="2200" dirty="0">
                <a:latin typeface="Consolas" panose="020B0609020204030204" pitchFamily="49" charset="0"/>
                <a:cs typeface="Consolas" panose="020B0609020204030204" pitchFamily="49" charset="0"/>
              </a:rPr>
              <a:t>, // </a:t>
            </a:r>
            <a:r>
              <a:rPr lang="ru-RU" sz="2200" dirty="0">
                <a:latin typeface="Consolas" panose="020B0609020204030204" pitchFamily="49" charset="0"/>
                <a:cs typeface="Consolas" panose="020B0609020204030204" pitchFamily="49" charset="0"/>
              </a:rPr>
              <a:t>показываем строку </a:t>
            </a:r>
            <a:r>
              <a:rPr lang="ru-RU" sz="2200" dirty="0" smtClean="0">
                <a:latin typeface="Consolas" panose="020B0609020204030204" pitchFamily="49" charset="0"/>
                <a:cs typeface="Consolas" panose="020B0609020204030204" pitchFamily="49" charset="0"/>
              </a:rPr>
              <a:t>статуса</a:t>
            </a:r>
          </a:p>
          <a:p>
            <a:pPr indent="357188"/>
            <a:r>
              <a:rPr lang="en-US" sz="2200" dirty="0" smtClean="0">
                <a:latin typeface="Consolas" panose="020B0609020204030204" pitchFamily="49" charset="0"/>
                <a:cs typeface="Consolas" panose="020B0609020204030204" pitchFamily="49" charset="0"/>
              </a:rPr>
              <a:t>toolbar=no</a:t>
            </a:r>
            <a:r>
              <a:rPr lang="en-US" sz="2200" dirty="0">
                <a:latin typeface="Consolas" panose="020B0609020204030204" pitchFamily="49" charset="0"/>
                <a:cs typeface="Consolas" panose="020B0609020204030204" pitchFamily="49" charset="0"/>
              </a:rPr>
              <a:t>, // </a:t>
            </a:r>
            <a:r>
              <a:rPr lang="ru-RU" sz="2200" dirty="0">
                <a:latin typeface="Consolas" panose="020B0609020204030204" pitchFamily="49" charset="0"/>
                <a:cs typeface="Consolas" panose="020B0609020204030204" pitchFamily="49" charset="0"/>
              </a:rPr>
              <a:t>убираем панель </a:t>
            </a:r>
            <a:r>
              <a:rPr lang="ru-RU" sz="2200" dirty="0" smtClean="0">
                <a:latin typeface="Consolas" panose="020B0609020204030204" pitchFamily="49" charset="0"/>
                <a:cs typeface="Consolas" panose="020B0609020204030204" pitchFamily="49" charset="0"/>
              </a:rPr>
              <a:t>инструментов</a:t>
            </a:r>
          </a:p>
          <a:p>
            <a:pPr indent="357188"/>
            <a:r>
              <a:rPr lang="en-US" sz="2200" dirty="0" err="1" smtClean="0">
                <a:latin typeface="Consolas" panose="020B0609020204030204" pitchFamily="49" charset="0"/>
                <a:cs typeface="Consolas" panose="020B0609020204030204" pitchFamily="49" charset="0"/>
              </a:rPr>
              <a:t>resizeable</a:t>
            </a:r>
            <a:r>
              <a:rPr lang="en-US" sz="2200" dirty="0" smtClean="0">
                <a:latin typeface="Consolas" panose="020B0609020204030204" pitchFamily="49" charset="0"/>
                <a:cs typeface="Consolas" panose="020B0609020204030204" pitchFamily="49" charset="0"/>
              </a:rPr>
              <a:t>=yes</a:t>
            </a:r>
            <a:r>
              <a:rPr lang="en-US" sz="2200" dirty="0">
                <a:latin typeface="Consolas" panose="020B0609020204030204" pitchFamily="49" charset="0"/>
                <a:cs typeface="Consolas" panose="020B0609020204030204" pitchFamily="49" charset="0"/>
              </a:rPr>
              <a:t>, // </a:t>
            </a:r>
            <a:r>
              <a:rPr lang="ru-RU" sz="2200" dirty="0" smtClean="0">
                <a:latin typeface="Consolas" panose="020B0609020204030204" pitchFamily="49" charset="0"/>
                <a:cs typeface="Consolas" panose="020B0609020204030204" pitchFamily="49" charset="0"/>
              </a:rPr>
              <a:t>возможность </a:t>
            </a:r>
            <a:r>
              <a:rPr lang="ru-RU" sz="2200" dirty="0">
                <a:latin typeface="Consolas" panose="020B0609020204030204" pitchFamily="49" charset="0"/>
                <a:cs typeface="Consolas" panose="020B0609020204030204" pitchFamily="49" charset="0"/>
              </a:rPr>
              <a:t>изменять размеры окна </a:t>
            </a:r>
            <a:r>
              <a:rPr lang="ru-RU" sz="2200" dirty="0" smtClean="0">
                <a:latin typeface="Consolas" panose="020B0609020204030204" pitchFamily="49" charset="0"/>
                <a:cs typeface="Consolas" panose="020B0609020204030204" pitchFamily="49" charset="0"/>
              </a:rPr>
              <a:t>браузера</a:t>
            </a:r>
          </a:p>
          <a:p>
            <a:pPr indent="357188"/>
            <a:r>
              <a:rPr lang="en-US" sz="2200" dirty="0" smtClean="0">
                <a:latin typeface="Consolas" panose="020B0609020204030204" pitchFamily="49" charset="0"/>
                <a:cs typeface="Consolas" panose="020B0609020204030204" pitchFamily="49" charset="0"/>
              </a:rPr>
              <a:t>scrollbars=no</a:t>
            </a:r>
            <a:r>
              <a:rPr lang="en-US" sz="2200" dirty="0">
                <a:latin typeface="Consolas" panose="020B0609020204030204" pitchFamily="49" charset="0"/>
                <a:cs typeface="Consolas" panose="020B0609020204030204" pitchFamily="49" charset="0"/>
              </a:rPr>
              <a:t>, // </a:t>
            </a:r>
            <a:r>
              <a:rPr lang="ru-RU" sz="2200" dirty="0">
                <a:latin typeface="Consolas" panose="020B0609020204030204" pitchFamily="49" charset="0"/>
                <a:cs typeface="Consolas" panose="020B0609020204030204" pitchFamily="49" charset="0"/>
              </a:rPr>
              <a:t>убираем полосы прокрутки */</a:t>
            </a:r>
            <a:endParaRPr lang="en-US" sz="22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Пример</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16</a:t>
            </a:fld>
            <a:endParaRPr lang="ru-RU"/>
          </a:p>
        </p:txBody>
      </p:sp>
    </p:spTree>
    <p:extLst>
      <p:ext uri="{BB962C8B-B14F-4D97-AF65-F5344CB8AC3E}">
        <p14:creationId xmlns:p14="http://schemas.microsoft.com/office/powerpoint/2010/main" val="3839949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457327" cy="4832092"/>
          </a:xfrm>
          <a:prstGeom prst="rect">
            <a:avLst/>
          </a:prstGeom>
          <a:noFill/>
        </p:spPr>
        <p:txBody>
          <a:bodyPr wrap="square" rtlCol="0">
            <a:spAutoFit/>
          </a:bodyPr>
          <a:lstStyle/>
          <a:p>
            <a:pPr indent="357188"/>
            <a:r>
              <a:rPr lang="ru-RU" sz="2200" dirty="0"/>
              <a:t>Метод </a:t>
            </a:r>
            <a:r>
              <a:rPr lang="ru-RU" sz="2200" b="1" dirty="0" err="1"/>
              <a:t>close</a:t>
            </a:r>
            <a:r>
              <a:rPr lang="ru-RU" sz="2200" b="1" dirty="0"/>
              <a:t>()</a:t>
            </a:r>
            <a:r>
              <a:rPr lang="ru-RU" sz="2200" dirty="0"/>
              <a:t> позволяет закрыть окно</a:t>
            </a:r>
            <a:r>
              <a:rPr lang="ru-RU" sz="2200" dirty="0" smtClean="0"/>
              <a:t>. Если </a:t>
            </a:r>
            <a:r>
              <a:rPr lang="ru-RU" sz="2200" dirty="0"/>
              <a:t>необходимо закрыть </a:t>
            </a:r>
            <a:r>
              <a:rPr lang="ru-RU" sz="2200" dirty="0" smtClean="0"/>
              <a:t>текущее </a:t>
            </a:r>
            <a:r>
              <a:rPr lang="ru-RU" sz="2200" dirty="0"/>
              <a:t>окно</a:t>
            </a:r>
            <a:r>
              <a:rPr lang="ru-RU" sz="2200" dirty="0" smtClean="0"/>
              <a:t>:</a:t>
            </a:r>
            <a:endParaRPr lang="en-US" sz="2200" dirty="0"/>
          </a:p>
          <a:p>
            <a:pPr indent="357188"/>
            <a:r>
              <a:rPr lang="ru-RU" sz="2200" dirty="0" err="1">
                <a:latin typeface="Consolas" panose="020B0609020204030204" pitchFamily="49" charset="0"/>
                <a:cs typeface="Consolas" panose="020B0609020204030204" pitchFamily="49" charset="0"/>
              </a:rPr>
              <a:t>window.close</a:t>
            </a:r>
            <a:r>
              <a:rPr lang="ru-RU" sz="2200" dirty="0">
                <a:latin typeface="Consolas" panose="020B0609020204030204" pitchFamily="49" charset="0"/>
                <a:cs typeface="Consolas" panose="020B0609020204030204" pitchFamily="49" charset="0"/>
              </a:rPr>
              <a:t>();</a:t>
            </a:r>
            <a:endParaRPr lang="en-US" sz="2200" dirty="0">
              <a:latin typeface="Consolas" panose="020B0609020204030204" pitchFamily="49" charset="0"/>
              <a:cs typeface="Consolas" panose="020B0609020204030204" pitchFamily="49" charset="0"/>
            </a:endParaRPr>
          </a:p>
          <a:p>
            <a:pPr indent="357188"/>
            <a:r>
              <a:rPr lang="ru-RU" sz="2200" dirty="0" err="1">
                <a:latin typeface="Consolas" panose="020B0609020204030204" pitchFamily="49" charset="0"/>
                <a:cs typeface="Consolas" panose="020B0609020204030204" pitchFamily="49" charset="0"/>
              </a:rPr>
              <a:t>self.close</a:t>
            </a:r>
            <a:r>
              <a:rPr lang="ru-RU" sz="2200" dirty="0">
                <a:latin typeface="Consolas" panose="020B0609020204030204" pitchFamily="49" charset="0"/>
                <a:cs typeface="Consolas" panose="020B0609020204030204" pitchFamily="49" charset="0"/>
              </a:rPr>
              <a:t>();</a:t>
            </a:r>
            <a:endParaRPr lang="en-US" sz="2200" dirty="0">
              <a:latin typeface="Consolas" panose="020B0609020204030204" pitchFamily="49" charset="0"/>
              <a:cs typeface="Consolas" panose="020B0609020204030204" pitchFamily="49" charset="0"/>
            </a:endParaRPr>
          </a:p>
          <a:p>
            <a:pPr indent="357188"/>
            <a:r>
              <a:rPr lang="ru-RU" sz="2200" dirty="0"/>
              <a:t>Если открыли окно с помощью метода </a:t>
            </a:r>
            <a:r>
              <a:rPr lang="ru-RU" sz="2200" b="1" dirty="0" err="1"/>
              <a:t>window.open</a:t>
            </a:r>
            <a:r>
              <a:rPr lang="ru-RU" sz="2200" b="1" dirty="0"/>
              <a:t>()</a:t>
            </a:r>
            <a:r>
              <a:rPr lang="ru-RU" sz="2200" dirty="0"/>
              <a:t>, то из скрипта, работающего в новом окне, сослаться на окно-родитель можно с помощью </a:t>
            </a:r>
            <a:r>
              <a:rPr lang="ru-RU" sz="2200" b="1" dirty="0" err="1"/>
              <a:t>window.opener</a:t>
            </a:r>
            <a:r>
              <a:rPr lang="ru-RU" sz="2200" dirty="0"/>
              <a:t>. </a:t>
            </a:r>
            <a:endParaRPr lang="en-US" sz="2200" dirty="0"/>
          </a:p>
          <a:p>
            <a:pPr indent="357188"/>
            <a:r>
              <a:rPr lang="ru-RU" sz="2200" dirty="0"/>
              <a:t>Если необходимо закрыть родительское окно, т.е. окно, из которого было открыто </a:t>
            </a:r>
            <a:r>
              <a:rPr lang="ru-RU" sz="2200" dirty="0" smtClean="0"/>
              <a:t>текущее:</a:t>
            </a:r>
            <a:endParaRPr lang="en-US" sz="2200" dirty="0"/>
          </a:p>
          <a:p>
            <a:pPr indent="357188"/>
            <a:r>
              <a:rPr lang="ru-RU" sz="2200" dirty="0" err="1">
                <a:latin typeface="Consolas" panose="020B0609020204030204" pitchFamily="49" charset="0"/>
                <a:cs typeface="Consolas" panose="020B0609020204030204" pitchFamily="49" charset="0"/>
              </a:rPr>
              <a:t>window.opener.close</a:t>
            </a:r>
            <a:r>
              <a:rPr lang="ru-RU" sz="2200" dirty="0">
                <a:latin typeface="Consolas" panose="020B0609020204030204" pitchFamily="49" charset="0"/>
                <a:cs typeface="Consolas" panose="020B0609020204030204" pitchFamily="49" charset="0"/>
              </a:rPr>
              <a:t>();</a:t>
            </a:r>
            <a:endParaRPr lang="en-US" sz="2200" dirty="0">
              <a:latin typeface="Consolas" panose="020B0609020204030204" pitchFamily="49" charset="0"/>
              <a:cs typeface="Consolas" panose="020B0609020204030204" pitchFamily="49" charset="0"/>
            </a:endParaRPr>
          </a:p>
          <a:p>
            <a:pPr indent="357188"/>
            <a:r>
              <a:rPr lang="ru-RU" sz="2200" dirty="0"/>
              <a:t>Если необходимо закрыть произвольное окно, то тогда сначала нужно получить его идентификатор:</a:t>
            </a:r>
            <a:endParaRPr lang="en-US" sz="2200" dirty="0"/>
          </a:p>
          <a:p>
            <a:pPr indent="357188"/>
            <a:r>
              <a:rPr lang="en-US" sz="2200" dirty="0">
                <a:latin typeface="Consolas" panose="020B0609020204030204" pitchFamily="49" charset="0"/>
                <a:cs typeface="Consolas" panose="020B0609020204030204" pitchFamily="49" charset="0"/>
              </a:rPr>
              <a:t>id=</a:t>
            </a:r>
            <a:r>
              <a:rPr lang="en-US" sz="2200" dirty="0" err="1">
                <a:latin typeface="Consolas" panose="020B0609020204030204" pitchFamily="49" charset="0"/>
                <a:cs typeface="Consolas" panose="020B0609020204030204" pitchFamily="49" charset="0"/>
              </a:rPr>
              <a:t>window.open</a:t>
            </a:r>
            <a:r>
              <a:rPr lang="en-US" sz="2200" dirty="0">
                <a:latin typeface="Consolas" panose="020B0609020204030204" pitchFamily="49" charset="0"/>
                <a:cs typeface="Consolas" panose="020B0609020204030204" pitchFamily="49" charset="0"/>
              </a:rPr>
              <a:t>();</a:t>
            </a:r>
          </a:p>
          <a:p>
            <a:pPr indent="357188"/>
            <a:r>
              <a:rPr lang="en-US" sz="2200" dirty="0" err="1">
                <a:latin typeface="Consolas" panose="020B0609020204030204" pitchFamily="49" charset="0"/>
                <a:cs typeface="Consolas" panose="020B0609020204030204" pitchFamily="49" charset="0"/>
              </a:rPr>
              <a:t>id.close</a:t>
            </a:r>
            <a:r>
              <a:rPr lang="en-US" sz="2200" dirty="0">
                <a:latin typeface="Consolas" panose="020B0609020204030204" pitchFamily="49" charset="0"/>
                <a:cs typeface="Consolas" panose="020B0609020204030204" pitchFamily="49" charset="0"/>
              </a:rPr>
              <a:t>();</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Закрытие окон</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17</a:t>
            </a:fld>
            <a:endParaRPr lang="ru-RU"/>
          </a:p>
        </p:txBody>
      </p:sp>
    </p:spTree>
    <p:extLst>
      <p:ext uri="{BB962C8B-B14F-4D97-AF65-F5344CB8AC3E}">
        <p14:creationId xmlns:p14="http://schemas.microsoft.com/office/powerpoint/2010/main" val="3966175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116" y="1033118"/>
            <a:ext cx="8457327" cy="5262979"/>
          </a:xfrm>
          <a:prstGeom prst="rect">
            <a:avLst/>
          </a:prstGeom>
          <a:noFill/>
        </p:spPr>
        <p:txBody>
          <a:bodyPr wrap="square" rtlCol="0">
            <a:spAutoFit/>
          </a:bodyPr>
          <a:lstStyle/>
          <a:p>
            <a:pPr indent="357188"/>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newWindow</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window.open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newWindow</a:t>
            </a:r>
            <a:r>
              <a:rPr lang="en-US" sz="2400" dirty="0">
                <a:latin typeface="Consolas" panose="020B0609020204030204" pitchFamily="49" charset="0"/>
                <a:cs typeface="Consolas" panose="020B0609020204030204" pitchFamily="49" charset="0"/>
              </a:rPr>
              <a:t>","width=400,height=200, </a:t>
            </a:r>
            <a:r>
              <a:rPr lang="en-US" sz="2400" dirty="0" err="1">
                <a:latin typeface="Consolas" panose="020B0609020204030204" pitchFamily="49" charset="0"/>
                <a:cs typeface="Consolas" panose="020B0609020204030204" pitchFamily="49" charset="0"/>
              </a:rPr>
              <a:t>menubar</a:t>
            </a:r>
            <a:r>
              <a:rPr lang="en-US" sz="2400" dirty="0">
                <a:latin typeface="Consolas" panose="020B0609020204030204" pitchFamily="49" charset="0"/>
                <a:cs typeface="Consolas" panose="020B0609020204030204" pitchFamily="49" charset="0"/>
              </a:rPr>
              <a:t>=yes, location=yes, status=yes, toolbar=no, </a:t>
            </a:r>
            <a:r>
              <a:rPr lang="en-US" sz="2400" dirty="0" err="1">
                <a:latin typeface="Consolas" panose="020B0609020204030204" pitchFamily="49" charset="0"/>
                <a:cs typeface="Consolas" panose="020B0609020204030204" pitchFamily="49" charset="0"/>
              </a:rPr>
              <a:t>resizeable</a:t>
            </a:r>
            <a:r>
              <a:rPr lang="en-US" sz="2400" dirty="0">
                <a:latin typeface="Consolas" panose="020B0609020204030204" pitchFamily="49" charset="0"/>
                <a:cs typeface="Consolas" panose="020B0609020204030204" pitchFamily="49" charset="0"/>
              </a:rPr>
              <a:t>=yes, </a:t>
            </a:r>
            <a:r>
              <a:rPr lang="en-US" sz="2400" dirty="0" smtClean="0">
                <a:latin typeface="Consolas" panose="020B0609020204030204" pitchFamily="49" charset="0"/>
                <a:cs typeface="Consolas" panose="020B0609020204030204" pitchFamily="49" charset="0"/>
              </a:rPr>
              <a:t>scrollbars=no");</a:t>
            </a:r>
            <a:endParaRPr lang="ru-RU" sz="2400" dirty="0" smtClean="0">
              <a:latin typeface="Consolas" panose="020B0609020204030204" pitchFamily="49" charset="0"/>
              <a:cs typeface="Consolas" panose="020B0609020204030204" pitchFamily="49" charset="0"/>
            </a:endParaRPr>
          </a:p>
          <a:p>
            <a:pPr indent="357188"/>
            <a:r>
              <a:rPr lang="en-US" sz="2400" dirty="0" err="1" smtClean="0">
                <a:latin typeface="Consolas" panose="020B0609020204030204" pitchFamily="49" charset="0"/>
                <a:cs typeface="Consolas" panose="020B0609020204030204" pitchFamily="49" charset="0"/>
              </a:rPr>
              <a:t>newWindow.document.open</a:t>
            </a:r>
            <a:r>
              <a:rPr lang="en-US" sz="2400" dirty="0">
                <a:latin typeface="Consolas" panose="020B0609020204030204" pitchFamily="49" charset="0"/>
                <a:cs typeface="Consolas" panose="020B0609020204030204" pitchFamily="49" charset="0"/>
              </a:rPr>
              <a:t>(); // </a:t>
            </a:r>
            <a:r>
              <a:rPr lang="ru-RU" sz="2400" dirty="0" smtClean="0">
                <a:latin typeface="Consolas" panose="020B0609020204030204" pitchFamily="49" charset="0"/>
                <a:cs typeface="Consolas" panose="020B0609020204030204" pitchFamily="49" charset="0"/>
              </a:rPr>
              <a:t>открываем</a:t>
            </a:r>
          </a:p>
          <a:p>
            <a:pPr indent="357188"/>
            <a:r>
              <a:rPr lang="en-US" sz="2400" dirty="0" err="1" smtClean="0">
                <a:latin typeface="Consolas" panose="020B0609020204030204" pitchFamily="49" charset="0"/>
                <a:cs typeface="Consolas" panose="020B0609020204030204" pitchFamily="49" charset="0"/>
              </a:rPr>
              <a:t>newWindow.document.write</a:t>
            </a:r>
            <a:r>
              <a:rPr lang="en-US" sz="2400" dirty="0">
                <a:latin typeface="Consolas" panose="020B0609020204030204" pitchFamily="49" charset="0"/>
                <a:cs typeface="Consolas" panose="020B0609020204030204" pitchFamily="49" charset="0"/>
              </a:rPr>
              <a:t>("&lt;html&gt; &lt;head&gt; &lt;title&gt;</a:t>
            </a:r>
            <a:r>
              <a:rPr lang="ru-RU" sz="2400" dirty="0">
                <a:latin typeface="Consolas" panose="020B0609020204030204" pitchFamily="49" charset="0"/>
                <a:cs typeface="Consolas" panose="020B0609020204030204" pitchFamily="49" charset="0"/>
              </a:rPr>
              <a:t>Учимся </a:t>
            </a:r>
            <a:r>
              <a:rPr lang="ru-RU" sz="2400" dirty="0" err="1">
                <a:latin typeface="Consolas" panose="020B0609020204030204" pitchFamily="49" charset="0"/>
                <a:cs typeface="Consolas" panose="020B0609020204030204" pitchFamily="49" charset="0"/>
              </a:rPr>
              <a:t>программно</a:t>
            </a:r>
            <a:r>
              <a:rPr lang="ru-RU" sz="2400" dirty="0">
                <a:latin typeface="Consolas" panose="020B0609020204030204" pitchFamily="49" charset="0"/>
                <a:cs typeface="Consolas" panose="020B0609020204030204" pitchFamily="49" charset="0"/>
              </a:rPr>
              <a:t> создавать окна </a:t>
            </a:r>
            <a:r>
              <a:rPr lang="en-US" sz="2400" dirty="0">
                <a:latin typeface="Consolas" panose="020B0609020204030204" pitchFamily="49" charset="0"/>
                <a:cs typeface="Consolas" panose="020B0609020204030204" pitchFamily="49" charset="0"/>
              </a:rPr>
              <a:t>Web-</a:t>
            </a:r>
            <a:r>
              <a:rPr lang="ru-RU" sz="2400" dirty="0">
                <a:latin typeface="Consolas" panose="020B0609020204030204" pitchFamily="49" charset="0"/>
                <a:cs typeface="Consolas" panose="020B0609020204030204" pitchFamily="49" charset="0"/>
              </a:rPr>
              <a:t>обозревателя&lt;/</a:t>
            </a:r>
            <a:r>
              <a:rPr lang="en-US" sz="2400" dirty="0">
                <a:latin typeface="Consolas" panose="020B0609020204030204" pitchFamily="49" charset="0"/>
                <a:cs typeface="Consolas" panose="020B0609020204030204" pitchFamily="49" charset="0"/>
              </a:rPr>
              <a:t>title&gt; &lt;/head&gt; &lt;body&gt; &lt;h1&gt;</a:t>
            </a:r>
            <a:r>
              <a:rPr lang="ru-RU" sz="2400" dirty="0">
                <a:latin typeface="Consolas" panose="020B0609020204030204" pitchFamily="49" charset="0"/>
                <a:cs typeface="Consolas" panose="020B0609020204030204" pitchFamily="49" charset="0"/>
              </a:rPr>
              <a:t>Новое окно&lt;/</a:t>
            </a:r>
            <a:r>
              <a:rPr lang="en-US" sz="2400" dirty="0">
                <a:latin typeface="Consolas" panose="020B0609020204030204" pitchFamily="49" charset="0"/>
                <a:cs typeface="Consolas" panose="020B0609020204030204" pitchFamily="49" charset="0"/>
              </a:rPr>
              <a:t>h1&gt; &lt;/body&gt; &lt;/html&gt;"); // </a:t>
            </a:r>
            <a:r>
              <a:rPr lang="ru-RU" sz="2400" dirty="0" smtClean="0">
                <a:latin typeface="Consolas" panose="020B0609020204030204" pitchFamily="49" charset="0"/>
                <a:cs typeface="Consolas" panose="020B0609020204030204" pitchFamily="49" charset="0"/>
              </a:rPr>
              <a:t>записываем</a:t>
            </a:r>
          </a:p>
          <a:p>
            <a:pPr indent="357188"/>
            <a:r>
              <a:rPr lang="en-US" sz="2400" dirty="0" err="1" smtClean="0">
                <a:latin typeface="Consolas" panose="020B0609020204030204" pitchFamily="49" charset="0"/>
                <a:cs typeface="Consolas" panose="020B0609020204030204" pitchFamily="49" charset="0"/>
              </a:rPr>
              <a:t>newWindow.document.close</a:t>
            </a:r>
            <a:r>
              <a:rPr lang="en-US" sz="2400" dirty="0">
                <a:latin typeface="Consolas" panose="020B0609020204030204" pitchFamily="49" charset="0"/>
                <a:cs typeface="Consolas" panose="020B0609020204030204" pitchFamily="49" charset="0"/>
              </a:rPr>
              <a:t>(); // </a:t>
            </a:r>
            <a:r>
              <a:rPr lang="ru-RU" sz="2400" dirty="0" smtClean="0">
                <a:latin typeface="Consolas" panose="020B0609020204030204" pitchFamily="49" charset="0"/>
                <a:cs typeface="Consolas" panose="020B0609020204030204" pitchFamily="49" charset="0"/>
              </a:rPr>
              <a:t>закрываем</a:t>
            </a:r>
          </a:p>
          <a:p>
            <a:pPr indent="357188"/>
            <a:r>
              <a:rPr lang="en-US" sz="2400" dirty="0" err="1" smtClean="0">
                <a:latin typeface="Consolas" panose="020B0609020204030204" pitchFamily="49" charset="0"/>
                <a:cs typeface="Consolas" panose="020B0609020204030204" pitchFamily="49" charset="0"/>
              </a:rPr>
              <a:t>setTimeout</a:t>
            </a:r>
            <a:r>
              <a:rPr lang="en-US" sz="2400" dirty="0" smtClean="0">
                <a:latin typeface="Consolas" panose="020B0609020204030204" pitchFamily="49" charset="0"/>
                <a:cs typeface="Consolas" panose="020B0609020204030204" pitchFamily="49" charset="0"/>
              </a:rPr>
              <a:t>(closeNewWin,5000</a:t>
            </a:r>
            <a:r>
              <a:rPr lang="en-US" sz="2400" dirty="0">
                <a:latin typeface="Consolas" panose="020B0609020204030204" pitchFamily="49" charset="0"/>
                <a:cs typeface="Consolas" panose="020B0609020204030204" pitchFamily="49" charset="0"/>
              </a:rPr>
              <a:t>); // </a:t>
            </a:r>
            <a:r>
              <a:rPr lang="ru-RU" sz="2400" dirty="0">
                <a:latin typeface="Consolas" panose="020B0609020204030204" pitchFamily="49" charset="0"/>
                <a:cs typeface="Consolas" panose="020B0609020204030204" pitchFamily="49" charset="0"/>
              </a:rPr>
              <a:t>интервальная задержка на 5 </a:t>
            </a:r>
            <a:r>
              <a:rPr lang="ru-RU" sz="2400" dirty="0" smtClean="0">
                <a:latin typeface="Consolas" panose="020B0609020204030204" pitchFamily="49" charset="0"/>
                <a:cs typeface="Consolas" panose="020B0609020204030204" pitchFamily="49" charset="0"/>
              </a:rPr>
              <a:t>сек</a:t>
            </a:r>
          </a:p>
          <a:p>
            <a:pPr indent="357188"/>
            <a:r>
              <a:rPr lang="en-US" sz="2400" dirty="0" smtClean="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closeNewWin</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newWindow.close</a:t>
            </a:r>
            <a:r>
              <a:rPr lang="en-US" sz="2400" dirty="0" smtClean="0">
                <a:latin typeface="Consolas" panose="020B0609020204030204" pitchFamily="49" charset="0"/>
                <a:cs typeface="Consolas" panose="020B0609020204030204" pitchFamily="49" charset="0"/>
              </a:rPr>
              <a:t>();</a:t>
            </a:r>
            <a:r>
              <a:rPr lang="ru-RU" sz="2400"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pPr indent="357188"/>
            <a:r>
              <a:rPr lang="en-US" sz="2400" dirty="0" smtClean="0">
                <a:latin typeface="Consolas" panose="020B0609020204030204" pitchFamily="49" charset="0"/>
                <a:cs typeface="Consolas" panose="020B0609020204030204" pitchFamily="49" charset="0"/>
              </a:rPr>
              <a:t>// </a:t>
            </a:r>
            <a:r>
              <a:rPr lang="ru-RU" sz="2400" dirty="0">
                <a:latin typeface="Consolas" panose="020B0609020204030204" pitchFamily="49" charset="0"/>
                <a:cs typeface="Consolas" panose="020B0609020204030204" pitchFamily="49" charset="0"/>
              </a:rPr>
              <a:t>закрываем </a:t>
            </a:r>
            <a:r>
              <a:rPr lang="ru-RU" sz="2400" dirty="0" smtClean="0">
                <a:latin typeface="Consolas" panose="020B0609020204030204" pitchFamily="49" charset="0"/>
                <a:cs typeface="Consolas" panose="020B0609020204030204" pitchFamily="49" charset="0"/>
              </a:rPr>
              <a:t>созданное </a:t>
            </a:r>
            <a:r>
              <a:rPr lang="ru-RU" sz="2400" dirty="0">
                <a:latin typeface="Consolas" panose="020B0609020204030204" pitchFamily="49" charset="0"/>
                <a:cs typeface="Consolas" panose="020B0609020204030204" pitchFamily="49" charset="0"/>
              </a:rPr>
              <a:t>окно через 5 </a:t>
            </a:r>
            <a:r>
              <a:rPr lang="ru-RU" sz="2400" dirty="0" smtClean="0">
                <a:latin typeface="Consolas" panose="020B0609020204030204" pitchFamily="49" charset="0"/>
                <a:cs typeface="Consolas" panose="020B0609020204030204" pitchFamily="49" charset="0"/>
              </a:rPr>
              <a:t>сек</a:t>
            </a:r>
            <a:endParaRPr lang="en-US" sz="22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Пример</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18</a:t>
            </a:fld>
            <a:endParaRPr lang="ru-RU"/>
          </a:p>
        </p:txBody>
      </p:sp>
    </p:spTree>
    <p:extLst>
      <p:ext uri="{BB962C8B-B14F-4D97-AF65-F5344CB8AC3E}">
        <p14:creationId xmlns:p14="http://schemas.microsoft.com/office/powerpoint/2010/main" val="2942184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313387" cy="4093428"/>
          </a:xfrm>
          <a:prstGeom prst="rect">
            <a:avLst/>
          </a:prstGeom>
          <a:noFill/>
        </p:spPr>
        <p:txBody>
          <a:bodyPr wrap="square" rtlCol="0">
            <a:spAutoFit/>
          </a:bodyPr>
          <a:lstStyle/>
          <a:p>
            <a:pPr indent="357188"/>
            <a:r>
              <a:rPr lang="ru-RU" sz="2000" b="1" dirty="0"/>
              <a:t>Полем статуса </a:t>
            </a:r>
            <a:r>
              <a:rPr lang="ru-RU" sz="2000" dirty="0"/>
              <a:t>(</a:t>
            </a:r>
            <a:r>
              <a:rPr lang="ru-RU" sz="2000" dirty="0" err="1"/>
              <a:t>status</a:t>
            </a:r>
            <a:r>
              <a:rPr lang="ru-RU" sz="2000" dirty="0"/>
              <a:t> </a:t>
            </a:r>
            <a:r>
              <a:rPr lang="ru-RU" sz="2000" dirty="0" err="1"/>
              <a:t>bar</a:t>
            </a:r>
            <a:r>
              <a:rPr lang="ru-RU" sz="2000" dirty="0"/>
              <a:t>) называют поле нижней части окна браузера сразу под областью отображения HTML-страницы.</a:t>
            </a:r>
            <a:endParaRPr lang="en-US" sz="2000" dirty="0"/>
          </a:p>
          <a:p>
            <a:pPr indent="357188"/>
            <a:r>
              <a:rPr lang="ru-RU" sz="2000" dirty="0"/>
              <a:t>В поле статуса отображается информация о состоянии браузера (загрузка документа, загрузка графики, завершение загрузки, запуск апплета и т.п.). Программа на </a:t>
            </a:r>
            <a:r>
              <a:rPr lang="ru-RU" sz="2000" dirty="0" err="1"/>
              <a:t>JavaScript</a:t>
            </a:r>
            <a:r>
              <a:rPr lang="ru-RU" sz="2000" dirty="0"/>
              <a:t> имеет возможность работать с этим полем как с изменяемым свойством окна. При этом с ним связаны два разных свойства:</a:t>
            </a:r>
          </a:p>
          <a:p>
            <a:pPr lvl="0" indent="357188"/>
            <a:r>
              <a:rPr lang="ru-RU" sz="2000" b="1" dirty="0" err="1"/>
              <a:t>window.status</a:t>
            </a:r>
            <a:r>
              <a:rPr lang="ru-RU" sz="2000" b="1" dirty="0"/>
              <a:t> </a:t>
            </a:r>
            <a:r>
              <a:rPr lang="ru-RU" sz="2000" dirty="0"/>
              <a:t>— значение поля статуса; </a:t>
            </a:r>
          </a:p>
          <a:p>
            <a:pPr lvl="0" indent="357188"/>
            <a:r>
              <a:rPr lang="ru-RU" sz="2000" b="1" dirty="0" err="1"/>
              <a:t>window.defaultStatus</a:t>
            </a:r>
            <a:r>
              <a:rPr lang="ru-RU" sz="2000" dirty="0"/>
              <a:t> — значение поля статуса по умолчанию.</a:t>
            </a:r>
          </a:p>
          <a:p>
            <a:pPr indent="357188"/>
            <a:r>
              <a:rPr lang="ru-RU" sz="2000" dirty="0"/>
              <a:t> Значение свойства </a:t>
            </a:r>
            <a:r>
              <a:rPr lang="ru-RU" sz="2000" dirty="0" err="1"/>
              <a:t>status</a:t>
            </a:r>
            <a:r>
              <a:rPr lang="ru-RU" sz="2000" dirty="0"/>
              <a:t> можно изменить — и оно тут же будет отображено в поле статуса. Свойство </a:t>
            </a:r>
            <a:r>
              <a:rPr lang="ru-RU" sz="2000" dirty="0" err="1"/>
              <a:t>defaultStatus</a:t>
            </a:r>
            <a:r>
              <a:rPr lang="ru-RU" sz="2000" dirty="0"/>
              <a:t> тоже можно менять — и сразу по его изменении оно отображается в поле </a:t>
            </a:r>
            <a:r>
              <a:rPr lang="ru-RU" sz="2000" dirty="0" smtClean="0"/>
              <a:t>статуса.</a:t>
            </a:r>
            <a:endParaRPr lang="ru-RU" sz="2000" dirty="0"/>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olidFill>
                <a:effectLst>
                  <a:outerShdw blurRad="63500" dist="38100" dir="5400000" algn="t" rotWithShape="0">
                    <a:prstClr val="black">
                      <a:alpha val="25000"/>
                    </a:prstClr>
                  </a:outerShdw>
                </a:effectLst>
                <a:ea typeface="+mj-ea"/>
                <a:cs typeface="+mj-cs"/>
              </a:rPr>
              <a:t>Поле статуса и свойство </a:t>
            </a:r>
            <a:r>
              <a:rPr lang="ru-RU" sz="2800" b="1" dirty="0" err="1">
                <a:solidFill>
                  <a:schemeClr val="tx2"/>
                </a:solidFill>
                <a:effectLst>
                  <a:outerShdw blurRad="63500" dist="38100" dir="5400000" algn="t" rotWithShape="0">
                    <a:prstClr val="black">
                      <a:alpha val="25000"/>
                    </a:prstClr>
                  </a:outerShdw>
                </a:effectLst>
                <a:ea typeface="+mj-ea"/>
                <a:cs typeface="+mj-cs"/>
              </a:rPr>
              <a:t>window.status</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19</a:t>
            </a:fld>
            <a:endParaRPr lang="ru-RU"/>
          </a:p>
        </p:txBody>
      </p:sp>
    </p:spTree>
    <p:extLst>
      <p:ext uri="{BB962C8B-B14F-4D97-AF65-F5344CB8AC3E}">
        <p14:creationId xmlns:p14="http://schemas.microsoft.com/office/powerpoint/2010/main" val="33809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768" y="832644"/>
            <a:ext cx="8443836" cy="2308324"/>
          </a:xfrm>
          <a:prstGeom prst="rect">
            <a:avLst/>
          </a:prstGeom>
          <a:noFill/>
        </p:spPr>
        <p:txBody>
          <a:bodyPr wrap="square" rtlCol="0">
            <a:spAutoFit/>
          </a:bodyPr>
          <a:lstStyle/>
          <a:p>
            <a:pPr indent="457200"/>
            <a:r>
              <a:rPr lang="ru-RU" sz="2400" dirty="0" smtClean="0"/>
              <a:t>Полная реализация </a:t>
            </a:r>
            <a:r>
              <a:rPr lang="ru-RU" sz="2400" dirty="0" err="1" smtClean="0"/>
              <a:t>JavaScript</a:t>
            </a:r>
            <a:r>
              <a:rPr lang="ru-RU" sz="2400" dirty="0" smtClean="0"/>
              <a:t> </a:t>
            </a:r>
            <a:r>
              <a:rPr lang="ru-RU" sz="2400" dirty="0"/>
              <a:t>состоит из трех </a:t>
            </a:r>
            <a:r>
              <a:rPr lang="ru-RU" sz="2400" dirty="0" smtClean="0"/>
              <a:t>частей </a:t>
            </a:r>
            <a:r>
              <a:rPr lang="ru-RU" sz="2400" dirty="0"/>
              <a:t>:</a:t>
            </a:r>
          </a:p>
          <a:p>
            <a:pPr indent="533400">
              <a:buFont typeface="Arial" panose="020B0604020202020204" pitchFamily="34" charset="0"/>
              <a:buChar char="•"/>
              <a:tabLst>
                <a:tab pos="895350" algn="l"/>
              </a:tabLst>
            </a:pPr>
            <a:r>
              <a:rPr lang="ru-RU" sz="2400" b="1" dirty="0" smtClean="0"/>
              <a:t>ядро</a:t>
            </a:r>
            <a:r>
              <a:rPr lang="ru-RU" sz="2400" dirty="0" smtClean="0"/>
              <a:t> </a:t>
            </a:r>
            <a:r>
              <a:rPr lang="ru-RU" sz="2400" dirty="0"/>
              <a:t>( </a:t>
            </a:r>
            <a:r>
              <a:rPr lang="en-US" sz="2400" dirty="0" smtClean="0"/>
              <a:t>ECMAScript</a:t>
            </a:r>
            <a:r>
              <a:rPr lang="en-US" sz="2400" dirty="0"/>
              <a:t>);</a:t>
            </a:r>
          </a:p>
          <a:p>
            <a:pPr indent="533400">
              <a:buFont typeface="Arial" panose="020B0604020202020204" pitchFamily="34" charset="0"/>
              <a:buChar char="•"/>
              <a:tabLst>
                <a:tab pos="895350" algn="l"/>
              </a:tabLst>
            </a:pPr>
            <a:r>
              <a:rPr lang="ru-RU" sz="2400" b="1" dirty="0" smtClean="0"/>
              <a:t>объектная </a:t>
            </a:r>
            <a:r>
              <a:rPr lang="ru-RU" sz="2400" b="1" dirty="0"/>
              <a:t>модель документа </a:t>
            </a:r>
            <a:r>
              <a:rPr lang="ru-RU" sz="2400" dirty="0"/>
              <a:t>( </a:t>
            </a:r>
            <a:r>
              <a:rPr lang="ru-RU" sz="2400" dirty="0" err="1"/>
              <a:t>Document</a:t>
            </a:r>
            <a:r>
              <a:rPr lang="ru-RU" sz="2400" dirty="0"/>
              <a:t> </a:t>
            </a:r>
            <a:r>
              <a:rPr lang="ru-RU" sz="2400" dirty="0" err="1"/>
              <a:t>Obj</a:t>
            </a:r>
            <a:r>
              <a:rPr lang="ru-RU" sz="2400" dirty="0"/>
              <a:t> </a:t>
            </a:r>
            <a:r>
              <a:rPr lang="ru-RU" sz="2400" dirty="0" err="1"/>
              <a:t>ect</a:t>
            </a:r>
            <a:r>
              <a:rPr lang="ru-RU" sz="2400" dirty="0"/>
              <a:t> </a:t>
            </a:r>
            <a:r>
              <a:rPr lang="ru-RU" sz="2400" dirty="0" err="1"/>
              <a:t>Model</a:t>
            </a:r>
            <a:r>
              <a:rPr lang="ru-RU" sz="2400" dirty="0"/>
              <a:t>, </a:t>
            </a:r>
            <a:r>
              <a:rPr lang="ru-RU" sz="2400" dirty="0" smtClean="0"/>
              <a:t>DOM </a:t>
            </a:r>
            <a:r>
              <a:rPr lang="ru-RU" sz="2400" dirty="0"/>
              <a:t>) ;</a:t>
            </a:r>
          </a:p>
          <a:p>
            <a:pPr indent="533400">
              <a:buFont typeface="Arial" panose="020B0604020202020204" pitchFamily="34" charset="0"/>
              <a:buChar char="•"/>
              <a:tabLst>
                <a:tab pos="895350" algn="l"/>
              </a:tabLst>
            </a:pPr>
            <a:r>
              <a:rPr lang="ru-RU" sz="2400" b="1" dirty="0" smtClean="0"/>
              <a:t>объектная </a:t>
            </a:r>
            <a:r>
              <a:rPr lang="ru-RU" sz="2400" b="1" dirty="0"/>
              <a:t>модель браузера </a:t>
            </a:r>
            <a:r>
              <a:rPr lang="ru-RU" sz="2400" dirty="0"/>
              <a:t>( </a:t>
            </a:r>
            <a:r>
              <a:rPr lang="ru-RU" sz="2400" dirty="0" err="1" smtClean="0"/>
              <a:t>Browser</a:t>
            </a:r>
            <a:r>
              <a:rPr lang="ru-RU" sz="2400" dirty="0" smtClean="0"/>
              <a:t> </a:t>
            </a:r>
            <a:r>
              <a:rPr lang="ru-RU" sz="2400" dirty="0" err="1"/>
              <a:t>Obj</a:t>
            </a:r>
            <a:r>
              <a:rPr lang="ru-RU" sz="2400" dirty="0"/>
              <a:t> </a:t>
            </a:r>
            <a:r>
              <a:rPr lang="ru-RU" sz="2400" dirty="0" err="1"/>
              <a:t>ect</a:t>
            </a:r>
            <a:r>
              <a:rPr lang="ru-RU" sz="2400" dirty="0"/>
              <a:t> </a:t>
            </a:r>
            <a:r>
              <a:rPr lang="ru-RU" sz="2400" dirty="0" err="1"/>
              <a:t>Model</a:t>
            </a:r>
            <a:r>
              <a:rPr lang="ru-RU" sz="2400" dirty="0"/>
              <a:t>, </a:t>
            </a:r>
            <a:r>
              <a:rPr lang="en-US" sz="2400" dirty="0" smtClean="0"/>
              <a:t>B</a:t>
            </a:r>
            <a:r>
              <a:rPr lang="ru-RU" sz="2400" dirty="0" smtClean="0"/>
              <a:t>ОМ) </a:t>
            </a:r>
            <a:r>
              <a:rPr lang="ru-RU" sz="2400" dirty="0"/>
              <a:t>.</a:t>
            </a:r>
          </a:p>
        </p:txBody>
      </p:sp>
      <p:sp>
        <p:nvSpPr>
          <p:cNvPr id="2" name="Номер слайда 1"/>
          <p:cNvSpPr>
            <a:spLocks noGrp="1"/>
          </p:cNvSpPr>
          <p:nvPr>
            <p:ph type="sldNum" sz="quarter" idx="11"/>
          </p:nvPr>
        </p:nvSpPr>
        <p:spPr/>
        <p:txBody>
          <a:bodyPr/>
          <a:lstStyle/>
          <a:p>
            <a:fld id="{920FC469-5B22-43A1-8EB1-A2BB49E221A2}" type="slidenum">
              <a:rPr lang="ru-RU" smtClean="0"/>
              <a:t>2</a:t>
            </a:fld>
            <a:endParaRPr lang="ru-RU"/>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860" y="3429000"/>
            <a:ext cx="5619320" cy="23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464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196752"/>
            <a:ext cx="8313387" cy="5509200"/>
          </a:xfrm>
          <a:prstGeom prst="rect">
            <a:avLst/>
          </a:prstGeom>
          <a:noFill/>
        </p:spPr>
        <p:txBody>
          <a:bodyPr wrap="square" rtlCol="0">
            <a:spAutoFit/>
          </a:bodyPr>
          <a:lstStyle/>
          <a:p>
            <a:pPr indent="357188"/>
            <a:r>
              <a:rPr lang="ru-RU" sz="2200" dirty="0"/>
              <a:t>Свойство </a:t>
            </a:r>
            <a:r>
              <a:rPr lang="ru-RU" sz="2200" b="1" dirty="0" err="1"/>
              <a:t>status</a:t>
            </a:r>
            <a:r>
              <a:rPr lang="ru-RU" sz="2200" dirty="0"/>
              <a:t> связано с отображением сообщений о событиях, отличных от простой загрузки </a:t>
            </a:r>
            <a:r>
              <a:rPr lang="ru-RU" sz="2200" dirty="0" smtClean="0"/>
              <a:t>страницы.</a:t>
            </a:r>
          </a:p>
          <a:p>
            <a:pPr indent="357188"/>
            <a:r>
              <a:rPr lang="ru-RU" sz="2200" dirty="0" smtClean="0"/>
              <a:t>При наведении </a:t>
            </a:r>
            <a:r>
              <a:rPr lang="ru-RU" sz="2200" dirty="0"/>
              <a:t>указателя мыши на ссылку обработчик </a:t>
            </a:r>
            <a:r>
              <a:rPr lang="ru-RU" sz="2200" b="1" dirty="0" err="1"/>
              <a:t>onMouseOver</a:t>
            </a:r>
            <a:r>
              <a:rPr lang="ru-RU" sz="2200" dirty="0"/>
              <a:t> помещает в поле статуса значение URL, указанное в атрибуте HREF этой ссылки (при этом не меняя значения свойств </a:t>
            </a:r>
            <a:r>
              <a:rPr lang="ru-RU" sz="2200" dirty="0" err="1"/>
              <a:t>status</a:t>
            </a:r>
            <a:r>
              <a:rPr lang="ru-RU" sz="2200" dirty="0"/>
              <a:t> и </a:t>
            </a:r>
            <a:r>
              <a:rPr lang="ru-RU" sz="2200" dirty="0" err="1"/>
              <a:t>defaultStatus</a:t>
            </a:r>
            <a:r>
              <a:rPr lang="ru-RU" sz="2200" dirty="0" smtClean="0"/>
              <a:t>).</a:t>
            </a:r>
          </a:p>
          <a:p>
            <a:pPr indent="357188"/>
            <a:r>
              <a:rPr lang="ru-RU" sz="2200" dirty="0" smtClean="0"/>
              <a:t>При </a:t>
            </a:r>
            <a:r>
              <a:rPr lang="ru-RU" sz="2200" dirty="0"/>
              <a:t>попадании </a:t>
            </a:r>
            <a:r>
              <a:rPr lang="ru-RU" sz="2200" dirty="0" smtClean="0"/>
              <a:t>курсора </a:t>
            </a:r>
            <a:r>
              <a:rPr lang="ru-RU" sz="2200" dirty="0"/>
              <a:t>мыши на область, свободную от ссылок, обработчик </a:t>
            </a:r>
            <a:r>
              <a:rPr lang="ru-RU" sz="2200" b="1" dirty="0" err="1"/>
              <a:t>onMouseOut</a:t>
            </a:r>
            <a:r>
              <a:rPr lang="ru-RU" sz="2200" dirty="0"/>
              <a:t> возвращает в поле статуса значение </a:t>
            </a:r>
            <a:r>
              <a:rPr lang="ru-RU" sz="2200" b="1" dirty="0" err="1"/>
              <a:t>defaultStatus</a:t>
            </a:r>
            <a:r>
              <a:rPr lang="ru-RU" sz="2200" dirty="0"/>
              <a:t>, при условии, что оно не </a:t>
            </a:r>
            <a:r>
              <a:rPr lang="ru-RU" sz="2200" dirty="0" smtClean="0"/>
              <a:t>пустая </a:t>
            </a:r>
            <a:r>
              <a:rPr lang="ru-RU" sz="2200" dirty="0"/>
              <a:t>строка (не меняя значений обоих свойств). </a:t>
            </a:r>
          </a:p>
          <a:p>
            <a:pPr indent="357188"/>
            <a:endParaRPr lang="ru-RU" sz="2200" dirty="0" smtClean="0">
              <a:latin typeface="Consolas" panose="020B0609020204030204" pitchFamily="49" charset="0"/>
              <a:cs typeface="Consolas" panose="020B0609020204030204" pitchFamily="49" charset="0"/>
            </a:endParaRPr>
          </a:p>
          <a:p>
            <a:pPr indent="357188"/>
            <a:r>
              <a:rPr lang="ru-RU" sz="2200" dirty="0" smtClean="0">
                <a:latin typeface="Consolas" panose="020B0609020204030204" pitchFamily="49" charset="0"/>
                <a:cs typeface="Consolas" panose="020B0609020204030204" pitchFamily="49" charset="0"/>
              </a:rPr>
              <a:t>&lt;</a:t>
            </a:r>
            <a:r>
              <a:rPr lang="en-US" sz="2200" dirty="0">
                <a:latin typeface="Consolas" panose="020B0609020204030204" pitchFamily="49" charset="0"/>
                <a:cs typeface="Consolas" panose="020B0609020204030204" pitchFamily="49" charset="0"/>
              </a:rPr>
              <a:t>A </a:t>
            </a:r>
            <a:r>
              <a:rPr lang="en-US" sz="2200" dirty="0" err="1">
                <a:latin typeface="Consolas" panose="020B0609020204030204" pitchFamily="49" charset="0"/>
                <a:cs typeface="Consolas" panose="020B0609020204030204" pitchFamily="49" charset="0"/>
              </a:rPr>
              <a:t>onMouseOver</a:t>
            </a:r>
            <a:r>
              <a:rPr lang="ru-RU" sz="2200" dirty="0">
                <a:latin typeface="Consolas" panose="020B0609020204030204" pitchFamily="49" charset="0"/>
                <a:cs typeface="Consolas" panose="020B0609020204030204" pitchFamily="49" charset="0"/>
              </a:rPr>
              <a:t>="</a:t>
            </a:r>
            <a:r>
              <a:rPr lang="en-US" sz="2200" dirty="0">
                <a:latin typeface="Consolas" panose="020B0609020204030204" pitchFamily="49" charset="0"/>
                <a:cs typeface="Consolas" panose="020B0609020204030204" pitchFamily="49" charset="0"/>
              </a:rPr>
              <a:t>window</a:t>
            </a:r>
            <a:r>
              <a:rPr lang="ru-RU" sz="2200" dirty="0">
                <a:latin typeface="Consolas" panose="020B0609020204030204" pitchFamily="49" charset="0"/>
                <a:cs typeface="Consolas" panose="020B0609020204030204" pitchFamily="49" charset="0"/>
              </a:rPr>
              <a:t>.</a:t>
            </a:r>
            <a:r>
              <a:rPr lang="en-US" sz="2200" dirty="0">
                <a:latin typeface="Consolas" panose="020B0609020204030204" pitchFamily="49" charset="0"/>
                <a:cs typeface="Consolas" panose="020B0609020204030204" pitchFamily="49" charset="0"/>
              </a:rPr>
              <a:t>status</a:t>
            </a:r>
            <a:r>
              <a:rPr lang="ru-RU" sz="2200" dirty="0">
                <a:latin typeface="Consolas" panose="020B0609020204030204" pitchFamily="49" charset="0"/>
                <a:cs typeface="Consolas" panose="020B0609020204030204" pitchFamily="49" charset="0"/>
              </a:rPr>
              <a:t>='Мышь над ссылкой';</a:t>
            </a:r>
            <a:r>
              <a:rPr lang="en-US" sz="2200" dirty="0">
                <a:latin typeface="Consolas" panose="020B0609020204030204" pitchFamily="49" charset="0"/>
                <a:cs typeface="Consolas" panose="020B0609020204030204" pitchFamily="49" charset="0"/>
              </a:rPr>
              <a:t>return true</a:t>
            </a:r>
            <a:r>
              <a:rPr lang="ru-RU"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onMouseOut</a:t>
            </a:r>
            <a:r>
              <a:rPr lang="ru-RU" sz="2200" dirty="0">
                <a:latin typeface="Consolas" panose="020B0609020204030204" pitchFamily="49" charset="0"/>
                <a:cs typeface="Consolas" panose="020B0609020204030204" pitchFamily="49" charset="0"/>
              </a:rPr>
              <a:t>="</a:t>
            </a:r>
            <a:r>
              <a:rPr lang="en-US" sz="2200" dirty="0">
                <a:latin typeface="Consolas" panose="020B0609020204030204" pitchFamily="49" charset="0"/>
                <a:cs typeface="Consolas" panose="020B0609020204030204" pitchFamily="49" charset="0"/>
              </a:rPr>
              <a:t>window</a:t>
            </a:r>
            <a:r>
              <a:rPr lang="ru-RU" sz="2200" dirty="0">
                <a:latin typeface="Consolas" panose="020B0609020204030204" pitchFamily="49" charset="0"/>
                <a:cs typeface="Consolas" panose="020B0609020204030204" pitchFamily="49" charset="0"/>
              </a:rPr>
              <a:t>.</a:t>
            </a:r>
            <a:r>
              <a:rPr lang="en-US" sz="2200" dirty="0">
                <a:latin typeface="Consolas" panose="020B0609020204030204" pitchFamily="49" charset="0"/>
                <a:cs typeface="Consolas" panose="020B0609020204030204" pitchFamily="49" charset="0"/>
              </a:rPr>
              <a:t>status</a:t>
            </a:r>
            <a:r>
              <a:rPr lang="ru-RU" sz="2200" dirty="0">
                <a:latin typeface="Consolas" panose="020B0609020204030204" pitchFamily="49" charset="0"/>
                <a:cs typeface="Consolas" panose="020B0609020204030204" pitchFamily="49" charset="0"/>
              </a:rPr>
              <a:t>='Мышь увели со ссылки';" HREF="http://site.com/"&gt;Наведите мышь на ссылку и следите за полем статуса&lt;/A&gt;</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olidFill>
                <a:effectLst>
                  <a:outerShdw blurRad="63500" dist="38100" dir="5400000" algn="t" rotWithShape="0">
                    <a:prstClr val="black">
                      <a:alpha val="25000"/>
                    </a:prstClr>
                  </a:outerShdw>
                </a:effectLst>
                <a:ea typeface="+mj-ea"/>
                <a:cs typeface="+mj-cs"/>
              </a:rPr>
              <a:t>Программируем </a:t>
            </a:r>
            <a:r>
              <a:rPr lang="ru-RU" sz="2800" b="1" dirty="0" err="1" smtClean="0">
                <a:solidFill>
                  <a:schemeClr val="tx2"/>
                </a:solidFill>
                <a:effectLst>
                  <a:outerShdw blurRad="63500" dist="38100" dir="5400000" algn="t" rotWithShape="0">
                    <a:prstClr val="black">
                      <a:alpha val="25000"/>
                    </a:prstClr>
                  </a:outerShdw>
                </a:effectLst>
                <a:ea typeface="+mj-ea"/>
                <a:cs typeface="+mj-cs"/>
              </a:rPr>
              <a:t>status</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20</a:t>
            </a:fld>
            <a:endParaRPr lang="ru-RU"/>
          </a:p>
        </p:txBody>
      </p:sp>
    </p:spTree>
    <p:extLst>
      <p:ext uri="{BB962C8B-B14F-4D97-AF65-F5344CB8AC3E}">
        <p14:creationId xmlns:p14="http://schemas.microsoft.com/office/powerpoint/2010/main" val="429892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69" y="1340768"/>
            <a:ext cx="8313387" cy="5170646"/>
          </a:xfrm>
          <a:prstGeom prst="rect">
            <a:avLst/>
          </a:prstGeom>
          <a:noFill/>
        </p:spPr>
        <p:txBody>
          <a:bodyPr wrap="square" rtlCol="0">
            <a:spAutoFit/>
          </a:bodyPr>
          <a:lstStyle/>
          <a:p>
            <a:pPr indent="357188"/>
            <a:r>
              <a:rPr lang="ru-RU" sz="2200" dirty="0"/>
              <a:t>Свойство </a:t>
            </a:r>
            <a:r>
              <a:rPr lang="ru-RU" sz="2200" b="1" dirty="0" err="1"/>
              <a:t>defaultStatus</a:t>
            </a:r>
            <a:r>
              <a:rPr lang="ru-RU" sz="2200" dirty="0"/>
              <a:t> определяет текст, отображаемый в поле статуса, когда никаких событий не происходит. Дополним </a:t>
            </a:r>
            <a:r>
              <a:rPr lang="ru-RU" sz="2200" dirty="0" smtClean="0"/>
              <a:t>изменением </a:t>
            </a:r>
            <a:r>
              <a:rPr lang="ru-RU" sz="2200" dirty="0"/>
              <a:t>этого свойства в момент окончания загрузки документа, т.е. в обработчике </a:t>
            </a:r>
            <a:r>
              <a:rPr lang="ru-RU" sz="2200" b="1" dirty="0" err="1"/>
              <a:t>onLoad</a:t>
            </a:r>
            <a:r>
              <a:rPr lang="ru-RU" sz="2200" dirty="0"/>
              <a:t>:</a:t>
            </a:r>
          </a:p>
          <a:p>
            <a:pPr indent="357188"/>
            <a:endParaRPr lang="ru-RU" sz="2200" dirty="0" smtClean="0">
              <a:latin typeface="Consolas" panose="020B0609020204030204" pitchFamily="49" charset="0"/>
              <a:cs typeface="Consolas" panose="020B0609020204030204" pitchFamily="49" charset="0"/>
            </a:endParaRPr>
          </a:p>
          <a:p>
            <a:pPr indent="357188"/>
            <a:r>
              <a:rPr lang="en-US" sz="2200" dirty="0" smtClean="0">
                <a:latin typeface="Consolas" panose="020B0609020204030204" pitchFamily="49" charset="0"/>
                <a:cs typeface="Consolas" panose="020B0609020204030204" pitchFamily="49" charset="0"/>
              </a:rPr>
              <a:t>&lt;</a:t>
            </a:r>
            <a:r>
              <a:rPr lang="en-US" sz="2200" dirty="0">
                <a:latin typeface="Consolas" panose="020B0609020204030204" pitchFamily="49" charset="0"/>
                <a:cs typeface="Consolas" panose="020B0609020204030204" pitchFamily="49" charset="0"/>
              </a:rPr>
              <a:t>BODY </a:t>
            </a:r>
            <a:r>
              <a:rPr lang="en-US" sz="2200" dirty="0" err="1">
                <a:latin typeface="Consolas" panose="020B0609020204030204" pitchFamily="49" charset="0"/>
                <a:cs typeface="Consolas" panose="020B0609020204030204" pitchFamily="49" charset="0"/>
              </a:rPr>
              <a:t>onLoad</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window.defaultStatus</a:t>
            </a:r>
            <a:r>
              <a:rPr lang="en-US" sz="2200" dirty="0">
                <a:latin typeface="Consolas" panose="020B0609020204030204" pitchFamily="49" charset="0"/>
                <a:cs typeface="Consolas" panose="020B0609020204030204" pitchFamily="49" charset="0"/>
              </a:rPr>
              <a:t>='</a:t>
            </a:r>
            <a:r>
              <a:rPr lang="ru-RU" sz="2200" dirty="0">
                <a:latin typeface="Consolas" panose="020B0609020204030204" pitchFamily="49" charset="0"/>
                <a:cs typeface="Consolas" panose="020B0609020204030204" pitchFamily="49" charset="0"/>
              </a:rPr>
              <a:t>Значение по умолчанию</a:t>
            </a:r>
            <a:r>
              <a:rPr lang="en-US" sz="2200" dirty="0">
                <a:latin typeface="Consolas" panose="020B0609020204030204" pitchFamily="49" charset="0"/>
                <a:cs typeface="Consolas" panose="020B0609020204030204" pitchFamily="49" charset="0"/>
              </a:rPr>
              <a:t>';"&gt;</a:t>
            </a:r>
          </a:p>
          <a:p>
            <a:pPr indent="357188"/>
            <a:r>
              <a:rPr lang="en-US" sz="2200" dirty="0">
                <a:latin typeface="Consolas" panose="020B0609020204030204" pitchFamily="49" charset="0"/>
                <a:cs typeface="Consolas" panose="020B0609020204030204" pitchFamily="49" charset="0"/>
              </a:rPr>
              <a:t>&lt;A </a:t>
            </a:r>
            <a:r>
              <a:rPr lang="en-US" sz="2200" dirty="0" err="1">
                <a:latin typeface="Consolas" panose="020B0609020204030204" pitchFamily="49" charset="0"/>
                <a:cs typeface="Consolas" panose="020B0609020204030204" pitchFamily="49" charset="0"/>
              </a:rPr>
              <a:t>onMouseOver</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window.status</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Мышь</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над</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ссылкой</a:t>
            </a:r>
            <a:r>
              <a:rPr lang="en-US" sz="2200" dirty="0">
                <a:latin typeface="Consolas" panose="020B0609020204030204" pitchFamily="49" charset="0"/>
                <a:cs typeface="Consolas" panose="020B0609020204030204" pitchFamily="49" charset="0"/>
              </a:rPr>
              <a:t>';return true;" </a:t>
            </a:r>
            <a:r>
              <a:rPr lang="en-US" sz="2200" dirty="0" err="1">
                <a:latin typeface="Consolas" panose="020B0609020204030204" pitchFamily="49" charset="0"/>
                <a:cs typeface="Consolas" panose="020B0609020204030204" pitchFamily="49" charset="0"/>
              </a:rPr>
              <a:t>onMouseOut</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window.status</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Мышь</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увели</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со</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ссылки</a:t>
            </a:r>
            <a:r>
              <a:rPr lang="en-US" sz="2200" dirty="0">
                <a:latin typeface="Consolas" panose="020B0609020204030204" pitchFamily="49" charset="0"/>
                <a:cs typeface="Consolas" panose="020B0609020204030204" pitchFamily="49" charset="0"/>
              </a:rPr>
              <a:t>'; </a:t>
            </a:r>
          </a:p>
          <a:p>
            <a:pPr indent="357188"/>
            <a:r>
              <a:rPr lang="en-US" sz="2200" dirty="0">
                <a:latin typeface="Consolas" panose="020B0609020204030204" pitchFamily="49" charset="0"/>
                <a:cs typeface="Consolas" panose="020B0609020204030204" pitchFamily="49" charset="0"/>
              </a:rPr>
              <a:t>alert('</a:t>
            </a:r>
            <a:r>
              <a:rPr lang="en-US" sz="2200" dirty="0" err="1">
                <a:latin typeface="Consolas" panose="020B0609020204030204" pitchFamily="49" charset="0"/>
                <a:cs typeface="Consolas" panose="020B0609020204030204" pitchFamily="49" charset="0"/>
              </a:rPr>
              <a:t>Ждем</a:t>
            </a:r>
            <a:r>
              <a:rPr lang="en-US" sz="2200" dirty="0">
                <a:latin typeface="Consolas" panose="020B0609020204030204" pitchFamily="49" charset="0"/>
                <a:cs typeface="Consolas" panose="020B0609020204030204" pitchFamily="49" charset="0"/>
              </a:rPr>
              <a:t>');“ </a:t>
            </a:r>
          </a:p>
          <a:p>
            <a:pPr indent="357188"/>
            <a:r>
              <a:rPr lang="en-US" sz="2200" dirty="0">
                <a:latin typeface="Consolas" panose="020B0609020204030204" pitchFamily="49" charset="0"/>
                <a:cs typeface="Consolas" panose="020B0609020204030204" pitchFamily="49" charset="0"/>
              </a:rPr>
              <a:t>HREF="http://site.com/"&gt;</a:t>
            </a:r>
          </a:p>
          <a:p>
            <a:pPr indent="357188"/>
            <a:r>
              <a:rPr lang="en-US" sz="2200" dirty="0" err="1">
                <a:latin typeface="Consolas" panose="020B0609020204030204" pitchFamily="49" charset="0"/>
                <a:cs typeface="Consolas" panose="020B0609020204030204" pitchFamily="49" charset="0"/>
              </a:rPr>
              <a:t>Наведите</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мышь</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на</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ссылку</a:t>
            </a:r>
            <a:r>
              <a:rPr lang="en-US" sz="2200" dirty="0">
                <a:latin typeface="Consolas" panose="020B0609020204030204" pitchFamily="49" charset="0"/>
                <a:cs typeface="Consolas" panose="020B0609020204030204" pitchFamily="49" charset="0"/>
              </a:rPr>
              <a:t> и </a:t>
            </a:r>
            <a:r>
              <a:rPr lang="en-US" sz="2200" dirty="0" err="1">
                <a:latin typeface="Consolas" panose="020B0609020204030204" pitchFamily="49" charset="0"/>
                <a:cs typeface="Consolas" panose="020B0609020204030204" pitchFamily="49" charset="0"/>
              </a:rPr>
              <a:t>следите</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за</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полем</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статуса</a:t>
            </a:r>
            <a:r>
              <a:rPr lang="en-US" sz="2200" dirty="0">
                <a:latin typeface="Consolas" panose="020B0609020204030204" pitchFamily="49" charset="0"/>
                <a:cs typeface="Consolas" panose="020B0609020204030204" pitchFamily="49" charset="0"/>
              </a:rPr>
              <a:t>&lt;/A&gt;</a:t>
            </a:r>
          </a:p>
          <a:p>
            <a:pPr indent="357188"/>
            <a:r>
              <a:rPr lang="ru-RU" sz="2200" dirty="0">
                <a:latin typeface="Consolas" panose="020B0609020204030204" pitchFamily="49" charset="0"/>
                <a:cs typeface="Consolas" panose="020B0609020204030204" pitchFamily="49" charset="0"/>
              </a:rPr>
              <a:t>&lt;/</a:t>
            </a:r>
            <a:r>
              <a:rPr lang="en-US" sz="2200" dirty="0">
                <a:latin typeface="Consolas" panose="020B0609020204030204" pitchFamily="49" charset="0"/>
                <a:cs typeface="Consolas" panose="020B0609020204030204" pitchFamily="49" charset="0"/>
              </a:rPr>
              <a:t>BODY</a:t>
            </a:r>
            <a:r>
              <a:rPr lang="ru-RU" sz="2200" dirty="0">
                <a:latin typeface="Consolas" panose="020B0609020204030204" pitchFamily="49" charset="0"/>
                <a:cs typeface="Consolas" panose="020B0609020204030204" pitchFamily="49" charset="0"/>
              </a:rPr>
              <a:t>&gt;</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olidFill>
                <a:effectLst>
                  <a:outerShdw blurRad="63500" dist="38100" dir="5400000" algn="t" rotWithShape="0">
                    <a:prstClr val="black">
                      <a:alpha val="25000"/>
                    </a:prstClr>
                  </a:outerShdw>
                </a:effectLst>
                <a:ea typeface="+mj-ea"/>
                <a:cs typeface="+mj-cs"/>
              </a:rPr>
              <a:t>Программируем </a:t>
            </a:r>
            <a:r>
              <a:rPr lang="en-US" sz="2800" b="1" dirty="0">
                <a:solidFill>
                  <a:schemeClr val="tx2"/>
                </a:solidFill>
                <a:effectLst>
                  <a:outerShdw blurRad="63500" dist="38100" dir="5400000" algn="t" rotWithShape="0">
                    <a:prstClr val="black">
                      <a:alpha val="25000"/>
                    </a:prstClr>
                  </a:outerShdw>
                </a:effectLst>
                <a:ea typeface="+mj-ea"/>
                <a:cs typeface="+mj-cs"/>
              </a:rPr>
              <a:t>default</a:t>
            </a:r>
            <a:r>
              <a:rPr lang="ru-RU" sz="2800" b="1" dirty="0" err="1" smtClean="0">
                <a:solidFill>
                  <a:schemeClr val="tx2"/>
                </a:solidFill>
                <a:effectLst>
                  <a:outerShdw blurRad="63500" dist="38100" dir="5400000" algn="t" rotWithShape="0">
                    <a:prstClr val="black">
                      <a:alpha val="25000"/>
                    </a:prstClr>
                  </a:outerShdw>
                </a:effectLst>
                <a:ea typeface="+mj-ea"/>
                <a:cs typeface="+mj-cs"/>
              </a:rPr>
              <a:t>status</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21</a:t>
            </a:fld>
            <a:endParaRPr lang="ru-RU"/>
          </a:p>
        </p:txBody>
      </p:sp>
    </p:spTree>
    <p:extLst>
      <p:ext uri="{BB962C8B-B14F-4D97-AF65-F5344CB8AC3E}">
        <p14:creationId xmlns:p14="http://schemas.microsoft.com/office/powerpoint/2010/main" val="513039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107" y="1124743"/>
            <a:ext cx="8169373" cy="5632311"/>
          </a:xfrm>
          <a:prstGeom prst="rect">
            <a:avLst/>
          </a:prstGeom>
          <a:noFill/>
        </p:spPr>
        <p:txBody>
          <a:bodyPr wrap="square" rtlCol="0">
            <a:spAutoFit/>
          </a:bodyPr>
          <a:lstStyle/>
          <a:p>
            <a:pPr indent="361950"/>
            <a:r>
              <a:rPr lang="ru-RU" sz="2000" dirty="0"/>
              <a:t>Объект </a:t>
            </a:r>
            <a:r>
              <a:rPr lang="ru-RU" sz="2000" b="1" dirty="0" err="1"/>
              <a:t>location</a:t>
            </a:r>
            <a:r>
              <a:rPr lang="ru-RU" sz="2000" dirty="0"/>
              <a:t> содержит информацию о расположении текущей веб-страницы: URL, информацию о сервере, номер порта, </a:t>
            </a:r>
            <a:r>
              <a:rPr lang="ru-RU" sz="2000" dirty="0" smtClean="0"/>
              <a:t>протокол.</a:t>
            </a:r>
          </a:p>
          <a:p>
            <a:pPr indent="361950"/>
            <a:r>
              <a:rPr lang="ru-RU" sz="2000" dirty="0" smtClean="0"/>
              <a:t>С </a:t>
            </a:r>
            <a:r>
              <a:rPr lang="ru-RU" sz="2000" dirty="0"/>
              <a:t>помощью свойств объекта </a:t>
            </a:r>
            <a:r>
              <a:rPr lang="ru-RU" sz="2000" dirty="0" smtClean="0"/>
              <a:t>можно </a:t>
            </a:r>
            <a:r>
              <a:rPr lang="ru-RU" sz="2000" dirty="0"/>
              <a:t>получить </a:t>
            </a:r>
            <a:r>
              <a:rPr lang="ru-RU" sz="2000" dirty="0" smtClean="0"/>
              <a:t>информацию</a:t>
            </a:r>
            <a:r>
              <a:rPr lang="ru-RU" sz="2000" dirty="0"/>
              <a:t>:</a:t>
            </a:r>
          </a:p>
          <a:p>
            <a:pPr indent="382588">
              <a:spcAft>
                <a:spcPts val="600"/>
              </a:spcAft>
              <a:buFont typeface="Arial" panose="020B0604020202020204" pitchFamily="34" charset="0"/>
              <a:buChar char="•"/>
            </a:pPr>
            <a:r>
              <a:rPr lang="ru-RU" sz="2000" b="1" dirty="0" err="1" smtClean="0"/>
              <a:t>href</a:t>
            </a:r>
            <a:r>
              <a:rPr lang="ru-RU" sz="2000" b="1" dirty="0" smtClean="0"/>
              <a:t> </a:t>
            </a:r>
            <a:r>
              <a:rPr lang="ru-RU" sz="2000" dirty="0" smtClean="0">
                <a:ea typeface="SimSun-ExtB"/>
              </a:rPr>
              <a:t>-</a:t>
            </a:r>
            <a:r>
              <a:rPr lang="ru-RU" sz="2000" dirty="0" smtClean="0"/>
              <a:t> </a:t>
            </a:r>
            <a:r>
              <a:rPr lang="ru-RU" sz="2000" dirty="0"/>
              <a:t>полная строка запроса к </a:t>
            </a:r>
            <a:r>
              <a:rPr lang="ru-RU" sz="2000" dirty="0" smtClean="0"/>
              <a:t>ресурсу</a:t>
            </a:r>
            <a:r>
              <a:rPr lang="en-US" sz="2000" dirty="0" smtClean="0"/>
              <a:t>;</a:t>
            </a:r>
            <a:endParaRPr lang="ru-RU" sz="2000" dirty="0"/>
          </a:p>
          <a:p>
            <a:pPr indent="382588">
              <a:spcAft>
                <a:spcPts val="600"/>
              </a:spcAft>
              <a:buFont typeface="Arial" panose="020B0604020202020204" pitchFamily="34" charset="0"/>
              <a:buChar char="•"/>
            </a:pPr>
            <a:r>
              <a:rPr lang="ru-RU" sz="2000" b="1" dirty="0" err="1" smtClean="0"/>
              <a:t>pathname</a:t>
            </a:r>
            <a:r>
              <a:rPr lang="en-US" sz="2000" b="1" dirty="0" smtClean="0"/>
              <a:t> </a:t>
            </a:r>
            <a:r>
              <a:rPr lang="ru-RU" sz="2000" dirty="0">
                <a:ea typeface="SimSun-ExtB"/>
              </a:rPr>
              <a:t>- </a:t>
            </a:r>
            <a:r>
              <a:rPr lang="ru-RU" sz="2000" dirty="0" smtClean="0"/>
              <a:t> </a:t>
            </a:r>
            <a:r>
              <a:rPr lang="ru-RU" sz="2000" dirty="0"/>
              <a:t>путь к </a:t>
            </a:r>
            <a:r>
              <a:rPr lang="ru-RU" sz="2000" dirty="0" smtClean="0"/>
              <a:t>ресурсу</a:t>
            </a:r>
            <a:r>
              <a:rPr lang="en-US" sz="2000" dirty="0" smtClean="0"/>
              <a:t>;</a:t>
            </a:r>
            <a:endParaRPr lang="ru-RU" sz="2000" dirty="0"/>
          </a:p>
          <a:p>
            <a:pPr indent="382588">
              <a:spcAft>
                <a:spcPts val="600"/>
              </a:spcAft>
              <a:buFont typeface="Arial" panose="020B0604020202020204" pitchFamily="34" charset="0"/>
              <a:buChar char="•"/>
            </a:pPr>
            <a:r>
              <a:rPr lang="ru-RU" sz="2000" b="1" dirty="0" err="1" smtClean="0"/>
              <a:t>origin</a:t>
            </a:r>
            <a:r>
              <a:rPr lang="ru-RU" sz="2000" dirty="0" smtClean="0"/>
              <a:t> </a:t>
            </a:r>
            <a:r>
              <a:rPr lang="ru-RU" sz="2000" dirty="0">
                <a:ea typeface="SimSun-ExtB"/>
              </a:rPr>
              <a:t>- </a:t>
            </a:r>
            <a:r>
              <a:rPr lang="en-US" sz="2000" dirty="0" smtClean="0">
                <a:ea typeface="SimSun-ExtB"/>
              </a:rPr>
              <a:t> </a:t>
            </a:r>
            <a:r>
              <a:rPr lang="ru-RU" sz="2000" dirty="0" smtClean="0"/>
              <a:t>общая </a:t>
            </a:r>
            <a:r>
              <a:rPr lang="ru-RU" sz="2000" dirty="0"/>
              <a:t>схема </a:t>
            </a:r>
            <a:r>
              <a:rPr lang="ru-RU" sz="2000" dirty="0" smtClean="0"/>
              <a:t>запроса</a:t>
            </a:r>
            <a:r>
              <a:rPr lang="en-US" sz="2000" dirty="0" smtClean="0"/>
              <a:t>;</a:t>
            </a:r>
            <a:endParaRPr lang="ru-RU" sz="2000" dirty="0"/>
          </a:p>
          <a:p>
            <a:pPr indent="382588">
              <a:spcAft>
                <a:spcPts val="600"/>
              </a:spcAft>
              <a:buFont typeface="Arial" panose="020B0604020202020204" pitchFamily="34" charset="0"/>
              <a:buChar char="•"/>
            </a:pPr>
            <a:r>
              <a:rPr lang="ru-RU" sz="2000" b="1" dirty="0" err="1" smtClean="0"/>
              <a:t>protocol</a:t>
            </a:r>
            <a:r>
              <a:rPr lang="ru-RU" sz="2000" dirty="0" smtClean="0"/>
              <a:t> </a:t>
            </a:r>
            <a:r>
              <a:rPr lang="ru-RU" sz="2000" dirty="0">
                <a:ea typeface="SimSun-ExtB"/>
              </a:rPr>
              <a:t>- </a:t>
            </a:r>
            <a:r>
              <a:rPr lang="en-US" sz="2000" dirty="0" smtClean="0">
                <a:ea typeface="SimSun-ExtB"/>
              </a:rPr>
              <a:t> </a:t>
            </a:r>
            <a:r>
              <a:rPr lang="ru-RU" sz="2000" dirty="0" smtClean="0"/>
              <a:t>протокол</a:t>
            </a:r>
            <a:r>
              <a:rPr lang="en-US" sz="2000" dirty="0" smtClean="0"/>
              <a:t>;</a:t>
            </a:r>
            <a:endParaRPr lang="ru-RU" sz="2000" dirty="0"/>
          </a:p>
          <a:p>
            <a:pPr indent="382588">
              <a:spcAft>
                <a:spcPts val="600"/>
              </a:spcAft>
              <a:buFont typeface="Arial" panose="020B0604020202020204" pitchFamily="34" charset="0"/>
              <a:buChar char="•"/>
            </a:pPr>
            <a:r>
              <a:rPr lang="ru-RU" sz="2000" b="1" dirty="0" err="1" smtClean="0"/>
              <a:t>port</a:t>
            </a:r>
            <a:r>
              <a:rPr lang="ru-RU" sz="2000" dirty="0" smtClean="0"/>
              <a:t> </a:t>
            </a:r>
            <a:r>
              <a:rPr lang="ru-RU" sz="2000" dirty="0">
                <a:ea typeface="SimSun-ExtB"/>
              </a:rPr>
              <a:t>- </a:t>
            </a:r>
            <a:r>
              <a:rPr lang="en-US" sz="2000" dirty="0" smtClean="0">
                <a:ea typeface="SimSun-ExtB"/>
              </a:rPr>
              <a:t> </a:t>
            </a:r>
            <a:r>
              <a:rPr lang="ru-RU" sz="2000" dirty="0" smtClean="0"/>
              <a:t>порт</a:t>
            </a:r>
            <a:r>
              <a:rPr lang="ru-RU" sz="2000" dirty="0"/>
              <a:t>, используемый ресурсом</a:t>
            </a:r>
          </a:p>
          <a:p>
            <a:pPr indent="382588">
              <a:spcAft>
                <a:spcPts val="600"/>
              </a:spcAft>
              <a:buFont typeface="Arial" panose="020B0604020202020204" pitchFamily="34" charset="0"/>
              <a:buChar char="•"/>
            </a:pPr>
            <a:r>
              <a:rPr lang="ru-RU" sz="2000" b="1" dirty="0" err="1" smtClean="0"/>
              <a:t>host</a:t>
            </a:r>
            <a:r>
              <a:rPr lang="ru-RU" sz="2000" dirty="0" smtClean="0"/>
              <a:t> </a:t>
            </a:r>
            <a:r>
              <a:rPr lang="ru-RU" sz="2000" dirty="0">
                <a:ea typeface="SimSun-ExtB"/>
              </a:rPr>
              <a:t>- </a:t>
            </a:r>
            <a:r>
              <a:rPr lang="ru-RU" sz="2000" dirty="0" smtClean="0"/>
              <a:t>хост</a:t>
            </a:r>
            <a:endParaRPr lang="ru-RU" sz="2000" dirty="0"/>
          </a:p>
          <a:p>
            <a:pPr indent="382588">
              <a:spcAft>
                <a:spcPts val="600"/>
              </a:spcAft>
              <a:buFont typeface="Arial" panose="020B0604020202020204" pitchFamily="34" charset="0"/>
              <a:buChar char="•"/>
            </a:pPr>
            <a:r>
              <a:rPr lang="ru-RU" sz="2000" b="1" dirty="0" err="1" smtClean="0"/>
              <a:t>hostname</a:t>
            </a:r>
            <a:r>
              <a:rPr lang="ru-RU" sz="2000" dirty="0" smtClean="0"/>
              <a:t> </a:t>
            </a:r>
            <a:r>
              <a:rPr lang="ru-RU" sz="2000" dirty="0">
                <a:ea typeface="SimSun-ExtB"/>
              </a:rPr>
              <a:t>- </a:t>
            </a:r>
            <a:r>
              <a:rPr lang="ru-RU" sz="2000" dirty="0" smtClean="0"/>
              <a:t>название </a:t>
            </a:r>
            <a:r>
              <a:rPr lang="ru-RU" sz="2000" dirty="0"/>
              <a:t>хоста</a:t>
            </a:r>
          </a:p>
          <a:p>
            <a:pPr indent="382588">
              <a:spcAft>
                <a:spcPts val="600"/>
              </a:spcAft>
              <a:buFont typeface="Arial" panose="020B0604020202020204" pitchFamily="34" charset="0"/>
              <a:buChar char="•"/>
            </a:pPr>
            <a:r>
              <a:rPr lang="en-US" sz="2000" b="1" dirty="0" smtClean="0"/>
              <a:t>h</a:t>
            </a:r>
            <a:r>
              <a:rPr lang="ru-RU" sz="2000" b="1" dirty="0" err="1" smtClean="0"/>
              <a:t>ash</a:t>
            </a:r>
            <a:r>
              <a:rPr lang="en-US" sz="2000" b="1" dirty="0" smtClean="0"/>
              <a:t> </a:t>
            </a:r>
            <a:r>
              <a:rPr lang="ru-RU" sz="2000" dirty="0" smtClean="0">
                <a:ea typeface="SimSun-ExtB"/>
              </a:rPr>
              <a:t>-</a:t>
            </a:r>
            <a:r>
              <a:rPr lang="ru-RU" sz="2000" dirty="0" smtClean="0"/>
              <a:t> </a:t>
            </a:r>
            <a:r>
              <a:rPr lang="ru-RU" sz="2000" dirty="0"/>
              <a:t>если строка запроса содержит символ решетки (#), то </a:t>
            </a:r>
            <a:r>
              <a:rPr lang="ru-RU" sz="2000" dirty="0" smtClean="0"/>
              <a:t>свойство </a:t>
            </a:r>
            <a:r>
              <a:rPr lang="ru-RU" sz="2000" dirty="0"/>
              <a:t>возвращает ту часть строки, которая идет после этого символа</a:t>
            </a:r>
          </a:p>
          <a:p>
            <a:pPr indent="382588">
              <a:spcAft>
                <a:spcPts val="600"/>
              </a:spcAft>
              <a:buFont typeface="Arial" panose="020B0604020202020204" pitchFamily="34" charset="0"/>
              <a:buChar char="•"/>
            </a:pPr>
            <a:r>
              <a:rPr lang="ru-RU" sz="2000" b="1" dirty="0" err="1" smtClean="0"/>
              <a:t>search</a:t>
            </a:r>
            <a:r>
              <a:rPr lang="ru-RU" sz="2000" dirty="0" smtClean="0"/>
              <a:t> </a:t>
            </a:r>
            <a:r>
              <a:rPr lang="ru-RU" sz="2000" dirty="0">
                <a:ea typeface="SimSun-ExtB"/>
              </a:rPr>
              <a:t>- </a:t>
            </a:r>
            <a:r>
              <a:rPr lang="en-US" sz="2000" dirty="0" smtClean="0">
                <a:ea typeface="SimSun-ExtB"/>
              </a:rPr>
              <a:t> </a:t>
            </a:r>
            <a:r>
              <a:rPr lang="ru-RU" sz="2000" dirty="0" smtClean="0"/>
              <a:t>если </a:t>
            </a:r>
            <a:r>
              <a:rPr lang="ru-RU" sz="2000" dirty="0"/>
              <a:t>строка запроса содержит знак вопроса </a:t>
            </a:r>
            <a:r>
              <a:rPr lang="ru-RU" sz="2000" dirty="0" smtClean="0"/>
              <a:t>(?), </a:t>
            </a:r>
            <a:r>
              <a:rPr lang="ru-RU" sz="2000" dirty="0"/>
              <a:t>то </a:t>
            </a:r>
            <a:r>
              <a:rPr lang="ru-RU" sz="2000" dirty="0" smtClean="0"/>
              <a:t>свойство </a:t>
            </a:r>
            <a:r>
              <a:rPr lang="ru-RU" sz="2000" dirty="0"/>
              <a:t>возвращает ту часть строки, которая идет после </a:t>
            </a:r>
            <a:r>
              <a:rPr lang="ru-RU" sz="2000" dirty="0" smtClean="0"/>
              <a:t>знака</a:t>
            </a:r>
            <a:endParaRPr lang="ru-RU" sz="2000" dirty="0"/>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Объект </a:t>
            </a:r>
            <a:r>
              <a:rPr lang="en-US" sz="2800" b="1" dirty="0" smtClean="0">
                <a:solidFill>
                  <a:schemeClr val="tx2"/>
                </a:solidFill>
                <a:effectLst>
                  <a:outerShdw blurRad="63500" dist="38100" dir="5400000" algn="t" rotWithShape="0">
                    <a:prstClr val="black">
                      <a:alpha val="25000"/>
                    </a:prstClr>
                  </a:outerShdw>
                </a:effectLst>
                <a:ea typeface="+mj-ea"/>
                <a:cs typeface="+mj-cs"/>
              </a:rPr>
              <a:t>location</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22</a:t>
            </a:fld>
            <a:endParaRPr lang="ru-RU"/>
          </a:p>
        </p:txBody>
      </p:sp>
    </p:spTree>
    <p:extLst>
      <p:ext uri="{BB962C8B-B14F-4D97-AF65-F5344CB8AC3E}">
        <p14:creationId xmlns:p14="http://schemas.microsoft.com/office/powerpoint/2010/main" val="2405422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124744"/>
            <a:ext cx="8604915" cy="4401205"/>
          </a:xfrm>
          <a:prstGeom prst="rect">
            <a:avLst/>
          </a:prstGeom>
          <a:noFill/>
        </p:spPr>
        <p:txBody>
          <a:bodyPr wrap="square" rtlCol="0">
            <a:spAutoFit/>
          </a:bodyPr>
          <a:lstStyle/>
          <a:p>
            <a:pPr fontAlgn="base"/>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script&gt;</a:t>
            </a:r>
          </a:p>
          <a:p>
            <a:pPr fontAlgn="base"/>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Строка запроса: " + </a:t>
            </a:r>
            <a:r>
              <a:rPr lang="en-US" sz="2000" dirty="0" err="1" smtClean="0">
                <a:latin typeface="Consolas" panose="020B0609020204030204" pitchFamily="49" charset="0"/>
                <a:cs typeface="Consolas" panose="020B0609020204030204" pitchFamily="49" charset="0"/>
              </a:rPr>
              <a:t>location.href</a:t>
            </a:r>
            <a:endParaRPr lang="ru-RU" sz="2000" dirty="0" smtClean="0">
              <a:latin typeface="Consolas" panose="020B0609020204030204" pitchFamily="49" charset="0"/>
              <a:cs typeface="Consolas" panose="020B0609020204030204" pitchFamily="49" charset="0"/>
            </a:endParaRPr>
          </a:p>
          <a:p>
            <a:pPr fontAlgn="base"/>
            <a:r>
              <a:rPr lang="en-US" sz="2000" dirty="0" smtClean="0">
                <a:latin typeface="Consolas" panose="020B0609020204030204" pitchFamily="49" charset="0"/>
                <a:cs typeface="Consolas" panose="020B0609020204030204" pitchFamily="49" charset="0"/>
              </a:rPr>
              <a:t>+</a:t>
            </a:r>
            <a:r>
              <a:rPr lang="ru-RU" sz="200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 /&gt;");</a:t>
            </a:r>
          </a:p>
          <a:p>
            <a:pPr fontAlgn="base"/>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Путь к ресурсу: " + </a:t>
            </a:r>
            <a:r>
              <a:rPr lang="en-US" sz="2000" dirty="0" err="1" smtClean="0">
                <a:latin typeface="Consolas" panose="020B0609020204030204" pitchFamily="49" charset="0"/>
                <a:cs typeface="Consolas" panose="020B0609020204030204" pitchFamily="49" charset="0"/>
              </a:rPr>
              <a:t>location.pathname</a:t>
            </a:r>
            <a:endParaRPr lang="ru-RU" sz="2000" dirty="0" smtClean="0">
              <a:latin typeface="Consolas" panose="020B0609020204030204" pitchFamily="49" charset="0"/>
              <a:cs typeface="Consolas" panose="020B0609020204030204" pitchFamily="49" charset="0"/>
            </a:endParaRPr>
          </a:p>
          <a:p>
            <a:pPr fontAlgn="base"/>
            <a:r>
              <a:rPr lang="en-US" sz="2000" dirty="0" smtClean="0">
                <a:latin typeface="Consolas" panose="020B0609020204030204" pitchFamily="49" charset="0"/>
                <a:cs typeface="Consolas" panose="020B0609020204030204" pitchFamily="49" charset="0"/>
              </a:rPr>
              <a:t>+</a:t>
            </a:r>
            <a:r>
              <a:rPr lang="ru-RU" sz="200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 /&gt;");</a:t>
            </a:r>
          </a:p>
          <a:p>
            <a:pPr fontAlgn="base"/>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Схема: " + </a:t>
            </a:r>
            <a:r>
              <a:rPr lang="en-US" sz="2000" dirty="0" err="1">
                <a:latin typeface="Consolas" panose="020B0609020204030204" pitchFamily="49" charset="0"/>
                <a:cs typeface="Consolas" panose="020B0609020204030204" pitchFamily="49" charset="0"/>
              </a:rPr>
              <a:t>location.origin</a:t>
            </a:r>
            <a:r>
              <a:rPr lang="en-US" sz="2000" dirty="0">
                <a:latin typeface="Consolas" panose="020B0609020204030204" pitchFamily="49" charset="0"/>
                <a:cs typeface="Consolas" panose="020B0609020204030204" pitchFamily="49" charset="0"/>
              </a:rPr>
              <a:t> + "&lt;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 /&gt;");</a:t>
            </a:r>
          </a:p>
          <a:p>
            <a:pPr fontAlgn="base"/>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Протокол: " + </a:t>
            </a:r>
            <a:r>
              <a:rPr lang="en-US" sz="2000" dirty="0" err="1">
                <a:latin typeface="Consolas" panose="020B0609020204030204" pitchFamily="49" charset="0"/>
                <a:cs typeface="Consolas" panose="020B0609020204030204" pitchFamily="49" charset="0"/>
              </a:rPr>
              <a:t>location.protocol</a:t>
            </a:r>
            <a:r>
              <a:rPr lang="en-US" sz="2000" dirty="0">
                <a:latin typeface="Consolas" panose="020B0609020204030204" pitchFamily="49" charset="0"/>
                <a:cs typeface="Consolas" panose="020B0609020204030204" pitchFamily="49" charset="0"/>
              </a:rPr>
              <a:t> + "&lt;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 /&gt;");</a:t>
            </a:r>
          </a:p>
          <a:p>
            <a:pPr fontAlgn="base"/>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Порт: " + </a:t>
            </a:r>
            <a:r>
              <a:rPr lang="en-US" sz="2000" dirty="0" err="1">
                <a:latin typeface="Consolas" panose="020B0609020204030204" pitchFamily="49" charset="0"/>
                <a:cs typeface="Consolas" panose="020B0609020204030204" pitchFamily="49" charset="0"/>
              </a:rPr>
              <a:t>location.port</a:t>
            </a:r>
            <a:r>
              <a:rPr lang="en-US" sz="2000" dirty="0">
                <a:latin typeface="Consolas" panose="020B0609020204030204" pitchFamily="49" charset="0"/>
                <a:cs typeface="Consolas" panose="020B0609020204030204" pitchFamily="49" charset="0"/>
              </a:rPr>
              <a:t> + "&lt;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 /&gt;");</a:t>
            </a:r>
          </a:p>
          <a:p>
            <a:pPr fontAlgn="base"/>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Хост: " + </a:t>
            </a:r>
            <a:r>
              <a:rPr lang="en-US" sz="2000" dirty="0" err="1">
                <a:latin typeface="Consolas" panose="020B0609020204030204" pitchFamily="49" charset="0"/>
                <a:cs typeface="Consolas" panose="020B0609020204030204" pitchFamily="49" charset="0"/>
              </a:rPr>
              <a:t>location.host</a:t>
            </a:r>
            <a:r>
              <a:rPr lang="en-US" sz="2000" dirty="0">
                <a:latin typeface="Consolas" panose="020B0609020204030204" pitchFamily="49" charset="0"/>
                <a:cs typeface="Consolas" panose="020B0609020204030204" pitchFamily="49" charset="0"/>
              </a:rPr>
              <a:t> + "&lt;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 /&gt;");</a:t>
            </a:r>
          </a:p>
          <a:p>
            <a:pPr fontAlgn="base"/>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Имя </a:t>
            </a:r>
            <a:r>
              <a:rPr lang="ru-RU" sz="2000" dirty="0" smtClean="0">
                <a:latin typeface="Consolas" panose="020B0609020204030204" pitchFamily="49" charset="0"/>
                <a:cs typeface="Consolas" panose="020B0609020204030204" pitchFamily="49" charset="0"/>
              </a:rPr>
              <a:t>хоста</a:t>
            </a:r>
            <a:r>
              <a:rPr lang="ru-RU" sz="2000" dirty="0">
                <a:latin typeface="Consolas" panose="020B0609020204030204" pitchFamily="49" charset="0"/>
                <a:cs typeface="Consolas" panose="020B0609020204030204" pitchFamily="49" charset="0"/>
              </a:rPr>
              <a:t>: " + </a:t>
            </a:r>
            <a:r>
              <a:rPr lang="en-US" sz="2000" dirty="0" err="1" smtClean="0">
                <a:latin typeface="Consolas" panose="020B0609020204030204" pitchFamily="49" charset="0"/>
                <a:cs typeface="Consolas" panose="020B0609020204030204" pitchFamily="49" charset="0"/>
              </a:rPr>
              <a:t>location.hostname</a:t>
            </a:r>
            <a:endParaRPr lang="ru-RU" sz="2000" dirty="0" smtClean="0">
              <a:latin typeface="Consolas" panose="020B0609020204030204" pitchFamily="49" charset="0"/>
              <a:cs typeface="Consolas" panose="020B0609020204030204" pitchFamily="49" charset="0"/>
            </a:endParaRPr>
          </a:p>
          <a:p>
            <a:pPr fontAlgn="base"/>
            <a:r>
              <a:rPr lang="en-US" sz="2000" dirty="0" smtClean="0">
                <a:latin typeface="Consolas" panose="020B0609020204030204" pitchFamily="49" charset="0"/>
                <a:cs typeface="Consolas" panose="020B0609020204030204" pitchFamily="49" charset="0"/>
              </a:rPr>
              <a:t>+</a:t>
            </a:r>
            <a:r>
              <a:rPr lang="ru-RU" sz="200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 /&gt;");</a:t>
            </a:r>
          </a:p>
          <a:p>
            <a:pPr fontAlgn="base"/>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err="1">
                <a:latin typeface="Consolas" panose="020B0609020204030204" pitchFamily="49" charset="0"/>
                <a:cs typeface="Consolas" panose="020B0609020204030204" pitchFamily="49" charset="0"/>
              </a:rPr>
              <a:t>Хэш</a:t>
            </a:r>
            <a:r>
              <a:rPr lang="ru-RU" sz="2000" dirty="0">
                <a:latin typeface="Consolas" panose="020B0609020204030204" pitchFamily="49" charset="0"/>
                <a:cs typeface="Consolas" panose="020B0609020204030204" pitchFamily="49" charset="0"/>
              </a:rPr>
              <a:t>: " + </a:t>
            </a:r>
            <a:r>
              <a:rPr lang="en-US" sz="2000" dirty="0" err="1">
                <a:latin typeface="Consolas" panose="020B0609020204030204" pitchFamily="49" charset="0"/>
                <a:cs typeface="Consolas" panose="020B0609020204030204" pitchFamily="49" charset="0"/>
              </a:rPr>
              <a:t>location.hash</a:t>
            </a:r>
            <a:r>
              <a:rPr lang="en-US" sz="2000" dirty="0">
                <a:latin typeface="Consolas" panose="020B0609020204030204" pitchFamily="49" charset="0"/>
                <a:cs typeface="Consolas" panose="020B0609020204030204" pitchFamily="49" charset="0"/>
              </a:rPr>
              <a:t> + "&lt;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 /&gt;");</a:t>
            </a:r>
          </a:p>
          <a:p>
            <a:pPr fontAlgn="base"/>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Поиск: " + </a:t>
            </a:r>
            <a:r>
              <a:rPr lang="en-US" sz="2000" dirty="0" err="1">
                <a:latin typeface="Consolas" panose="020B0609020204030204" pitchFamily="49" charset="0"/>
                <a:cs typeface="Consolas" panose="020B0609020204030204" pitchFamily="49" charset="0"/>
              </a:rPr>
              <a:t>location.search</a:t>
            </a:r>
            <a:r>
              <a:rPr lang="en-US" sz="2000" dirty="0">
                <a:latin typeface="Consolas" panose="020B0609020204030204" pitchFamily="49" charset="0"/>
                <a:cs typeface="Consolas" panose="020B0609020204030204" pitchFamily="49" charset="0"/>
              </a:rPr>
              <a:t> + "&lt;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 /&gt;");</a:t>
            </a:r>
          </a:p>
          <a:p>
            <a:pPr fontAlgn="base"/>
            <a:r>
              <a:rPr lang="en-US" sz="2000" dirty="0">
                <a:latin typeface="Consolas" panose="020B0609020204030204" pitchFamily="49" charset="0"/>
                <a:cs typeface="Consolas" panose="020B0609020204030204" pitchFamily="49" charset="0"/>
              </a:rPr>
              <a:t>&lt;/script</a:t>
            </a:r>
            <a:r>
              <a:rPr lang="en-US" sz="2000" dirty="0" smtClean="0">
                <a:latin typeface="Consolas" panose="020B0609020204030204" pitchFamily="49" charset="0"/>
                <a:cs typeface="Consolas" panose="020B0609020204030204" pitchFamily="49" charset="0"/>
              </a:rPr>
              <a:t>&gt;</a:t>
            </a:r>
            <a:endParaRPr lang="en-US" sz="20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Объект </a:t>
            </a:r>
            <a:r>
              <a:rPr lang="en-US" sz="2800" b="1" dirty="0" smtClean="0">
                <a:solidFill>
                  <a:schemeClr val="tx2"/>
                </a:solidFill>
                <a:effectLst>
                  <a:outerShdw blurRad="63500" dist="38100" dir="5400000" algn="t" rotWithShape="0">
                    <a:prstClr val="black">
                      <a:alpha val="25000"/>
                    </a:prstClr>
                  </a:outerShdw>
                </a:effectLst>
                <a:ea typeface="+mj-ea"/>
                <a:cs typeface="+mj-cs"/>
              </a:rPr>
              <a:t>location</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734" y="2882142"/>
            <a:ext cx="6245531" cy="3656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1"/>
          </p:nvPr>
        </p:nvSpPr>
        <p:spPr/>
        <p:txBody>
          <a:bodyPr/>
          <a:lstStyle/>
          <a:p>
            <a:fld id="{920FC469-5B22-43A1-8EB1-A2BB49E221A2}" type="slidenum">
              <a:rPr lang="ru-RU" smtClean="0"/>
              <a:t>23</a:t>
            </a:fld>
            <a:endParaRPr lang="ru-RU"/>
          </a:p>
        </p:txBody>
      </p:sp>
    </p:spTree>
    <p:extLst>
      <p:ext uri="{BB962C8B-B14F-4D97-AF65-F5344CB8AC3E}">
        <p14:creationId xmlns:p14="http://schemas.microsoft.com/office/powerpoint/2010/main" val="2056283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107" y="1124743"/>
            <a:ext cx="8169373" cy="5632311"/>
          </a:xfrm>
          <a:prstGeom prst="rect">
            <a:avLst/>
          </a:prstGeom>
          <a:noFill/>
        </p:spPr>
        <p:txBody>
          <a:bodyPr wrap="square" rtlCol="0">
            <a:spAutoFit/>
          </a:bodyPr>
          <a:lstStyle/>
          <a:p>
            <a:pPr indent="357188"/>
            <a:r>
              <a:rPr lang="ru-RU" sz="2000" dirty="0"/>
              <a:t>Методы объекта </a:t>
            </a:r>
            <a:r>
              <a:rPr lang="ru-RU" sz="2000" b="1" dirty="0" err="1"/>
              <a:t>location</a:t>
            </a:r>
            <a:r>
              <a:rPr lang="ru-RU" sz="2000" dirty="0"/>
              <a:t> предназначены для управления загрузкой и перезагрузкой страницы.</a:t>
            </a:r>
          </a:p>
          <a:p>
            <a:pPr indent="357188"/>
            <a:r>
              <a:rPr lang="ru-RU" sz="2000" dirty="0" smtClean="0"/>
              <a:t>Управление заключается </a:t>
            </a:r>
            <a:r>
              <a:rPr lang="ru-RU" sz="2000" dirty="0"/>
              <a:t>в том, что можно либо перезагрузить текущий документ (метод </a:t>
            </a:r>
            <a:r>
              <a:rPr lang="ru-RU" sz="2000" b="1" dirty="0" err="1"/>
              <a:t>reload</a:t>
            </a:r>
            <a:r>
              <a:rPr lang="ru-RU" sz="2000" b="1" dirty="0"/>
              <a:t>()</a:t>
            </a:r>
            <a:r>
              <a:rPr lang="ru-RU" sz="2000" dirty="0"/>
              <a:t>), либо загрузить новый (метод </a:t>
            </a:r>
            <a:r>
              <a:rPr lang="ru-RU" sz="2000" b="1" dirty="0" err="1"/>
              <a:t>replace</a:t>
            </a:r>
            <a:r>
              <a:rPr lang="ru-RU" sz="2000" b="1" dirty="0"/>
              <a:t>()</a:t>
            </a:r>
            <a:r>
              <a:rPr lang="ru-RU" sz="2000" dirty="0"/>
              <a:t>).</a:t>
            </a:r>
          </a:p>
          <a:p>
            <a:pPr indent="357188"/>
            <a:r>
              <a:rPr lang="ru-RU" sz="2000" dirty="0"/>
              <a:t>Метод </a:t>
            </a:r>
            <a:r>
              <a:rPr lang="ru-RU" sz="2000" b="1" dirty="0" err="1"/>
              <a:t>reload</a:t>
            </a:r>
            <a:r>
              <a:rPr lang="ru-RU" sz="2000" b="1" dirty="0"/>
              <a:t>()</a:t>
            </a:r>
            <a:r>
              <a:rPr lang="ru-RU" sz="2000" dirty="0"/>
              <a:t> </a:t>
            </a:r>
            <a:r>
              <a:rPr lang="ru-RU" sz="2000" dirty="0" smtClean="0"/>
              <a:t>моделирует </a:t>
            </a:r>
            <a:r>
              <a:rPr lang="ru-RU" sz="2000" dirty="0"/>
              <a:t>поведение браузера при нажатии на кнопку F5 </a:t>
            </a:r>
            <a:r>
              <a:rPr lang="ru-RU" sz="2000" dirty="0" smtClean="0"/>
              <a:t>в </a:t>
            </a:r>
            <a:r>
              <a:rPr lang="ru-RU" sz="2000" dirty="0"/>
              <a:t>панели инструментов.</a:t>
            </a:r>
          </a:p>
          <a:p>
            <a:pPr indent="357188"/>
            <a:r>
              <a:rPr lang="ru-RU" sz="2000" dirty="0"/>
              <a:t>Если вызывать метод без аргумента или указать его равным </a:t>
            </a:r>
            <a:r>
              <a:rPr lang="ru-RU" sz="2000" dirty="0" err="1"/>
              <a:t>true</a:t>
            </a:r>
            <a:r>
              <a:rPr lang="ru-RU" sz="2000" dirty="0"/>
              <a:t>, то браузер проверит время последней модификации документа и загрузит его либо из </a:t>
            </a:r>
            <a:r>
              <a:rPr lang="ru-RU" sz="2000" dirty="0" err="1"/>
              <a:t>кеша</a:t>
            </a:r>
            <a:r>
              <a:rPr lang="ru-RU" sz="2000" dirty="0"/>
              <a:t>, либо с сервера. Такое поведение соответствует простому нажатию кнопки </a:t>
            </a:r>
            <a:r>
              <a:rPr lang="ru-RU" sz="2000" b="1" dirty="0" smtClean="0"/>
              <a:t>F5</a:t>
            </a:r>
            <a:r>
              <a:rPr lang="ru-RU" sz="2000" dirty="0" smtClean="0"/>
              <a:t>. </a:t>
            </a:r>
            <a:r>
              <a:rPr lang="ru-RU" sz="2000" dirty="0"/>
              <a:t>Если в качестве аргумента указать </a:t>
            </a:r>
            <a:r>
              <a:rPr lang="ru-RU" sz="2000" dirty="0" err="1"/>
              <a:t>false</a:t>
            </a:r>
            <a:r>
              <a:rPr lang="ru-RU" sz="2000" dirty="0"/>
              <a:t>, то браузер перезагрузит текущий документ с </a:t>
            </a:r>
            <a:r>
              <a:rPr lang="ru-RU" sz="2000" dirty="0" smtClean="0"/>
              <a:t>сервера. </a:t>
            </a:r>
            <a:r>
              <a:rPr lang="ru-RU" sz="2000" dirty="0"/>
              <a:t>Такое поведение соответствует одновременному нажатию </a:t>
            </a:r>
            <a:r>
              <a:rPr lang="ru-RU" sz="2000" b="1" dirty="0" smtClean="0"/>
              <a:t>Ctrl+F5</a:t>
            </a:r>
            <a:r>
              <a:rPr lang="ru-RU" sz="2000" dirty="0" smtClean="0"/>
              <a:t>.</a:t>
            </a:r>
          </a:p>
          <a:p>
            <a:pPr indent="357188"/>
            <a:r>
              <a:rPr lang="en-US" sz="2000" dirty="0" err="1">
                <a:latin typeface="Consolas" panose="020B0609020204030204" pitchFamily="49" charset="0"/>
                <a:cs typeface="Consolas" panose="020B0609020204030204" pitchFamily="49" charset="0"/>
              </a:rPr>
              <a:t>window.location.reload</a:t>
            </a:r>
            <a:r>
              <a:rPr lang="en-US" sz="2000" dirty="0">
                <a:latin typeface="Consolas" panose="020B0609020204030204" pitchFamily="49" charset="0"/>
                <a:cs typeface="Consolas" panose="020B0609020204030204" pitchFamily="49" charset="0"/>
              </a:rPr>
              <a:t>(true);</a:t>
            </a:r>
            <a:endParaRPr lang="ru-RU" sz="2000" dirty="0">
              <a:latin typeface="Consolas" panose="020B0609020204030204" pitchFamily="49" charset="0"/>
              <a:cs typeface="Consolas" panose="020B0609020204030204" pitchFamily="49" charset="0"/>
            </a:endParaRPr>
          </a:p>
          <a:p>
            <a:pPr indent="357188"/>
            <a:r>
              <a:rPr lang="en-US" sz="2000" dirty="0" err="1">
                <a:latin typeface="Consolas" panose="020B0609020204030204" pitchFamily="49" charset="0"/>
                <a:cs typeface="Consolas" panose="020B0609020204030204" pitchFamily="49" charset="0"/>
              </a:rPr>
              <a:t>window.location.replace</a:t>
            </a:r>
            <a:r>
              <a:rPr lang="en-US" sz="2000" dirty="0">
                <a:latin typeface="Consolas" panose="020B0609020204030204" pitchFamily="49" charset="0"/>
                <a:cs typeface="Consolas" panose="020B0609020204030204" pitchFamily="49" charset="0"/>
              </a:rPr>
              <a:t>('#top');</a:t>
            </a:r>
            <a:endParaRPr lang="ru-RU" sz="2000" dirty="0">
              <a:latin typeface="Consolas" panose="020B0609020204030204" pitchFamily="49" charset="0"/>
              <a:cs typeface="Consolas" panose="020B0609020204030204" pitchFamily="49" charset="0"/>
            </a:endParaRPr>
          </a:p>
          <a:p>
            <a:pPr indent="357188"/>
            <a:r>
              <a:rPr lang="ru-RU" sz="2000" dirty="0" smtClean="0"/>
              <a:t>При этом в историю просмотра страниц (</a:t>
            </a:r>
            <a:r>
              <a:rPr lang="ru-RU" sz="2000" dirty="0" err="1" smtClean="0"/>
              <a:t>history</a:t>
            </a:r>
            <a:r>
              <a:rPr lang="ru-RU" sz="2000" dirty="0" smtClean="0"/>
              <a:t>) информация не заносится.</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Методы объекта </a:t>
            </a:r>
            <a:r>
              <a:rPr lang="ru-RU" sz="2800" b="1" dirty="0" err="1" smtClean="0">
                <a:solidFill>
                  <a:schemeClr val="tx2">
                    <a:satMod val="130000"/>
                  </a:schemeClr>
                </a:solidFill>
                <a:effectLst>
                  <a:outerShdw blurRad="50000" dist="30000" dir="5400000" algn="tl" rotWithShape="0">
                    <a:srgbClr val="000000">
                      <a:alpha val="30000"/>
                    </a:srgbClr>
                  </a:outerShdw>
                </a:effectLst>
              </a:rPr>
              <a:t>location</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24</a:t>
            </a:fld>
            <a:endParaRPr lang="ru-RU"/>
          </a:p>
        </p:txBody>
      </p:sp>
    </p:spTree>
    <p:extLst>
      <p:ext uri="{BB962C8B-B14F-4D97-AF65-F5344CB8AC3E}">
        <p14:creationId xmlns:p14="http://schemas.microsoft.com/office/powerpoint/2010/main" val="4147072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107" y="1124743"/>
            <a:ext cx="8169373" cy="1938992"/>
          </a:xfrm>
          <a:prstGeom prst="rect">
            <a:avLst/>
          </a:prstGeom>
          <a:noFill/>
        </p:spPr>
        <p:txBody>
          <a:bodyPr wrap="square" rtlCol="0">
            <a:spAutoFit/>
          </a:bodyPr>
          <a:lstStyle/>
          <a:p>
            <a:pPr indent="357188"/>
            <a:r>
              <a:rPr lang="ru-RU" sz="2000" dirty="0"/>
              <a:t>Используя объект </a:t>
            </a:r>
            <a:r>
              <a:rPr lang="ru-RU" sz="2000" dirty="0" err="1"/>
              <a:t>location</a:t>
            </a:r>
            <a:r>
              <a:rPr lang="ru-RU" sz="2000" dirty="0"/>
              <a:t>, перейти на новую страницу можно двумя способами:</a:t>
            </a:r>
          </a:p>
          <a:p>
            <a:pPr indent="357188"/>
            <a:r>
              <a:rPr lang="ru-RU" sz="2000" dirty="0" err="1">
                <a:latin typeface="Consolas" panose="020B0609020204030204" pitchFamily="49" charset="0"/>
                <a:cs typeface="Consolas" panose="020B0609020204030204" pitchFamily="49" charset="0"/>
              </a:rPr>
              <a:t>window.location.href</a:t>
            </a:r>
            <a:r>
              <a:rPr lang="ru-RU" sz="2000" dirty="0">
                <a:latin typeface="Consolas" panose="020B0609020204030204" pitchFamily="49" charset="0"/>
                <a:cs typeface="Consolas" panose="020B0609020204030204" pitchFamily="49" charset="0"/>
              </a:rPr>
              <a:t>="http://www.newsite.ru/";</a:t>
            </a:r>
          </a:p>
          <a:p>
            <a:pPr indent="357188"/>
            <a:r>
              <a:rPr lang="ru-RU" sz="2000" dirty="0" err="1">
                <a:latin typeface="Consolas" panose="020B0609020204030204" pitchFamily="49" charset="0"/>
                <a:cs typeface="Consolas" panose="020B0609020204030204" pitchFamily="49" charset="0"/>
              </a:rPr>
              <a:t>window.location.replace</a:t>
            </a:r>
            <a:r>
              <a:rPr lang="ru-RU" sz="2000" dirty="0">
                <a:latin typeface="Consolas" panose="020B0609020204030204" pitchFamily="49" charset="0"/>
                <a:cs typeface="Consolas" panose="020B0609020204030204" pitchFamily="49" charset="0"/>
              </a:rPr>
              <a:t>("http://www.newsite.ru/");</a:t>
            </a:r>
          </a:p>
          <a:p>
            <a:pPr indent="357188"/>
            <a:r>
              <a:rPr lang="ru-RU" sz="2000" dirty="0"/>
              <a:t>Разница между ними — в отображении этого действия в истории посещений страниц </a:t>
            </a:r>
            <a:r>
              <a:rPr lang="ru-RU" sz="2000" dirty="0" err="1"/>
              <a:t>window.history</a:t>
            </a:r>
            <a:r>
              <a:rPr lang="ru-RU" sz="2000" dirty="0"/>
              <a:t>. </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Методы объекта </a:t>
            </a:r>
            <a:r>
              <a:rPr lang="ru-RU" sz="2800" b="1" dirty="0" err="1" smtClean="0">
                <a:solidFill>
                  <a:schemeClr val="tx2">
                    <a:satMod val="130000"/>
                  </a:schemeClr>
                </a:solidFill>
                <a:effectLst>
                  <a:outerShdw blurRad="50000" dist="30000" dir="5400000" algn="tl" rotWithShape="0">
                    <a:srgbClr val="000000">
                      <a:alpha val="30000"/>
                    </a:srgbClr>
                  </a:outerShdw>
                </a:effectLst>
              </a:rPr>
              <a:t>location</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25</a:t>
            </a:fld>
            <a:endParaRPr lang="ru-RU"/>
          </a:p>
        </p:txBody>
      </p:sp>
    </p:spTree>
    <p:extLst>
      <p:ext uri="{BB962C8B-B14F-4D97-AF65-F5344CB8AC3E}">
        <p14:creationId xmlns:p14="http://schemas.microsoft.com/office/powerpoint/2010/main" val="1376585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107" y="1124743"/>
            <a:ext cx="8169373" cy="5016758"/>
          </a:xfrm>
          <a:prstGeom prst="rect">
            <a:avLst/>
          </a:prstGeom>
          <a:noFill/>
        </p:spPr>
        <p:txBody>
          <a:bodyPr wrap="square" rtlCol="0">
            <a:spAutoFit/>
          </a:bodyPr>
          <a:lstStyle/>
          <a:p>
            <a:pPr indent="357188"/>
            <a:r>
              <a:rPr lang="ru-RU" sz="2000" dirty="0"/>
              <a:t>История посещений страниц </a:t>
            </a:r>
            <a:r>
              <a:rPr lang="ru-RU" sz="2000" dirty="0" smtClean="0"/>
              <a:t>позволяет </a:t>
            </a:r>
            <a:r>
              <a:rPr lang="ru-RU" sz="2000" dirty="0"/>
              <a:t>пользователю вернуться к странице, которую он просматривал ранее в данном окне браузера.</a:t>
            </a:r>
          </a:p>
          <a:p>
            <a:pPr indent="357188"/>
            <a:r>
              <a:rPr lang="ru-RU" sz="2000" dirty="0"/>
              <a:t>История посещений в </a:t>
            </a:r>
            <a:r>
              <a:rPr lang="ru-RU" sz="2000" dirty="0" err="1"/>
              <a:t>JavaScript</a:t>
            </a:r>
            <a:r>
              <a:rPr lang="ru-RU" sz="2000" dirty="0"/>
              <a:t> трансформируется в объект </a:t>
            </a:r>
            <a:r>
              <a:rPr lang="ru-RU" sz="2000" b="1" dirty="0" err="1"/>
              <a:t>window.history</a:t>
            </a:r>
            <a:r>
              <a:rPr lang="ru-RU" sz="2000" dirty="0"/>
              <a:t>.</a:t>
            </a:r>
          </a:p>
          <a:p>
            <a:pPr indent="357188"/>
            <a:r>
              <a:rPr lang="ru-RU" sz="2000" dirty="0"/>
              <a:t>Этот объект указывает на массив URL-страниц, которые пользователь посещал и которые он может </a:t>
            </a:r>
            <a:r>
              <a:rPr lang="ru-RU" sz="2000" dirty="0" smtClean="0"/>
              <a:t>получить.</a:t>
            </a:r>
            <a:endParaRPr lang="ru-RU" sz="2000" dirty="0"/>
          </a:p>
          <a:p>
            <a:pPr indent="357188"/>
            <a:r>
              <a:rPr lang="ru-RU" sz="2000" dirty="0"/>
              <a:t>Методы объекта </a:t>
            </a:r>
            <a:r>
              <a:rPr lang="ru-RU" sz="2000" b="1" dirty="0" err="1"/>
              <a:t>history</a:t>
            </a:r>
            <a:r>
              <a:rPr lang="ru-RU" sz="2000" dirty="0"/>
              <a:t> позволяют загружать страницы, используя URL из этого массива.</a:t>
            </a:r>
          </a:p>
          <a:p>
            <a:pPr indent="357188"/>
            <a:r>
              <a:rPr lang="ru-RU" sz="2000" dirty="0"/>
              <a:t>Чаще всего этот объект используют в примерах или страницах, на которые могут быть ссылки из нескольких разных страниц, предполагая, что можно вернутся к странице, из которой пример будет загружен:</a:t>
            </a:r>
          </a:p>
          <a:p>
            <a:pPr indent="357188"/>
            <a:endParaRPr lang="ru-RU" sz="2000" dirty="0" smtClean="0">
              <a:latin typeface="Consolas" panose="020B0609020204030204" pitchFamily="49" charset="0"/>
              <a:cs typeface="Consolas" panose="020B0609020204030204" pitchFamily="49" charset="0"/>
            </a:endParaRPr>
          </a:p>
          <a:p>
            <a:pPr indent="357188"/>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FORM&gt;&lt;INPUT TYPE="button" VALUE="</a:t>
            </a:r>
            <a:r>
              <a:rPr lang="ru-RU" sz="2000" dirty="0">
                <a:latin typeface="Consolas" panose="020B0609020204030204" pitchFamily="49" charset="0"/>
                <a:cs typeface="Consolas" panose="020B0609020204030204" pitchFamily="49" charset="0"/>
              </a:rPr>
              <a:t>Назад</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onClick</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history.back</a:t>
            </a:r>
            <a:r>
              <a:rPr lang="en-US" sz="2000" dirty="0">
                <a:latin typeface="Consolas" panose="020B0609020204030204" pitchFamily="49" charset="0"/>
                <a:cs typeface="Consolas" panose="020B0609020204030204" pitchFamily="49" charset="0"/>
              </a:rPr>
              <a:t>()"&gt;&lt;/FORM&gt;</a:t>
            </a:r>
            <a:endParaRPr lang="ru-RU" sz="20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История посещений (</a:t>
            </a:r>
            <a:r>
              <a:rPr lang="ru-RU" sz="2800" b="1" dirty="0" err="1">
                <a:solidFill>
                  <a:schemeClr val="tx2">
                    <a:satMod val="130000"/>
                  </a:schemeClr>
                </a:solidFill>
                <a:effectLst>
                  <a:outerShdw blurRad="50000" dist="30000" dir="5400000" algn="tl" rotWithShape="0">
                    <a:srgbClr val="000000">
                      <a:alpha val="30000"/>
                    </a:srgbClr>
                  </a:outerShdw>
                </a:effectLst>
              </a:rPr>
              <a:t>history</a:t>
            </a:r>
            <a:r>
              <a:rPr lang="ru-RU" sz="2800" b="1" dirty="0" smtClean="0">
                <a:solidFill>
                  <a:schemeClr val="tx2">
                    <a:satMod val="130000"/>
                  </a:schemeClr>
                </a:solidFill>
                <a:effectLst>
                  <a:outerShdw blurRad="50000" dist="30000" dir="5400000" algn="tl" rotWithShape="0">
                    <a:srgbClr val="000000">
                      <a:alpha val="30000"/>
                    </a:srgbClr>
                  </a:outerShdw>
                </a:effectLst>
              </a:rPr>
              <a:t>)</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26</a:t>
            </a:fld>
            <a:endParaRPr lang="ru-RU"/>
          </a:p>
        </p:txBody>
      </p:sp>
    </p:spTree>
    <p:extLst>
      <p:ext uri="{BB962C8B-B14F-4D97-AF65-F5344CB8AC3E}">
        <p14:creationId xmlns:p14="http://schemas.microsoft.com/office/powerpoint/2010/main" val="613021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107" y="1124743"/>
            <a:ext cx="8169373" cy="5509200"/>
          </a:xfrm>
          <a:prstGeom prst="rect">
            <a:avLst/>
          </a:prstGeom>
          <a:noFill/>
        </p:spPr>
        <p:txBody>
          <a:bodyPr wrap="square" rtlCol="0">
            <a:spAutoFit/>
          </a:bodyPr>
          <a:lstStyle/>
          <a:p>
            <a:pPr indent="357188"/>
            <a:r>
              <a:rPr lang="ru-RU" sz="2200" dirty="0" smtClean="0"/>
              <a:t>Свойство </a:t>
            </a:r>
            <a:r>
              <a:rPr lang="en-US" sz="2200" b="1" dirty="0" smtClean="0"/>
              <a:t>length</a:t>
            </a:r>
            <a:r>
              <a:rPr lang="ru-RU" sz="2200" b="1" dirty="0" smtClean="0"/>
              <a:t> </a:t>
            </a:r>
            <a:r>
              <a:rPr lang="ru-RU" sz="2200" dirty="0" smtClean="0"/>
              <a:t>объекта </a:t>
            </a:r>
            <a:r>
              <a:rPr lang="ru-RU" sz="2200" dirty="0" err="1" smtClean="0"/>
              <a:t>history</a:t>
            </a:r>
            <a:r>
              <a:rPr lang="ru-RU" sz="2200" dirty="0" smtClean="0"/>
              <a:t> производит </a:t>
            </a:r>
            <a:r>
              <a:rPr lang="ru-RU" sz="2200" dirty="0"/>
              <a:t>подсчет страниц в списке истории и возвращает </a:t>
            </a:r>
            <a:r>
              <a:rPr lang="ru-RU" sz="2200" dirty="0" err="1"/>
              <a:t>иx</a:t>
            </a:r>
            <a:r>
              <a:rPr lang="ru-RU" sz="2200" dirty="0"/>
              <a:t> количество</a:t>
            </a:r>
            <a:r>
              <a:rPr lang="ru-RU" sz="2200" dirty="0" smtClean="0"/>
              <a:t>:</a:t>
            </a:r>
          </a:p>
          <a:p>
            <a:pPr indent="357188"/>
            <a:r>
              <a:rPr lang="en-US" sz="2200" dirty="0" err="1">
                <a:latin typeface="Consolas" panose="020B0609020204030204" pitchFamily="49" charset="0"/>
                <a:cs typeface="Consolas" panose="020B0609020204030204" pitchFamily="49" charset="0"/>
              </a:rPr>
              <a:t>var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historyInfo</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history.length</a:t>
            </a:r>
            <a:r>
              <a:rPr lang="en-US" sz="2200" dirty="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p>
            <a:pPr indent="357188"/>
            <a:r>
              <a:rPr lang="en-US" sz="2200" dirty="0">
                <a:latin typeface="Consolas" panose="020B0609020204030204" pitchFamily="49" charset="0"/>
                <a:cs typeface="Consolas" panose="020B0609020204030204" pitchFamily="49" charset="0"/>
              </a:rPr>
              <a:t>alert(</a:t>
            </a:r>
            <a:r>
              <a:rPr lang="en-US" sz="2200" dirty="0" err="1">
                <a:latin typeface="Consolas" panose="020B0609020204030204" pitchFamily="49" charset="0"/>
                <a:cs typeface="Consolas" panose="020B0609020204030204" pitchFamily="49" charset="0"/>
              </a:rPr>
              <a:t>historyInfo</a:t>
            </a:r>
            <a:r>
              <a:rPr lang="en-US"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p>
            <a:pPr indent="357188"/>
            <a:endParaRPr lang="ru-RU" sz="2200" b="1" dirty="0" smtClean="0"/>
          </a:p>
          <a:p>
            <a:pPr indent="357188"/>
            <a:r>
              <a:rPr lang="ru-RU" sz="2200" b="1" dirty="0" smtClean="0"/>
              <a:t>Метод </a:t>
            </a:r>
            <a:r>
              <a:rPr lang="ru-RU" sz="2200" b="1" dirty="0" err="1"/>
              <a:t>back</a:t>
            </a:r>
            <a:r>
              <a:rPr lang="ru-RU" sz="2200" b="1" dirty="0" smtClean="0"/>
              <a:t>( )</a:t>
            </a:r>
          </a:p>
          <a:p>
            <a:pPr indent="357188"/>
            <a:r>
              <a:rPr lang="ru-RU" sz="2200" dirty="0" smtClean="0"/>
              <a:t>Метод принимает </a:t>
            </a:r>
            <a:r>
              <a:rPr lang="ru-RU" sz="2200" dirty="0"/>
              <a:t>в качестве необязательно параметра номер позиции, ведущий к началу в списке истории и возвращает требуемую страницу. Если параметр не указан, то метод возвращает предыдущую страницу:</a:t>
            </a:r>
          </a:p>
          <a:p>
            <a:pPr indent="357188"/>
            <a:r>
              <a:rPr lang="en-US" sz="2200" dirty="0" err="1">
                <a:latin typeface="Consolas" panose="020B0609020204030204" pitchFamily="49" charset="0"/>
                <a:cs typeface="Consolas" panose="020B0609020204030204" pitchFamily="49" charset="0"/>
              </a:rPr>
              <a:t>history.back</a:t>
            </a:r>
            <a:r>
              <a:rPr lang="en-US" sz="2200" dirty="0" smtClean="0">
                <a:latin typeface="Consolas" panose="020B0609020204030204" pitchFamily="49" charset="0"/>
                <a:cs typeface="Consolas" panose="020B0609020204030204" pitchFamily="49" charset="0"/>
              </a:rPr>
              <a:t>();</a:t>
            </a:r>
            <a:endParaRPr lang="ru-RU" sz="2200" dirty="0" smtClean="0">
              <a:latin typeface="Consolas" panose="020B0609020204030204" pitchFamily="49" charset="0"/>
              <a:cs typeface="Consolas" panose="020B0609020204030204" pitchFamily="49" charset="0"/>
            </a:endParaRPr>
          </a:p>
          <a:p>
            <a:pPr indent="357188"/>
            <a:r>
              <a:rPr lang="en-US" sz="2200" dirty="0" smtClean="0">
                <a:latin typeface="Consolas" panose="020B0609020204030204" pitchFamily="49" charset="0"/>
                <a:cs typeface="Consolas" panose="020B0609020204030204" pitchFamily="49" charset="0"/>
              </a:rPr>
              <a:t>// </a:t>
            </a:r>
            <a:r>
              <a:rPr lang="ru-RU" sz="2200" dirty="0">
                <a:latin typeface="Consolas" panose="020B0609020204030204" pitchFamily="49" charset="0"/>
                <a:cs typeface="Consolas" panose="020B0609020204030204" pitchFamily="49" charset="0"/>
              </a:rPr>
              <a:t>загружаем предыдущую страницу</a:t>
            </a:r>
          </a:p>
          <a:p>
            <a:pPr indent="357188"/>
            <a:endParaRPr lang="ru-RU" sz="2200" dirty="0" smtClean="0"/>
          </a:p>
          <a:p>
            <a:pPr indent="357188"/>
            <a:r>
              <a:rPr lang="ru-RU" sz="2200" dirty="0" err="1">
                <a:latin typeface="Consolas" panose="020B0609020204030204" pitchFamily="49" charset="0"/>
                <a:cs typeface="Consolas" panose="020B0609020204030204" pitchFamily="49" charset="0"/>
              </a:rPr>
              <a:t>window.history.back</a:t>
            </a:r>
            <a:r>
              <a:rPr lang="ru-RU" sz="2200" dirty="0">
                <a:latin typeface="Consolas" panose="020B0609020204030204" pitchFamily="49" charset="0"/>
                <a:cs typeface="Consolas" panose="020B0609020204030204" pitchFamily="49" charset="0"/>
              </a:rPr>
              <a:t>(2);</a:t>
            </a:r>
          </a:p>
          <a:p>
            <a:pPr indent="357188"/>
            <a:r>
              <a:rPr lang="ru-RU" sz="2200" dirty="0">
                <a:latin typeface="Consolas" panose="020B0609020204030204" pitchFamily="49" charset="0"/>
                <a:cs typeface="Consolas" panose="020B0609020204030204" pitchFamily="49" charset="0"/>
              </a:rPr>
              <a:t>// загружаем  страницу, которая находится 2 по счету в списке истории (назад</a:t>
            </a:r>
            <a:r>
              <a:rPr lang="ru-RU"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История посещений (</a:t>
            </a:r>
            <a:r>
              <a:rPr lang="ru-RU" sz="2800" b="1" dirty="0" err="1">
                <a:solidFill>
                  <a:schemeClr val="tx2">
                    <a:satMod val="130000"/>
                  </a:schemeClr>
                </a:solidFill>
                <a:effectLst>
                  <a:outerShdw blurRad="50000" dist="30000" dir="5400000" algn="tl" rotWithShape="0">
                    <a:srgbClr val="000000">
                      <a:alpha val="30000"/>
                    </a:srgbClr>
                  </a:outerShdw>
                </a:effectLst>
              </a:rPr>
              <a:t>history</a:t>
            </a:r>
            <a:r>
              <a:rPr lang="ru-RU" sz="2800" b="1" dirty="0" smtClean="0">
                <a:solidFill>
                  <a:schemeClr val="tx2">
                    <a:satMod val="130000"/>
                  </a:schemeClr>
                </a:solidFill>
                <a:effectLst>
                  <a:outerShdw blurRad="50000" dist="30000" dir="5400000" algn="tl" rotWithShape="0">
                    <a:srgbClr val="000000">
                      <a:alpha val="30000"/>
                    </a:srgbClr>
                  </a:outerShdw>
                </a:effectLst>
              </a:rPr>
              <a:t>)</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27</a:t>
            </a:fld>
            <a:endParaRPr lang="ru-RU"/>
          </a:p>
        </p:txBody>
      </p:sp>
    </p:spTree>
    <p:extLst>
      <p:ext uri="{BB962C8B-B14F-4D97-AF65-F5344CB8AC3E}">
        <p14:creationId xmlns:p14="http://schemas.microsoft.com/office/powerpoint/2010/main" val="3426891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107" y="1124743"/>
            <a:ext cx="8169373" cy="3816429"/>
          </a:xfrm>
          <a:prstGeom prst="rect">
            <a:avLst/>
          </a:prstGeom>
          <a:noFill/>
        </p:spPr>
        <p:txBody>
          <a:bodyPr wrap="square" rtlCol="0">
            <a:spAutoFit/>
          </a:bodyPr>
          <a:lstStyle/>
          <a:p>
            <a:pPr indent="361950"/>
            <a:r>
              <a:rPr lang="ru-RU" sz="2200" b="1" dirty="0"/>
              <a:t>Метод </a:t>
            </a:r>
            <a:r>
              <a:rPr lang="ru-RU" sz="2200" b="1" dirty="0" err="1"/>
              <a:t>forward</a:t>
            </a:r>
            <a:r>
              <a:rPr lang="ru-RU" sz="2200" b="1" dirty="0" smtClean="0"/>
              <a:t>( )</a:t>
            </a:r>
          </a:p>
          <a:p>
            <a:pPr indent="361950"/>
            <a:r>
              <a:rPr lang="ru-RU" sz="2200" dirty="0" smtClean="0"/>
              <a:t>Метод принимает </a:t>
            </a:r>
            <a:r>
              <a:rPr lang="ru-RU" sz="2200" dirty="0"/>
              <a:t>в качестве необязательно параметра номер позиции, ведущий к концу в списке истории и возвращает требуемую страницу. Если параметр не указан, то метод возвращает следующую страницу:</a:t>
            </a:r>
          </a:p>
          <a:p>
            <a:pPr indent="357188"/>
            <a:r>
              <a:rPr lang="en-US" sz="2200" dirty="0" err="1" smtClean="0">
                <a:latin typeface="Consolas" panose="020B0609020204030204" pitchFamily="49" charset="0"/>
                <a:cs typeface="Consolas" panose="020B0609020204030204" pitchFamily="49" charset="0"/>
              </a:rPr>
              <a:t>history.forward</a:t>
            </a:r>
            <a:r>
              <a:rPr lang="en-US" sz="2200" dirty="0">
                <a:latin typeface="Consolas" panose="020B0609020204030204" pitchFamily="49" charset="0"/>
                <a:cs typeface="Consolas" panose="020B0609020204030204" pitchFamily="49" charset="0"/>
              </a:rPr>
              <a:t>(</a:t>
            </a:r>
            <a:r>
              <a:rPr lang="ru-RU" sz="2200" dirty="0">
                <a:latin typeface="Consolas" panose="020B0609020204030204" pitchFamily="49" charset="0"/>
                <a:cs typeface="Consolas" panose="020B0609020204030204" pitchFamily="49" charset="0"/>
              </a:rPr>
              <a:t> </a:t>
            </a:r>
            <a:r>
              <a:rPr lang="en-US" sz="2200" dirty="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p>
            <a:pPr indent="357188"/>
            <a:r>
              <a:rPr lang="en-US" sz="2200" dirty="0">
                <a:latin typeface="Consolas" panose="020B0609020204030204" pitchFamily="49" charset="0"/>
                <a:cs typeface="Consolas" panose="020B0609020204030204" pitchFamily="49" charset="0"/>
              </a:rPr>
              <a:t>// </a:t>
            </a:r>
            <a:r>
              <a:rPr lang="ru-RU" sz="2200" dirty="0">
                <a:latin typeface="Consolas" panose="020B0609020204030204" pitchFamily="49" charset="0"/>
                <a:cs typeface="Consolas" panose="020B0609020204030204" pitchFamily="49" charset="0"/>
              </a:rPr>
              <a:t>загружаем следующую страницу</a:t>
            </a:r>
          </a:p>
          <a:p>
            <a:pPr indent="357188"/>
            <a:endParaRPr lang="ru-RU" sz="2200" dirty="0" smtClean="0"/>
          </a:p>
          <a:p>
            <a:pPr indent="357188"/>
            <a:r>
              <a:rPr lang="ru-RU" sz="2200" dirty="0" err="1">
                <a:latin typeface="Consolas" panose="020B0609020204030204" pitchFamily="49" charset="0"/>
                <a:cs typeface="Consolas" panose="020B0609020204030204" pitchFamily="49" charset="0"/>
              </a:rPr>
              <a:t>history.forward</a:t>
            </a:r>
            <a:r>
              <a:rPr lang="ru-RU" sz="2200" dirty="0">
                <a:latin typeface="Consolas" panose="020B0609020204030204" pitchFamily="49" charset="0"/>
                <a:cs typeface="Consolas" panose="020B0609020204030204" pitchFamily="49" charset="0"/>
              </a:rPr>
              <a:t>(2);</a:t>
            </a:r>
          </a:p>
          <a:p>
            <a:pPr indent="357188"/>
            <a:r>
              <a:rPr lang="ru-RU" sz="2200" dirty="0">
                <a:latin typeface="Consolas" panose="020B0609020204030204" pitchFamily="49" charset="0"/>
                <a:cs typeface="Consolas" panose="020B0609020204030204" pitchFamily="49" charset="0"/>
              </a:rPr>
              <a:t>// вперед на 2 страницы в списке истории браузера</a:t>
            </a:r>
          </a:p>
          <a:p>
            <a:pPr indent="357188"/>
            <a:endParaRPr lang="ru-RU" sz="2200" dirty="0" smtClean="0"/>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История посещений (</a:t>
            </a:r>
            <a:r>
              <a:rPr lang="ru-RU" sz="2800" b="1" dirty="0" err="1">
                <a:solidFill>
                  <a:schemeClr val="tx2">
                    <a:satMod val="130000"/>
                  </a:schemeClr>
                </a:solidFill>
                <a:effectLst>
                  <a:outerShdw blurRad="50000" dist="30000" dir="5400000" algn="tl" rotWithShape="0">
                    <a:srgbClr val="000000">
                      <a:alpha val="30000"/>
                    </a:srgbClr>
                  </a:outerShdw>
                </a:effectLst>
              </a:rPr>
              <a:t>history</a:t>
            </a:r>
            <a:r>
              <a:rPr lang="ru-RU" sz="2800" b="1" dirty="0" smtClean="0">
                <a:solidFill>
                  <a:schemeClr val="tx2">
                    <a:satMod val="130000"/>
                  </a:schemeClr>
                </a:solidFill>
                <a:effectLst>
                  <a:outerShdw blurRad="50000" dist="30000" dir="5400000" algn="tl" rotWithShape="0">
                    <a:srgbClr val="000000">
                      <a:alpha val="30000"/>
                    </a:srgbClr>
                  </a:outerShdw>
                </a:effectLst>
              </a:rPr>
              <a:t>)</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28</a:t>
            </a:fld>
            <a:endParaRPr lang="ru-RU"/>
          </a:p>
        </p:txBody>
      </p:sp>
    </p:spTree>
    <p:extLst>
      <p:ext uri="{BB962C8B-B14F-4D97-AF65-F5344CB8AC3E}">
        <p14:creationId xmlns:p14="http://schemas.microsoft.com/office/powerpoint/2010/main" val="2613279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107" y="1124743"/>
            <a:ext cx="8169373" cy="5509200"/>
          </a:xfrm>
          <a:prstGeom prst="rect">
            <a:avLst/>
          </a:prstGeom>
          <a:noFill/>
        </p:spPr>
        <p:txBody>
          <a:bodyPr wrap="square" rtlCol="0">
            <a:spAutoFit/>
          </a:bodyPr>
          <a:lstStyle/>
          <a:p>
            <a:pPr indent="361950"/>
            <a:r>
              <a:rPr lang="ru-RU" sz="2200" b="1" dirty="0"/>
              <a:t>Метод </a:t>
            </a:r>
            <a:r>
              <a:rPr lang="ru-RU" sz="2200" b="1" dirty="0" err="1"/>
              <a:t>go</a:t>
            </a:r>
            <a:r>
              <a:rPr lang="ru-RU" sz="2200" b="1" dirty="0" smtClean="0"/>
              <a:t>( )</a:t>
            </a:r>
            <a:endParaRPr lang="ru-RU" sz="2200" b="1" dirty="0"/>
          </a:p>
          <a:p>
            <a:pPr indent="361950"/>
            <a:r>
              <a:rPr lang="ru-RU" sz="2200" dirty="0"/>
              <a:t>В качестве параметра указывается либо целевой адрес интернет-страницы, либо </a:t>
            </a:r>
            <a:r>
              <a:rPr lang="ru-RU" sz="2200" dirty="0" smtClean="0"/>
              <a:t>число. Отрицательное число </a:t>
            </a:r>
            <a:r>
              <a:rPr lang="ru-RU" sz="2200" dirty="0"/>
              <a:t>отправляет </a:t>
            </a:r>
            <a:r>
              <a:rPr lang="ru-RU" sz="2200" dirty="0" smtClean="0"/>
              <a:t>к </a:t>
            </a:r>
            <a:r>
              <a:rPr lang="ru-RU" sz="2200" dirty="0"/>
              <a:t>началу (аналогично методу </a:t>
            </a:r>
            <a:r>
              <a:rPr lang="ru-RU" sz="2200" dirty="0" err="1" smtClean="0"/>
              <a:t>back</a:t>
            </a:r>
            <a:r>
              <a:rPr lang="ru-RU" sz="2200" dirty="0" smtClean="0"/>
              <a:t>), </a:t>
            </a:r>
            <a:r>
              <a:rPr lang="ru-RU" sz="2200" dirty="0"/>
              <a:t>а положительное число - к концу (аналогично методу </a:t>
            </a:r>
            <a:r>
              <a:rPr lang="ru-RU" sz="2200" dirty="0" err="1" smtClean="0"/>
              <a:t>forward</a:t>
            </a:r>
            <a:r>
              <a:rPr lang="ru-RU" sz="2200" dirty="0" smtClean="0"/>
              <a:t>):</a:t>
            </a:r>
            <a:endParaRPr lang="ru-RU" sz="2200" dirty="0"/>
          </a:p>
          <a:p>
            <a:pPr indent="361950"/>
            <a:endParaRPr lang="ru-RU" sz="2200" b="1" dirty="0" smtClean="0"/>
          </a:p>
          <a:p>
            <a:pPr indent="361950"/>
            <a:r>
              <a:rPr lang="ru-RU" sz="2200" dirty="0" err="1">
                <a:latin typeface="Consolas" panose="020B0609020204030204" pitchFamily="49" charset="0"/>
                <a:cs typeface="Consolas" panose="020B0609020204030204" pitchFamily="49" charset="0"/>
              </a:rPr>
              <a:t>history.go</a:t>
            </a:r>
            <a:r>
              <a:rPr lang="ru-RU" sz="2200" dirty="0">
                <a:latin typeface="Consolas" panose="020B0609020204030204" pitchFamily="49" charset="0"/>
                <a:cs typeface="Consolas" panose="020B0609020204030204" pitchFamily="49" charset="0"/>
              </a:rPr>
              <a:t>(-3);</a:t>
            </a:r>
          </a:p>
          <a:p>
            <a:pPr indent="361950"/>
            <a:r>
              <a:rPr lang="ru-RU" sz="2200" dirty="0">
                <a:latin typeface="Consolas" panose="020B0609020204030204" pitchFamily="49" charset="0"/>
                <a:cs typeface="Consolas" panose="020B0609020204030204" pitchFamily="49" charset="0"/>
              </a:rPr>
              <a:t>// загружаем страницу, находящуюся 3 в списке истории, от текущей страницы назад</a:t>
            </a:r>
          </a:p>
          <a:p>
            <a:pPr indent="357188"/>
            <a:r>
              <a:rPr lang="ru-RU" sz="2200" dirty="0" err="1" smtClean="0">
                <a:latin typeface="Consolas" panose="020B0609020204030204" pitchFamily="49" charset="0"/>
                <a:cs typeface="Consolas" panose="020B0609020204030204" pitchFamily="49" charset="0"/>
              </a:rPr>
              <a:t>history.go</a:t>
            </a:r>
            <a:r>
              <a:rPr lang="ru-RU" sz="2200" dirty="0">
                <a:latin typeface="Consolas" panose="020B0609020204030204" pitchFamily="49" charset="0"/>
                <a:cs typeface="Consolas" panose="020B0609020204030204" pitchFamily="49" charset="0"/>
              </a:rPr>
              <a:t>("</a:t>
            </a:r>
            <a:r>
              <a:rPr lang="ru-RU" sz="2200" dirty="0">
                <a:latin typeface="Consolas" panose="020B0609020204030204" pitchFamily="49" charset="0"/>
                <a:cs typeface="Consolas" panose="020B0609020204030204" pitchFamily="49" charset="0"/>
                <a:hlinkClick r:id="rId2"/>
              </a:rPr>
              <a:t>http://kobru.ru</a:t>
            </a:r>
            <a:r>
              <a:rPr lang="ru-RU" sz="2200" dirty="0" smtClean="0">
                <a:latin typeface="Consolas" panose="020B0609020204030204" pitchFamily="49" charset="0"/>
                <a:cs typeface="Consolas" panose="020B0609020204030204" pitchFamily="49" charset="0"/>
              </a:rPr>
              <a:t>");</a:t>
            </a:r>
          </a:p>
          <a:p>
            <a:pPr indent="357188"/>
            <a:r>
              <a:rPr lang="ru-RU" sz="2200" dirty="0" smtClean="0">
                <a:latin typeface="Consolas" panose="020B0609020204030204" pitchFamily="49" charset="0"/>
                <a:cs typeface="Consolas" panose="020B0609020204030204" pitchFamily="49" charset="0"/>
              </a:rPr>
              <a:t>// </a:t>
            </a:r>
            <a:r>
              <a:rPr lang="ru-RU" sz="2200" dirty="0">
                <a:latin typeface="Consolas" panose="020B0609020204030204" pitchFamily="49" charset="0"/>
                <a:cs typeface="Consolas" panose="020B0609020204030204" pitchFamily="49" charset="0"/>
              </a:rPr>
              <a:t>загружаем страницу c интернет адреса </a:t>
            </a:r>
            <a:r>
              <a:rPr lang="ru-RU" sz="2200" dirty="0">
                <a:latin typeface="Consolas" panose="020B0609020204030204" pitchFamily="49" charset="0"/>
                <a:cs typeface="Consolas" panose="020B0609020204030204" pitchFamily="49" charset="0"/>
                <a:hlinkClick r:id="rId2"/>
              </a:rPr>
              <a:t>http://kobru.ru</a:t>
            </a:r>
            <a:endParaRPr lang="ru-RU" sz="2200" dirty="0">
              <a:latin typeface="Consolas" panose="020B0609020204030204" pitchFamily="49" charset="0"/>
              <a:cs typeface="Consolas" panose="020B0609020204030204" pitchFamily="49" charset="0"/>
            </a:endParaRPr>
          </a:p>
          <a:p>
            <a:pPr indent="357188"/>
            <a:endParaRPr lang="ru-RU" sz="2200" dirty="0" smtClean="0"/>
          </a:p>
          <a:p>
            <a:pPr indent="357188"/>
            <a:r>
              <a:rPr lang="ru-RU" sz="2200" dirty="0" smtClean="0"/>
              <a:t>Вызов </a:t>
            </a:r>
            <a:r>
              <a:rPr lang="ru-RU" sz="2200" b="1" dirty="0" err="1"/>
              <a:t>history.go</a:t>
            </a:r>
            <a:r>
              <a:rPr lang="ru-RU" sz="2200" b="1" dirty="0"/>
              <a:t>(0)</a:t>
            </a:r>
            <a:r>
              <a:rPr lang="ru-RU" sz="2200" dirty="0"/>
              <a:t> приведет к перезагрузке текущей страницы.</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История посещений (</a:t>
            </a:r>
            <a:r>
              <a:rPr lang="ru-RU" sz="2800" b="1" dirty="0" err="1">
                <a:solidFill>
                  <a:schemeClr val="tx2">
                    <a:satMod val="130000"/>
                  </a:schemeClr>
                </a:solidFill>
                <a:effectLst>
                  <a:outerShdw blurRad="50000" dist="30000" dir="5400000" algn="tl" rotWithShape="0">
                    <a:srgbClr val="000000">
                      <a:alpha val="30000"/>
                    </a:srgbClr>
                  </a:outerShdw>
                </a:effectLst>
              </a:rPr>
              <a:t>history</a:t>
            </a:r>
            <a:r>
              <a:rPr lang="ru-RU" sz="2800" b="1" dirty="0" smtClean="0">
                <a:solidFill>
                  <a:schemeClr val="tx2">
                    <a:satMod val="130000"/>
                  </a:schemeClr>
                </a:solidFill>
                <a:effectLst>
                  <a:outerShdw blurRad="50000" dist="30000" dir="5400000" algn="tl" rotWithShape="0">
                    <a:srgbClr val="000000">
                      <a:alpha val="30000"/>
                    </a:srgbClr>
                  </a:outerShdw>
                </a:effectLst>
              </a:rPr>
              <a:t>)</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29</a:t>
            </a:fld>
            <a:endParaRPr lang="ru-RU"/>
          </a:p>
        </p:txBody>
      </p:sp>
    </p:spTree>
    <p:extLst>
      <p:ext uri="{BB962C8B-B14F-4D97-AF65-F5344CB8AC3E}">
        <p14:creationId xmlns:p14="http://schemas.microsoft.com/office/powerpoint/2010/main" val="1078195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652" y="998895"/>
            <a:ext cx="8313387" cy="5262979"/>
          </a:xfrm>
          <a:prstGeom prst="rect">
            <a:avLst/>
          </a:prstGeom>
          <a:noFill/>
        </p:spPr>
        <p:txBody>
          <a:bodyPr wrap="square" rtlCol="0">
            <a:spAutoFit/>
          </a:bodyPr>
          <a:lstStyle/>
          <a:p>
            <a:pPr indent="361950"/>
            <a:r>
              <a:rPr lang="ru-RU" sz="2200" dirty="0"/>
              <a:t>Стандарт ЕСМА-262 определяет этот язык как основу для </a:t>
            </a:r>
            <a:r>
              <a:rPr lang="ru-RU" sz="2200" dirty="0" smtClean="0"/>
              <a:t>создания</a:t>
            </a:r>
            <a:r>
              <a:rPr lang="en-US" sz="2200" dirty="0" smtClean="0"/>
              <a:t> </a:t>
            </a:r>
            <a:r>
              <a:rPr lang="ru-RU" sz="2200" dirty="0" smtClean="0"/>
              <a:t>полноценных </a:t>
            </a:r>
            <a:r>
              <a:rPr lang="ru-RU" sz="2200" dirty="0"/>
              <a:t>языков сценариев</a:t>
            </a:r>
            <a:r>
              <a:rPr lang="ru-RU" sz="2200" dirty="0" smtClean="0"/>
              <a:t>.</a:t>
            </a:r>
            <a:r>
              <a:rPr lang="en-US" sz="2200" dirty="0" smtClean="0"/>
              <a:t> </a:t>
            </a:r>
            <a:r>
              <a:rPr lang="ru-RU" sz="2200" dirty="0"/>
              <a:t>Веб-браузеры - это всего лишь одна из сред </a:t>
            </a:r>
            <a:r>
              <a:rPr lang="ru-RU" sz="2200" dirty="0" smtClean="0"/>
              <a:t>выполнения, </a:t>
            </a:r>
            <a:r>
              <a:rPr lang="ru-RU" sz="2200" dirty="0"/>
              <a:t>в которых может работать </a:t>
            </a:r>
            <a:r>
              <a:rPr lang="ru-RU" sz="2200" dirty="0" err="1" smtClean="0"/>
              <a:t>ЕСМАSсriрt</a:t>
            </a:r>
            <a:r>
              <a:rPr lang="ru-RU" sz="2200" dirty="0" smtClean="0"/>
              <a:t>-реализация.</a:t>
            </a:r>
            <a:endParaRPr lang="en-US" sz="2200" dirty="0" smtClean="0"/>
          </a:p>
          <a:p>
            <a:pPr indent="361950"/>
            <a:r>
              <a:rPr lang="ru-RU" sz="2200" dirty="0" smtClean="0"/>
              <a:t>Стандарт ЕСМА-262 определяет </a:t>
            </a:r>
            <a:r>
              <a:rPr lang="ru-RU" sz="2200" dirty="0"/>
              <a:t>следующие части языка:</a:t>
            </a:r>
          </a:p>
          <a:p>
            <a:pPr marL="342900" indent="-342900">
              <a:buFont typeface="Arial" panose="020B0604020202020204" pitchFamily="34" charset="0"/>
              <a:buChar char="•"/>
            </a:pPr>
            <a:r>
              <a:rPr lang="ru-RU" sz="2200" dirty="0" smtClean="0"/>
              <a:t>синтаксис</a:t>
            </a:r>
            <a:r>
              <a:rPr lang="ru-RU" sz="2200" dirty="0"/>
              <a:t>;</a:t>
            </a:r>
          </a:p>
          <a:p>
            <a:pPr marL="342900" indent="-342900">
              <a:buFont typeface="Arial" panose="020B0604020202020204" pitchFamily="34" charset="0"/>
              <a:buChar char="•"/>
            </a:pPr>
            <a:r>
              <a:rPr lang="ru-RU" sz="2200" dirty="0" smtClean="0"/>
              <a:t>типы</a:t>
            </a:r>
            <a:r>
              <a:rPr lang="ru-RU" sz="2200" dirty="0"/>
              <a:t>;</a:t>
            </a:r>
          </a:p>
          <a:p>
            <a:pPr marL="342900" indent="-342900">
              <a:buFont typeface="Arial" panose="020B0604020202020204" pitchFamily="34" charset="0"/>
              <a:buChar char="•"/>
            </a:pPr>
            <a:r>
              <a:rPr lang="ru-RU" sz="2200" dirty="0" smtClean="0"/>
              <a:t>инструкции</a:t>
            </a:r>
            <a:r>
              <a:rPr lang="ru-RU" sz="2200" dirty="0"/>
              <a:t>;</a:t>
            </a:r>
          </a:p>
          <a:p>
            <a:pPr marL="342900" indent="-342900">
              <a:buFont typeface="Arial" panose="020B0604020202020204" pitchFamily="34" charset="0"/>
              <a:buChar char="•"/>
            </a:pPr>
            <a:r>
              <a:rPr lang="ru-RU" sz="2200" dirty="0" smtClean="0"/>
              <a:t>ключевые </a:t>
            </a:r>
            <a:r>
              <a:rPr lang="ru-RU" sz="2200" dirty="0"/>
              <a:t>слова;</a:t>
            </a:r>
          </a:p>
          <a:p>
            <a:pPr marL="342900" indent="-342900">
              <a:buFont typeface="Arial" panose="020B0604020202020204" pitchFamily="34" charset="0"/>
              <a:buChar char="•"/>
            </a:pPr>
            <a:r>
              <a:rPr lang="ru-RU" sz="2200" dirty="0" smtClean="0"/>
              <a:t>зарезервированные </a:t>
            </a:r>
            <a:r>
              <a:rPr lang="ru-RU" sz="2200" dirty="0"/>
              <a:t>слова;</a:t>
            </a:r>
          </a:p>
          <a:p>
            <a:pPr marL="342900" indent="-342900">
              <a:buFont typeface="Arial" panose="020B0604020202020204" pitchFamily="34" charset="0"/>
              <a:buChar char="•"/>
            </a:pPr>
            <a:r>
              <a:rPr lang="ru-RU" sz="2200" dirty="0" smtClean="0"/>
              <a:t>операторы;</a:t>
            </a:r>
            <a:endParaRPr lang="ru-RU" sz="2200" dirty="0"/>
          </a:p>
          <a:p>
            <a:pPr marL="342900" indent="-342900">
              <a:buFont typeface="Arial" panose="020B0604020202020204" pitchFamily="34" charset="0"/>
              <a:buChar char="•"/>
            </a:pPr>
            <a:r>
              <a:rPr lang="ru-RU" sz="2200" dirty="0" smtClean="0"/>
              <a:t>объекты.</a:t>
            </a:r>
            <a:endParaRPr lang="en-US" sz="2200" dirty="0" smtClean="0"/>
          </a:p>
          <a:p>
            <a:pPr indent="361950"/>
            <a:r>
              <a:rPr lang="ru-RU" sz="2400" dirty="0" err="1"/>
              <a:t>ECMAScript</a:t>
            </a:r>
            <a:r>
              <a:rPr lang="ru-RU" sz="2400" dirty="0"/>
              <a:t> - это </a:t>
            </a:r>
            <a:r>
              <a:rPr lang="ru-RU" sz="2400" dirty="0" smtClean="0"/>
              <a:t>описание </a:t>
            </a:r>
            <a:r>
              <a:rPr lang="ru-RU" sz="2400" dirty="0"/>
              <a:t>языка, в </a:t>
            </a:r>
            <a:r>
              <a:rPr lang="ru-RU" sz="2400" dirty="0" smtClean="0"/>
              <a:t>котором</a:t>
            </a:r>
            <a:r>
              <a:rPr lang="en-US" sz="2400" dirty="0" smtClean="0"/>
              <a:t> </a:t>
            </a:r>
            <a:r>
              <a:rPr lang="ru-RU" sz="2400" dirty="0" smtClean="0"/>
              <a:t>реализованы </a:t>
            </a:r>
            <a:r>
              <a:rPr lang="ru-RU" sz="2400" dirty="0"/>
              <a:t>все аспекты </a:t>
            </a:r>
            <a:r>
              <a:rPr lang="ru-RU" sz="2400" dirty="0" smtClean="0"/>
              <a:t>спецификации,</a:t>
            </a:r>
            <a:r>
              <a:rPr lang="en-US" sz="2400" dirty="0" smtClean="0"/>
              <a:t> </a:t>
            </a:r>
            <a:r>
              <a:rPr lang="ru-RU" sz="2400" dirty="0" smtClean="0"/>
              <a:t>a </a:t>
            </a:r>
            <a:r>
              <a:rPr lang="ru-RU" sz="2400" dirty="0" err="1" smtClean="0"/>
              <a:t>JavaScript</a:t>
            </a:r>
            <a:r>
              <a:rPr lang="ru-RU" sz="2400" dirty="0" smtClean="0"/>
              <a:t> </a:t>
            </a:r>
            <a:r>
              <a:rPr lang="ru-RU" sz="2400" dirty="0"/>
              <a:t>- это реализация </a:t>
            </a:r>
            <a:r>
              <a:rPr lang="ru-RU" sz="2400" dirty="0" err="1" smtClean="0"/>
              <a:t>ECMAScript</a:t>
            </a:r>
            <a:r>
              <a:rPr lang="en-US" sz="2400" dirty="0"/>
              <a:t>.</a:t>
            </a:r>
            <a:endParaRPr lang="ru-RU" sz="2200" dirty="0"/>
          </a:p>
        </p:txBody>
      </p:sp>
      <p:sp>
        <p:nvSpPr>
          <p:cNvPr id="5" name="TextBox 4"/>
          <p:cNvSpPr txBox="1"/>
          <p:nvPr/>
        </p:nvSpPr>
        <p:spPr>
          <a:xfrm>
            <a:off x="723105" y="332656"/>
            <a:ext cx="7953347" cy="523220"/>
          </a:xfrm>
          <a:prstGeom prst="rect">
            <a:avLst/>
          </a:prstGeom>
          <a:noFill/>
        </p:spPr>
        <p:txBody>
          <a:bodyPr wrap="square" rtlCol="0">
            <a:spAutoFit/>
          </a:bodyPr>
          <a:lstStyle/>
          <a:p>
            <a:pPr algn="ctr"/>
            <a:r>
              <a:rPr lang="en-US" sz="2800" b="1" dirty="0" smtClean="0">
                <a:solidFill>
                  <a:schemeClr val="tx2"/>
                </a:solidFill>
                <a:effectLst>
                  <a:outerShdw blurRad="63500" dist="38100" dir="5400000" algn="t" rotWithShape="0">
                    <a:prstClr val="black">
                      <a:alpha val="25000"/>
                    </a:prstClr>
                  </a:outerShdw>
                </a:effectLst>
                <a:ea typeface="+mj-ea"/>
                <a:cs typeface="+mj-cs"/>
              </a:rPr>
              <a:t>ECMAScript</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3</a:t>
            </a:fld>
            <a:endParaRPr lang="ru-RU"/>
          </a:p>
        </p:txBody>
      </p:sp>
    </p:spTree>
    <p:extLst>
      <p:ext uri="{BB962C8B-B14F-4D97-AF65-F5344CB8AC3E}">
        <p14:creationId xmlns:p14="http://schemas.microsoft.com/office/powerpoint/2010/main" val="1229809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124744"/>
            <a:ext cx="8604915" cy="5632311"/>
          </a:xfrm>
          <a:prstGeom prst="rect">
            <a:avLst/>
          </a:prstGeom>
          <a:noFill/>
        </p:spPr>
        <p:txBody>
          <a:bodyPr wrap="square" rtlCol="0">
            <a:spAutoFit/>
          </a:bodyPr>
          <a:lstStyle/>
          <a:p>
            <a:pPr indent="361950">
              <a:tabLst>
                <a:tab pos="441325" algn="l"/>
              </a:tabLst>
            </a:pPr>
            <a:r>
              <a:rPr lang="ru-RU" sz="2000" dirty="0"/>
              <a:t>Объект </a:t>
            </a:r>
            <a:r>
              <a:rPr lang="ru-RU" sz="2000" b="1" dirty="0" err="1"/>
              <a:t>navigator</a:t>
            </a:r>
            <a:r>
              <a:rPr lang="ru-RU" sz="2000" dirty="0"/>
              <a:t> содержит информацию о браузере и операционной системе, в которой браузер запущен. Он определяет ряд свойств и методов, основным из которых является </a:t>
            </a:r>
            <a:r>
              <a:rPr lang="ru-RU" sz="2000" dirty="0" smtClean="0"/>
              <a:t>свойство</a:t>
            </a:r>
            <a:r>
              <a:rPr lang="en-US" sz="2000" dirty="0" smtClean="0"/>
              <a:t> </a:t>
            </a:r>
            <a:r>
              <a:rPr lang="ru-RU" sz="2000" b="1" dirty="0" err="1" smtClean="0"/>
              <a:t>userAgent</a:t>
            </a:r>
            <a:r>
              <a:rPr lang="ru-RU" sz="2000" dirty="0"/>
              <a:t>, представляющее браузер пользователя: </a:t>
            </a:r>
            <a:endParaRPr lang="en-US" sz="2000" dirty="0" smtClean="0"/>
          </a:p>
          <a:p>
            <a:pPr indent="361950">
              <a:tabLst>
                <a:tab pos="441325" algn="l"/>
              </a:tabLst>
            </a:pPr>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navigator.userAgent</a:t>
            </a:r>
            <a:r>
              <a:rPr lang="en-US" sz="2000" dirty="0">
                <a:latin typeface="Consolas" panose="020B0609020204030204" pitchFamily="49" charset="0"/>
                <a:cs typeface="Consolas" panose="020B0609020204030204" pitchFamily="49" charset="0"/>
              </a:rPr>
              <a:t>); </a:t>
            </a:r>
            <a:endParaRPr lang="en-US" sz="2000" dirty="0" smtClean="0">
              <a:latin typeface="Consolas" panose="020B0609020204030204" pitchFamily="49" charset="0"/>
              <a:cs typeface="Consolas" panose="020B0609020204030204" pitchFamily="49" charset="0"/>
            </a:endParaRPr>
          </a:p>
          <a:p>
            <a:pPr indent="361950"/>
            <a:r>
              <a:rPr lang="ru-RU" sz="2000" dirty="0" smtClean="0"/>
              <a:t>Данное </a:t>
            </a:r>
            <a:r>
              <a:rPr lang="ru-RU" sz="2000" dirty="0"/>
              <a:t>свойство хранит полную стоку </a:t>
            </a:r>
            <a:r>
              <a:rPr lang="ru-RU" sz="2000" dirty="0" smtClean="0"/>
              <a:t>юзер-агента</a:t>
            </a:r>
            <a:r>
              <a:rPr lang="en-US" sz="2000" dirty="0" smtClean="0"/>
              <a:t>. </a:t>
            </a:r>
            <a:r>
              <a:rPr lang="ru-RU" sz="2000" dirty="0" smtClean="0"/>
              <a:t>Чтобы </a:t>
            </a:r>
            <a:r>
              <a:rPr lang="ru-RU" sz="2000" dirty="0"/>
              <a:t>вычленить из этой информации непосредственно браузер, можно </a:t>
            </a:r>
            <a:r>
              <a:rPr lang="ru-RU" sz="2000" dirty="0" smtClean="0"/>
              <a:t>найти </a:t>
            </a:r>
            <a:r>
              <a:rPr lang="ru-RU" sz="2000" dirty="0"/>
              <a:t>в этой информации название браузера</a:t>
            </a:r>
            <a:r>
              <a:rPr lang="ru-RU" sz="2000" dirty="0" smtClean="0"/>
              <a:t>:</a:t>
            </a:r>
            <a:endParaRPr lang="en-US" sz="2000" dirty="0" smtClean="0"/>
          </a:p>
          <a:p>
            <a:pPr marL="361950" fontAlgn="base"/>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browser, </a:t>
            </a:r>
            <a:r>
              <a:rPr lang="en-US" sz="2000" dirty="0" err="1">
                <a:latin typeface="Consolas" panose="020B0609020204030204" pitchFamily="49" charset="0"/>
                <a:cs typeface="Consolas" panose="020B0609020204030204" pitchFamily="49" charset="0"/>
              </a:rPr>
              <a:t>uAgent</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navigator.userAgent</a:t>
            </a:r>
            <a:r>
              <a:rPr lang="en-US" sz="2000" dirty="0">
                <a:latin typeface="Consolas" panose="020B0609020204030204" pitchFamily="49" charset="0"/>
                <a:cs typeface="Consolas" panose="020B0609020204030204" pitchFamily="49" charset="0"/>
              </a:rPr>
              <a:t>;</a:t>
            </a:r>
          </a:p>
          <a:p>
            <a:pPr marL="361950" fontAlgn="base"/>
            <a:r>
              <a:rPr lang="en-US" sz="2000" dirty="0">
                <a:latin typeface="Consolas" panose="020B0609020204030204" pitchFamily="49" charset="0"/>
                <a:cs typeface="Consolas" panose="020B0609020204030204" pitchFamily="49" charset="0"/>
              </a:rPr>
              <a:t> if(</a:t>
            </a:r>
            <a:r>
              <a:rPr lang="en-US" sz="2000" dirty="0" err="1">
                <a:latin typeface="Consolas" panose="020B0609020204030204" pitchFamily="49" charset="0"/>
                <a:cs typeface="Consolas" panose="020B0609020204030204" pitchFamily="49" charset="0"/>
              </a:rPr>
              <a:t>uAgent.indexOf</a:t>
            </a:r>
            <a:r>
              <a:rPr lang="en-US" sz="2000" dirty="0">
                <a:latin typeface="Consolas" panose="020B0609020204030204" pitchFamily="49" charset="0"/>
                <a:cs typeface="Consolas" panose="020B0609020204030204" pitchFamily="49" charset="0"/>
              </a:rPr>
              <a:t>("Chrome") &gt; -1) {</a:t>
            </a:r>
          </a:p>
          <a:p>
            <a:pPr marL="361950" fontAlgn="base"/>
            <a:r>
              <a:rPr lang="en-US" sz="2000" dirty="0">
                <a:latin typeface="Consolas" panose="020B0609020204030204" pitchFamily="49" charset="0"/>
                <a:cs typeface="Consolas" panose="020B0609020204030204" pitchFamily="49" charset="0"/>
              </a:rPr>
              <a:t>    browser = "Google Chrome";</a:t>
            </a:r>
          </a:p>
          <a:p>
            <a:pPr marL="361950" fontAlgn="base"/>
            <a:r>
              <a:rPr lang="en-US" sz="2000" dirty="0">
                <a:latin typeface="Consolas" panose="020B0609020204030204" pitchFamily="49" charset="0"/>
                <a:cs typeface="Consolas" panose="020B0609020204030204" pitchFamily="49" charset="0"/>
              </a:rPr>
              <a:t>} else if (</a:t>
            </a:r>
            <a:r>
              <a:rPr lang="en-US" sz="2000" dirty="0" err="1">
                <a:latin typeface="Consolas" panose="020B0609020204030204" pitchFamily="49" charset="0"/>
                <a:cs typeface="Consolas" panose="020B0609020204030204" pitchFamily="49" charset="0"/>
              </a:rPr>
              <a:t>uAgent.indexOf</a:t>
            </a:r>
            <a:r>
              <a:rPr lang="en-US" sz="2000" dirty="0">
                <a:latin typeface="Consolas" panose="020B0609020204030204" pitchFamily="49" charset="0"/>
                <a:cs typeface="Consolas" panose="020B0609020204030204" pitchFamily="49" charset="0"/>
              </a:rPr>
              <a:t>("Safari") &gt; -1) {</a:t>
            </a:r>
          </a:p>
          <a:p>
            <a:pPr marL="361950" fontAlgn="base"/>
            <a:r>
              <a:rPr lang="en-US" sz="2000" dirty="0">
                <a:latin typeface="Consolas" panose="020B0609020204030204" pitchFamily="49" charset="0"/>
                <a:cs typeface="Consolas" panose="020B0609020204030204" pitchFamily="49" charset="0"/>
              </a:rPr>
              <a:t>    browser = "Apple Safari";</a:t>
            </a:r>
          </a:p>
          <a:p>
            <a:pPr marL="361950" fontAlgn="base"/>
            <a:r>
              <a:rPr lang="en-US" sz="2000" dirty="0">
                <a:latin typeface="Consolas" panose="020B0609020204030204" pitchFamily="49" charset="0"/>
                <a:cs typeface="Consolas" panose="020B0609020204030204" pitchFamily="49" charset="0"/>
              </a:rPr>
              <a:t>} else if (</a:t>
            </a:r>
            <a:r>
              <a:rPr lang="en-US" sz="2000" dirty="0" err="1">
                <a:latin typeface="Consolas" panose="020B0609020204030204" pitchFamily="49" charset="0"/>
                <a:cs typeface="Consolas" panose="020B0609020204030204" pitchFamily="49" charset="0"/>
              </a:rPr>
              <a:t>uAgent.indexOf</a:t>
            </a:r>
            <a:r>
              <a:rPr lang="en-US" sz="2000" dirty="0">
                <a:latin typeface="Consolas" panose="020B0609020204030204" pitchFamily="49" charset="0"/>
                <a:cs typeface="Consolas" panose="020B0609020204030204" pitchFamily="49" charset="0"/>
              </a:rPr>
              <a:t>("Opera") &gt; -1) {</a:t>
            </a:r>
          </a:p>
          <a:p>
            <a:pPr marL="361950" fontAlgn="base"/>
            <a:r>
              <a:rPr lang="en-US" sz="2000" dirty="0">
                <a:latin typeface="Consolas" panose="020B0609020204030204" pitchFamily="49" charset="0"/>
                <a:cs typeface="Consolas" panose="020B0609020204030204" pitchFamily="49" charset="0"/>
              </a:rPr>
              <a:t>    browser = "Opera";</a:t>
            </a:r>
          </a:p>
          <a:p>
            <a:pPr marL="361950" fontAlgn="base"/>
            <a:r>
              <a:rPr lang="en-US" sz="2000" dirty="0">
                <a:latin typeface="Consolas" panose="020B0609020204030204" pitchFamily="49" charset="0"/>
                <a:cs typeface="Consolas" panose="020B0609020204030204" pitchFamily="49" charset="0"/>
              </a:rPr>
              <a:t>} else if (</a:t>
            </a:r>
            <a:r>
              <a:rPr lang="en-US" sz="2000" dirty="0" err="1">
                <a:latin typeface="Consolas" panose="020B0609020204030204" pitchFamily="49" charset="0"/>
                <a:cs typeface="Consolas" panose="020B0609020204030204" pitchFamily="49" charset="0"/>
              </a:rPr>
              <a:t>uAgent.indexOf</a:t>
            </a:r>
            <a:r>
              <a:rPr lang="en-US" sz="2000" dirty="0">
                <a:latin typeface="Consolas" panose="020B0609020204030204" pitchFamily="49" charset="0"/>
                <a:cs typeface="Consolas" panose="020B0609020204030204" pitchFamily="49" charset="0"/>
              </a:rPr>
              <a:t>("Firefox") &gt; -1) {</a:t>
            </a:r>
          </a:p>
          <a:p>
            <a:pPr marL="361950" fontAlgn="base"/>
            <a:r>
              <a:rPr lang="en-US" sz="2000" dirty="0">
                <a:latin typeface="Consolas" panose="020B0609020204030204" pitchFamily="49" charset="0"/>
                <a:cs typeface="Consolas" panose="020B0609020204030204" pitchFamily="49" charset="0"/>
              </a:rPr>
              <a:t>    browser = "Mozilla Firefox";</a:t>
            </a:r>
          </a:p>
          <a:p>
            <a:pPr marL="361950" fontAlgn="base"/>
            <a:r>
              <a:rPr lang="en-US" sz="2000" dirty="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document.write</a:t>
            </a:r>
            <a:r>
              <a:rPr lang="en-US" sz="2000" dirty="0" smtClean="0">
                <a:latin typeface="Consolas" panose="020B0609020204030204" pitchFamily="49" charset="0"/>
                <a:cs typeface="Consolas" panose="020B0609020204030204" pitchFamily="49" charset="0"/>
              </a:rPr>
              <a:t>(browser</a:t>
            </a:r>
            <a:r>
              <a:rPr lang="en-US" sz="2000" dirty="0">
                <a:latin typeface="Consolas" panose="020B0609020204030204" pitchFamily="49" charset="0"/>
                <a:cs typeface="Consolas" panose="020B0609020204030204" pitchFamily="49" charset="0"/>
              </a:rPr>
              <a:t>);</a:t>
            </a:r>
            <a:endParaRPr lang="ru-RU" sz="20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Объект </a:t>
            </a:r>
            <a:r>
              <a:rPr lang="en-US" sz="2800" b="1" dirty="0" smtClean="0">
                <a:solidFill>
                  <a:schemeClr val="tx2"/>
                </a:solidFill>
                <a:effectLst>
                  <a:outerShdw blurRad="63500" dist="38100" dir="5400000" algn="t" rotWithShape="0">
                    <a:prstClr val="black">
                      <a:alpha val="25000"/>
                    </a:prstClr>
                  </a:outerShdw>
                </a:effectLst>
                <a:ea typeface="+mj-ea"/>
                <a:cs typeface="+mj-cs"/>
              </a:rPr>
              <a:t>navigator</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30</a:t>
            </a:fld>
            <a:endParaRPr lang="ru-RU"/>
          </a:p>
        </p:txBody>
      </p:sp>
    </p:spTree>
    <p:extLst>
      <p:ext uri="{BB962C8B-B14F-4D97-AF65-F5344CB8AC3E}">
        <p14:creationId xmlns:p14="http://schemas.microsoft.com/office/powerpoint/2010/main" val="1552591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Объект </a:t>
            </a:r>
            <a:r>
              <a:rPr lang="en-US" sz="2800" b="1" dirty="0" smtClean="0">
                <a:solidFill>
                  <a:schemeClr val="tx2"/>
                </a:solidFill>
                <a:effectLst>
                  <a:outerShdw blurRad="63500" dist="38100" dir="5400000" algn="t" rotWithShape="0">
                    <a:prstClr val="black">
                      <a:alpha val="25000"/>
                    </a:prstClr>
                  </a:outerShdw>
                </a:effectLst>
                <a:ea typeface="+mj-ea"/>
                <a:cs typeface="+mj-cs"/>
              </a:rPr>
              <a:t>navigator</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31</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66156880"/>
              </p:ext>
            </p:extLst>
          </p:nvPr>
        </p:nvGraphicFramePr>
        <p:xfrm>
          <a:off x="775345" y="1412776"/>
          <a:ext cx="7848870" cy="4630197"/>
        </p:xfrm>
        <a:graphic>
          <a:graphicData uri="http://schemas.openxmlformats.org/drawingml/2006/table">
            <a:tbl>
              <a:tblPr/>
              <a:tblGrid>
                <a:gridCol w="2364848"/>
                <a:gridCol w="5484022"/>
              </a:tblGrid>
              <a:tr h="557938">
                <a:tc>
                  <a:txBody>
                    <a:bodyPr/>
                    <a:lstStyle/>
                    <a:p>
                      <a:pPr algn="ctr">
                        <a:lnSpc>
                          <a:spcPct val="150000"/>
                        </a:lnSpc>
                        <a:spcAft>
                          <a:spcPts val="0"/>
                        </a:spcAft>
                        <a:tabLst>
                          <a:tab pos="2430780" algn="l"/>
                        </a:tabLst>
                      </a:pPr>
                      <a:r>
                        <a:rPr lang="ru-RU" sz="2200" b="1" dirty="0">
                          <a:solidFill>
                            <a:srgbClr val="000000"/>
                          </a:solidFill>
                          <a:latin typeface="+mn-lt"/>
                          <a:ea typeface="Calibri"/>
                          <a:cs typeface="Times New Roman"/>
                        </a:rPr>
                        <a:t>Свойство</a:t>
                      </a:r>
                      <a:endParaRPr lang="ru-RU" sz="22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ru-RU" sz="2200" b="1">
                          <a:solidFill>
                            <a:srgbClr val="000000"/>
                          </a:solidFill>
                          <a:latin typeface="+mn-lt"/>
                          <a:ea typeface="Calibri"/>
                          <a:cs typeface="Times New Roman"/>
                        </a:rPr>
                        <a:t>Описание</a:t>
                      </a:r>
                      <a:endParaRPr lang="ru-RU" sz="22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7057">
                <a:tc>
                  <a:txBody>
                    <a:bodyPr/>
                    <a:lstStyle/>
                    <a:p>
                      <a:pPr algn="ctr">
                        <a:lnSpc>
                          <a:spcPct val="150000"/>
                        </a:lnSpc>
                        <a:spcAft>
                          <a:spcPts val="0"/>
                        </a:spcAft>
                        <a:tabLst>
                          <a:tab pos="2430780" algn="l"/>
                        </a:tabLst>
                      </a:pPr>
                      <a:r>
                        <a:rPr lang="ru-RU" sz="2200" dirty="0" err="1">
                          <a:solidFill>
                            <a:srgbClr val="222222"/>
                          </a:solidFill>
                          <a:latin typeface="+mn-lt"/>
                          <a:ea typeface="Calibri"/>
                          <a:cs typeface="Courier New"/>
                        </a:rPr>
                        <a:t>userAgent</a:t>
                      </a:r>
                      <a:endParaRPr lang="ru-RU" sz="22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tabLst>
                          <a:tab pos="2430780" algn="l"/>
                        </a:tabLst>
                      </a:pPr>
                      <a:r>
                        <a:rPr lang="ru-RU" sz="2200" dirty="0">
                          <a:solidFill>
                            <a:srgbClr val="000000"/>
                          </a:solidFill>
                          <a:latin typeface="+mn-lt"/>
                          <a:ea typeface="Calibri"/>
                          <a:cs typeface="Times New Roman"/>
                        </a:rPr>
                        <a:t>Основная информация о браузере. Передается серверу в HTTP-заголовке при открытии пользователем страниц</a:t>
                      </a:r>
                      <a:endParaRPr lang="ru-RU" sz="22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938">
                <a:tc>
                  <a:txBody>
                    <a:bodyPr/>
                    <a:lstStyle/>
                    <a:p>
                      <a:pPr algn="ctr">
                        <a:lnSpc>
                          <a:spcPct val="150000"/>
                        </a:lnSpc>
                        <a:spcAft>
                          <a:spcPts val="0"/>
                        </a:spcAft>
                        <a:tabLst>
                          <a:tab pos="2430780" algn="l"/>
                        </a:tabLst>
                      </a:pPr>
                      <a:r>
                        <a:rPr lang="ru-RU" sz="2200">
                          <a:solidFill>
                            <a:srgbClr val="222222"/>
                          </a:solidFill>
                          <a:latin typeface="+mn-lt"/>
                          <a:ea typeface="Calibri"/>
                          <a:cs typeface="Courier New"/>
                        </a:rPr>
                        <a:t>appName</a:t>
                      </a:r>
                      <a:endParaRPr lang="ru-RU" sz="22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tabLst>
                          <a:tab pos="2430780" algn="l"/>
                        </a:tabLst>
                      </a:pPr>
                      <a:r>
                        <a:rPr lang="ru-RU" sz="2200" dirty="0">
                          <a:solidFill>
                            <a:srgbClr val="000000"/>
                          </a:solidFill>
                          <a:latin typeface="+mn-lt"/>
                          <a:ea typeface="Calibri"/>
                          <a:cs typeface="Times New Roman"/>
                        </a:rPr>
                        <a:t>Название браузера</a:t>
                      </a:r>
                      <a:endParaRPr lang="ru-RU" sz="22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1424">
                <a:tc>
                  <a:txBody>
                    <a:bodyPr/>
                    <a:lstStyle/>
                    <a:p>
                      <a:pPr algn="ctr">
                        <a:lnSpc>
                          <a:spcPct val="150000"/>
                        </a:lnSpc>
                        <a:spcAft>
                          <a:spcPts val="0"/>
                        </a:spcAft>
                        <a:tabLst>
                          <a:tab pos="2430780" algn="l"/>
                        </a:tabLst>
                      </a:pPr>
                      <a:r>
                        <a:rPr lang="ru-RU" sz="2200">
                          <a:solidFill>
                            <a:srgbClr val="222222"/>
                          </a:solidFill>
                          <a:latin typeface="+mn-lt"/>
                          <a:ea typeface="Calibri"/>
                          <a:cs typeface="Courier New"/>
                        </a:rPr>
                        <a:t>appCodeName</a:t>
                      </a:r>
                      <a:endParaRPr lang="ru-RU" sz="22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tabLst>
                          <a:tab pos="2430780" algn="l"/>
                        </a:tabLst>
                      </a:pPr>
                      <a:r>
                        <a:rPr lang="ru-RU" sz="2200" dirty="0">
                          <a:solidFill>
                            <a:srgbClr val="000000"/>
                          </a:solidFill>
                          <a:latin typeface="+mn-lt"/>
                          <a:ea typeface="Calibri"/>
                          <a:cs typeface="Times New Roman"/>
                        </a:rPr>
                        <a:t>Кодовое название браузера</a:t>
                      </a:r>
                      <a:endParaRPr lang="ru-RU" sz="22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1424">
                <a:tc>
                  <a:txBody>
                    <a:bodyPr/>
                    <a:lstStyle/>
                    <a:p>
                      <a:pPr algn="ctr">
                        <a:lnSpc>
                          <a:spcPct val="150000"/>
                        </a:lnSpc>
                        <a:spcAft>
                          <a:spcPts val="0"/>
                        </a:spcAft>
                        <a:tabLst>
                          <a:tab pos="2430780" algn="l"/>
                        </a:tabLst>
                      </a:pPr>
                      <a:r>
                        <a:rPr lang="ru-RU" sz="2200">
                          <a:solidFill>
                            <a:srgbClr val="222222"/>
                          </a:solidFill>
                          <a:latin typeface="+mn-lt"/>
                          <a:ea typeface="Calibri"/>
                          <a:cs typeface="Courier New"/>
                        </a:rPr>
                        <a:t>appVersion</a:t>
                      </a:r>
                      <a:endParaRPr lang="ru-RU" sz="22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tabLst>
                          <a:tab pos="2430780" algn="l"/>
                        </a:tabLst>
                      </a:pPr>
                      <a:r>
                        <a:rPr lang="ru-RU" sz="2200" dirty="0">
                          <a:solidFill>
                            <a:srgbClr val="000000"/>
                          </a:solidFill>
                          <a:latin typeface="+mn-lt"/>
                          <a:ea typeface="Calibri"/>
                          <a:cs typeface="Times New Roman"/>
                        </a:rPr>
                        <a:t>Данные о версии браузера и совместимости</a:t>
                      </a:r>
                      <a:endParaRPr lang="ru-RU" sz="22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50634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124744"/>
            <a:ext cx="8604915" cy="5324535"/>
          </a:xfrm>
          <a:prstGeom prst="rect">
            <a:avLst/>
          </a:prstGeom>
          <a:noFill/>
        </p:spPr>
        <p:txBody>
          <a:bodyPr wrap="square" rtlCol="0">
            <a:spAutoFit/>
          </a:bodyPr>
          <a:lstStyle/>
          <a:p>
            <a:pPr indent="361950">
              <a:tabLst>
                <a:tab pos="441325" algn="l"/>
              </a:tabLst>
            </a:pPr>
            <a:r>
              <a:rPr lang="ru-RU" sz="2000" dirty="0"/>
              <a:t>Объект </a:t>
            </a:r>
            <a:r>
              <a:rPr lang="ru-RU" sz="2000" b="1" dirty="0" err="1"/>
              <a:t>navigator</a:t>
            </a:r>
            <a:r>
              <a:rPr lang="ru-RU" sz="2000" dirty="0"/>
              <a:t> хранит свойство </a:t>
            </a:r>
            <a:r>
              <a:rPr lang="ru-RU" sz="2000" b="1" dirty="0" err="1"/>
              <a:t>geolocation</a:t>
            </a:r>
            <a:r>
              <a:rPr lang="ru-RU" sz="2000" dirty="0"/>
              <a:t>, с помощью которого можно получить географическое положение </a:t>
            </a:r>
            <a:r>
              <a:rPr lang="ru-RU" sz="2000" dirty="0" smtClean="0"/>
              <a:t>пользователя.</a:t>
            </a:r>
            <a:endParaRPr lang="en-US" sz="2000" dirty="0" smtClean="0"/>
          </a:p>
          <a:p>
            <a:pPr indent="361950">
              <a:tabLst>
                <a:tab pos="441325" algn="l"/>
              </a:tabLst>
            </a:pPr>
            <a:r>
              <a:rPr lang="ru-RU" sz="2000" dirty="0" smtClean="0"/>
              <a:t>Для </a:t>
            </a:r>
            <a:r>
              <a:rPr lang="ru-RU" sz="2000" dirty="0"/>
              <a:t>получения положения используется метод </a:t>
            </a:r>
            <a:r>
              <a:rPr lang="ru-RU" sz="2000" b="1" dirty="0" err="1"/>
              <a:t>getCurrentPosition</a:t>
            </a:r>
            <a:r>
              <a:rPr lang="ru-RU" sz="2000" b="1" dirty="0"/>
              <a:t>()</a:t>
            </a:r>
            <a:r>
              <a:rPr lang="ru-RU" sz="2000" dirty="0"/>
              <a:t>. </a:t>
            </a:r>
            <a:r>
              <a:rPr lang="ru-RU" sz="2000" dirty="0" smtClean="0"/>
              <a:t>Метод принимает </a:t>
            </a:r>
            <a:r>
              <a:rPr lang="ru-RU" sz="2000" dirty="0"/>
              <a:t>два параметра: функцию, которая срабатывает при удачном запуске, и функцию, которая срабатывает при ошибке запроса </a:t>
            </a:r>
            <a:r>
              <a:rPr lang="ru-RU" sz="2000" dirty="0" err="1"/>
              <a:t>геоданных</a:t>
            </a:r>
            <a:r>
              <a:rPr lang="ru-RU" sz="2000" dirty="0" smtClean="0"/>
              <a:t>:</a:t>
            </a:r>
            <a:endParaRPr lang="en-US" sz="2000" dirty="0" smtClean="0"/>
          </a:p>
          <a:p>
            <a:pPr marL="361950" fontAlgn="base"/>
            <a:r>
              <a:rPr lang="en-US" sz="2000" dirty="0">
                <a:latin typeface="Consolas" panose="020B0609020204030204" pitchFamily="49" charset="0"/>
                <a:cs typeface="Consolas" panose="020B0609020204030204" pitchFamily="49" charset="0"/>
              </a:rPr>
              <a:t>function success(position) {</a:t>
            </a:r>
          </a:p>
          <a:p>
            <a:pPr marL="361950" fontAlgn="base"/>
            <a:r>
              <a:rPr lang="en-US" sz="2000" dirty="0" smtClean="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var</a:t>
            </a:r>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latitude = </a:t>
            </a:r>
            <a:r>
              <a:rPr lang="en-US" sz="2000" dirty="0" err="1">
                <a:latin typeface="Consolas" panose="020B0609020204030204" pitchFamily="49" charset="0"/>
                <a:cs typeface="Consolas" panose="020B0609020204030204" pitchFamily="49" charset="0"/>
              </a:rPr>
              <a:t>position.coords.latitude</a:t>
            </a:r>
            <a:r>
              <a:rPr lang="en-US" sz="2000" dirty="0">
                <a:latin typeface="Consolas" panose="020B0609020204030204" pitchFamily="49" charset="0"/>
                <a:cs typeface="Consolas" panose="020B0609020204030204" pitchFamily="49" charset="0"/>
              </a:rPr>
              <a:t>;</a:t>
            </a:r>
          </a:p>
          <a:p>
            <a:pPr marL="361950" fontAlgn="base"/>
            <a:r>
              <a:rPr lang="en-US" sz="2000" dirty="0" smtClean="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var</a:t>
            </a:r>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longitude = </a:t>
            </a:r>
            <a:r>
              <a:rPr lang="en-US" sz="2000" dirty="0" err="1">
                <a:latin typeface="Consolas" panose="020B0609020204030204" pitchFamily="49" charset="0"/>
                <a:cs typeface="Consolas" panose="020B0609020204030204" pitchFamily="49" charset="0"/>
              </a:rPr>
              <a:t>position.coords.longitude</a:t>
            </a:r>
            <a:r>
              <a:rPr lang="en-US" sz="2000" dirty="0">
                <a:latin typeface="Consolas" panose="020B0609020204030204" pitchFamily="49" charset="0"/>
                <a:cs typeface="Consolas" panose="020B0609020204030204" pitchFamily="49" charset="0"/>
              </a:rPr>
              <a:t>;</a:t>
            </a:r>
          </a:p>
          <a:p>
            <a:pPr marL="361950" fontAlgn="base"/>
            <a:r>
              <a:rPr lang="en-US" sz="2000" dirty="0" smtClean="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var</a:t>
            </a:r>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altitude = </a:t>
            </a:r>
            <a:r>
              <a:rPr lang="en-US" sz="2000" dirty="0" err="1">
                <a:latin typeface="Consolas" panose="020B0609020204030204" pitchFamily="49" charset="0"/>
                <a:cs typeface="Consolas" panose="020B0609020204030204" pitchFamily="49" charset="0"/>
              </a:rPr>
              <a:t>position.coords.altitude</a:t>
            </a:r>
            <a:r>
              <a:rPr lang="en-US" sz="2000" dirty="0">
                <a:latin typeface="Consolas" panose="020B0609020204030204" pitchFamily="49" charset="0"/>
                <a:cs typeface="Consolas" panose="020B0609020204030204" pitchFamily="49" charset="0"/>
              </a:rPr>
              <a:t>;</a:t>
            </a:r>
          </a:p>
          <a:p>
            <a:pPr marL="361950" fontAlgn="base"/>
            <a:r>
              <a:rPr lang="en-US" sz="2000" dirty="0" smtClean="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Широта: " + </a:t>
            </a:r>
            <a:r>
              <a:rPr lang="en-US" sz="2000" dirty="0">
                <a:latin typeface="Consolas" panose="020B0609020204030204" pitchFamily="49" charset="0"/>
                <a:cs typeface="Consolas" panose="020B0609020204030204" pitchFamily="49" charset="0"/>
              </a:rPr>
              <a:t>latitude + "&lt;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/&gt;");</a:t>
            </a:r>
          </a:p>
          <a:p>
            <a:pPr marL="361950" fontAlgn="base"/>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Долгота: " + </a:t>
            </a:r>
            <a:r>
              <a:rPr lang="en-US" sz="2000" dirty="0">
                <a:latin typeface="Consolas" panose="020B0609020204030204" pitchFamily="49" charset="0"/>
                <a:cs typeface="Consolas" panose="020B0609020204030204" pitchFamily="49" charset="0"/>
              </a:rPr>
              <a:t>longitude + "&lt;</a:t>
            </a:r>
            <a:r>
              <a:rPr lang="en-US" sz="2000" dirty="0" err="1">
                <a:latin typeface="Consolas" panose="020B0609020204030204" pitchFamily="49" charset="0"/>
                <a:cs typeface="Consolas" panose="020B0609020204030204" pitchFamily="49" charset="0"/>
              </a:rPr>
              <a:t>br</a:t>
            </a:r>
            <a:r>
              <a:rPr lang="en-US" sz="2000" dirty="0">
                <a:latin typeface="Consolas" panose="020B0609020204030204" pitchFamily="49" charset="0"/>
                <a:cs typeface="Consolas" panose="020B0609020204030204" pitchFamily="49" charset="0"/>
              </a:rPr>
              <a:t>/&gt;");</a:t>
            </a:r>
          </a:p>
          <a:p>
            <a:pPr marL="361950" fontAlgn="base"/>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Высота: " + </a:t>
            </a:r>
            <a:r>
              <a:rPr lang="en-US" sz="2000" dirty="0">
                <a:latin typeface="Consolas" panose="020B0609020204030204" pitchFamily="49" charset="0"/>
                <a:cs typeface="Consolas" panose="020B0609020204030204" pitchFamily="49" charset="0"/>
              </a:rPr>
              <a:t>altitude + "&lt;</a:t>
            </a:r>
            <a:r>
              <a:rPr lang="en-US" sz="2000" dirty="0" err="1">
                <a:latin typeface="Consolas" panose="020B0609020204030204" pitchFamily="49" charset="0"/>
                <a:cs typeface="Consolas" panose="020B0609020204030204" pitchFamily="49" charset="0"/>
              </a:rPr>
              <a:t>br</a:t>
            </a:r>
            <a:r>
              <a:rPr lang="en-US" sz="2000" dirty="0" smtClean="0">
                <a:latin typeface="Consolas" panose="020B0609020204030204" pitchFamily="49" charset="0"/>
                <a:cs typeface="Consolas" panose="020B0609020204030204" pitchFamily="49" charset="0"/>
              </a:rPr>
              <a:t>/&gt;"); </a:t>
            </a:r>
            <a:r>
              <a:rPr lang="en-US" sz="2000" dirty="0">
                <a:latin typeface="Consolas" panose="020B0609020204030204" pitchFamily="49" charset="0"/>
                <a:cs typeface="Consolas" panose="020B0609020204030204" pitchFamily="49" charset="0"/>
              </a:rPr>
              <a:t>};</a:t>
            </a:r>
          </a:p>
          <a:p>
            <a:pPr marL="361950" fontAlgn="base"/>
            <a:r>
              <a:rPr lang="en-US" sz="2000" dirty="0">
                <a:latin typeface="Consolas" panose="020B0609020204030204" pitchFamily="49" charset="0"/>
                <a:cs typeface="Consolas" panose="020B0609020204030204" pitchFamily="49" charset="0"/>
              </a:rPr>
              <a:t> function error(</a:t>
            </a:r>
            <a:r>
              <a:rPr lang="en-US" sz="2000" dirty="0" err="1">
                <a:latin typeface="Consolas" panose="020B0609020204030204" pitchFamily="49" charset="0"/>
                <a:cs typeface="Consolas" panose="020B0609020204030204" pitchFamily="49" charset="0"/>
              </a:rPr>
              <a:t>obj</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marL="361950" fontAlgn="base"/>
            <a:r>
              <a:rPr lang="en-US" sz="2000" dirty="0" smtClean="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Ошибка при определении положения");</a:t>
            </a:r>
            <a:r>
              <a:rPr lang="en-US" sz="2000" dirty="0">
                <a:latin typeface="Consolas" panose="020B0609020204030204" pitchFamily="49" charset="0"/>
                <a:cs typeface="Consolas" panose="020B0609020204030204" pitchFamily="49" charset="0"/>
              </a:rPr>
              <a:t> </a:t>
            </a:r>
            <a:r>
              <a:rPr lang="ru-RU" sz="2000" dirty="0">
                <a:latin typeface="Consolas" panose="020B0609020204030204" pitchFamily="49" charset="0"/>
                <a:cs typeface="Consolas" panose="020B0609020204030204" pitchFamily="49" charset="0"/>
              </a:rPr>
              <a:t>};</a:t>
            </a:r>
          </a:p>
          <a:p>
            <a:pPr marL="361950" fontAlgn="base"/>
            <a:r>
              <a:rPr lang="en-US" sz="2000" dirty="0" err="1">
                <a:latin typeface="Consolas" panose="020B0609020204030204" pitchFamily="49" charset="0"/>
                <a:cs typeface="Consolas" panose="020B0609020204030204" pitchFamily="49" charset="0"/>
              </a:rPr>
              <a:t>navigator.geolocation.getCurrentPosition</a:t>
            </a:r>
            <a:r>
              <a:rPr lang="en-US" sz="2000" dirty="0">
                <a:latin typeface="Consolas" panose="020B0609020204030204" pitchFamily="49" charset="0"/>
                <a:cs typeface="Consolas" panose="020B0609020204030204" pitchFamily="49" charset="0"/>
              </a:rPr>
              <a:t>(success, error);</a:t>
            </a:r>
          </a:p>
          <a:p>
            <a:pPr indent="361950">
              <a:tabLst>
                <a:tab pos="441325" algn="l"/>
              </a:tabLst>
            </a:pPr>
            <a:endParaRPr lang="ru-RU" sz="20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Объект </a:t>
            </a:r>
            <a:r>
              <a:rPr lang="en-US" sz="2800" b="1" dirty="0" smtClean="0">
                <a:solidFill>
                  <a:schemeClr val="tx2"/>
                </a:solidFill>
                <a:effectLst>
                  <a:outerShdw blurRad="63500" dist="38100" dir="5400000" algn="t" rotWithShape="0">
                    <a:prstClr val="black">
                      <a:alpha val="25000"/>
                    </a:prstClr>
                  </a:outerShdw>
                </a:effectLst>
                <a:ea typeface="+mj-ea"/>
                <a:cs typeface="+mj-cs"/>
              </a:rPr>
              <a:t>geolocation</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32</a:t>
            </a:fld>
            <a:endParaRPr lang="ru-RU"/>
          </a:p>
        </p:txBody>
      </p:sp>
    </p:spTree>
    <p:extLst>
      <p:ext uri="{BB962C8B-B14F-4D97-AF65-F5344CB8AC3E}">
        <p14:creationId xmlns:p14="http://schemas.microsoft.com/office/powerpoint/2010/main" val="390287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124744"/>
            <a:ext cx="8604915" cy="5324535"/>
          </a:xfrm>
          <a:prstGeom prst="rect">
            <a:avLst/>
          </a:prstGeom>
          <a:noFill/>
        </p:spPr>
        <p:txBody>
          <a:bodyPr wrap="square" rtlCol="0">
            <a:spAutoFit/>
          </a:bodyPr>
          <a:lstStyle/>
          <a:p>
            <a:pPr indent="361950"/>
            <a:r>
              <a:rPr lang="ru-RU" sz="2000" dirty="0"/>
              <a:t>В функцию, которая выполняется </a:t>
            </a:r>
            <a:r>
              <a:rPr lang="ru-RU" sz="2000" dirty="0" smtClean="0"/>
              <a:t>п</a:t>
            </a:r>
            <a:r>
              <a:rPr lang="ru-RU" sz="2000" dirty="0"/>
              <a:t>р</a:t>
            </a:r>
            <a:r>
              <a:rPr lang="ru-RU" sz="2000" dirty="0" smtClean="0"/>
              <a:t>и </a:t>
            </a:r>
            <a:r>
              <a:rPr lang="ru-RU" sz="2000" dirty="0"/>
              <a:t>удачном определении </a:t>
            </a:r>
            <a:r>
              <a:rPr lang="ru-RU" sz="2000" dirty="0" err="1"/>
              <a:t>геоданных</a:t>
            </a:r>
            <a:r>
              <a:rPr lang="ru-RU" sz="2000" dirty="0"/>
              <a:t>, передается позиция пользователя в виде параметра </a:t>
            </a:r>
            <a:r>
              <a:rPr lang="ru-RU" sz="2000" b="1" dirty="0" err="1"/>
              <a:t>position</a:t>
            </a:r>
            <a:r>
              <a:rPr lang="ru-RU" sz="2000" dirty="0"/>
              <a:t>. Передаваемый объект имеет вложенный объект </a:t>
            </a:r>
            <a:r>
              <a:rPr lang="ru-RU" sz="2000" b="1" dirty="0" err="1"/>
              <a:t>coords</a:t>
            </a:r>
            <a:r>
              <a:rPr lang="ru-RU" sz="2000" dirty="0"/>
              <a:t>, с помощью </a:t>
            </a:r>
            <a:r>
              <a:rPr lang="ru-RU" sz="2000" dirty="0" smtClean="0"/>
              <a:t>свойств </a:t>
            </a:r>
            <a:r>
              <a:rPr lang="ru-RU" sz="2000" dirty="0"/>
              <a:t>которого можно получить непосредственные координаты пользователя:</a:t>
            </a:r>
          </a:p>
          <a:p>
            <a:pPr indent="382588">
              <a:buFont typeface="Arial" panose="020B0604020202020204" pitchFamily="34" charset="0"/>
              <a:buChar char="•"/>
            </a:pPr>
            <a:r>
              <a:rPr lang="ru-RU" sz="2000" b="1" dirty="0" err="1" smtClean="0"/>
              <a:t>latitude</a:t>
            </a:r>
            <a:r>
              <a:rPr lang="ru-RU" sz="2000" dirty="0" smtClean="0"/>
              <a:t> </a:t>
            </a:r>
            <a:r>
              <a:rPr lang="ru-RU" sz="2000" dirty="0" smtClean="0">
                <a:ea typeface="SimSun-ExtB"/>
              </a:rPr>
              <a:t>-</a:t>
            </a:r>
            <a:r>
              <a:rPr lang="ru-RU" sz="2000" dirty="0" smtClean="0"/>
              <a:t> </a:t>
            </a:r>
            <a:r>
              <a:rPr lang="ru-RU" sz="2000" dirty="0"/>
              <a:t>географическая </a:t>
            </a:r>
            <a:r>
              <a:rPr lang="ru-RU" sz="2000" dirty="0" smtClean="0"/>
              <a:t>широта</a:t>
            </a:r>
            <a:r>
              <a:rPr lang="en-US" sz="2000" dirty="0" smtClean="0"/>
              <a:t>;</a:t>
            </a:r>
            <a:endParaRPr lang="ru-RU" sz="2000" dirty="0"/>
          </a:p>
          <a:p>
            <a:pPr indent="382588">
              <a:buFont typeface="Arial" panose="020B0604020202020204" pitchFamily="34" charset="0"/>
              <a:buChar char="•"/>
            </a:pPr>
            <a:r>
              <a:rPr lang="ru-RU" sz="2000" b="1" dirty="0" err="1" smtClean="0"/>
              <a:t>longitude</a:t>
            </a:r>
            <a:r>
              <a:rPr lang="ru-RU" sz="2000" dirty="0" smtClean="0"/>
              <a:t> </a:t>
            </a:r>
            <a:r>
              <a:rPr lang="ru-RU" sz="2000" dirty="0" smtClean="0">
                <a:ea typeface="SimSun-ExtB"/>
              </a:rPr>
              <a:t>-</a:t>
            </a:r>
            <a:r>
              <a:rPr lang="ru-RU" sz="2000" dirty="0" smtClean="0"/>
              <a:t> </a:t>
            </a:r>
            <a:r>
              <a:rPr lang="ru-RU" sz="2000" dirty="0"/>
              <a:t>географическая </a:t>
            </a:r>
            <a:r>
              <a:rPr lang="ru-RU" sz="2000" dirty="0" smtClean="0"/>
              <a:t>широта</a:t>
            </a:r>
            <a:r>
              <a:rPr lang="en-US" sz="2000" dirty="0" smtClean="0"/>
              <a:t>;</a:t>
            </a:r>
            <a:endParaRPr lang="ru-RU" sz="2000" dirty="0"/>
          </a:p>
          <a:p>
            <a:pPr indent="382588">
              <a:buFont typeface="Arial" panose="020B0604020202020204" pitchFamily="34" charset="0"/>
              <a:buChar char="•"/>
            </a:pPr>
            <a:r>
              <a:rPr lang="ru-RU" sz="2000" b="1" dirty="0" err="1" smtClean="0"/>
              <a:t>altitude</a:t>
            </a:r>
            <a:r>
              <a:rPr lang="ru-RU" sz="2000" dirty="0" smtClean="0"/>
              <a:t> </a:t>
            </a:r>
            <a:r>
              <a:rPr lang="ru-RU" sz="2000" dirty="0">
                <a:ea typeface="SimSun-ExtB"/>
              </a:rPr>
              <a:t>- </a:t>
            </a:r>
            <a:r>
              <a:rPr lang="ru-RU" sz="2000" dirty="0" smtClean="0"/>
              <a:t> высота</a:t>
            </a:r>
            <a:r>
              <a:rPr lang="en-US" sz="2000" dirty="0" smtClean="0"/>
              <a:t>;</a:t>
            </a:r>
            <a:endParaRPr lang="ru-RU" sz="2000" dirty="0"/>
          </a:p>
          <a:p>
            <a:pPr indent="382588">
              <a:buFont typeface="Arial" panose="020B0604020202020204" pitchFamily="34" charset="0"/>
              <a:buChar char="•"/>
            </a:pPr>
            <a:r>
              <a:rPr lang="ru-RU" sz="2000" b="1" dirty="0" err="1" smtClean="0"/>
              <a:t>speed</a:t>
            </a:r>
            <a:r>
              <a:rPr lang="ru-RU" sz="2000" dirty="0" smtClean="0"/>
              <a:t> </a:t>
            </a:r>
            <a:r>
              <a:rPr lang="ru-RU" sz="2000" dirty="0">
                <a:ea typeface="SimSun-ExtB"/>
              </a:rPr>
              <a:t>-</a:t>
            </a:r>
            <a:r>
              <a:rPr lang="ru-RU" sz="2000" dirty="0" smtClean="0"/>
              <a:t> </a:t>
            </a:r>
            <a:r>
              <a:rPr lang="ru-RU" sz="2000" dirty="0"/>
              <a:t>скорость, с которой перемещается </a:t>
            </a:r>
            <a:r>
              <a:rPr lang="ru-RU" sz="2000" dirty="0" smtClean="0"/>
              <a:t>пользователь.</a:t>
            </a:r>
          </a:p>
          <a:p>
            <a:pPr indent="382588">
              <a:buFont typeface="Arial" panose="020B0604020202020204" pitchFamily="34" charset="0"/>
              <a:buChar char="•"/>
            </a:pPr>
            <a:endParaRPr lang="ru-RU" sz="2000" dirty="0"/>
          </a:p>
          <a:p>
            <a:pPr indent="441325"/>
            <a:r>
              <a:rPr lang="ru-RU" sz="2000" dirty="0" smtClean="0"/>
              <a:t>Нужно учитывать</a:t>
            </a:r>
            <a:r>
              <a:rPr lang="ru-RU" sz="2000" dirty="0"/>
              <a:t>, что в браузерах действует политика безопасности, которая при обращении к методу </a:t>
            </a:r>
            <a:r>
              <a:rPr lang="ru-RU" sz="2000" b="1" dirty="0" err="1"/>
              <a:t>geolocation.getCurrentPosition</a:t>
            </a:r>
            <a:r>
              <a:rPr lang="ru-RU" sz="2000" b="1" dirty="0"/>
              <a:t>() </a:t>
            </a:r>
            <a:r>
              <a:rPr lang="ru-RU" sz="2000" dirty="0"/>
              <a:t>отображает пользователю сообщение, в котором пользователь может подтвердить отправку географических </a:t>
            </a:r>
            <a:r>
              <a:rPr lang="ru-RU" sz="2000" dirty="0" smtClean="0"/>
              <a:t>координат.</a:t>
            </a:r>
          </a:p>
          <a:p>
            <a:pPr indent="441325"/>
            <a:r>
              <a:rPr lang="ru-RU" sz="2000" dirty="0" smtClean="0"/>
              <a:t>Если </a:t>
            </a:r>
            <a:r>
              <a:rPr lang="ru-RU" sz="2000" dirty="0"/>
              <a:t>же пользователь откажется, то будет срабатывать функция </a:t>
            </a:r>
            <a:r>
              <a:rPr lang="ru-RU" sz="2000" b="1" dirty="0" err="1"/>
              <a:t>error</a:t>
            </a:r>
            <a:r>
              <a:rPr lang="ru-RU" sz="2000" b="1" dirty="0"/>
              <a:t>()</a:t>
            </a:r>
            <a:r>
              <a:rPr lang="ru-RU" sz="2000" dirty="0"/>
              <a:t>.</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Объект </a:t>
            </a:r>
            <a:r>
              <a:rPr lang="en-US" sz="2800" b="1" dirty="0" smtClean="0">
                <a:solidFill>
                  <a:schemeClr val="tx2"/>
                </a:solidFill>
                <a:effectLst>
                  <a:outerShdw blurRad="63500" dist="38100" dir="5400000" algn="t" rotWithShape="0">
                    <a:prstClr val="black">
                      <a:alpha val="25000"/>
                    </a:prstClr>
                  </a:outerShdw>
                </a:effectLst>
                <a:ea typeface="+mj-ea"/>
                <a:cs typeface="+mj-cs"/>
              </a:rPr>
              <a:t>geolocation</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33</a:t>
            </a:fld>
            <a:endParaRPr lang="ru-RU"/>
          </a:p>
        </p:txBody>
      </p:sp>
    </p:spTree>
    <p:extLst>
      <p:ext uri="{BB962C8B-B14F-4D97-AF65-F5344CB8AC3E}">
        <p14:creationId xmlns:p14="http://schemas.microsoft.com/office/powerpoint/2010/main" val="7293065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124744"/>
            <a:ext cx="8604915" cy="5324535"/>
          </a:xfrm>
          <a:prstGeom prst="rect">
            <a:avLst/>
          </a:prstGeom>
          <a:noFill/>
        </p:spPr>
        <p:txBody>
          <a:bodyPr wrap="square" rtlCol="0">
            <a:spAutoFit/>
          </a:bodyPr>
          <a:lstStyle/>
          <a:p>
            <a:pPr indent="361950"/>
            <a:r>
              <a:rPr lang="ru-RU" sz="2000" dirty="0"/>
              <a:t>Если </a:t>
            </a:r>
            <a:r>
              <a:rPr lang="ru-RU" sz="2000" dirty="0" smtClean="0"/>
              <a:t>понадобиться </a:t>
            </a:r>
            <a:r>
              <a:rPr lang="ru-RU" sz="2000" dirty="0"/>
              <a:t>узнать разрешение экрана пользовательского компьютера, цветность и т.п., то </a:t>
            </a:r>
            <a:r>
              <a:rPr lang="ru-RU" sz="2000" dirty="0" smtClean="0"/>
              <a:t>можем </a:t>
            </a:r>
            <a:r>
              <a:rPr lang="ru-RU" sz="2000" dirty="0"/>
              <a:t>обратиться к объекту </a:t>
            </a:r>
            <a:r>
              <a:rPr lang="ru-RU" sz="2000" b="1" dirty="0" err="1"/>
              <a:t>Sceen</a:t>
            </a:r>
            <a:r>
              <a:rPr lang="ru-RU" sz="2000" dirty="0"/>
              <a:t>, свойства которого возвращают нужную </a:t>
            </a:r>
            <a:r>
              <a:rPr lang="ru-RU" sz="2000" dirty="0" smtClean="0"/>
              <a:t>информацию.</a:t>
            </a:r>
          </a:p>
          <a:p>
            <a:pPr indent="361950"/>
            <a:r>
              <a:rPr lang="ru-RU" sz="2000" dirty="0" smtClean="0"/>
              <a:t>Экземпляр </a:t>
            </a:r>
            <a:r>
              <a:rPr lang="ru-RU" sz="2000" dirty="0"/>
              <a:t>создается самим обозревателем и доступен через свойство </a:t>
            </a:r>
            <a:r>
              <a:rPr lang="ru-RU" sz="2000" b="1" dirty="0" err="1"/>
              <a:t>screen</a:t>
            </a:r>
            <a:r>
              <a:rPr lang="ru-RU" sz="2000" dirty="0"/>
              <a:t> объекта </a:t>
            </a:r>
            <a:r>
              <a:rPr lang="ru-RU" sz="2000" dirty="0" err="1"/>
              <a:t>Window</a:t>
            </a:r>
            <a:r>
              <a:rPr lang="ru-RU" sz="2000" dirty="0" smtClean="0"/>
              <a:t>.</a:t>
            </a:r>
          </a:p>
          <a:p>
            <a:pPr indent="361950"/>
            <a:endParaRPr lang="ru-RU" sz="2000" dirty="0"/>
          </a:p>
          <a:p>
            <a:pPr indent="361950"/>
            <a:r>
              <a:rPr lang="ru-RU" sz="2000" dirty="0"/>
              <a:t>Свойство</a:t>
            </a:r>
            <a:r>
              <a:rPr lang="ru-RU" sz="2000" b="1" dirty="0"/>
              <a:t> </a:t>
            </a:r>
            <a:r>
              <a:rPr lang="en-US" sz="2000" b="1" dirty="0" err="1" smtClean="0"/>
              <a:t>avialHeight</a:t>
            </a:r>
            <a:r>
              <a:rPr lang="ru-RU" sz="2000" b="1" dirty="0" smtClean="0"/>
              <a:t> </a:t>
            </a:r>
            <a:r>
              <a:rPr lang="ru-RU" sz="2000" dirty="0"/>
              <a:t>возвращает высоту свободной области экрана, не занятой панелями:</a:t>
            </a:r>
            <a:endParaRPr lang="en-US" sz="2000" b="1" dirty="0"/>
          </a:p>
          <a:p>
            <a:pPr indent="361950"/>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heightInfo</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screen.availHeight</a:t>
            </a:r>
            <a:r>
              <a:rPr lang="en-US" sz="2000" dirty="0">
                <a:latin typeface="Consolas" panose="020B0609020204030204" pitchFamily="49" charset="0"/>
                <a:cs typeface="Consolas" panose="020B0609020204030204" pitchFamily="49" charset="0"/>
              </a:rPr>
              <a:t>;</a:t>
            </a:r>
          </a:p>
          <a:p>
            <a:pPr indent="361950"/>
            <a:r>
              <a:rPr lang="en-US" sz="2000" dirty="0">
                <a:latin typeface="Consolas" panose="020B0609020204030204" pitchFamily="49" charset="0"/>
                <a:cs typeface="Consolas" panose="020B0609020204030204" pitchFamily="49" charset="0"/>
              </a:rPr>
              <a:t>alert(</a:t>
            </a:r>
            <a:r>
              <a:rPr lang="en-US" sz="2000" dirty="0" err="1">
                <a:latin typeface="Consolas" panose="020B0609020204030204" pitchFamily="49" charset="0"/>
                <a:cs typeface="Consolas" panose="020B0609020204030204" pitchFamily="49" charset="0"/>
              </a:rPr>
              <a:t>heightInfo</a:t>
            </a:r>
            <a:r>
              <a:rPr lang="en-US" sz="2000" dirty="0">
                <a:latin typeface="Consolas" panose="020B0609020204030204" pitchFamily="49" charset="0"/>
                <a:cs typeface="Consolas" panose="020B0609020204030204" pitchFamily="49" charset="0"/>
              </a:rPr>
              <a:t>);</a:t>
            </a:r>
          </a:p>
          <a:p>
            <a:pPr indent="361950"/>
            <a:endParaRPr lang="ru-RU" sz="2000" dirty="0" smtClean="0"/>
          </a:p>
          <a:p>
            <a:pPr indent="361950"/>
            <a:r>
              <a:rPr lang="ru-RU" sz="2000" dirty="0"/>
              <a:t>Свойство</a:t>
            </a:r>
            <a:r>
              <a:rPr lang="ru-RU" sz="2000" b="1" dirty="0"/>
              <a:t> </a:t>
            </a:r>
            <a:r>
              <a:rPr lang="en-US" sz="2000" b="1" dirty="0" err="1" smtClean="0"/>
              <a:t>availWidth</a:t>
            </a:r>
            <a:r>
              <a:rPr lang="ru-RU" sz="2000" b="1" dirty="0" smtClean="0"/>
              <a:t> </a:t>
            </a:r>
            <a:r>
              <a:rPr lang="ru-RU" sz="2000" dirty="0" smtClean="0"/>
              <a:t>возвращает </a:t>
            </a:r>
            <a:r>
              <a:rPr lang="ru-RU" sz="2000" dirty="0"/>
              <a:t>ширину свободной области экрана, не занятой </a:t>
            </a:r>
            <a:r>
              <a:rPr lang="ru-RU" sz="2000" dirty="0" smtClean="0"/>
              <a:t>панелями.</a:t>
            </a:r>
          </a:p>
          <a:p>
            <a:pPr indent="361950"/>
            <a:endParaRPr lang="ru-RU" sz="2000" b="1" dirty="0"/>
          </a:p>
          <a:p>
            <a:pPr indent="361950"/>
            <a:r>
              <a:rPr lang="ru-RU" sz="2000" dirty="0"/>
              <a:t>Свойство</a:t>
            </a:r>
            <a:r>
              <a:rPr lang="ru-RU" sz="2000" b="1" dirty="0"/>
              <a:t> </a:t>
            </a:r>
            <a:r>
              <a:rPr lang="en-US" sz="2000" b="1" dirty="0" err="1" smtClean="0"/>
              <a:t>colorDepth</a:t>
            </a:r>
            <a:r>
              <a:rPr lang="ru-RU" sz="2000" b="1" dirty="0" smtClean="0"/>
              <a:t> </a:t>
            </a:r>
            <a:r>
              <a:rPr lang="ru-RU" sz="2000" dirty="0"/>
              <a:t>возвращает число, обозначающее цветность. Для 16 цветов = 2, для 256 = 8, для 16,7 млн. = </a:t>
            </a:r>
            <a:r>
              <a:rPr lang="ru-RU" sz="2000" dirty="0" smtClean="0"/>
              <a:t>32.</a:t>
            </a:r>
            <a:endParaRPr lang="en-US" sz="2000" b="1" dirty="0"/>
          </a:p>
          <a:p>
            <a:pPr indent="361950"/>
            <a:endParaRPr lang="ru-RU" sz="2000" dirty="0"/>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Объект </a:t>
            </a:r>
            <a:r>
              <a:rPr lang="en-US" sz="2800" b="1" dirty="0" smtClean="0">
                <a:solidFill>
                  <a:schemeClr val="tx2"/>
                </a:solidFill>
                <a:effectLst>
                  <a:outerShdw blurRad="63500" dist="38100" dir="5400000" algn="t" rotWithShape="0">
                    <a:prstClr val="black">
                      <a:alpha val="25000"/>
                    </a:prstClr>
                  </a:outerShdw>
                </a:effectLst>
                <a:ea typeface="+mj-ea"/>
                <a:cs typeface="+mj-cs"/>
              </a:rPr>
              <a:t>Screen</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34</a:t>
            </a:fld>
            <a:endParaRPr lang="ru-RU"/>
          </a:p>
        </p:txBody>
      </p:sp>
    </p:spTree>
    <p:extLst>
      <p:ext uri="{BB962C8B-B14F-4D97-AF65-F5344CB8AC3E}">
        <p14:creationId xmlns:p14="http://schemas.microsoft.com/office/powerpoint/2010/main" val="4759369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24744"/>
            <a:ext cx="8388890" cy="3785652"/>
          </a:xfrm>
          <a:prstGeom prst="rect">
            <a:avLst/>
          </a:prstGeom>
          <a:noFill/>
        </p:spPr>
        <p:txBody>
          <a:bodyPr wrap="square" rtlCol="0">
            <a:spAutoFit/>
          </a:bodyPr>
          <a:lstStyle/>
          <a:p>
            <a:pPr lvl="0" indent="357188">
              <a:buFont typeface="Arial" pitchFamily="34" charset="0"/>
              <a:buChar char="•"/>
            </a:pPr>
            <a:r>
              <a:rPr lang="ru-RU" sz="2000" b="1" dirty="0" err="1"/>
              <a:t>Focus</a:t>
            </a:r>
            <a:r>
              <a:rPr lang="ru-RU" sz="2000" dirty="0"/>
              <a:t> — событие происходит в момент, когда окну передается фокус. Например, когда пользователь "раскрывает" свернутое ранее окно, либо выбирает это окно браузера среди окон других приложений. Это событие происходит также при программной передаче фокуса данному окну путем вызова метода </a:t>
            </a:r>
            <a:r>
              <a:rPr lang="ru-RU" sz="2000" dirty="0" err="1"/>
              <a:t>window.focus</a:t>
            </a:r>
            <a:r>
              <a:rPr lang="ru-RU" sz="2000" dirty="0"/>
              <a:t>(). </a:t>
            </a:r>
            <a:br>
              <a:rPr lang="ru-RU" sz="2000" dirty="0"/>
            </a:br>
            <a:endParaRPr lang="ru-RU" sz="2000" dirty="0" smtClean="0"/>
          </a:p>
          <a:p>
            <a:pPr lvl="0"/>
            <a:r>
              <a:rPr lang="ru-RU" sz="2000" dirty="0" smtClean="0">
                <a:latin typeface="Consolas" panose="020B0609020204030204" pitchFamily="49" charset="0"/>
                <a:cs typeface="Consolas" panose="020B0609020204030204" pitchFamily="49" charset="0"/>
              </a:rPr>
              <a:t>&lt;</a:t>
            </a:r>
            <a:r>
              <a:rPr lang="ru-RU" sz="2000" dirty="0">
                <a:latin typeface="Consolas" panose="020B0609020204030204" pitchFamily="49" charset="0"/>
                <a:cs typeface="Consolas" panose="020B0609020204030204" pitchFamily="49" charset="0"/>
              </a:rPr>
              <a:t>BODY </a:t>
            </a:r>
            <a:r>
              <a:rPr lang="ru-RU" sz="2000" dirty="0" err="1">
                <a:latin typeface="Consolas" panose="020B0609020204030204" pitchFamily="49" charset="0"/>
                <a:cs typeface="Consolas" panose="020B0609020204030204" pitchFamily="49" charset="0"/>
              </a:rPr>
              <a:t>onFocus</a:t>
            </a:r>
            <a:r>
              <a:rPr lang="ru-RU" sz="2000" dirty="0">
                <a:latin typeface="Consolas" panose="020B0609020204030204" pitchFamily="49" charset="0"/>
                <a:cs typeface="Consolas" panose="020B0609020204030204" pitchFamily="49" charset="0"/>
              </a:rPr>
              <a:t>="</a:t>
            </a:r>
            <a:r>
              <a:rPr lang="ru-RU" sz="2000" dirty="0" err="1">
                <a:latin typeface="Consolas" panose="020B0609020204030204" pitchFamily="49" charset="0"/>
                <a:cs typeface="Consolas" panose="020B0609020204030204" pitchFamily="49" charset="0"/>
              </a:rPr>
              <a:t>alert</a:t>
            </a:r>
            <a:r>
              <a:rPr lang="ru-RU" sz="2000" dirty="0">
                <a:latin typeface="Consolas" panose="020B0609020204030204" pitchFamily="49" charset="0"/>
                <a:cs typeface="Consolas" panose="020B0609020204030204" pitchFamily="49" charset="0"/>
              </a:rPr>
              <a:t>('Спасибо, что снова вернулись!');"&gt; </a:t>
            </a:r>
          </a:p>
          <a:p>
            <a:pPr lvl="0" indent="357188">
              <a:buFont typeface="Arial" pitchFamily="34" charset="0"/>
              <a:buChar char="•"/>
            </a:pPr>
            <a:r>
              <a:rPr lang="ru-RU" sz="2000" b="1" dirty="0" err="1"/>
              <a:t>Blur</a:t>
            </a:r>
            <a:r>
              <a:rPr lang="ru-RU" sz="2000" dirty="0"/>
              <a:t> — событие, происходит в момент, когда данное окно теряет фокус. Это может произойти в результате действий пользователя либо программными средствами — вызовом метода </a:t>
            </a:r>
            <a:r>
              <a:rPr lang="ru-RU" sz="2000" dirty="0" err="1"/>
              <a:t>window.blur</a:t>
            </a:r>
            <a:r>
              <a:rPr lang="ru-RU" sz="2000" dirty="0"/>
              <a:t>(). </a:t>
            </a:r>
          </a:p>
          <a:p>
            <a:pPr lvl="0" indent="357188">
              <a:buFont typeface="Arial" pitchFamily="34" charset="0"/>
              <a:buChar char="•"/>
            </a:pPr>
            <a:r>
              <a:rPr lang="ru-RU" sz="2000" b="1" dirty="0" err="1"/>
              <a:t>Resize</a:t>
            </a:r>
            <a:r>
              <a:rPr lang="ru-RU" sz="2000" dirty="0"/>
              <a:t> — событие происходит при изменении размеров окна пользователем либо сценарием.</a:t>
            </a: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События объекта </a:t>
            </a:r>
            <a:r>
              <a:rPr lang="ru-RU" sz="2800" b="1" dirty="0" err="1" smtClean="0">
                <a:solidFill>
                  <a:schemeClr val="tx2">
                    <a:satMod val="130000"/>
                  </a:schemeClr>
                </a:solidFill>
                <a:effectLst>
                  <a:outerShdw blurRad="50000" dist="30000" dir="5400000" algn="tl" rotWithShape="0">
                    <a:srgbClr val="000000">
                      <a:alpha val="30000"/>
                    </a:srgbClr>
                  </a:outerShdw>
                </a:effectLst>
              </a:rPr>
              <a:t>window</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35</a:t>
            </a:fld>
            <a:endParaRPr lang="ru-RU"/>
          </a:p>
        </p:txBody>
      </p:sp>
    </p:spTree>
    <p:extLst>
      <p:ext uri="{BB962C8B-B14F-4D97-AF65-F5344CB8AC3E}">
        <p14:creationId xmlns:p14="http://schemas.microsoft.com/office/powerpoint/2010/main" val="4202408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85852" y="285728"/>
            <a:ext cx="7500990" cy="523220"/>
          </a:xfrm>
          <a:prstGeom prst="rect">
            <a:avLst/>
          </a:prstGeom>
        </p:spPr>
        <p:txBody>
          <a:bodyPr wrap="square">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Объект </a:t>
            </a:r>
            <a:r>
              <a:rPr lang="en-US" sz="2800" b="1" dirty="0">
                <a:solidFill>
                  <a:schemeClr val="tx2">
                    <a:satMod val="130000"/>
                  </a:schemeClr>
                </a:solidFill>
                <a:effectLst>
                  <a:outerShdw blurRad="50000" dist="30000" dir="5400000" algn="tl" rotWithShape="0">
                    <a:srgbClr val="000000">
                      <a:alpha val="30000"/>
                    </a:srgbClr>
                  </a:outerShdw>
                </a:effectLst>
              </a:rPr>
              <a:t>document</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
        <p:nvSpPr>
          <p:cNvPr id="4" name="TextBox 3"/>
          <p:cNvSpPr txBox="1"/>
          <p:nvPr/>
        </p:nvSpPr>
        <p:spPr>
          <a:xfrm>
            <a:off x="611560" y="1000108"/>
            <a:ext cx="8389596" cy="2462213"/>
          </a:xfrm>
          <a:prstGeom prst="rect">
            <a:avLst/>
          </a:prstGeom>
          <a:noFill/>
        </p:spPr>
        <p:txBody>
          <a:bodyPr wrap="square" rtlCol="0">
            <a:spAutoFit/>
          </a:bodyPr>
          <a:lstStyle/>
          <a:p>
            <a:pPr lvl="0" indent="357188"/>
            <a:r>
              <a:rPr lang="ru-RU" sz="2200" dirty="0"/>
              <a:t>Объект </a:t>
            </a:r>
            <a:r>
              <a:rPr lang="ru-RU" sz="2200" b="1" dirty="0" err="1"/>
              <a:t>document</a:t>
            </a:r>
            <a:r>
              <a:rPr lang="ru-RU" sz="2200" dirty="0"/>
              <a:t> является важнейшим свойством объекта </a:t>
            </a:r>
            <a:r>
              <a:rPr lang="ru-RU" sz="2200" dirty="0" err="1"/>
              <a:t>window</a:t>
            </a:r>
            <a:r>
              <a:rPr lang="ru-RU" sz="2200" dirty="0"/>
              <a:t> (т.е. полностью к нему нужно обращаться как </a:t>
            </a:r>
            <a:r>
              <a:rPr lang="ru-RU" sz="2200" dirty="0" err="1"/>
              <a:t>window.document</a:t>
            </a:r>
            <a:r>
              <a:rPr lang="ru-RU" sz="2200" dirty="0"/>
              <a:t>). </a:t>
            </a:r>
            <a:endParaRPr lang="en-US" sz="2200" dirty="0"/>
          </a:p>
          <a:p>
            <a:pPr lvl="0" indent="357188"/>
            <a:r>
              <a:rPr lang="ru-RU" sz="2200" dirty="0"/>
              <a:t>Все элементы HTML-разметки, присутствующие на web-странице, — текст, абзацы, гиперссылки, картинки, списки, таблицы, формы и т.д. — являются свойствами объекта </a:t>
            </a:r>
            <a:r>
              <a:rPr lang="ru-RU" sz="2200" dirty="0" err="1"/>
              <a:t>document</a:t>
            </a:r>
            <a:r>
              <a:rPr lang="ru-RU" sz="2200" dirty="0"/>
              <a:t>. </a:t>
            </a:r>
          </a:p>
        </p:txBody>
      </p:sp>
    </p:spTree>
    <p:extLst>
      <p:ext uri="{BB962C8B-B14F-4D97-AF65-F5344CB8AC3E}">
        <p14:creationId xmlns:p14="http://schemas.microsoft.com/office/powerpoint/2010/main" val="3456031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821089364"/>
              </p:ext>
            </p:extLst>
          </p:nvPr>
        </p:nvGraphicFramePr>
        <p:xfrm>
          <a:off x="611560" y="692693"/>
          <a:ext cx="8318158" cy="5808139"/>
        </p:xfrm>
        <a:graphic>
          <a:graphicData uri="http://schemas.openxmlformats.org/drawingml/2006/table">
            <a:tbl>
              <a:tblPr/>
              <a:tblGrid>
                <a:gridCol w="2571067"/>
                <a:gridCol w="3629742"/>
                <a:gridCol w="2117349"/>
              </a:tblGrid>
              <a:tr h="600842">
                <a:tc>
                  <a:txBody>
                    <a:bodyPr/>
                    <a:lstStyle/>
                    <a:p>
                      <a:pPr algn="ctr">
                        <a:lnSpc>
                          <a:spcPct val="150000"/>
                        </a:lnSpc>
                        <a:spcAft>
                          <a:spcPts val="0"/>
                        </a:spcAft>
                        <a:tabLst>
                          <a:tab pos="2430780" algn="l"/>
                        </a:tabLst>
                      </a:pPr>
                      <a:r>
                        <a:rPr lang="ru-RU" sz="2000" b="1" dirty="0">
                          <a:solidFill>
                            <a:srgbClr val="000000"/>
                          </a:solidFill>
                          <a:latin typeface="+mn-lt"/>
                          <a:ea typeface="Calibri"/>
                          <a:cs typeface="Times New Roman"/>
                        </a:rPr>
                        <a:t>Свойства</a:t>
                      </a:r>
                      <a:endParaRPr lang="ru-RU" sz="16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ru-RU" sz="2000" b="1">
                          <a:solidFill>
                            <a:srgbClr val="000000"/>
                          </a:solidFill>
                          <a:latin typeface="+mn-lt"/>
                          <a:ea typeface="Calibri"/>
                          <a:cs typeface="Times New Roman"/>
                        </a:rPr>
                        <a:t>Методы</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ru-RU" sz="2000" b="1">
                          <a:solidFill>
                            <a:srgbClr val="000000"/>
                          </a:solidFill>
                          <a:latin typeface="+mn-lt"/>
                          <a:ea typeface="Calibri"/>
                          <a:cs typeface="Times New Roman"/>
                        </a:rPr>
                        <a:t>События</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842">
                <a:tc>
                  <a:txBody>
                    <a:bodyPr/>
                    <a:lstStyle/>
                    <a:p>
                      <a:pPr algn="ctr">
                        <a:lnSpc>
                          <a:spcPct val="150000"/>
                        </a:lnSpc>
                        <a:spcAft>
                          <a:spcPts val="0"/>
                        </a:spcAft>
                        <a:tabLst>
                          <a:tab pos="2430780" algn="l"/>
                        </a:tabLst>
                      </a:pPr>
                      <a:r>
                        <a:rPr lang="ru-RU" sz="2000" dirty="0">
                          <a:solidFill>
                            <a:srgbClr val="222222"/>
                          </a:solidFill>
                          <a:latin typeface="+mn-lt"/>
                          <a:ea typeface="Calibri"/>
                          <a:cs typeface="Times New Roman"/>
                        </a:rPr>
                        <a:t>URL</a:t>
                      </a:r>
                      <a:endParaRPr lang="ru-RU" sz="16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dirty="0">
                          <a:solidFill>
                            <a:srgbClr val="222222"/>
                          </a:solidFill>
                          <a:latin typeface="+mn-lt"/>
                          <a:ea typeface="Calibri"/>
                          <a:cs typeface="Times New Roman"/>
                        </a:rPr>
                        <a:t>open()</a:t>
                      </a:r>
                      <a:endParaRPr lang="ru-RU" sz="16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a:solidFill>
                            <a:srgbClr val="222222"/>
                          </a:solidFill>
                          <a:latin typeface="+mn-lt"/>
                          <a:ea typeface="Calibri"/>
                          <a:cs typeface="Times New Roman"/>
                        </a:rPr>
                        <a:t>Load</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842">
                <a:tc>
                  <a:txBody>
                    <a:bodyPr/>
                    <a:lstStyle/>
                    <a:p>
                      <a:pPr algn="ctr">
                        <a:lnSpc>
                          <a:spcPct val="150000"/>
                        </a:lnSpc>
                        <a:spcAft>
                          <a:spcPts val="0"/>
                        </a:spcAft>
                        <a:tabLst>
                          <a:tab pos="2430780" algn="l"/>
                        </a:tabLst>
                      </a:pPr>
                      <a:r>
                        <a:rPr lang="ru-RU" sz="2000">
                          <a:solidFill>
                            <a:srgbClr val="222222"/>
                          </a:solidFill>
                          <a:latin typeface="+mn-lt"/>
                          <a:ea typeface="Calibri"/>
                          <a:cs typeface="Times New Roman"/>
                        </a:rPr>
                        <a:t>domain</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solidFill>
                            <a:srgbClr val="222222"/>
                          </a:solidFill>
                          <a:latin typeface="+mn-lt"/>
                        </a:rPr>
                        <a:t>close()</a:t>
                      </a:r>
                      <a:endParaRPr lang="ru-RU" sz="1600" dirty="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a:solidFill>
                            <a:srgbClr val="222222"/>
                          </a:solidFill>
                          <a:latin typeface="+mn-lt"/>
                        </a:rPr>
                        <a:t>Unload</a:t>
                      </a:r>
                      <a:endParaRPr lang="ru-RU" sz="160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842">
                <a:tc>
                  <a:txBody>
                    <a:bodyPr/>
                    <a:lstStyle/>
                    <a:p>
                      <a:pPr algn="ctr">
                        <a:lnSpc>
                          <a:spcPct val="150000"/>
                        </a:lnSpc>
                        <a:spcAft>
                          <a:spcPts val="0"/>
                        </a:spcAft>
                        <a:tabLst>
                          <a:tab pos="2430780" algn="l"/>
                        </a:tabLst>
                      </a:pPr>
                      <a:r>
                        <a:rPr lang="ru-RU" sz="2000" dirty="0" err="1">
                          <a:solidFill>
                            <a:srgbClr val="222222"/>
                          </a:solidFill>
                          <a:latin typeface="+mn-lt"/>
                          <a:ea typeface="Calibri"/>
                          <a:cs typeface="Times New Roman"/>
                        </a:rPr>
                        <a:t>title</a:t>
                      </a:r>
                      <a:endParaRPr lang="ru-RU" sz="1600" dirty="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ru-RU" sz="2000" dirty="0">
                        <a:solidFill>
                          <a:srgbClr val="000000"/>
                        </a:solidFill>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a:solidFill>
                            <a:srgbClr val="222222"/>
                          </a:solidFill>
                          <a:latin typeface="+mn-lt"/>
                        </a:rPr>
                        <a:t>Click</a:t>
                      </a:r>
                      <a:endParaRPr lang="ru-RU" sz="160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842">
                <a:tc>
                  <a:txBody>
                    <a:bodyPr/>
                    <a:lstStyle/>
                    <a:p>
                      <a:pPr algn="ctr">
                        <a:lnSpc>
                          <a:spcPct val="150000"/>
                        </a:lnSpc>
                        <a:spcAft>
                          <a:spcPts val="0"/>
                        </a:spcAft>
                        <a:tabLst>
                          <a:tab pos="2430780" algn="l"/>
                        </a:tabLst>
                      </a:pPr>
                      <a:r>
                        <a:rPr lang="en-US" sz="2000">
                          <a:solidFill>
                            <a:srgbClr val="222222"/>
                          </a:solidFill>
                          <a:latin typeface="+mn-lt"/>
                          <a:ea typeface="Calibri"/>
                          <a:cs typeface="Times New Roman"/>
                        </a:rPr>
                        <a:t>lastModified</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solidFill>
                            <a:srgbClr val="222222"/>
                          </a:solidFill>
                          <a:latin typeface="+mn-lt"/>
                        </a:rPr>
                        <a:t>write()</a:t>
                      </a:r>
                      <a:endParaRPr lang="ru-RU" sz="1600" dirty="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a:solidFill>
                            <a:srgbClr val="222222"/>
                          </a:solidFill>
                          <a:latin typeface="+mn-lt"/>
                        </a:rPr>
                        <a:t>DblClick</a:t>
                      </a:r>
                      <a:endParaRPr lang="ru-RU" sz="160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842">
                <a:tc>
                  <a:txBody>
                    <a:bodyPr/>
                    <a:lstStyle/>
                    <a:p>
                      <a:pPr algn="ctr">
                        <a:lnSpc>
                          <a:spcPct val="150000"/>
                        </a:lnSpc>
                        <a:spcAft>
                          <a:spcPts val="0"/>
                        </a:spcAft>
                        <a:tabLst>
                          <a:tab pos="2430780" algn="l"/>
                        </a:tabLst>
                      </a:pPr>
                      <a:r>
                        <a:rPr lang="en-US" sz="2000">
                          <a:solidFill>
                            <a:srgbClr val="222222"/>
                          </a:solidFill>
                          <a:latin typeface="+mn-lt"/>
                          <a:ea typeface="Calibri"/>
                          <a:cs typeface="Times New Roman"/>
                        </a:rPr>
                        <a:t>referrer</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err="1">
                          <a:solidFill>
                            <a:srgbClr val="222222"/>
                          </a:solidFill>
                          <a:latin typeface="+mn-lt"/>
                        </a:rPr>
                        <a:t>writeln</a:t>
                      </a:r>
                      <a:r>
                        <a:rPr lang="en-US" sz="2000" dirty="0">
                          <a:solidFill>
                            <a:srgbClr val="222222"/>
                          </a:solidFill>
                          <a:latin typeface="+mn-lt"/>
                        </a:rPr>
                        <a:t>()</a:t>
                      </a:r>
                      <a:endParaRPr lang="ru-RU" sz="1600" dirty="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ru-RU" sz="2000">
                          <a:solidFill>
                            <a:srgbClr val="222222"/>
                          </a:solidFill>
                          <a:latin typeface="+mn-lt"/>
                          <a:ea typeface="Calibri"/>
                          <a:cs typeface="Times New Roman"/>
                        </a:rPr>
                        <a:t>MouseDown</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842">
                <a:tc>
                  <a:txBody>
                    <a:bodyPr/>
                    <a:lstStyle/>
                    <a:p>
                      <a:pPr algn="ctr">
                        <a:lnSpc>
                          <a:spcPct val="150000"/>
                        </a:lnSpc>
                        <a:spcAft>
                          <a:spcPts val="0"/>
                        </a:spcAft>
                        <a:tabLst>
                          <a:tab pos="2430780" algn="l"/>
                        </a:tabLst>
                      </a:pPr>
                      <a:r>
                        <a:rPr lang="en-US" sz="2000">
                          <a:solidFill>
                            <a:srgbClr val="222222"/>
                          </a:solidFill>
                          <a:latin typeface="+mn-lt"/>
                          <a:ea typeface="Calibri"/>
                          <a:cs typeface="Times New Roman"/>
                        </a:rPr>
                        <a:t>cookie</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a:solidFill>
                            <a:srgbClr val="222222"/>
                          </a:solidFill>
                          <a:latin typeface="+mn-lt"/>
                        </a:rPr>
                        <a:t>getSelection()</a:t>
                      </a:r>
                      <a:endParaRPr lang="ru-RU" sz="160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ru-RU" sz="2000" dirty="0" err="1">
                          <a:solidFill>
                            <a:srgbClr val="222222"/>
                          </a:solidFill>
                          <a:latin typeface="+mn-lt"/>
                        </a:rPr>
                        <a:t>MouseUp</a:t>
                      </a:r>
                      <a:endParaRPr lang="ru-RU" sz="1600" dirty="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842">
                <a:tc>
                  <a:txBody>
                    <a:bodyPr/>
                    <a:lstStyle/>
                    <a:p>
                      <a:pPr algn="ctr">
                        <a:lnSpc>
                          <a:spcPct val="150000"/>
                        </a:lnSpc>
                        <a:spcAft>
                          <a:spcPts val="0"/>
                        </a:spcAft>
                        <a:tabLst>
                          <a:tab pos="2430780" algn="l"/>
                        </a:tabLst>
                      </a:pPr>
                      <a:r>
                        <a:rPr lang="en-US" sz="2000">
                          <a:solidFill>
                            <a:srgbClr val="222222"/>
                          </a:solidFill>
                          <a:latin typeface="+mn-lt"/>
                          <a:ea typeface="Calibri"/>
                          <a:cs typeface="Times New Roman"/>
                        </a:rPr>
                        <a:t>linkColor</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a:solidFill>
                            <a:srgbClr val="222222"/>
                          </a:solidFill>
                          <a:latin typeface="+mn-lt"/>
                        </a:rPr>
                        <a:t>getElementById()</a:t>
                      </a:r>
                      <a:endParaRPr lang="ru-RU" sz="160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ru-RU" sz="2000" dirty="0" err="1">
                          <a:solidFill>
                            <a:srgbClr val="222222"/>
                          </a:solidFill>
                          <a:latin typeface="+mn-lt"/>
                        </a:rPr>
                        <a:t>KeyDown</a:t>
                      </a:r>
                      <a:endParaRPr lang="ru-RU" sz="1600" dirty="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561">
                <a:tc>
                  <a:txBody>
                    <a:bodyPr/>
                    <a:lstStyle/>
                    <a:p>
                      <a:pPr algn="ctr"/>
                      <a:r>
                        <a:rPr lang="en-US" sz="2000">
                          <a:solidFill>
                            <a:srgbClr val="222222"/>
                          </a:solidFill>
                          <a:latin typeface="+mn-lt"/>
                        </a:rPr>
                        <a:t>alinkColor</a:t>
                      </a:r>
                      <a:endParaRPr lang="ru-RU" sz="160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a:solidFill>
                            <a:srgbClr val="222222"/>
                          </a:solidFill>
                          <a:latin typeface="+mn-lt"/>
                        </a:rPr>
                        <a:t>getElementsByName()</a:t>
                      </a:r>
                      <a:endParaRPr lang="ru-RU" sz="160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ru-RU" sz="2000" dirty="0" err="1">
                          <a:solidFill>
                            <a:srgbClr val="222222"/>
                          </a:solidFill>
                          <a:latin typeface="+mn-lt"/>
                        </a:rPr>
                        <a:t>KeyUp</a:t>
                      </a:r>
                      <a:endParaRPr lang="ru-RU" sz="1600" dirty="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842">
                <a:tc>
                  <a:txBody>
                    <a:bodyPr/>
                    <a:lstStyle/>
                    <a:p>
                      <a:pPr algn="ctr"/>
                      <a:r>
                        <a:rPr lang="en-US" sz="2000">
                          <a:solidFill>
                            <a:srgbClr val="222222"/>
                          </a:solidFill>
                          <a:latin typeface="+mn-lt"/>
                        </a:rPr>
                        <a:t>vlinkColor</a:t>
                      </a:r>
                      <a:endParaRPr lang="ru-RU" sz="160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a:solidFill>
                            <a:srgbClr val="222222"/>
                          </a:solidFill>
                          <a:latin typeface="+mn-lt"/>
                          <a:ea typeface="Calibri"/>
                          <a:cs typeface="Times New Roman"/>
                        </a:rPr>
                        <a:t>getElementsByTagName()</a:t>
                      </a:r>
                      <a:endParaRPr lang="ru-RU" sz="1600">
                        <a:latin typeface="+mn-lt"/>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ru-RU" sz="2000" dirty="0" err="1">
                          <a:solidFill>
                            <a:srgbClr val="222222"/>
                          </a:solidFill>
                          <a:latin typeface="+mn-lt"/>
                        </a:rPr>
                        <a:t>KeyPress</a:t>
                      </a:r>
                      <a:endParaRPr lang="ru-RU" sz="1600" dirty="0">
                        <a:latin typeface="+mn-lt"/>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632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246150" cy="6247864"/>
          </a:xfrm>
          <a:prstGeom prst="rect">
            <a:avLst/>
          </a:prstGeom>
          <a:noFill/>
        </p:spPr>
        <p:txBody>
          <a:bodyPr wrap="square" rtlCol="0">
            <a:spAutoFit/>
          </a:bodyPr>
          <a:lstStyle/>
          <a:p>
            <a:pPr indent="361950"/>
            <a:r>
              <a:rPr lang="en-US" sz="2000" dirty="0">
                <a:latin typeface="Consolas" panose="020B0609020204030204" pitchFamily="49" charset="0"/>
                <a:cs typeface="Consolas" panose="020B0609020204030204" pitchFamily="49" charset="0"/>
              </a:rPr>
              <a:t>&lt;html</a:t>
            </a:r>
            <a:r>
              <a:rPr lang="en-US" sz="2000" dirty="0" smtClean="0">
                <a:latin typeface="Consolas" panose="020B0609020204030204" pitchFamily="49" charset="0"/>
                <a:cs typeface="Consolas" panose="020B0609020204030204" pitchFamily="49" charset="0"/>
              </a:rPr>
              <a:t>&gt;</a:t>
            </a:r>
            <a:endParaRPr lang="ru-RU" sz="2000" dirty="0" smtClean="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head&gt; &lt;title&gt;</a:t>
            </a:r>
            <a:r>
              <a:rPr lang="ru-RU" sz="2000" dirty="0">
                <a:latin typeface="Consolas" panose="020B0609020204030204" pitchFamily="49" charset="0"/>
                <a:cs typeface="Consolas" panose="020B0609020204030204" pitchFamily="49" charset="0"/>
              </a:rPr>
              <a:t>Представление Объектной модели </a:t>
            </a:r>
            <a:r>
              <a:rPr lang="ru-RU" sz="2000" dirty="0" smtClean="0">
                <a:latin typeface="Consolas" panose="020B0609020204030204" pitchFamily="49" charset="0"/>
                <a:cs typeface="Consolas" panose="020B0609020204030204" pitchFamily="49" charset="0"/>
              </a:rPr>
              <a:t>документа</a:t>
            </a:r>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title</a:t>
            </a:r>
            <a:r>
              <a:rPr lang="en-US" sz="2000" dirty="0" smtClean="0">
                <a:latin typeface="Consolas" panose="020B0609020204030204" pitchFamily="49" charset="0"/>
                <a:cs typeface="Consolas" panose="020B0609020204030204" pitchFamily="49" charset="0"/>
              </a:rPr>
              <a:t>&gt;</a:t>
            </a:r>
            <a:endParaRPr lang="ru-RU" sz="2000" dirty="0" smtClean="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&lt;/head</a:t>
            </a:r>
            <a:r>
              <a:rPr lang="en-US" sz="2000" dirty="0" smtClean="0">
                <a:latin typeface="Consolas" panose="020B0609020204030204" pitchFamily="49" charset="0"/>
                <a:cs typeface="Consolas" panose="020B0609020204030204" pitchFamily="49" charset="0"/>
              </a:rPr>
              <a:t>&gt;</a:t>
            </a:r>
            <a:endParaRPr lang="ru-RU" sz="2000" dirty="0" smtClean="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body class="main</a:t>
            </a:r>
            <a:r>
              <a:rPr lang="en-US" sz="2000" dirty="0" smtClean="0">
                <a:latin typeface="Consolas" panose="020B0609020204030204" pitchFamily="49" charset="0"/>
                <a:cs typeface="Consolas" panose="020B0609020204030204" pitchFamily="49" charset="0"/>
              </a:rPr>
              <a:t>"&gt;</a:t>
            </a:r>
            <a:endParaRPr lang="ru-RU" sz="2000" dirty="0" smtClean="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h1 id="header"&gt;</a:t>
            </a:r>
            <a:r>
              <a:rPr lang="ru-RU" sz="2000" dirty="0">
                <a:latin typeface="Consolas" panose="020B0609020204030204" pitchFamily="49" charset="0"/>
                <a:cs typeface="Consolas" panose="020B0609020204030204" pitchFamily="49" charset="0"/>
              </a:rPr>
              <a:t>Заголовок&lt;/</a:t>
            </a:r>
            <a:r>
              <a:rPr lang="en-US" sz="2000" dirty="0">
                <a:latin typeface="Consolas" panose="020B0609020204030204" pitchFamily="49" charset="0"/>
                <a:cs typeface="Consolas" panose="020B0609020204030204" pitchFamily="49" charset="0"/>
              </a:rPr>
              <a:t>h1</a:t>
            </a:r>
            <a:r>
              <a:rPr lang="en-US" sz="2000" dirty="0" smtClean="0">
                <a:latin typeface="Consolas" panose="020B0609020204030204" pitchFamily="49" charset="0"/>
                <a:cs typeface="Consolas" panose="020B0609020204030204" pitchFamily="49" charset="0"/>
              </a:rPr>
              <a:t>&gt;</a:t>
            </a:r>
            <a:endParaRPr lang="ru-RU" sz="2000" dirty="0" smtClean="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p&gt;</a:t>
            </a:r>
            <a:r>
              <a:rPr lang="ru-RU" sz="2000" dirty="0">
                <a:latin typeface="Consolas" panose="020B0609020204030204" pitchFamily="49" charset="0"/>
                <a:cs typeface="Consolas" panose="020B0609020204030204" pitchFamily="49" charset="0"/>
              </a:rPr>
              <a:t>Какой-то &lt;</a:t>
            </a:r>
            <a:r>
              <a:rPr lang="en-US" sz="2000" dirty="0">
                <a:latin typeface="Consolas" panose="020B0609020204030204" pitchFamily="49" charset="0"/>
                <a:cs typeface="Consolas" panose="020B0609020204030204" pitchFamily="49" charset="0"/>
              </a:rPr>
              <a:t>b&gt;</a:t>
            </a:r>
            <a:r>
              <a:rPr lang="ru-RU" sz="2000" dirty="0">
                <a:latin typeface="Consolas" panose="020B0609020204030204" pitchFamily="49" charset="0"/>
                <a:cs typeface="Consolas" panose="020B0609020204030204" pitchFamily="49" charset="0"/>
              </a:rPr>
              <a:t>важный&lt;/</a:t>
            </a:r>
            <a:r>
              <a:rPr lang="en-US" sz="2000" dirty="0">
                <a:latin typeface="Consolas" panose="020B0609020204030204" pitchFamily="49" charset="0"/>
                <a:cs typeface="Consolas" panose="020B0609020204030204" pitchFamily="49" charset="0"/>
              </a:rPr>
              <a:t>b&gt; </a:t>
            </a:r>
            <a:r>
              <a:rPr lang="ru-RU" sz="2000" dirty="0">
                <a:latin typeface="Consolas" panose="020B0609020204030204" pitchFamily="49" charset="0"/>
                <a:cs typeface="Consolas" panose="020B0609020204030204" pitchFamily="49" charset="0"/>
              </a:rPr>
              <a:t>текст&lt;/</a:t>
            </a:r>
            <a:r>
              <a:rPr lang="en-US" sz="2000" dirty="0">
                <a:latin typeface="Consolas" panose="020B0609020204030204" pitchFamily="49" charset="0"/>
                <a:cs typeface="Consolas" panose="020B0609020204030204" pitchFamily="49" charset="0"/>
              </a:rPr>
              <a:t>p</a:t>
            </a:r>
            <a:r>
              <a:rPr lang="en-US" sz="2000" dirty="0" smtClean="0">
                <a:latin typeface="Consolas" panose="020B0609020204030204" pitchFamily="49" charset="0"/>
                <a:cs typeface="Consolas" panose="020B0609020204030204" pitchFamily="49" charset="0"/>
              </a:rPr>
              <a:t>&gt;</a:t>
            </a:r>
            <a:endParaRPr lang="ru-RU" sz="2000" dirty="0" smtClean="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body</a:t>
            </a:r>
            <a:r>
              <a:rPr lang="en-US" sz="2000" dirty="0" smtClean="0">
                <a:latin typeface="Consolas" panose="020B0609020204030204" pitchFamily="49" charset="0"/>
                <a:cs typeface="Consolas" panose="020B0609020204030204" pitchFamily="49" charset="0"/>
              </a:rPr>
              <a:t>&gt;</a:t>
            </a:r>
            <a:endParaRPr lang="ru-RU" sz="2000" dirty="0" smtClean="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html</a:t>
            </a:r>
            <a:r>
              <a:rPr lang="en-US" sz="2000" dirty="0" smtClean="0">
                <a:latin typeface="Consolas" panose="020B0609020204030204" pitchFamily="49" charset="0"/>
                <a:cs typeface="Consolas" panose="020B0609020204030204" pitchFamily="49" charset="0"/>
              </a:rPr>
              <a:t>&gt;</a:t>
            </a:r>
            <a:endParaRPr lang="ru-RU" sz="2000" dirty="0" smtClean="0">
              <a:latin typeface="Consolas" panose="020B0609020204030204" pitchFamily="49" charset="0"/>
              <a:cs typeface="Consolas" panose="020B0609020204030204" pitchFamily="49" charset="0"/>
            </a:endParaRPr>
          </a:p>
          <a:p>
            <a:pPr indent="361950"/>
            <a:endParaRPr lang="ru-RU" sz="2000" dirty="0" smtClean="0"/>
          </a:p>
          <a:p>
            <a:pPr indent="361950"/>
            <a:r>
              <a:rPr lang="ru-RU" sz="2000" dirty="0" smtClean="0"/>
              <a:t>Метод</a:t>
            </a:r>
            <a:r>
              <a:rPr lang="ru-RU" sz="2000" dirty="0"/>
              <a:t> </a:t>
            </a:r>
            <a:r>
              <a:rPr lang="ru-RU" sz="2000" b="1" dirty="0" err="1"/>
              <a:t>getElementById</a:t>
            </a:r>
            <a:r>
              <a:rPr lang="ru-RU" sz="2000" b="1" dirty="0"/>
              <a:t>()</a:t>
            </a:r>
            <a:r>
              <a:rPr lang="ru-RU" sz="2000" dirty="0"/>
              <a:t> находит нужный элемент с определенным </a:t>
            </a:r>
            <a:r>
              <a:rPr lang="ru-RU" sz="2000" dirty="0" smtClean="0"/>
              <a:t>идентификатором. Заголовок</a:t>
            </a:r>
            <a:r>
              <a:rPr lang="ru-RU" sz="2000" dirty="0"/>
              <a:t> </a:t>
            </a:r>
            <a:r>
              <a:rPr lang="ru-RU" sz="2000" b="1" dirty="0"/>
              <a:t>h1</a:t>
            </a:r>
            <a:r>
              <a:rPr lang="ru-RU" sz="2000" dirty="0"/>
              <a:t> имеет уникальный </a:t>
            </a:r>
            <a:r>
              <a:rPr lang="ru-RU" sz="2000" b="1" dirty="0" err="1"/>
              <a:t>id</a:t>
            </a:r>
            <a:r>
              <a:rPr lang="ru-RU" sz="2000" dirty="0"/>
              <a:t> со значением </a:t>
            </a:r>
            <a:r>
              <a:rPr lang="ru-RU" sz="2000" b="1" dirty="0" err="1"/>
              <a:t>header</a:t>
            </a:r>
            <a:r>
              <a:rPr lang="ru-RU" sz="2000" dirty="0" smtClean="0"/>
              <a:t>:</a:t>
            </a:r>
          </a:p>
          <a:p>
            <a:pPr indent="361950"/>
            <a:r>
              <a:rPr lang="en-US" sz="2000" dirty="0" err="1" smtClean="0">
                <a:latin typeface="Consolas" panose="020B0609020204030204" pitchFamily="49" charset="0"/>
                <a:cs typeface="Consolas" panose="020B0609020204030204" pitchFamily="49" charset="0"/>
              </a:rPr>
              <a:t>var</a:t>
            </a:r>
            <a:r>
              <a:rPr lang="en-US" sz="2000" dirty="0" smtClean="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ourHeader</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document.getElementById</a:t>
            </a:r>
            <a:r>
              <a:rPr lang="en-US" sz="2000" dirty="0">
                <a:latin typeface="Consolas" panose="020B0609020204030204" pitchFamily="49" charset="0"/>
                <a:cs typeface="Consolas" panose="020B0609020204030204" pitchFamily="49" charset="0"/>
              </a:rPr>
              <a:t>('header</a:t>
            </a:r>
            <a:r>
              <a:rPr lang="en-US" sz="2000" dirty="0" smtClean="0">
                <a:latin typeface="Consolas" panose="020B0609020204030204" pitchFamily="49" charset="0"/>
                <a:cs typeface="Consolas" panose="020B0609020204030204" pitchFamily="49" charset="0"/>
              </a:rPr>
              <a:t>');</a:t>
            </a:r>
            <a:endParaRPr lang="ru-RU" sz="2000" dirty="0" smtClean="0">
              <a:latin typeface="Consolas" panose="020B0609020204030204" pitchFamily="49" charset="0"/>
              <a:cs typeface="Consolas" panose="020B0609020204030204" pitchFamily="49" charset="0"/>
            </a:endParaRPr>
          </a:p>
          <a:p>
            <a:pPr indent="361950"/>
            <a:r>
              <a:rPr lang="en-US" sz="2000" dirty="0" err="1" smtClean="0">
                <a:latin typeface="Consolas" panose="020B0609020204030204" pitchFamily="49" charset="0"/>
                <a:cs typeface="Consolas" panose="020B0609020204030204" pitchFamily="49" charset="0"/>
              </a:rPr>
              <a:t>ourHeader.innerHTML</a:t>
            </a:r>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 '</a:t>
            </a:r>
            <a:r>
              <a:rPr lang="ru-RU" sz="2000" dirty="0">
                <a:latin typeface="Consolas" panose="020B0609020204030204" pitchFamily="49" charset="0"/>
                <a:cs typeface="Consolas" panose="020B0609020204030204" pitchFamily="49" charset="0"/>
              </a:rPr>
              <a:t>Объектная модель документа</a:t>
            </a:r>
            <a:r>
              <a:rPr lang="ru-RU" sz="2000" dirty="0" smtClean="0">
                <a:latin typeface="Consolas" panose="020B0609020204030204" pitchFamily="49" charset="0"/>
                <a:cs typeface="Consolas" panose="020B0609020204030204" pitchFamily="49" charset="0"/>
              </a:rPr>
              <a:t>';</a:t>
            </a:r>
          </a:p>
          <a:p>
            <a:pPr indent="361950"/>
            <a:endParaRPr lang="ru-RU" sz="2000" dirty="0">
              <a:latin typeface="Consolas" panose="020B0609020204030204" pitchFamily="49" charset="0"/>
              <a:cs typeface="Consolas" panose="020B0609020204030204" pitchFamily="49" charset="0"/>
            </a:endParaRPr>
          </a:p>
          <a:p>
            <a:pPr indent="361950"/>
            <a:r>
              <a:rPr lang="ru-RU" sz="2000" dirty="0" smtClean="0"/>
              <a:t>Команда</a:t>
            </a:r>
            <a:r>
              <a:rPr lang="ru-RU" sz="2000" dirty="0"/>
              <a:t> </a:t>
            </a:r>
            <a:r>
              <a:rPr lang="ru-RU" sz="2000" i="1" dirty="0" err="1"/>
              <a:t>getElementById</a:t>
            </a:r>
            <a:r>
              <a:rPr lang="ru-RU" sz="2000" i="1" dirty="0"/>
              <a:t>()</a:t>
            </a:r>
            <a:r>
              <a:rPr lang="ru-RU" sz="2000" dirty="0"/>
              <a:t> - это метод объекта </a:t>
            </a:r>
            <a:r>
              <a:rPr lang="ru-RU" sz="2000" i="1" dirty="0" err="1"/>
              <a:t>document</a:t>
            </a:r>
            <a:r>
              <a:rPr lang="ru-RU" sz="2000" dirty="0"/>
              <a:t>, а '</a:t>
            </a:r>
            <a:r>
              <a:rPr lang="ru-RU" sz="2000" dirty="0" err="1"/>
              <a:t>header</a:t>
            </a:r>
            <a:r>
              <a:rPr lang="ru-RU" sz="2000" dirty="0"/>
              <a:t>' - </a:t>
            </a:r>
            <a:r>
              <a:rPr lang="ru-RU" sz="2000" dirty="0" smtClean="0"/>
              <a:t>литерал </a:t>
            </a:r>
            <a:r>
              <a:rPr lang="ru-RU" sz="2000" dirty="0"/>
              <a:t>переданный как параметр, обозначающий уникальность имени идентификатора. </a:t>
            </a:r>
            <a:r>
              <a:rPr lang="ru-RU" sz="2000" dirty="0" smtClean="0"/>
              <a:t>В </a:t>
            </a:r>
            <a:r>
              <a:rPr lang="ru-RU" sz="2000" dirty="0"/>
              <a:t>качестве параметра может быть и переменная.</a:t>
            </a:r>
            <a:endParaRPr lang="ru-RU"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47650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246150" cy="5940088"/>
          </a:xfrm>
          <a:prstGeom prst="rect">
            <a:avLst/>
          </a:prstGeom>
          <a:noFill/>
        </p:spPr>
        <p:txBody>
          <a:bodyPr wrap="square" rtlCol="0">
            <a:spAutoFit/>
          </a:bodyPr>
          <a:lstStyle/>
          <a:p>
            <a:pPr indent="361950"/>
            <a:r>
              <a:rPr lang="ru-RU" sz="2000" dirty="0"/>
              <a:t>Аналогичный подход можно применить и с помощью атрибута </a:t>
            </a:r>
            <a:r>
              <a:rPr lang="ru-RU" sz="2000" b="1" dirty="0" err="1"/>
              <a:t>name</a:t>
            </a:r>
            <a:r>
              <a:rPr lang="ru-RU" sz="2000" dirty="0" smtClean="0"/>
              <a:t>:</a:t>
            </a:r>
          </a:p>
          <a:p>
            <a:pPr indent="361950"/>
            <a:r>
              <a:rPr lang="ru-RU" sz="2000" dirty="0">
                <a:latin typeface="Consolas" panose="020B0609020204030204" pitchFamily="49" charset="0"/>
                <a:cs typeface="Consolas" panose="020B0609020204030204" pitchFamily="49" charset="0"/>
              </a:rPr>
              <a:t>&lt;p </a:t>
            </a:r>
            <a:r>
              <a:rPr lang="ru-RU" sz="2000" dirty="0" err="1">
                <a:latin typeface="Consolas" panose="020B0609020204030204" pitchFamily="49" charset="0"/>
                <a:cs typeface="Consolas" panose="020B0609020204030204" pitchFamily="49" charset="0"/>
              </a:rPr>
              <a:t>name</a:t>
            </a:r>
            <a:r>
              <a:rPr lang="ru-RU" sz="2000" dirty="0">
                <a:latin typeface="Consolas" panose="020B0609020204030204" pitchFamily="49" charset="0"/>
                <a:cs typeface="Consolas" panose="020B0609020204030204" pitchFamily="49" charset="0"/>
              </a:rPr>
              <a:t>="</a:t>
            </a:r>
            <a:r>
              <a:rPr lang="ru-RU" sz="2000" dirty="0" err="1">
                <a:latin typeface="Consolas" panose="020B0609020204030204" pitchFamily="49" charset="0"/>
                <a:cs typeface="Consolas" panose="020B0609020204030204" pitchFamily="49" charset="0"/>
              </a:rPr>
              <a:t>newAtr</a:t>
            </a:r>
            <a:r>
              <a:rPr lang="ru-RU" sz="2000" dirty="0">
                <a:latin typeface="Consolas" panose="020B0609020204030204" pitchFamily="49" charset="0"/>
                <a:cs typeface="Consolas" panose="020B0609020204030204" pitchFamily="49" charset="0"/>
              </a:rPr>
              <a:t>"&gt;Новый параграф&lt;/p&gt;</a:t>
            </a:r>
          </a:p>
          <a:p>
            <a:pPr indent="361950"/>
            <a:endParaRPr lang="ru-RU" sz="2000" dirty="0">
              <a:latin typeface="Consolas" panose="020B0609020204030204" pitchFamily="49" charset="0"/>
              <a:cs typeface="Consolas" panose="020B0609020204030204" pitchFamily="49" charset="0"/>
            </a:endParaRPr>
          </a:p>
          <a:p>
            <a:pPr indent="361950"/>
            <a:r>
              <a:rPr lang="ru-RU" sz="2000" dirty="0" smtClean="0"/>
              <a:t>Для получения </a:t>
            </a:r>
            <a:r>
              <a:rPr lang="ru-RU" sz="2000" dirty="0"/>
              <a:t>доступа к узлу применяется метод </a:t>
            </a:r>
            <a:r>
              <a:rPr lang="ru-RU" sz="2000" b="1" dirty="0" err="1"/>
              <a:t>getElemenstByName</a:t>
            </a:r>
            <a:r>
              <a:rPr lang="ru-RU" sz="2000" b="1" dirty="0" smtClean="0"/>
              <a:t>( )</a:t>
            </a:r>
            <a:r>
              <a:rPr lang="ru-RU" sz="2000" dirty="0" smtClean="0"/>
              <a:t>, </a:t>
            </a:r>
            <a:r>
              <a:rPr lang="ru-RU" sz="2000" dirty="0"/>
              <a:t>который возвращает массив экземпляров объекта </a:t>
            </a:r>
            <a:r>
              <a:rPr lang="ru-RU" sz="2000" dirty="0" err="1"/>
              <a:t>HTMLElement</a:t>
            </a:r>
            <a:r>
              <a:rPr lang="ru-RU" sz="2000" dirty="0"/>
              <a:t> с данным именем</a:t>
            </a:r>
            <a:r>
              <a:rPr lang="ru-RU" sz="2000" dirty="0" smtClean="0"/>
              <a:t>:</a:t>
            </a:r>
          </a:p>
          <a:p>
            <a:pPr indent="361950"/>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newPar</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document.getElementsByName</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newAtr</a:t>
            </a:r>
            <a:r>
              <a:rPr lang="en-US" sz="2000" dirty="0">
                <a:latin typeface="Consolas" panose="020B0609020204030204" pitchFamily="49" charset="0"/>
                <a:cs typeface="Consolas" panose="020B0609020204030204" pitchFamily="49" charset="0"/>
              </a:rPr>
              <a:t>');</a:t>
            </a:r>
          </a:p>
          <a:p>
            <a:pPr indent="361950"/>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result = </a:t>
            </a:r>
            <a:r>
              <a:rPr lang="en-US" sz="2000" dirty="0" err="1">
                <a:latin typeface="Consolas" panose="020B0609020204030204" pitchFamily="49" charset="0"/>
                <a:cs typeface="Consolas" panose="020B0609020204030204" pitchFamily="49" charset="0"/>
              </a:rPr>
              <a:t>newPar</a:t>
            </a:r>
            <a:r>
              <a:rPr lang="en-US" sz="2000" dirty="0">
                <a:latin typeface="Consolas" panose="020B0609020204030204" pitchFamily="49" charset="0"/>
                <a:cs typeface="Consolas" panose="020B0609020204030204" pitchFamily="49" charset="0"/>
              </a:rPr>
              <a:t>[0];</a:t>
            </a:r>
          </a:p>
          <a:p>
            <a:pPr indent="361950"/>
            <a:endParaRPr lang="ru-RU" sz="2000" dirty="0" smtClean="0">
              <a:latin typeface="Consolas" panose="020B0609020204030204" pitchFamily="49" charset="0"/>
              <a:cs typeface="Consolas" panose="020B0609020204030204" pitchFamily="49" charset="0"/>
            </a:endParaRPr>
          </a:p>
          <a:p>
            <a:pPr indent="361950"/>
            <a:r>
              <a:rPr lang="ru-RU" sz="2000" dirty="0"/>
              <a:t>Метод </a:t>
            </a:r>
            <a:r>
              <a:rPr lang="ru-RU" sz="2000" b="1" dirty="0" err="1"/>
              <a:t>getElementsByTagName</a:t>
            </a:r>
            <a:r>
              <a:rPr lang="ru-RU" sz="2000" b="1" dirty="0" smtClean="0"/>
              <a:t>( )</a:t>
            </a:r>
            <a:r>
              <a:rPr lang="ru-RU" sz="2000" dirty="0"/>
              <a:t> возвращает массив элементов - экземпляров объекта </a:t>
            </a:r>
            <a:r>
              <a:rPr lang="ru-RU" sz="2000" dirty="0" err="1"/>
              <a:t>HTMLElement</a:t>
            </a:r>
            <a:r>
              <a:rPr lang="ru-RU" sz="2000" dirty="0"/>
              <a:t>, сформированных заданным тегом. </a:t>
            </a:r>
            <a:endParaRPr lang="ru-RU" sz="2000" dirty="0" smtClean="0"/>
          </a:p>
          <a:p>
            <a:pPr indent="361950"/>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allLinks</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document.getElementsByTagName</a:t>
            </a:r>
            <a:r>
              <a:rPr lang="en-US" sz="2000" dirty="0">
                <a:latin typeface="Consolas" panose="020B0609020204030204" pitchFamily="49" charset="0"/>
                <a:cs typeface="Consolas" panose="020B0609020204030204" pitchFamily="49" charset="0"/>
              </a:rPr>
              <a:t>('a');</a:t>
            </a:r>
          </a:p>
          <a:p>
            <a:pPr indent="361950"/>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total = 0;</a:t>
            </a:r>
          </a:p>
          <a:p>
            <a:pPr indent="361950"/>
            <a:r>
              <a:rPr lang="en-US" sz="2000" dirty="0">
                <a:latin typeface="Consolas" panose="020B0609020204030204" pitchFamily="49" charset="0"/>
                <a:cs typeface="Consolas" panose="020B0609020204030204" pitchFamily="49" charset="0"/>
              </a:rPr>
              <a:t>for(</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allLinks.length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indent="361950"/>
            <a:r>
              <a:rPr lang="ru-RU" sz="200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total</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pPr indent="361950"/>
            <a:r>
              <a:rPr lang="en-US" sz="2000" dirty="0">
                <a:latin typeface="Consolas" panose="020B0609020204030204" pitchFamily="49" charset="0"/>
                <a:cs typeface="Consolas" panose="020B0609020204030204" pitchFamily="49" charset="0"/>
              </a:rPr>
              <a:t>alert('</a:t>
            </a:r>
            <a:r>
              <a:rPr lang="ru-RU" sz="2000" dirty="0">
                <a:latin typeface="Consolas" panose="020B0609020204030204" pitchFamily="49" charset="0"/>
                <a:cs typeface="Consolas" panose="020B0609020204030204" pitchFamily="49" charset="0"/>
              </a:rPr>
              <a:t>Всего ссылок на странице: '+</a:t>
            </a:r>
            <a:r>
              <a:rPr lang="en-US" sz="2000" dirty="0">
                <a:latin typeface="Consolas" panose="020B0609020204030204" pitchFamily="49" charset="0"/>
                <a:cs typeface="Consolas" panose="020B0609020204030204" pitchFamily="49" charset="0"/>
              </a:rPr>
              <a:t>total);</a:t>
            </a:r>
            <a:endParaRPr lang="ru-RU" sz="2000" dirty="0">
              <a:latin typeface="Consolas" panose="020B0609020204030204" pitchFamily="49" charset="0"/>
              <a:cs typeface="Consolas" panose="020B0609020204030204" pitchFamily="49" charset="0"/>
            </a:endParaRPr>
          </a:p>
          <a:p>
            <a:pPr indent="361950"/>
            <a:endParaRPr lang="ru-RU"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8243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652" y="998895"/>
            <a:ext cx="8313387" cy="4401205"/>
          </a:xfrm>
          <a:prstGeom prst="rect">
            <a:avLst/>
          </a:prstGeom>
          <a:noFill/>
        </p:spPr>
        <p:txBody>
          <a:bodyPr wrap="square" rtlCol="0">
            <a:spAutoFit/>
          </a:bodyPr>
          <a:lstStyle/>
          <a:p>
            <a:pPr indent="361950"/>
            <a:r>
              <a:rPr lang="ru-RU" sz="2400" b="1" dirty="0" smtClean="0"/>
              <a:t>Объектная </a:t>
            </a:r>
            <a:r>
              <a:rPr lang="ru-RU" sz="2400" b="1" dirty="0"/>
              <a:t>модель документа </a:t>
            </a:r>
            <a:r>
              <a:rPr lang="ru-RU" sz="2400" dirty="0"/>
              <a:t>( </a:t>
            </a:r>
            <a:r>
              <a:rPr lang="ru-RU" sz="2400" dirty="0" smtClean="0"/>
              <a:t>DOM </a:t>
            </a:r>
            <a:r>
              <a:rPr lang="ru-RU" sz="2400" dirty="0"/>
              <a:t>) - </a:t>
            </a:r>
            <a:r>
              <a:rPr lang="ru-RU" sz="2400" dirty="0" smtClean="0"/>
              <a:t>прикладной </a:t>
            </a:r>
            <a:r>
              <a:rPr lang="ru-RU" sz="2400" dirty="0"/>
              <a:t>программный </a:t>
            </a:r>
            <a:r>
              <a:rPr lang="ru-RU" sz="2400" dirty="0" smtClean="0"/>
              <a:t>интерфейс</a:t>
            </a:r>
            <a:r>
              <a:rPr lang="en-US" sz="2400" dirty="0" smtClean="0"/>
              <a:t> </a:t>
            </a:r>
            <a:r>
              <a:rPr lang="ru-RU" sz="2400" dirty="0" smtClean="0"/>
              <a:t>для HTML</a:t>
            </a:r>
            <a:r>
              <a:rPr lang="ru-RU" sz="2400" dirty="0"/>
              <a:t>. В </a:t>
            </a:r>
            <a:r>
              <a:rPr lang="ru-RU" sz="2400" dirty="0" smtClean="0"/>
              <a:t>DOM </a:t>
            </a:r>
            <a:r>
              <a:rPr lang="ru-RU" sz="2400" dirty="0"/>
              <a:t>вся страница представляется как иерархия узлов.</a:t>
            </a:r>
          </a:p>
          <a:p>
            <a:pPr indent="361950"/>
            <a:r>
              <a:rPr lang="ru-RU" sz="2400" dirty="0"/>
              <a:t>Каждый элемент </a:t>
            </a:r>
            <a:r>
              <a:rPr lang="ru-RU" sz="2400" dirty="0" smtClean="0"/>
              <a:t>HTML-страницы </a:t>
            </a:r>
            <a:r>
              <a:rPr lang="ru-RU" sz="2400" dirty="0"/>
              <a:t>является узлом определенного </a:t>
            </a:r>
            <a:r>
              <a:rPr lang="ru-RU" sz="2400" dirty="0" smtClean="0"/>
              <a:t>типа,</a:t>
            </a:r>
            <a:r>
              <a:rPr lang="en-US" sz="2400" dirty="0" smtClean="0"/>
              <a:t> </a:t>
            </a:r>
            <a:r>
              <a:rPr lang="ru-RU" sz="2400" dirty="0" smtClean="0"/>
              <a:t>содержащим </a:t>
            </a:r>
            <a:r>
              <a:rPr lang="ru-RU" sz="2400" dirty="0"/>
              <a:t>те или иные данные. </a:t>
            </a:r>
            <a:endParaRPr lang="en-US" sz="2400" dirty="0" smtClean="0"/>
          </a:p>
          <a:p>
            <a:pPr indent="361950"/>
            <a:r>
              <a:rPr lang="en-US" sz="2000" dirty="0" smtClean="0">
                <a:latin typeface="Consolas" panose="020B0609020204030204" pitchFamily="49" charset="0"/>
                <a:cs typeface="Consolas" panose="020B0609020204030204" pitchFamily="49" charset="0"/>
              </a:rPr>
              <a:t>&lt;html&gt;</a:t>
            </a:r>
            <a:endParaRPr lang="en-US" sz="2000" dirty="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&lt;head&gt;</a:t>
            </a:r>
            <a:endParaRPr lang="en-US" sz="2000" dirty="0">
              <a:latin typeface="Consolas" panose="020B0609020204030204" pitchFamily="49" charset="0"/>
              <a:cs typeface="Consolas" panose="020B0609020204030204" pitchFamily="49" charset="0"/>
            </a:endParaRPr>
          </a:p>
          <a:p>
            <a:pPr indent="361950"/>
            <a:r>
              <a:rPr lang="fr-FR" sz="2000" dirty="0">
                <a:latin typeface="Consolas" panose="020B0609020204030204" pitchFamily="49" charset="0"/>
                <a:cs typeface="Consolas" panose="020B0609020204030204" pitchFamily="49" charset="0"/>
              </a:rPr>
              <a:t>&lt;title&gt;Sample Page </a:t>
            </a:r>
            <a:r>
              <a:rPr lang="fr-FR" sz="2000" dirty="0" smtClean="0">
                <a:latin typeface="Consolas" panose="020B0609020204030204" pitchFamily="49" charset="0"/>
                <a:cs typeface="Consolas" panose="020B0609020204030204" pitchFamily="49" charset="0"/>
              </a:rPr>
              <a:t>&lt;/title&gt;</a:t>
            </a:r>
            <a:endParaRPr lang="fr-FR" sz="2000" dirty="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&lt;/head&gt;</a:t>
            </a:r>
            <a:endParaRPr lang="en-US" sz="2000" dirty="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&lt;body&gt;</a:t>
            </a:r>
            <a:endParaRPr lang="en-US" sz="2000" dirty="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&lt;p&gt;Hello World! &lt;/p&gt;</a:t>
            </a:r>
            <a:endParaRPr lang="en-US" sz="2000" dirty="0">
              <a:latin typeface="Consolas" panose="020B0609020204030204" pitchFamily="49" charset="0"/>
              <a:cs typeface="Consolas" panose="020B0609020204030204" pitchFamily="49" charset="0"/>
            </a:endParaRPr>
          </a:p>
          <a:p>
            <a:pPr indent="361950"/>
            <a:r>
              <a:rPr lang="en-US" sz="2000" dirty="0" smtClean="0">
                <a:latin typeface="Consolas" panose="020B0609020204030204" pitchFamily="49" charset="0"/>
                <a:cs typeface="Consolas" panose="020B0609020204030204" pitchFamily="49" charset="0"/>
              </a:rPr>
              <a:t>&lt;/body</a:t>
            </a:r>
            <a:r>
              <a:rPr lang="en-US" sz="2000" dirty="0">
                <a:latin typeface="Consolas" panose="020B0609020204030204" pitchFamily="49" charset="0"/>
                <a:cs typeface="Consolas" panose="020B0609020204030204" pitchFamily="49" charset="0"/>
              </a:rPr>
              <a:t>&gt;</a:t>
            </a:r>
          </a:p>
          <a:p>
            <a:pPr indent="361950"/>
            <a:r>
              <a:rPr lang="en-US" sz="2000" dirty="0" smtClean="0">
                <a:latin typeface="Consolas" panose="020B0609020204030204" pitchFamily="49" charset="0"/>
                <a:cs typeface="Consolas" panose="020B0609020204030204" pitchFamily="49" charset="0"/>
              </a:rPr>
              <a:t>&lt;/html </a:t>
            </a:r>
            <a:r>
              <a:rPr lang="en-US" sz="2000" dirty="0">
                <a:latin typeface="Consolas" panose="020B0609020204030204" pitchFamily="49" charset="0"/>
                <a:cs typeface="Consolas" panose="020B0609020204030204" pitchFamily="49" charset="0"/>
              </a:rPr>
              <a:t>&gt;</a:t>
            </a:r>
            <a:endParaRPr lang="ru-RU" sz="2000" dirty="0">
              <a:latin typeface="Consolas" panose="020B0609020204030204" pitchFamily="49" charset="0"/>
              <a:cs typeface="Consolas" panose="020B0609020204030204" pitchFamily="49" charset="0"/>
            </a:endParaRPr>
          </a:p>
        </p:txBody>
      </p:sp>
      <p:sp>
        <p:nvSpPr>
          <p:cNvPr id="5" name="TextBox 4"/>
          <p:cNvSpPr txBox="1"/>
          <p:nvPr/>
        </p:nvSpPr>
        <p:spPr>
          <a:xfrm>
            <a:off x="723105" y="332656"/>
            <a:ext cx="7953347" cy="523220"/>
          </a:xfrm>
          <a:prstGeom prst="rect">
            <a:avLst/>
          </a:prstGeom>
          <a:noFill/>
        </p:spPr>
        <p:txBody>
          <a:bodyPr wrap="square" rtlCol="0">
            <a:spAutoFit/>
          </a:bodyPr>
          <a:lstStyle/>
          <a:p>
            <a:pPr algn="ctr"/>
            <a:r>
              <a:rPr lang="ru-RU" sz="2800" b="1" dirty="0">
                <a:solidFill>
                  <a:schemeClr val="tx2"/>
                </a:solidFill>
                <a:effectLst>
                  <a:outerShdw blurRad="63500" dist="38100" dir="5400000" algn="t" rotWithShape="0">
                    <a:prstClr val="black">
                      <a:alpha val="25000"/>
                    </a:prstClr>
                  </a:outerShdw>
                </a:effectLst>
                <a:ea typeface="+mj-ea"/>
                <a:cs typeface="+mj-cs"/>
              </a:rPr>
              <a:t>Объектная </a:t>
            </a:r>
            <a:r>
              <a:rPr lang="ru-RU" sz="2800" b="1" dirty="0" smtClean="0">
                <a:solidFill>
                  <a:schemeClr val="tx2"/>
                </a:solidFill>
                <a:effectLst>
                  <a:outerShdw blurRad="63500" dist="38100" dir="5400000" algn="t" rotWithShape="0">
                    <a:prstClr val="black">
                      <a:alpha val="25000"/>
                    </a:prstClr>
                  </a:outerShdw>
                </a:effectLst>
                <a:ea typeface="+mj-ea"/>
                <a:cs typeface="+mj-cs"/>
              </a:rPr>
              <a:t>модель документа</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4</a:t>
            </a:fld>
            <a:endParaRPr lang="ru-RU"/>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68960"/>
            <a:ext cx="3168352" cy="328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774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307" y="764704"/>
            <a:ext cx="8246150" cy="3170099"/>
          </a:xfrm>
          <a:prstGeom prst="rect">
            <a:avLst/>
          </a:prstGeom>
          <a:noFill/>
        </p:spPr>
        <p:txBody>
          <a:bodyPr wrap="square" rtlCol="0">
            <a:spAutoFit/>
          </a:bodyPr>
          <a:lstStyle/>
          <a:p>
            <a:pPr indent="357188"/>
            <a:r>
              <a:rPr lang="ru-RU" sz="2000" dirty="0" smtClean="0"/>
              <a:t>Метод </a:t>
            </a:r>
            <a:r>
              <a:rPr lang="ru-RU" sz="2000" b="1" dirty="0" err="1" smtClean="0"/>
              <a:t>document.write</a:t>
            </a:r>
            <a:r>
              <a:rPr lang="ru-RU" sz="2000" b="1" dirty="0" smtClean="0"/>
              <a:t>() </a:t>
            </a:r>
            <a:r>
              <a:rPr lang="ru-RU" sz="2000" dirty="0" smtClean="0"/>
              <a:t>—пишет в текущий HTML-документ.</a:t>
            </a:r>
            <a:endParaRPr lang="en-US" sz="2000" dirty="0" smtClean="0"/>
          </a:p>
          <a:p>
            <a:pPr indent="357188"/>
            <a:r>
              <a:rPr lang="ru-RU" sz="2000" dirty="0" smtClean="0"/>
              <a:t>Его модификация </a:t>
            </a:r>
            <a:r>
              <a:rPr lang="ru-RU" sz="2000" b="1" dirty="0" err="1" smtClean="0"/>
              <a:t>document.writeln</a:t>
            </a:r>
            <a:r>
              <a:rPr lang="ru-RU" sz="2000" b="1" dirty="0" smtClean="0"/>
              <a:t>() </a:t>
            </a:r>
            <a:r>
              <a:rPr lang="ru-RU" sz="2000" dirty="0" smtClean="0"/>
              <a:t>делает то же самое, но дополнительно добавляет в конце символ новой строки.</a:t>
            </a:r>
            <a:endParaRPr lang="en-US" sz="2000" dirty="0" smtClean="0"/>
          </a:p>
          <a:p>
            <a:pPr indent="357188"/>
            <a:r>
              <a:rPr lang="ru-RU" sz="2000" dirty="0" smtClean="0"/>
              <a:t>Если запись идет в HTML-документ нового окна, открытого с помощью </a:t>
            </a:r>
            <a:r>
              <a:rPr lang="ru-RU" sz="2000" dirty="0" err="1" smtClean="0"/>
              <a:t>window.open</a:t>
            </a:r>
            <a:r>
              <a:rPr lang="ru-RU" sz="2000" dirty="0" smtClean="0"/>
              <a:t>(), то перед записью в него нужно открыть поток на запись с помощью метода </a:t>
            </a:r>
            <a:r>
              <a:rPr lang="ru-RU" sz="2000" b="1" dirty="0" err="1" smtClean="0"/>
              <a:t>document.open</a:t>
            </a:r>
            <a:r>
              <a:rPr lang="ru-RU" sz="2000" b="1" dirty="0" smtClean="0"/>
              <a:t>()</a:t>
            </a:r>
            <a:r>
              <a:rPr lang="ru-RU" sz="2000" dirty="0" smtClean="0"/>
              <a:t>, а по окончании записи закрыть поток методом </a:t>
            </a:r>
            <a:r>
              <a:rPr lang="ru-RU" sz="2000" b="1" dirty="0" err="1" smtClean="0"/>
              <a:t>document.close</a:t>
            </a:r>
            <a:r>
              <a:rPr lang="ru-RU" sz="2000" b="1" dirty="0" smtClean="0"/>
              <a:t>()</a:t>
            </a:r>
            <a:r>
              <a:rPr lang="ru-RU" sz="2000" dirty="0" smtClean="0"/>
              <a:t>.</a:t>
            </a:r>
            <a:endParaRPr lang="en-US" sz="2000" dirty="0" smtClean="0"/>
          </a:p>
          <a:p>
            <a:pPr indent="357188"/>
            <a:r>
              <a:rPr lang="ru-RU" sz="2000" dirty="0" smtClean="0"/>
              <a:t>После выполнения последнего действия произойдет событие </a:t>
            </a:r>
            <a:r>
              <a:rPr lang="ru-RU" sz="2000" b="1" dirty="0" err="1" smtClean="0"/>
              <a:t>Load</a:t>
            </a:r>
            <a:r>
              <a:rPr lang="ru-RU" sz="2000" dirty="0" smtClean="0"/>
              <a:t> (и вызовется соответствующий обработчик события </a:t>
            </a:r>
            <a:r>
              <a:rPr lang="ru-RU" sz="2000" b="1" dirty="0" err="1" smtClean="0"/>
              <a:t>onLoad</a:t>
            </a:r>
            <a:r>
              <a:rPr lang="ru-RU" sz="2000" dirty="0" smtClean="0"/>
              <a:t>) у документа, а затем у окна.</a:t>
            </a:r>
            <a:endParaRPr lang="ru-RU" sz="2000" dirty="0"/>
          </a:p>
        </p:txBody>
      </p:sp>
    </p:spTree>
    <p:extLst>
      <p:ext uri="{BB962C8B-B14F-4D97-AF65-F5344CB8AC3E}">
        <p14:creationId xmlns:p14="http://schemas.microsoft.com/office/powerpoint/2010/main" val="1993810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000108"/>
            <a:ext cx="8318158" cy="5509200"/>
          </a:xfrm>
          <a:prstGeom prst="rect">
            <a:avLst/>
          </a:prstGeom>
          <a:noFill/>
        </p:spPr>
        <p:txBody>
          <a:bodyPr wrap="square" rtlCol="0">
            <a:spAutoFit/>
          </a:bodyPr>
          <a:lstStyle/>
          <a:p>
            <a:pPr indent="357188"/>
            <a:r>
              <a:rPr lang="ru-RU" sz="2200" b="1" dirty="0" err="1" smtClean="0"/>
              <a:t>linkColor</a:t>
            </a:r>
            <a:r>
              <a:rPr lang="ru-RU" sz="2200" dirty="0" smtClean="0"/>
              <a:t>, </a:t>
            </a:r>
            <a:r>
              <a:rPr lang="ru-RU" sz="2200" b="1" dirty="0" err="1" smtClean="0"/>
              <a:t>alinkColor</a:t>
            </a:r>
            <a:r>
              <a:rPr lang="ru-RU" sz="2200" dirty="0" smtClean="0"/>
              <a:t> и </a:t>
            </a:r>
            <a:r>
              <a:rPr lang="ru-RU" sz="2200" b="1" dirty="0" err="1" smtClean="0"/>
              <a:t>vlinkColor</a:t>
            </a:r>
            <a:r>
              <a:rPr lang="ru-RU" sz="2200" dirty="0" smtClean="0"/>
              <a:t> задают цвет гиперссылок — </a:t>
            </a:r>
            <a:r>
              <a:rPr lang="ru-RU" sz="2200" dirty="0" err="1" smtClean="0"/>
              <a:t>непосещенных</a:t>
            </a:r>
            <a:r>
              <a:rPr lang="ru-RU" sz="2200" dirty="0" smtClean="0"/>
              <a:t>, активных и посещенных, соответственно.</a:t>
            </a:r>
            <a:endParaRPr lang="en-US" sz="2200" dirty="0" smtClean="0"/>
          </a:p>
          <a:p>
            <a:pPr indent="357188"/>
            <a:r>
              <a:rPr lang="ru-RU" sz="2200" b="1" dirty="0" smtClean="0"/>
              <a:t>URL</a:t>
            </a:r>
            <a:r>
              <a:rPr lang="ru-RU" sz="2200" dirty="0" smtClean="0"/>
              <a:t> хранит адрес текущего документа (т.е. строковый литерал, равный </a:t>
            </a:r>
            <a:r>
              <a:rPr lang="ru-RU" sz="2200" b="1" dirty="0" err="1" smtClean="0"/>
              <a:t>window.location.href</a:t>
            </a:r>
            <a:r>
              <a:rPr lang="ru-RU" sz="2200" dirty="0" smtClean="0"/>
              <a:t>, если страница состоит из единственного документа, а не является набором фреймов).</a:t>
            </a:r>
            <a:endParaRPr lang="en-US" sz="2200" dirty="0" smtClean="0"/>
          </a:p>
          <a:p>
            <a:pPr indent="357188"/>
            <a:r>
              <a:rPr lang="ru-RU" sz="2200" b="1" dirty="0" err="1" smtClean="0"/>
              <a:t>domain</a:t>
            </a:r>
            <a:r>
              <a:rPr lang="ru-RU" sz="2200" dirty="0" smtClean="0"/>
              <a:t> выдает домен (оно аналогично </a:t>
            </a:r>
            <a:r>
              <a:rPr lang="ru-RU" sz="2200" dirty="0" err="1" smtClean="0"/>
              <a:t>window.location.hostname</a:t>
            </a:r>
            <a:r>
              <a:rPr lang="ru-RU" sz="2200" dirty="0" smtClean="0"/>
              <a:t>).</a:t>
            </a:r>
            <a:endParaRPr lang="en-US" sz="2200" dirty="0" smtClean="0"/>
          </a:p>
          <a:p>
            <a:pPr indent="357188"/>
            <a:r>
              <a:rPr lang="ru-RU" sz="2200" b="1" dirty="0" err="1" smtClean="0"/>
              <a:t>title</a:t>
            </a:r>
            <a:r>
              <a:rPr lang="ru-RU" sz="2200" dirty="0" smtClean="0"/>
              <a:t> выдает заголовок страницы (указанный в контейнере &lt;TITLE&gt;),</a:t>
            </a:r>
            <a:endParaRPr lang="en-US" sz="2200" dirty="0" smtClean="0"/>
          </a:p>
          <a:p>
            <a:pPr indent="357188"/>
            <a:r>
              <a:rPr lang="ru-RU" sz="2200" b="1" dirty="0" err="1" smtClean="0"/>
              <a:t>lastModified</a:t>
            </a:r>
            <a:r>
              <a:rPr lang="ru-RU" sz="2200" dirty="0" smtClean="0"/>
              <a:t> указывает на дату и время последней модификации файла, в котором содержится данный HTML-документ.</a:t>
            </a:r>
            <a:endParaRPr lang="en-US" sz="2200" dirty="0" smtClean="0"/>
          </a:p>
          <a:p>
            <a:pPr indent="357188"/>
            <a:r>
              <a:rPr lang="ru-RU" sz="2200" b="1" dirty="0" err="1" smtClean="0"/>
              <a:t>referrer</a:t>
            </a:r>
            <a:r>
              <a:rPr lang="ru-RU" sz="2200" dirty="0" smtClean="0"/>
              <a:t> выдает адрес страницы, с которой пользователь пришел на данную web-страницу, кликнув по гиперссылке.</a:t>
            </a:r>
            <a:endParaRPr lang="ru-RU" sz="2200" dirty="0"/>
          </a:p>
        </p:txBody>
      </p:sp>
      <p:sp>
        <p:nvSpPr>
          <p:cNvPr id="3" name="Прямоугольник 2"/>
          <p:cNvSpPr/>
          <p:nvPr/>
        </p:nvSpPr>
        <p:spPr>
          <a:xfrm>
            <a:off x="1285852" y="285728"/>
            <a:ext cx="7500990" cy="523220"/>
          </a:xfrm>
          <a:prstGeom prst="rect">
            <a:avLst/>
          </a:prstGeom>
        </p:spPr>
        <p:txBody>
          <a:bodyPr wrap="square">
            <a:spAutoFit/>
          </a:bodyPr>
          <a:lstStyle/>
          <a:p>
            <a:pPr algn="ctr"/>
            <a:r>
              <a:rPr lang="ru-RU" sz="2800" b="1" dirty="0">
                <a:solidFill>
                  <a:schemeClr val="tx2">
                    <a:satMod val="130000"/>
                  </a:schemeClr>
                </a:solidFill>
                <a:effectLst>
                  <a:outerShdw blurRad="50000" dist="30000" dir="5400000" algn="tl" rotWithShape="0">
                    <a:srgbClr val="000000">
                      <a:alpha val="30000"/>
                    </a:srgbClr>
                  </a:outerShdw>
                </a:effectLst>
              </a:rPr>
              <a:t>Свойства объекта </a:t>
            </a:r>
            <a:r>
              <a:rPr lang="en-US" sz="2800" b="1" dirty="0">
                <a:solidFill>
                  <a:schemeClr val="tx2">
                    <a:satMod val="130000"/>
                  </a:schemeClr>
                </a:solidFill>
                <a:effectLst>
                  <a:outerShdw blurRad="50000" dist="30000" dir="5400000" algn="tl" rotWithShape="0">
                    <a:srgbClr val="000000">
                      <a:alpha val="30000"/>
                    </a:srgbClr>
                  </a:outerShdw>
                </a:effectLst>
              </a:rPr>
              <a:t>document</a:t>
            </a:r>
            <a:endParaRPr lang="ru-RU" sz="2800" b="1" dirty="0">
              <a:solidFill>
                <a:schemeClr val="tx2">
                  <a:satMod val="130000"/>
                </a:schemeClr>
              </a:solidFill>
              <a:effectLst>
                <a:outerShdw blurRad="50000" dist="30000" dir="5400000" algn="tl" rotWithShape="0">
                  <a:srgbClr val="000000">
                    <a:alpha val="30000"/>
                  </a:srgbClr>
                </a:outerShdw>
              </a:effectLst>
            </a:endParaRPr>
          </a:p>
        </p:txBody>
      </p:sp>
    </p:spTree>
    <p:extLst>
      <p:ext uri="{BB962C8B-B14F-4D97-AF65-F5344CB8AC3E}">
        <p14:creationId xmlns:p14="http://schemas.microsoft.com/office/powerpoint/2010/main" val="11214102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124744"/>
            <a:ext cx="8604915" cy="5324535"/>
          </a:xfrm>
          <a:prstGeom prst="rect">
            <a:avLst/>
          </a:prstGeom>
          <a:noFill/>
        </p:spPr>
        <p:txBody>
          <a:bodyPr wrap="square" rtlCol="0">
            <a:spAutoFit/>
          </a:bodyPr>
          <a:lstStyle/>
          <a:p>
            <a:pPr indent="361950"/>
            <a:r>
              <a:rPr lang="ru-RU" sz="2000" dirty="0"/>
              <a:t>Для выполнения действий через определенные промежутки времени в объекте </a:t>
            </a:r>
            <a:r>
              <a:rPr lang="ru-RU" sz="2000" dirty="0" err="1"/>
              <a:t>window</a:t>
            </a:r>
            <a:r>
              <a:rPr lang="ru-RU" sz="2000" dirty="0"/>
              <a:t> предусмотрены функции таймеров. Есть </a:t>
            </a:r>
            <a:r>
              <a:rPr lang="ru-RU" sz="2000" b="1" dirty="0"/>
              <a:t>два типа таймеров</a:t>
            </a:r>
            <a:r>
              <a:rPr lang="ru-RU" sz="2000" dirty="0"/>
              <a:t>: одни выполняются </a:t>
            </a:r>
            <a:r>
              <a:rPr lang="ru-RU" sz="2000" dirty="0" smtClean="0"/>
              <a:t>один </a:t>
            </a:r>
            <a:r>
              <a:rPr lang="ru-RU" sz="2000" dirty="0"/>
              <a:t>раз, </a:t>
            </a:r>
            <a:r>
              <a:rPr lang="ru-RU" sz="2000" dirty="0" smtClean="0"/>
              <a:t>другие </a:t>
            </a:r>
            <a:r>
              <a:rPr lang="ru-RU" sz="2000" dirty="0"/>
              <a:t>постоянно через промежуток времени</a:t>
            </a:r>
            <a:r>
              <a:rPr lang="ru-RU" sz="2000" dirty="0" smtClean="0"/>
              <a:t>.</a:t>
            </a:r>
          </a:p>
          <a:p>
            <a:pPr indent="361950"/>
            <a:r>
              <a:rPr lang="ru-RU" sz="2000" dirty="0"/>
              <a:t>Для одноразового выполнения действий через промежуток времени предназначена </a:t>
            </a:r>
            <a:r>
              <a:rPr lang="ru-RU" sz="2000" dirty="0" smtClean="0"/>
              <a:t>функция </a:t>
            </a:r>
            <a:r>
              <a:rPr lang="ru-RU" sz="2000" b="1" dirty="0" err="1" smtClean="0"/>
              <a:t>setTimeout</a:t>
            </a:r>
            <a:r>
              <a:rPr lang="ru-RU" sz="2000" b="1" dirty="0" smtClean="0"/>
              <a:t>()</a:t>
            </a:r>
            <a:r>
              <a:rPr lang="ru-RU" sz="2000" dirty="0" smtClean="0"/>
              <a:t>.</a:t>
            </a:r>
          </a:p>
          <a:p>
            <a:pPr indent="361950"/>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timerId</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setTimeout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someFunction</a:t>
            </a:r>
            <a:r>
              <a:rPr lang="en-US" sz="2000" dirty="0">
                <a:latin typeface="Consolas" panose="020B0609020204030204" pitchFamily="49" charset="0"/>
                <a:cs typeface="Consolas" panose="020B0609020204030204" pitchFamily="49" charset="0"/>
              </a:rPr>
              <a:t>, period</a:t>
            </a:r>
            <a:r>
              <a:rPr lang="en-US" sz="2000" dirty="0" smtClean="0">
                <a:latin typeface="Consolas" panose="020B0609020204030204" pitchFamily="49" charset="0"/>
                <a:cs typeface="Consolas" panose="020B0609020204030204" pitchFamily="49" charset="0"/>
              </a:rPr>
              <a:t>)</a:t>
            </a:r>
            <a:endParaRPr lang="ru-RU" sz="2000" dirty="0" smtClean="0">
              <a:latin typeface="Consolas" panose="020B0609020204030204" pitchFamily="49" charset="0"/>
              <a:cs typeface="Consolas" panose="020B0609020204030204" pitchFamily="49" charset="0"/>
            </a:endParaRPr>
          </a:p>
          <a:p>
            <a:pPr indent="361950"/>
            <a:endParaRPr lang="ru-RU" sz="2000" dirty="0" smtClean="0"/>
          </a:p>
          <a:p>
            <a:pPr indent="361950"/>
            <a:r>
              <a:rPr lang="ru-RU" sz="2000" dirty="0" smtClean="0"/>
              <a:t>Параметр</a:t>
            </a:r>
            <a:r>
              <a:rPr lang="ru-RU" sz="2000" dirty="0"/>
              <a:t> </a:t>
            </a:r>
            <a:r>
              <a:rPr lang="ru-RU" sz="2000" b="1" dirty="0" err="1"/>
              <a:t>period</a:t>
            </a:r>
            <a:r>
              <a:rPr lang="ru-RU" sz="2000" dirty="0"/>
              <a:t> указывает на промежуток, через который будет выполняться функция из </a:t>
            </a:r>
            <a:r>
              <a:rPr lang="ru-RU" sz="2000" dirty="0" smtClean="0"/>
              <a:t>параметра </a:t>
            </a:r>
            <a:r>
              <a:rPr lang="ru-RU" sz="2000" b="1" dirty="0" err="1" smtClean="0"/>
              <a:t>someFunction</a:t>
            </a:r>
            <a:r>
              <a:rPr lang="ru-RU" sz="2000" dirty="0" smtClean="0"/>
              <a:t>. В </a:t>
            </a:r>
            <a:r>
              <a:rPr lang="ru-RU" sz="2000" dirty="0"/>
              <a:t>качестве результата функция возвращает </a:t>
            </a:r>
            <a:r>
              <a:rPr lang="ru-RU" sz="2000" dirty="0" err="1"/>
              <a:t>id</a:t>
            </a:r>
            <a:r>
              <a:rPr lang="ru-RU" sz="2000" dirty="0"/>
              <a:t> таймера</a:t>
            </a:r>
            <a:r>
              <a:rPr lang="ru-RU" sz="2000" dirty="0" smtClean="0"/>
              <a:t>.</a:t>
            </a:r>
          </a:p>
          <a:p>
            <a:pPr marL="361950" fontAlgn="base"/>
            <a:endParaRPr lang="ru-RU" sz="2000" dirty="0" smtClean="0">
              <a:latin typeface="Consolas" panose="020B0609020204030204" pitchFamily="49" charset="0"/>
              <a:cs typeface="Consolas" panose="020B0609020204030204" pitchFamily="49" charset="0"/>
            </a:endParaRPr>
          </a:p>
          <a:p>
            <a:pPr marL="361950" fontAlgn="base"/>
            <a:r>
              <a:rPr lang="en-US" sz="2000" dirty="0" smtClean="0">
                <a:latin typeface="Consolas" panose="020B0609020204030204" pitchFamily="49" charset="0"/>
                <a:cs typeface="Consolas" panose="020B0609020204030204" pitchFamily="49" charset="0"/>
              </a:rPr>
              <a:t>function </a:t>
            </a:r>
            <a:r>
              <a:rPr lang="en-US" sz="2000" dirty="0" err="1">
                <a:latin typeface="Consolas" panose="020B0609020204030204" pitchFamily="49" charset="0"/>
                <a:cs typeface="Consolas" panose="020B0609020204030204" pitchFamily="49" charset="0"/>
              </a:rPr>
              <a:t>timerFunction</a:t>
            </a:r>
            <a:r>
              <a:rPr lang="en-US" sz="2000" dirty="0">
                <a:latin typeface="Consolas" panose="020B0609020204030204" pitchFamily="49" charset="0"/>
                <a:cs typeface="Consolas" panose="020B0609020204030204" pitchFamily="49" charset="0"/>
              </a:rPr>
              <a:t>() {</a:t>
            </a:r>
          </a:p>
          <a:p>
            <a:pPr marL="361950" fontAlgn="base"/>
            <a:r>
              <a:rPr lang="ru-RU" sz="2000" dirty="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выполнение функции </a:t>
            </a:r>
            <a:r>
              <a:rPr lang="en-US" sz="2000" dirty="0" err="1">
                <a:latin typeface="Consolas" panose="020B0609020204030204" pitchFamily="49" charset="0"/>
                <a:cs typeface="Consolas" panose="020B0609020204030204" pitchFamily="49" charset="0"/>
              </a:rPr>
              <a:t>setTimeout</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endParaRPr lang="ru-RU" sz="2000" dirty="0">
              <a:latin typeface="Consolas" panose="020B0609020204030204" pitchFamily="49" charset="0"/>
              <a:cs typeface="Consolas" panose="020B0609020204030204" pitchFamily="49" charset="0"/>
            </a:endParaRPr>
          </a:p>
          <a:p>
            <a:pPr marL="361950" fontAlgn="base"/>
            <a:r>
              <a:rPr lang="en-US" sz="2000" dirty="0" err="1">
                <a:latin typeface="Consolas" panose="020B0609020204030204" pitchFamily="49" charset="0"/>
                <a:cs typeface="Consolas" panose="020B0609020204030204" pitchFamily="49" charset="0"/>
              </a:rPr>
              <a:t>setTimeout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timerFunction</a:t>
            </a:r>
            <a:r>
              <a:rPr lang="en-US" sz="2000" dirty="0">
                <a:latin typeface="Consolas" panose="020B0609020204030204" pitchFamily="49" charset="0"/>
                <a:cs typeface="Consolas" panose="020B0609020204030204" pitchFamily="49" charset="0"/>
              </a:rPr>
              <a:t>, 3000);</a:t>
            </a:r>
            <a:endParaRPr lang="ru-RU" sz="2000" dirty="0">
              <a:latin typeface="Consolas" panose="020B0609020204030204" pitchFamily="49" charset="0"/>
              <a:cs typeface="Consolas" panose="020B0609020204030204" pitchFamily="49" charset="0"/>
            </a:endParaRPr>
          </a:p>
          <a:p>
            <a:pPr indent="361950" fontAlgn="base"/>
            <a:r>
              <a:rPr lang="ru-RU" sz="2000" dirty="0" smtClean="0"/>
              <a:t>Через три </a:t>
            </a:r>
            <a:r>
              <a:rPr lang="ru-RU" sz="2000" dirty="0"/>
              <a:t>секунды после загрузки страницы произойдет срабатывание </a:t>
            </a:r>
            <a:r>
              <a:rPr lang="ru-RU" sz="2000" dirty="0" smtClean="0"/>
              <a:t>функции </a:t>
            </a:r>
            <a:r>
              <a:rPr lang="ru-RU" sz="2000" dirty="0" err="1" smtClean="0"/>
              <a:t>timerFunction</a:t>
            </a:r>
            <a:r>
              <a:rPr lang="ru-RU" sz="2000" dirty="0" smtClean="0"/>
              <a:t>.</a:t>
            </a:r>
            <a:endParaRPr lang="ru-RU" sz="20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Таймеры</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42</a:t>
            </a:fld>
            <a:endParaRPr lang="ru-RU"/>
          </a:p>
        </p:txBody>
      </p:sp>
    </p:spTree>
    <p:extLst>
      <p:ext uri="{BB962C8B-B14F-4D97-AF65-F5344CB8AC3E}">
        <p14:creationId xmlns:p14="http://schemas.microsoft.com/office/powerpoint/2010/main" val="1573171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7" y="1124744"/>
            <a:ext cx="8604915" cy="5324535"/>
          </a:xfrm>
          <a:prstGeom prst="rect">
            <a:avLst/>
          </a:prstGeom>
          <a:noFill/>
        </p:spPr>
        <p:txBody>
          <a:bodyPr wrap="square" rtlCol="0">
            <a:spAutoFit/>
          </a:bodyPr>
          <a:lstStyle/>
          <a:p>
            <a:pPr indent="361950"/>
            <a:r>
              <a:rPr lang="ru-RU" sz="2000" dirty="0"/>
              <a:t>Для остановки таймера применяется функция </a:t>
            </a:r>
            <a:r>
              <a:rPr lang="ru-RU" sz="2000" b="1" dirty="0" err="1"/>
              <a:t>clearTimeout</a:t>
            </a:r>
            <a:r>
              <a:rPr lang="ru-RU" sz="2000" b="1" dirty="0" smtClean="0"/>
              <a:t>( )</a:t>
            </a:r>
            <a:r>
              <a:rPr lang="ru-RU" sz="2000" dirty="0" smtClean="0"/>
              <a:t>.</a:t>
            </a:r>
          </a:p>
          <a:p>
            <a:pPr marL="361950" fontAlgn="base"/>
            <a:r>
              <a:rPr lang="en-US" sz="2000" dirty="0">
                <a:latin typeface="Consolas" panose="020B0609020204030204" pitchFamily="49" charset="0"/>
                <a:cs typeface="Consolas" panose="020B0609020204030204" pitchFamily="49" charset="0"/>
              </a:rPr>
              <a:t>function </a:t>
            </a:r>
            <a:r>
              <a:rPr lang="en-US" sz="2000" dirty="0" err="1">
                <a:latin typeface="Consolas" panose="020B0609020204030204" pitchFamily="49" charset="0"/>
                <a:cs typeface="Consolas" panose="020B0609020204030204" pitchFamily="49" charset="0"/>
              </a:rPr>
              <a:t>timerFunction</a:t>
            </a:r>
            <a:r>
              <a:rPr lang="en-US" sz="2000" dirty="0">
                <a:latin typeface="Consolas" panose="020B0609020204030204" pitchFamily="49" charset="0"/>
                <a:cs typeface="Consolas" panose="020B0609020204030204" pitchFamily="49" charset="0"/>
              </a:rPr>
              <a:t>() {</a:t>
            </a:r>
          </a:p>
          <a:p>
            <a:pPr marL="361950" fontAlgn="base"/>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выполнение функции </a:t>
            </a:r>
            <a:r>
              <a:rPr lang="en-US" sz="2000" dirty="0" err="1">
                <a:latin typeface="Consolas" panose="020B0609020204030204" pitchFamily="49" charset="0"/>
                <a:cs typeface="Consolas" panose="020B0609020204030204" pitchFamily="49" charset="0"/>
              </a:rPr>
              <a:t>setTimeout</a:t>
            </a:r>
            <a:r>
              <a:rPr lang="en-US" sz="2000" dirty="0" smtClean="0">
                <a:latin typeface="Consolas" panose="020B0609020204030204" pitchFamily="49" charset="0"/>
                <a:cs typeface="Consolas" panose="020B0609020204030204" pitchFamily="49" charset="0"/>
              </a:rPr>
              <a:t>");</a:t>
            </a:r>
            <a:r>
              <a:rPr lang="ru-RU" sz="200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pPr marL="361950" fontAlgn="base"/>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timerId</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setTimeout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timerFunction</a:t>
            </a:r>
            <a:r>
              <a:rPr lang="en-US" sz="2000" dirty="0">
                <a:latin typeface="Consolas" panose="020B0609020204030204" pitchFamily="49" charset="0"/>
                <a:cs typeface="Consolas" panose="020B0609020204030204" pitchFamily="49" charset="0"/>
              </a:rPr>
              <a:t>, 3000);</a:t>
            </a:r>
          </a:p>
          <a:p>
            <a:pPr marL="361950" fontAlgn="base"/>
            <a:r>
              <a:rPr lang="en-US" sz="2000" dirty="0" err="1">
                <a:latin typeface="Consolas" panose="020B0609020204030204" pitchFamily="49" charset="0"/>
                <a:cs typeface="Consolas" panose="020B0609020204030204" pitchFamily="49" charset="0"/>
              </a:rPr>
              <a:t>clearTimeout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timerId</a:t>
            </a:r>
            <a:r>
              <a:rPr lang="en-US" sz="2000" dirty="0">
                <a:latin typeface="Consolas" panose="020B0609020204030204" pitchFamily="49" charset="0"/>
                <a:cs typeface="Consolas" panose="020B0609020204030204" pitchFamily="49" charset="0"/>
              </a:rPr>
              <a:t>);</a:t>
            </a:r>
          </a:p>
          <a:p>
            <a:pPr indent="361950"/>
            <a:endParaRPr lang="ru-RU" sz="2000" dirty="0" smtClean="0">
              <a:latin typeface="Consolas" panose="020B0609020204030204" pitchFamily="49" charset="0"/>
              <a:cs typeface="Consolas" panose="020B0609020204030204" pitchFamily="49" charset="0"/>
            </a:endParaRPr>
          </a:p>
          <a:p>
            <a:pPr indent="361950"/>
            <a:r>
              <a:rPr lang="ru-RU" sz="2000" dirty="0"/>
              <a:t>Функции </a:t>
            </a:r>
            <a:r>
              <a:rPr lang="en-US" sz="2000" b="1" dirty="0" err="1"/>
              <a:t>setInterval</a:t>
            </a:r>
            <a:r>
              <a:rPr lang="en-US" sz="2000" b="1" dirty="0"/>
              <a:t>()</a:t>
            </a:r>
            <a:r>
              <a:rPr lang="en-US" sz="2000" dirty="0"/>
              <a:t> </a:t>
            </a:r>
            <a:r>
              <a:rPr lang="ru-RU" sz="2000" dirty="0"/>
              <a:t>и </a:t>
            </a:r>
            <a:r>
              <a:rPr lang="en-US" sz="2000" b="1" dirty="0" err="1"/>
              <a:t>clearInterval</a:t>
            </a:r>
            <a:r>
              <a:rPr lang="en-US" sz="2000" b="1" dirty="0"/>
              <a:t>()</a:t>
            </a:r>
            <a:r>
              <a:rPr lang="en-US" sz="2000" dirty="0"/>
              <a:t> </a:t>
            </a:r>
            <a:r>
              <a:rPr lang="ru-RU" sz="2000" dirty="0"/>
              <a:t>работают аналогично функциям </a:t>
            </a:r>
            <a:r>
              <a:rPr lang="en-US" sz="2000" b="1" dirty="0" err="1"/>
              <a:t>setTimeout</a:t>
            </a:r>
            <a:r>
              <a:rPr lang="en-US" sz="2000" b="1" dirty="0"/>
              <a:t>()</a:t>
            </a:r>
            <a:r>
              <a:rPr lang="en-US" sz="2000" dirty="0"/>
              <a:t> </a:t>
            </a:r>
            <a:r>
              <a:rPr lang="ru-RU" sz="2000" dirty="0" smtClean="0"/>
              <a:t>и </a:t>
            </a:r>
            <a:r>
              <a:rPr lang="en-US" sz="2000" b="1" dirty="0" err="1" smtClean="0"/>
              <a:t>clearTimeout</a:t>
            </a:r>
            <a:r>
              <a:rPr lang="en-US" sz="2000" b="1" dirty="0"/>
              <a:t>()</a:t>
            </a:r>
            <a:r>
              <a:rPr lang="en-US" sz="2000" dirty="0"/>
              <a:t> </a:t>
            </a:r>
            <a:r>
              <a:rPr lang="ru-RU" sz="2000" dirty="0"/>
              <a:t>с той </a:t>
            </a:r>
            <a:r>
              <a:rPr lang="ru-RU" sz="2000" dirty="0" smtClean="0"/>
              <a:t>разницей</a:t>
            </a:r>
            <a:r>
              <a:rPr lang="ru-RU" sz="2000" dirty="0"/>
              <a:t>, что </a:t>
            </a:r>
            <a:r>
              <a:rPr lang="en-US" sz="2000" b="1" dirty="0" err="1"/>
              <a:t>setInterval</a:t>
            </a:r>
            <a:r>
              <a:rPr lang="en-US" sz="2000" b="1" dirty="0"/>
              <a:t>()</a:t>
            </a:r>
            <a:r>
              <a:rPr lang="en-US" sz="2000" dirty="0"/>
              <a:t> </a:t>
            </a:r>
            <a:r>
              <a:rPr lang="ru-RU" sz="2000" dirty="0"/>
              <a:t>постоянно выполняет определенную функцию через промежуток времени</a:t>
            </a:r>
            <a:r>
              <a:rPr lang="ru-RU" sz="2000" dirty="0" smtClean="0"/>
              <a:t>.</a:t>
            </a:r>
          </a:p>
          <a:p>
            <a:pPr marL="361950" fontAlgn="base"/>
            <a:r>
              <a:rPr lang="en-US" sz="2000" dirty="0">
                <a:latin typeface="Consolas" panose="020B0609020204030204" pitchFamily="49" charset="0"/>
                <a:cs typeface="Consolas" panose="020B0609020204030204" pitchFamily="49" charset="0"/>
              </a:rPr>
              <a:t>function </a:t>
            </a:r>
            <a:r>
              <a:rPr lang="en-US" sz="2000" dirty="0" err="1">
                <a:latin typeface="Consolas" panose="020B0609020204030204" pitchFamily="49" charset="0"/>
                <a:cs typeface="Consolas" panose="020B0609020204030204" pitchFamily="49" charset="0"/>
              </a:rPr>
              <a:t>updateTime</a:t>
            </a:r>
            <a:r>
              <a:rPr lang="en-US" sz="2000" dirty="0">
                <a:latin typeface="Consolas" panose="020B0609020204030204" pitchFamily="49" charset="0"/>
                <a:cs typeface="Consolas" panose="020B0609020204030204" pitchFamily="49" charset="0"/>
              </a:rPr>
              <a:t>() {</a:t>
            </a:r>
          </a:p>
          <a:p>
            <a:pPr marL="361950" fontAlgn="base"/>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document.getElementById</a:t>
            </a:r>
            <a:r>
              <a:rPr lang="en-US" sz="2000" dirty="0">
                <a:latin typeface="Consolas" panose="020B0609020204030204" pitchFamily="49" charset="0"/>
                <a:cs typeface="Consolas" panose="020B0609020204030204" pitchFamily="49" charset="0"/>
              </a:rPr>
              <a:t>("time").</a:t>
            </a:r>
            <a:r>
              <a:rPr lang="en-US" sz="2000" dirty="0" err="1">
                <a:latin typeface="Consolas" panose="020B0609020204030204" pitchFamily="49" charset="0"/>
                <a:cs typeface="Consolas" panose="020B0609020204030204" pitchFamily="49" charset="0"/>
              </a:rPr>
              <a:t>innerHTML</a:t>
            </a:r>
            <a:r>
              <a:rPr lang="en-US" sz="2000" dirty="0">
                <a:latin typeface="Consolas" panose="020B0609020204030204" pitchFamily="49" charset="0"/>
                <a:cs typeface="Consolas" panose="020B0609020204030204" pitchFamily="49" charset="0"/>
              </a:rPr>
              <a:t> = new Date().</a:t>
            </a:r>
            <a:r>
              <a:rPr lang="en-US" sz="2000" dirty="0" err="1">
                <a:latin typeface="Consolas" panose="020B0609020204030204" pitchFamily="49" charset="0"/>
                <a:cs typeface="Consolas" panose="020B0609020204030204" pitchFamily="49" charset="0"/>
              </a:rPr>
              <a:t>toTimeString</a:t>
            </a:r>
            <a:r>
              <a:rPr lang="en-US" sz="2000" dirty="0" smtClean="0">
                <a:latin typeface="Consolas" panose="020B0609020204030204" pitchFamily="49" charset="0"/>
                <a:cs typeface="Consolas" panose="020B0609020204030204" pitchFamily="49" charset="0"/>
              </a:rPr>
              <a:t>();</a:t>
            </a:r>
            <a:r>
              <a:rPr lang="ru-RU" sz="200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pPr marL="361950" fontAlgn="base"/>
            <a:r>
              <a:rPr lang="en-US" sz="2000" dirty="0" err="1">
                <a:latin typeface="Consolas" panose="020B0609020204030204" pitchFamily="49" charset="0"/>
                <a:cs typeface="Consolas" panose="020B0609020204030204" pitchFamily="49" charset="0"/>
              </a:rPr>
              <a:t>setInterval</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updateTime</a:t>
            </a:r>
            <a:r>
              <a:rPr lang="en-US" sz="2000" dirty="0">
                <a:latin typeface="Consolas" panose="020B0609020204030204" pitchFamily="49" charset="0"/>
                <a:cs typeface="Consolas" panose="020B0609020204030204" pitchFamily="49" charset="0"/>
              </a:rPr>
              <a:t>, 1000);</a:t>
            </a:r>
          </a:p>
          <a:p>
            <a:pPr indent="361950"/>
            <a:r>
              <a:rPr lang="ru-RU" sz="2000" dirty="0" smtClean="0"/>
              <a:t>Через каждую </a:t>
            </a:r>
            <a:r>
              <a:rPr lang="ru-RU" sz="2000" dirty="0"/>
              <a:t>секунду (1000 миллисекунд) вызывается функция </a:t>
            </a:r>
            <a:r>
              <a:rPr lang="ru-RU" sz="2000" dirty="0" err="1"/>
              <a:t>updateTime</a:t>
            </a:r>
            <a:r>
              <a:rPr lang="ru-RU" sz="2000" dirty="0"/>
              <a:t>(), которая обновляет содержимое поля &lt;</a:t>
            </a:r>
            <a:r>
              <a:rPr lang="ru-RU" sz="2000" dirty="0" err="1"/>
              <a:t>div</a:t>
            </a:r>
            <a:r>
              <a:rPr lang="ru-RU" sz="2000" dirty="0"/>
              <a:t> </a:t>
            </a:r>
            <a:r>
              <a:rPr lang="ru-RU" sz="2000" dirty="0" err="1"/>
              <a:t>id</a:t>
            </a:r>
            <a:r>
              <a:rPr lang="ru-RU" sz="2000" dirty="0"/>
              <a:t>="</a:t>
            </a:r>
            <a:r>
              <a:rPr lang="ru-RU" sz="2000" dirty="0" err="1"/>
              <a:t>time</a:t>
            </a:r>
            <a:r>
              <a:rPr lang="ru-RU" sz="2000" dirty="0"/>
              <a:t>" &gt;, устанавливая в качестве его кода </a:t>
            </a:r>
            <a:r>
              <a:rPr lang="ru-RU" sz="2000" dirty="0" err="1"/>
              <a:t>html</a:t>
            </a:r>
            <a:r>
              <a:rPr lang="ru-RU" sz="2000" dirty="0"/>
              <a:t> текущее </a:t>
            </a:r>
            <a:r>
              <a:rPr lang="ru-RU" sz="2000" dirty="0" smtClean="0"/>
              <a:t>время.</a:t>
            </a:r>
            <a:endParaRPr lang="ru-RU" sz="2000" dirty="0">
              <a:latin typeface="Consolas" panose="020B0609020204030204" pitchFamily="49" charset="0"/>
              <a:cs typeface="Consolas" panose="020B0609020204030204" pitchFamily="49" charset="0"/>
            </a:endParaRPr>
          </a:p>
        </p:txBody>
      </p:sp>
      <p:sp>
        <p:nvSpPr>
          <p:cNvPr id="5" name="TextBox 4"/>
          <p:cNvSpPr txBox="1"/>
          <p:nvPr/>
        </p:nvSpPr>
        <p:spPr>
          <a:xfrm>
            <a:off x="723107" y="493433"/>
            <a:ext cx="7953347" cy="523220"/>
          </a:xfrm>
          <a:prstGeom prst="rect">
            <a:avLst/>
          </a:prstGeom>
          <a:noFill/>
        </p:spPr>
        <p:txBody>
          <a:bodyPr wrap="square" rtlCol="0">
            <a:spAutoFit/>
          </a:bodyPr>
          <a:lstStyle/>
          <a:p>
            <a:pPr algn="ctr"/>
            <a:r>
              <a:rPr lang="ru-RU" sz="2800" b="1" dirty="0" smtClean="0">
                <a:solidFill>
                  <a:schemeClr val="tx2"/>
                </a:solidFill>
                <a:effectLst>
                  <a:outerShdw blurRad="63500" dist="38100" dir="5400000" algn="t" rotWithShape="0">
                    <a:prstClr val="black">
                      <a:alpha val="25000"/>
                    </a:prstClr>
                  </a:outerShdw>
                </a:effectLst>
                <a:ea typeface="+mj-ea"/>
                <a:cs typeface="+mj-cs"/>
              </a:rPr>
              <a:t>Таймеры</a:t>
            </a:r>
            <a:endParaRPr lang="ru-RU"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43</a:t>
            </a:fld>
            <a:endParaRPr lang="ru-RU"/>
          </a:p>
        </p:txBody>
      </p:sp>
    </p:spTree>
    <p:extLst>
      <p:ext uri="{BB962C8B-B14F-4D97-AF65-F5344CB8AC3E}">
        <p14:creationId xmlns:p14="http://schemas.microsoft.com/office/powerpoint/2010/main" val="260081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652" y="998895"/>
            <a:ext cx="8313387" cy="5324535"/>
          </a:xfrm>
          <a:prstGeom prst="rect">
            <a:avLst/>
          </a:prstGeom>
          <a:noFill/>
        </p:spPr>
        <p:txBody>
          <a:bodyPr wrap="square" rtlCol="0">
            <a:spAutoFit/>
          </a:bodyPr>
          <a:lstStyle/>
          <a:p>
            <a:pPr indent="361950"/>
            <a:r>
              <a:rPr lang="ru-RU" sz="2400" b="1" dirty="0" smtClean="0"/>
              <a:t>Объектная модель браузера </a:t>
            </a:r>
            <a:r>
              <a:rPr lang="ru-RU" sz="2400" dirty="0" smtClean="0"/>
              <a:t>(БОМ) обеспечивает доступ </a:t>
            </a:r>
            <a:r>
              <a:rPr lang="ru-RU" sz="2400" dirty="0"/>
              <a:t>к окну браузера и позволяет манипулировать</a:t>
            </a:r>
          </a:p>
          <a:p>
            <a:r>
              <a:rPr lang="ru-RU" sz="2400" dirty="0"/>
              <a:t>его элементами. Используя </a:t>
            </a:r>
            <a:r>
              <a:rPr lang="ru-RU" sz="2400" dirty="0" smtClean="0"/>
              <a:t>БОМ </a:t>
            </a:r>
            <a:r>
              <a:rPr lang="ru-RU" sz="2400" dirty="0"/>
              <a:t>, </a:t>
            </a:r>
            <a:r>
              <a:rPr lang="ru-RU" sz="2400" dirty="0" smtClean="0"/>
              <a:t>можно взаимодействовать с браузером вне </a:t>
            </a:r>
            <a:r>
              <a:rPr lang="ru-RU" sz="2400" dirty="0"/>
              <a:t>контекста отображаемой </a:t>
            </a:r>
            <a:r>
              <a:rPr lang="ru-RU" sz="2400" dirty="0" smtClean="0"/>
              <a:t>страницы.</a:t>
            </a:r>
          </a:p>
          <a:p>
            <a:pPr indent="361950"/>
            <a:r>
              <a:rPr lang="ru-RU" sz="2000" dirty="0" smtClean="0"/>
              <a:t>БОМ </a:t>
            </a:r>
            <a:r>
              <a:rPr lang="ru-RU" sz="2000" dirty="0"/>
              <a:t>регламентирует работу с окном </a:t>
            </a:r>
            <a:r>
              <a:rPr lang="ru-RU" sz="2000" dirty="0" smtClean="0"/>
              <a:t>браузера</a:t>
            </a:r>
            <a:r>
              <a:rPr lang="ru-RU" sz="2000" dirty="0"/>
              <a:t>, </a:t>
            </a:r>
            <a:r>
              <a:rPr lang="ru-RU" sz="2000" dirty="0" smtClean="0"/>
              <a:t>любое специфичное для </a:t>
            </a:r>
            <a:r>
              <a:rPr lang="ru-RU" sz="2000" dirty="0"/>
              <a:t>браузера </a:t>
            </a:r>
            <a:r>
              <a:rPr lang="ru-RU" sz="2000" dirty="0" err="1"/>
              <a:t>jаvаSсriрt</a:t>
            </a:r>
            <a:r>
              <a:rPr lang="ru-RU" sz="2000" dirty="0"/>
              <a:t>-расширение </a:t>
            </a:r>
            <a:r>
              <a:rPr lang="ru-RU" sz="2000" dirty="0" smtClean="0"/>
              <a:t>обычно </a:t>
            </a:r>
            <a:r>
              <a:rPr lang="ru-RU" sz="2000" dirty="0"/>
              <a:t>считается частью </a:t>
            </a:r>
            <a:r>
              <a:rPr lang="ru-RU" sz="2000" dirty="0" smtClean="0"/>
              <a:t>БОМ. </a:t>
            </a:r>
            <a:endParaRPr lang="ru-RU" sz="2000" dirty="0"/>
          </a:p>
          <a:p>
            <a:pPr indent="381000">
              <a:buFont typeface="Arial" panose="020B0604020202020204" pitchFamily="34" charset="0"/>
              <a:buChar char="•"/>
            </a:pPr>
            <a:r>
              <a:rPr lang="ru-RU" sz="2000" dirty="0" smtClean="0"/>
              <a:t>функция </a:t>
            </a:r>
            <a:r>
              <a:rPr lang="ru-RU" sz="2000" dirty="0"/>
              <a:t>отображения всплывающих окон в браузере;</a:t>
            </a:r>
          </a:p>
          <a:p>
            <a:pPr indent="381000">
              <a:buFont typeface="Arial" panose="020B0604020202020204" pitchFamily="34" charset="0"/>
              <a:buChar char="•"/>
            </a:pPr>
            <a:r>
              <a:rPr lang="ru-RU" sz="2000" dirty="0" smtClean="0"/>
              <a:t>возможность </a:t>
            </a:r>
            <a:r>
              <a:rPr lang="ru-RU" sz="2000" dirty="0"/>
              <a:t>перемещать, закрывать и изменять размеры окна браузера;</a:t>
            </a:r>
          </a:p>
          <a:p>
            <a:pPr indent="381000">
              <a:buFont typeface="Arial" panose="020B0604020202020204" pitchFamily="34" charset="0"/>
              <a:buChar char="•"/>
            </a:pPr>
            <a:r>
              <a:rPr lang="ru-RU" sz="2000" dirty="0" smtClean="0"/>
              <a:t>объект </a:t>
            </a:r>
            <a:r>
              <a:rPr lang="ru-RU" sz="2000" b="1" dirty="0" err="1"/>
              <a:t>navigator</a:t>
            </a:r>
            <a:r>
              <a:rPr lang="ru-RU" sz="2000" dirty="0"/>
              <a:t>, </a:t>
            </a:r>
            <a:r>
              <a:rPr lang="ru-RU" sz="2000" dirty="0" smtClean="0"/>
              <a:t>предоставляет сведения </a:t>
            </a:r>
            <a:r>
              <a:rPr lang="ru-RU" sz="2000" dirty="0"/>
              <a:t>о браузере;</a:t>
            </a:r>
          </a:p>
          <a:p>
            <a:pPr indent="381000">
              <a:buFont typeface="Arial" panose="020B0604020202020204" pitchFamily="34" charset="0"/>
              <a:buChar char="•"/>
            </a:pPr>
            <a:r>
              <a:rPr lang="ru-RU" sz="2000" dirty="0" smtClean="0"/>
              <a:t>объект </a:t>
            </a:r>
            <a:r>
              <a:rPr lang="ru-RU" sz="2000" b="1" dirty="0" err="1"/>
              <a:t>location</a:t>
            </a:r>
            <a:r>
              <a:rPr lang="ru-RU" sz="2000" dirty="0"/>
              <a:t>, </a:t>
            </a:r>
            <a:r>
              <a:rPr lang="ru-RU" sz="2000" dirty="0" smtClean="0"/>
              <a:t>предоставляет </a:t>
            </a:r>
            <a:r>
              <a:rPr lang="ru-RU" sz="2000" dirty="0"/>
              <a:t>сведения о странице, загружен-</a:t>
            </a:r>
          </a:p>
          <a:p>
            <a:pPr indent="381000">
              <a:buFont typeface="Arial" panose="020B0604020202020204" pitchFamily="34" charset="0"/>
              <a:buChar char="•"/>
            </a:pPr>
            <a:r>
              <a:rPr lang="ru-RU" sz="2000" dirty="0"/>
              <a:t>ной в браузере;</a:t>
            </a:r>
          </a:p>
          <a:p>
            <a:pPr indent="381000">
              <a:buFont typeface="Arial" panose="020B0604020202020204" pitchFamily="34" charset="0"/>
              <a:buChar char="•"/>
            </a:pPr>
            <a:r>
              <a:rPr lang="ru-RU" sz="2000" dirty="0" smtClean="0"/>
              <a:t>объект </a:t>
            </a:r>
            <a:r>
              <a:rPr lang="ru-RU" sz="2000" b="1" dirty="0" err="1" smtClean="0"/>
              <a:t>screen</a:t>
            </a:r>
            <a:r>
              <a:rPr lang="ru-RU" sz="2000" dirty="0"/>
              <a:t>, </a:t>
            </a:r>
            <a:r>
              <a:rPr lang="ru-RU" sz="2000" dirty="0" smtClean="0"/>
              <a:t>предоставляет </a:t>
            </a:r>
            <a:r>
              <a:rPr lang="ru-RU" sz="2000" dirty="0"/>
              <a:t>сведения о разрешении экрана;</a:t>
            </a:r>
          </a:p>
          <a:p>
            <a:pPr indent="381000">
              <a:buFont typeface="Arial" panose="020B0604020202020204" pitchFamily="34" charset="0"/>
              <a:buChar char="•"/>
            </a:pPr>
            <a:r>
              <a:rPr lang="ru-RU" sz="2000" dirty="0" smtClean="0"/>
              <a:t>поддержка </a:t>
            </a:r>
            <a:r>
              <a:rPr lang="ru-RU" sz="2000" dirty="0" err="1"/>
              <a:t>соо</a:t>
            </a:r>
            <a:r>
              <a:rPr lang="en-US" sz="2000" b="1" dirty="0" err="1"/>
              <a:t>ki</a:t>
            </a:r>
            <a:r>
              <a:rPr lang="ru-RU" sz="2000" dirty="0" smtClean="0"/>
              <a:t>е-файлов</a:t>
            </a:r>
            <a:r>
              <a:rPr lang="en-US" sz="2000" dirty="0" smtClean="0"/>
              <a:t>.</a:t>
            </a:r>
            <a:endParaRPr lang="ru-RU" sz="2000" dirty="0">
              <a:latin typeface="Consolas" panose="020B0609020204030204" pitchFamily="49" charset="0"/>
              <a:cs typeface="Consolas" panose="020B0609020204030204" pitchFamily="49" charset="0"/>
            </a:endParaRPr>
          </a:p>
        </p:txBody>
      </p:sp>
      <p:sp>
        <p:nvSpPr>
          <p:cNvPr id="5" name="TextBox 4"/>
          <p:cNvSpPr txBox="1"/>
          <p:nvPr/>
        </p:nvSpPr>
        <p:spPr>
          <a:xfrm>
            <a:off x="723105" y="332656"/>
            <a:ext cx="7953347" cy="523220"/>
          </a:xfrm>
          <a:prstGeom prst="rect">
            <a:avLst/>
          </a:prstGeom>
          <a:noFill/>
        </p:spPr>
        <p:txBody>
          <a:bodyPr wrap="square" rtlCol="0">
            <a:spAutoFit/>
          </a:bodyPr>
          <a:lstStyle/>
          <a:p>
            <a:pPr algn="ctr"/>
            <a:r>
              <a:rPr lang="ru-RU" sz="2800" b="1" dirty="0">
                <a:solidFill>
                  <a:schemeClr val="tx2"/>
                </a:solidFill>
                <a:effectLst>
                  <a:outerShdw blurRad="63500" dist="38100" dir="5400000" algn="t" rotWithShape="0">
                    <a:prstClr val="black">
                      <a:alpha val="25000"/>
                    </a:prstClr>
                  </a:outerShdw>
                </a:effectLst>
                <a:ea typeface="+mj-ea"/>
                <a:cs typeface="+mj-cs"/>
              </a:rPr>
              <a:t>Объектная </a:t>
            </a:r>
            <a:r>
              <a:rPr lang="ru-RU" sz="2800" b="1" dirty="0" smtClean="0">
                <a:solidFill>
                  <a:schemeClr val="tx2"/>
                </a:solidFill>
                <a:effectLst>
                  <a:outerShdw blurRad="63500" dist="38100" dir="5400000" algn="t" rotWithShape="0">
                    <a:prstClr val="black">
                      <a:alpha val="25000"/>
                    </a:prstClr>
                  </a:outerShdw>
                </a:effectLst>
                <a:ea typeface="+mj-ea"/>
                <a:cs typeface="+mj-cs"/>
              </a:rPr>
              <a:t>модель браузера</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5</a:t>
            </a:fld>
            <a:endParaRPr lang="ru-RU"/>
          </a:p>
        </p:txBody>
      </p:sp>
    </p:spTree>
    <p:extLst>
      <p:ext uri="{BB962C8B-B14F-4D97-AF65-F5344CB8AC3E}">
        <p14:creationId xmlns:p14="http://schemas.microsoft.com/office/powerpoint/2010/main" val="1089615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980728"/>
            <a:ext cx="7772400" cy="3680049"/>
          </a:xfrm>
        </p:spPr>
        <p:txBody>
          <a:bodyPr/>
          <a:lstStyle/>
          <a:p>
            <a:r>
              <a:rPr lang="ru-RU" b="1" dirty="0">
                <a:solidFill>
                  <a:srgbClr val="C00000"/>
                </a:solidFill>
              </a:rPr>
              <a:t>Работа с </a:t>
            </a:r>
            <a:r>
              <a:rPr lang="ru-RU" b="1" dirty="0" smtClean="0">
                <a:solidFill>
                  <a:srgbClr val="C00000"/>
                </a:solidFill>
              </a:rPr>
              <a:t>браузером</a:t>
            </a:r>
            <a:endParaRPr lang="ru-RU" dirty="0">
              <a:solidFill>
                <a:srgbClr val="C00000"/>
              </a:solidFill>
            </a:endParaRPr>
          </a:p>
        </p:txBody>
      </p:sp>
      <p:sp>
        <p:nvSpPr>
          <p:cNvPr id="3" name="Номер слайда 2"/>
          <p:cNvSpPr>
            <a:spLocks noGrp="1"/>
          </p:cNvSpPr>
          <p:nvPr>
            <p:ph type="sldNum" sz="quarter" idx="11"/>
          </p:nvPr>
        </p:nvSpPr>
        <p:spPr/>
        <p:txBody>
          <a:bodyPr/>
          <a:lstStyle/>
          <a:p>
            <a:fld id="{920FC469-5B22-43A1-8EB1-A2BB49E221A2}" type="slidenum">
              <a:rPr lang="ru-RU" smtClean="0"/>
              <a:t>6</a:t>
            </a:fld>
            <a:endParaRPr lang="ru-RU"/>
          </a:p>
        </p:txBody>
      </p:sp>
    </p:spTree>
    <p:extLst>
      <p:ext uri="{BB962C8B-B14F-4D97-AF65-F5344CB8AC3E}">
        <p14:creationId xmlns:p14="http://schemas.microsoft.com/office/powerpoint/2010/main" val="2932722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652" y="998895"/>
            <a:ext cx="8313387" cy="5324535"/>
          </a:xfrm>
          <a:prstGeom prst="rect">
            <a:avLst/>
          </a:prstGeom>
          <a:noFill/>
        </p:spPr>
        <p:txBody>
          <a:bodyPr wrap="square" rtlCol="0">
            <a:spAutoFit/>
          </a:bodyPr>
          <a:lstStyle/>
          <a:p>
            <a:pPr indent="361950"/>
            <a:r>
              <a:rPr lang="ru-RU" sz="2000" dirty="0"/>
              <a:t>Все объекты, через которые </a:t>
            </a:r>
            <a:r>
              <a:rPr lang="ru-RU" sz="2000" b="1" dirty="0" err="1"/>
              <a:t>JavaScript</a:t>
            </a:r>
            <a:r>
              <a:rPr lang="ru-RU" sz="2000" dirty="0"/>
              <a:t> взаимодействует с браузером, описываются таким понятием как </a:t>
            </a:r>
            <a:r>
              <a:rPr lang="ru-RU" sz="2000" b="1" dirty="0" err="1"/>
              <a:t>Browser</a:t>
            </a:r>
            <a:r>
              <a:rPr lang="ru-RU" sz="2000" b="1" dirty="0"/>
              <a:t> </a:t>
            </a:r>
            <a:r>
              <a:rPr lang="ru-RU" sz="2000" b="1" dirty="0" err="1"/>
              <a:t>Object</a:t>
            </a:r>
            <a:r>
              <a:rPr lang="ru-RU" sz="2000" b="1" dirty="0"/>
              <a:t> </a:t>
            </a:r>
            <a:r>
              <a:rPr lang="ru-RU" sz="2000" b="1" dirty="0" err="1"/>
              <a:t>Model</a:t>
            </a:r>
            <a:r>
              <a:rPr lang="ru-RU" sz="2000" dirty="0"/>
              <a:t> (Объектная Модель Браузера).</a:t>
            </a:r>
          </a:p>
          <a:p>
            <a:pPr indent="361950"/>
            <a:r>
              <a:rPr lang="ru-RU" sz="2000" b="1" dirty="0" err="1"/>
              <a:t>Browser</a:t>
            </a:r>
            <a:r>
              <a:rPr lang="ru-RU" sz="2000" b="1" dirty="0"/>
              <a:t> </a:t>
            </a:r>
            <a:r>
              <a:rPr lang="ru-RU" sz="2000" b="1" dirty="0" err="1"/>
              <a:t>Object</a:t>
            </a:r>
            <a:r>
              <a:rPr lang="ru-RU" sz="2000" b="1" dirty="0"/>
              <a:t> </a:t>
            </a:r>
            <a:r>
              <a:rPr lang="ru-RU" sz="2000" b="1" dirty="0" err="1"/>
              <a:t>Model</a:t>
            </a:r>
            <a:r>
              <a:rPr lang="ru-RU" sz="2000" b="1" dirty="0"/>
              <a:t> </a:t>
            </a:r>
            <a:r>
              <a:rPr lang="ru-RU" sz="2000" dirty="0"/>
              <a:t>можно представить в виде </a:t>
            </a:r>
            <a:r>
              <a:rPr lang="ru-RU" sz="2000" dirty="0" smtClean="0"/>
              <a:t>схемы:</a:t>
            </a:r>
          </a:p>
          <a:p>
            <a:pPr indent="361950"/>
            <a:endParaRPr lang="ru-RU" sz="2000" dirty="0"/>
          </a:p>
          <a:p>
            <a:pPr indent="361950"/>
            <a:endParaRPr lang="ru-RU" sz="2000" dirty="0" smtClean="0"/>
          </a:p>
          <a:p>
            <a:pPr indent="361950"/>
            <a:endParaRPr lang="ru-RU" sz="2000" dirty="0"/>
          </a:p>
          <a:p>
            <a:pPr indent="361950"/>
            <a:endParaRPr lang="ru-RU" sz="2000" dirty="0" smtClean="0"/>
          </a:p>
          <a:p>
            <a:pPr indent="361950"/>
            <a:endParaRPr lang="ru-RU" sz="2000" dirty="0"/>
          </a:p>
          <a:p>
            <a:pPr indent="361950"/>
            <a:endParaRPr lang="ru-RU" sz="2000" dirty="0" smtClean="0"/>
          </a:p>
          <a:p>
            <a:pPr indent="361950"/>
            <a:endParaRPr lang="ru-RU" sz="2000" dirty="0"/>
          </a:p>
          <a:p>
            <a:pPr indent="361950"/>
            <a:endParaRPr lang="ru-RU" sz="2000" dirty="0" smtClean="0"/>
          </a:p>
          <a:p>
            <a:pPr indent="361950"/>
            <a:r>
              <a:rPr lang="ru-RU" sz="2000" dirty="0"/>
              <a:t>В вершине находится главный объект - объект </a:t>
            </a:r>
            <a:r>
              <a:rPr lang="ru-RU" sz="2000" b="1" dirty="0" err="1"/>
              <a:t>window</a:t>
            </a:r>
            <a:r>
              <a:rPr lang="ru-RU" sz="2000" dirty="0"/>
              <a:t>, который представляет собой </a:t>
            </a:r>
            <a:r>
              <a:rPr lang="ru-RU" sz="2000" dirty="0" smtClean="0"/>
              <a:t>браузер.</a:t>
            </a:r>
          </a:p>
          <a:p>
            <a:pPr indent="361950"/>
            <a:r>
              <a:rPr lang="ru-RU" sz="2000" dirty="0" smtClean="0"/>
              <a:t>Этот </a:t>
            </a:r>
            <a:r>
              <a:rPr lang="ru-RU" sz="2000" dirty="0"/>
              <a:t>объект в свою очередь включает ряд других объектов, в частности, объект </a:t>
            </a:r>
            <a:r>
              <a:rPr lang="ru-RU" sz="2000" b="1" dirty="0" err="1"/>
              <a:t>document</a:t>
            </a:r>
            <a:r>
              <a:rPr lang="ru-RU" sz="2000" dirty="0"/>
              <a:t>, который представляет отдельную веб-страницу, отображаемую в </a:t>
            </a:r>
            <a:r>
              <a:rPr lang="ru-RU" sz="2000" dirty="0" smtClean="0"/>
              <a:t>браузере.</a:t>
            </a:r>
            <a:endParaRPr lang="ru-RU" sz="2000" dirty="0"/>
          </a:p>
        </p:txBody>
      </p:sp>
      <p:sp>
        <p:nvSpPr>
          <p:cNvPr id="5" name="TextBox 4"/>
          <p:cNvSpPr txBox="1"/>
          <p:nvPr/>
        </p:nvSpPr>
        <p:spPr>
          <a:xfrm>
            <a:off x="723105" y="332656"/>
            <a:ext cx="7953347" cy="523220"/>
          </a:xfrm>
          <a:prstGeom prst="rect">
            <a:avLst/>
          </a:prstGeom>
          <a:noFill/>
        </p:spPr>
        <p:txBody>
          <a:bodyPr wrap="square" rtlCol="0">
            <a:spAutoFit/>
          </a:bodyPr>
          <a:lstStyle/>
          <a:p>
            <a:pPr algn="ctr"/>
            <a:r>
              <a:rPr lang="en-US" sz="2800" b="1" dirty="0">
                <a:solidFill>
                  <a:schemeClr val="tx2"/>
                </a:solidFill>
                <a:effectLst>
                  <a:outerShdw blurRad="63500" dist="38100" dir="5400000" algn="t" rotWithShape="0">
                    <a:prstClr val="black">
                      <a:alpha val="25000"/>
                    </a:prstClr>
                  </a:outerShdw>
                </a:effectLst>
                <a:ea typeface="+mj-ea"/>
                <a:cs typeface="+mj-cs"/>
              </a:rPr>
              <a:t>Browser Object </a:t>
            </a:r>
            <a:r>
              <a:rPr lang="en-US" sz="2800" b="1" dirty="0" smtClean="0">
                <a:solidFill>
                  <a:schemeClr val="tx2"/>
                </a:solidFill>
                <a:effectLst>
                  <a:outerShdw blurRad="63500" dist="38100" dir="5400000" algn="t" rotWithShape="0">
                    <a:prstClr val="black">
                      <a:alpha val="25000"/>
                    </a:prstClr>
                  </a:outerShdw>
                </a:effectLst>
                <a:ea typeface="+mj-ea"/>
                <a:cs typeface="+mj-cs"/>
              </a:rPr>
              <a:t>Model </a:t>
            </a:r>
            <a:r>
              <a:rPr lang="ru-RU" sz="2800" b="1" dirty="0" smtClean="0">
                <a:solidFill>
                  <a:schemeClr val="tx2"/>
                </a:solidFill>
                <a:effectLst>
                  <a:outerShdw blurRad="63500" dist="38100" dir="5400000" algn="t" rotWithShape="0">
                    <a:prstClr val="black">
                      <a:alpha val="25000"/>
                    </a:prstClr>
                  </a:outerShdw>
                </a:effectLst>
                <a:ea typeface="+mj-ea"/>
                <a:cs typeface="+mj-cs"/>
              </a:rPr>
              <a:t>и объект </a:t>
            </a:r>
            <a:r>
              <a:rPr lang="en-US" sz="2800" b="1" dirty="0" smtClean="0">
                <a:solidFill>
                  <a:schemeClr val="tx2"/>
                </a:solidFill>
                <a:effectLst>
                  <a:outerShdw blurRad="63500" dist="38100" dir="5400000" algn="t" rotWithShape="0">
                    <a:prstClr val="black">
                      <a:alpha val="25000"/>
                    </a:prstClr>
                  </a:outerShdw>
                </a:effectLst>
                <a:ea typeface="+mj-ea"/>
                <a:cs typeface="+mj-cs"/>
              </a:rPr>
              <a:t>window</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2500313"/>
            <a:ext cx="63150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1"/>
          </p:nvPr>
        </p:nvSpPr>
        <p:spPr/>
        <p:txBody>
          <a:bodyPr/>
          <a:lstStyle/>
          <a:p>
            <a:fld id="{920FC469-5B22-43A1-8EB1-A2BB49E221A2}" type="slidenum">
              <a:rPr lang="ru-RU" smtClean="0"/>
              <a:t>7</a:t>
            </a:fld>
            <a:endParaRPr lang="ru-RU"/>
          </a:p>
        </p:txBody>
      </p:sp>
    </p:spTree>
    <p:extLst>
      <p:ext uri="{BB962C8B-B14F-4D97-AF65-F5344CB8AC3E}">
        <p14:creationId xmlns:p14="http://schemas.microsoft.com/office/powerpoint/2010/main" val="204543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652" y="998895"/>
            <a:ext cx="8313387" cy="5632311"/>
          </a:xfrm>
          <a:prstGeom prst="rect">
            <a:avLst/>
          </a:prstGeom>
          <a:noFill/>
        </p:spPr>
        <p:txBody>
          <a:bodyPr wrap="square" rtlCol="0">
            <a:spAutoFit/>
          </a:bodyPr>
          <a:lstStyle/>
          <a:p>
            <a:pPr indent="361950"/>
            <a:r>
              <a:rPr lang="ru-RU" sz="2000" dirty="0"/>
              <a:t>Объект </a:t>
            </a:r>
            <a:r>
              <a:rPr lang="ru-RU" sz="2000" b="1" dirty="0" err="1"/>
              <a:t>window</a:t>
            </a:r>
            <a:r>
              <a:rPr lang="ru-RU" sz="2000" dirty="0"/>
              <a:t> представляет собой окно веб-браузера, в котором размещаются веб-страницы. </a:t>
            </a:r>
            <a:r>
              <a:rPr lang="ru-RU" sz="2000" b="1" dirty="0" err="1"/>
              <a:t>window</a:t>
            </a:r>
            <a:r>
              <a:rPr lang="ru-RU" sz="2000" dirty="0"/>
              <a:t> является глобальным объектом, поэтому при доступе к его свойствам и методам необязательно использовать его </a:t>
            </a:r>
            <a:r>
              <a:rPr lang="ru-RU" sz="2000" dirty="0" smtClean="0"/>
              <a:t>имя.</a:t>
            </a:r>
          </a:p>
          <a:p>
            <a:pPr indent="361950"/>
            <a:r>
              <a:rPr lang="ru-RU" sz="2000" dirty="0" smtClean="0"/>
              <a:t>Например</a:t>
            </a:r>
            <a:r>
              <a:rPr lang="ru-RU" sz="2000" dirty="0"/>
              <a:t>, </a:t>
            </a:r>
            <a:r>
              <a:rPr lang="ru-RU" sz="2000" b="1" dirty="0" err="1"/>
              <a:t>window</a:t>
            </a:r>
            <a:r>
              <a:rPr lang="ru-RU" sz="2000" dirty="0"/>
              <a:t> имеет метод </a:t>
            </a:r>
            <a:r>
              <a:rPr lang="ru-RU" sz="2000" b="1" dirty="0" err="1"/>
              <a:t>alert</a:t>
            </a:r>
            <a:r>
              <a:rPr lang="ru-RU" sz="2000" b="1" dirty="0"/>
              <a:t>()</a:t>
            </a:r>
            <a:r>
              <a:rPr lang="ru-RU" sz="2000" dirty="0"/>
              <a:t>, который отображает окно сообщения. </a:t>
            </a:r>
            <a:r>
              <a:rPr lang="ru-RU" sz="2000" dirty="0" smtClean="0"/>
              <a:t>Необязательно писать:</a:t>
            </a:r>
          </a:p>
          <a:p>
            <a:pPr indent="361950"/>
            <a:r>
              <a:rPr lang="en-US" sz="2000" dirty="0" err="1">
                <a:latin typeface="Consolas" panose="020B0609020204030204" pitchFamily="49" charset="0"/>
                <a:cs typeface="Consolas" panose="020B0609020204030204" pitchFamily="49" charset="0"/>
              </a:rPr>
              <a:t>window.alert</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Привет мир!");</a:t>
            </a:r>
          </a:p>
          <a:p>
            <a:pPr indent="361950"/>
            <a:r>
              <a:rPr lang="en-US" sz="2000" dirty="0">
                <a:latin typeface="Consolas" panose="020B0609020204030204" pitchFamily="49" charset="0"/>
                <a:cs typeface="Consolas" panose="020B0609020204030204" pitchFamily="49" charset="0"/>
              </a:rPr>
              <a:t>alert("</a:t>
            </a:r>
            <a:r>
              <a:rPr lang="ru-RU" sz="2000" dirty="0">
                <a:latin typeface="Consolas" panose="020B0609020204030204" pitchFamily="49" charset="0"/>
                <a:cs typeface="Consolas" panose="020B0609020204030204" pitchFamily="49" charset="0"/>
              </a:rPr>
              <a:t>Привет мир</a:t>
            </a:r>
            <a:r>
              <a:rPr lang="ru-RU" sz="2000" dirty="0" smtClean="0">
                <a:latin typeface="Consolas" panose="020B0609020204030204" pitchFamily="49" charset="0"/>
                <a:cs typeface="Consolas" panose="020B0609020204030204" pitchFamily="49" charset="0"/>
              </a:rPr>
              <a:t>!");</a:t>
            </a:r>
          </a:p>
          <a:p>
            <a:pPr indent="361950"/>
            <a:endParaRPr lang="ru-RU" sz="2000" dirty="0" smtClean="0">
              <a:latin typeface="Consolas" panose="020B0609020204030204" pitchFamily="49" charset="0"/>
              <a:cs typeface="Consolas" panose="020B0609020204030204" pitchFamily="49" charset="0"/>
            </a:endParaRPr>
          </a:p>
          <a:p>
            <a:pPr indent="361950"/>
            <a:r>
              <a:rPr lang="ru-RU" sz="2000" dirty="0" smtClean="0"/>
              <a:t>Все </a:t>
            </a:r>
            <a:r>
              <a:rPr lang="ru-RU" sz="2000" dirty="0"/>
              <a:t>объявляемые в программе глобальные переменные или функции автоматически добавляются к объекту </a:t>
            </a:r>
            <a:r>
              <a:rPr lang="ru-RU" sz="2000" b="1" dirty="0" err="1"/>
              <a:t>window</a:t>
            </a:r>
            <a:r>
              <a:rPr lang="ru-RU" sz="2000" dirty="0"/>
              <a:t>. </a:t>
            </a:r>
            <a:r>
              <a:rPr lang="ru-RU" sz="2000" dirty="0" smtClean="0"/>
              <a:t>Поскольку название </a:t>
            </a:r>
            <a:r>
              <a:rPr lang="ru-RU" sz="2000" dirty="0"/>
              <a:t>новой функции </a:t>
            </a:r>
            <a:r>
              <a:rPr lang="ru-RU" sz="2000" dirty="0" smtClean="0"/>
              <a:t>совпадает </a:t>
            </a:r>
            <a:r>
              <a:rPr lang="ru-RU" sz="2000" dirty="0"/>
              <a:t>с названием метода </a:t>
            </a:r>
            <a:r>
              <a:rPr lang="ru-RU" sz="2000" b="1" dirty="0" err="1"/>
              <a:t>alert</a:t>
            </a:r>
            <a:r>
              <a:rPr lang="ru-RU" sz="2000" b="1" dirty="0"/>
              <a:t>()</a:t>
            </a:r>
            <a:r>
              <a:rPr lang="ru-RU" sz="2000" dirty="0"/>
              <a:t>, то произойдет переопределение этого метода в объекте </a:t>
            </a:r>
            <a:r>
              <a:rPr lang="ru-RU" sz="2000" dirty="0" err="1"/>
              <a:t>window</a:t>
            </a:r>
            <a:r>
              <a:rPr lang="ru-RU" sz="2000" dirty="0"/>
              <a:t> новой </a:t>
            </a:r>
            <a:r>
              <a:rPr lang="ru-RU" sz="2000" dirty="0" smtClean="0"/>
              <a:t>функцией.</a:t>
            </a:r>
          </a:p>
          <a:p>
            <a:pPr indent="361950"/>
            <a:r>
              <a:rPr lang="en-US" sz="2000" dirty="0" err="1" smtClean="0">
                <a:latin typeface="Consolas" panose="020B0609020204030204" pitchFamily="49" charset="0"/>
                <a:cs typeface="Consolas" panose="020B0609020204030204" pitchFamily="49" charset="0"/>
              </a:rPr>
              <a:t>var</a:t>
            </a:r>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alert = function(message){</a:t>
            </a:r>
          </a:p>
          <a:p>
            <a:pPr fontAlgn="base"/>
            <a:r>
              <a:rPr lang="en-US" sz="2000" dirty="0">
                <a:latin typeface="Consolas" panose="020B0609020204030204" pitchFamily="49" charset="0"/>
                <a:cs typeface="Consolas" panose="020B0609020204030204" pitchFamily="49" charset="0"/>
              </a:rPr>
              <a:t>  </a:t>
            </a:r>
            <a:r>
              <a:rPr lang="ru-RU"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document.write</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Сообщение: " + </a:t>
            </a:r>
            <a:r>
              <a:rPr lang="en-US" sz="2000" dirty="0">
                <a:latin typeface="Consolas" panose="020B0609020204030204" pitchFamily="49" charset="0"/>
                <a:cs typeface="Consolas" panose="020B0609020204030204" pitchFamily="49" charset="0"/>
              </a:rPr>
              <a:t>message);</a:t>
            </a:r>
            <a:r>
              <a:rPr lang="ru-RU" sz="2000"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p>
          <a:p>
            <a:pPr indent="361950" fontAlgn="base"/>
            <a:r>
              <a:rPr lang="en-US" sz="2000" dirty="0" err="1">
                <a:latin typeface="Consolas" panose="020B0609020204030204" pitchFamily="49" charset="0"/>
                <a:cs typeface="Consolas" panose="020B0609020204030204" pitchFamily="49" charset="0"/>
              </a:rPr>
              <a:t>window.alert</a:t>
            </a:r>
            <a:r>
              <a:rPr lang="en-US"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Привет мир!");</a:t>
            </a:r>
          </a:p>
          <a:p>
            <a:pPr indent="361950"/>
            <a:endParaRPr lang="ru-RU" sz="2000" dirty="0"/>
          </a:p>
        </p:txBody>
      </p:sp>
      <p:sp>
        <p:nvSpPr>
          <p:cNvPr id="5" name="TextBox 4"/>
          <p:cNvSpPr txBox="1"/>
          <p:nvPr/>
        </p:nvSpPr>
        <p:spPr>
          <a:xfrm>
            <a:off x="723105" y="332656"/>
            <a:ext cx="7953347" cy="523220"/>
          </a:xfrm>
          <a:prstGeom prst="rect">
            <a:avLst/>
          </a:prstGeom>
          <a:noFill/>
        </p:spPr>
        <p:txBody>
          <a:bodyPr wrap="square" rtlCol="0">
            <a:spAutoFit/>
          </a:bodyPr>
          <a:lstStyle/>
          <a:p>
            <a:pPr algn="ctr"/>
            <a:r>
              <a:rPr lang="en-US" sz="2800" b="1" dirty="0" smtClean="0">
                <a:solidFill>
                  <a:schemeClr val="tx2"/>
                </a:solidFill>
                <a:effectLst>
                  <a:outerShdw blurRad="63500" dist="38100" dir="5400000" algn="t" rotWithShape="0">
                    <a:prstClr val="black">
                      <a:alpha val="25000"/>
                    </a:prstClr>
                  </a:outerShdw>
                </a:effectLst>
                <a:ea typeface="+mj-ea"/>
                <a:cs typeface="+mj-cs"/>
              </a:rPr>
              <a:t>O</a:t>
            </a:r>
            <a:r>
              <a:rPr lang="ru-RU" sz="2800" b="1" dirty="0" err="1" smtClean="0">
                <a:solidFill>
                  <a:schemeClr val="tx2"/>
                </a:solidFill>
                <a:effectLst>
                  <a:outerShdw blurRad="63500" dist="38100" dir="5400000" algn="t" rotWithShape="0">
                    <a:prstClr val="black">
                      <a:alpha val="25000"/>
                    </a:prstClr>
                  </a:outerShdw>
                </a:effectLst>
                <a:ea typeface="+mj-ea"/>
                <a:cs typeface="+mj-cs"/>
              </a:rPr>
              <a:t>бъект</a:t>
            </a:r>
            <a:r>
              <a:rPr lang="ru-RU" sz="2800" b="1" dirty="0" smtClean="0">
                <a:solidFill>
                  <a:schemeClr val="tx2"/>
                </a:solidFill>
                <a:effectLst>
                  <a:outerShdw blurRad="63500" dist="38100" dir="5400000" algn="t" rotWithShape="0">
                    <a:prstClr val="black">
                      <a:alpha val="25000"/>
                    </a:prstClr>
                  </a:outerShdw>
                </a:effectLst>
                <a:ea typeface="+mj-ea"/>
                <a:cs typeface="+mj-cs"/>
              </a:rPr>
              <a:t> </a:t>
            </a:r>
            <a:r>
              <a:rPr lang="en-US" sz="2800" b="1" dirty="0" smtClean="0">
                <a:solidFill>
                  <a:schemeClr val="tx2"/>
                </a:solidFill>
                <a:effectLst>
                  <a:outerShdw blurRad="63500" dist="38100" dir="5400000" algn="t" rotWithShape="0">
                    <a:prstClr val="black">
                      <a:alpha val="25000"/>
                    </a:prstClr>
                  </a:outerShdw>
                </a:effectLst>
                <a:ea typeface="+mj-ea"/>
                <a:cs typeface="+mj-cs"/>
              </a:rPr>
              <a:t>window</a:t>
            </a:r>
            <a:endParaRPr lang="en-US" sz="2800" b="1" dirty="0">
              <a:solidFill>
                <a:schemeClr val="tx2"/>
              </a:solidFill>
              <a:effectLst>
                <a:outerShdw blurRad="63500" dist="38100" dir="5400000" algn="t" rotWithShape="0">
                  <a:prstClr val="black">
                    <a:alpha val="25000"/>
                  </a:prstClr>
                </a:outerShdw>
              </a:effectLst>
              <a:ea typeface="+mj-ea"/>
              <a:cs typeface="+mj-cs"/>
            </a:endParaRPr>
          </a:p>
        </p:txBody>
      </p:sp>
      <p:sp>
        <p:nvSpPr>
          <p:cNvPr id="2" name="Номер слайда 1"/>
          <p:cNvSpPr>
            <a:spLocks noGrp="1"/>
          </p:cNvSpPr>
          <p:nvPr>
            <p:ph type="sldNum" sz="quarter" idx="11"/>
          </p:nvPr>
        </p:nvSpPr>
        <p:spPr/>
        <p:txBody>
          <a:bodyPr/>
          <a:lstStyle/>
          <a:p>
            <a:fld id="{920FC469-5B22-43A1-8EB1-A2BB49E221A2}" type="slidenum">
              <a:rPr lang="ru-RU" smtClean="0"/>
              <a:t>8</a:t>
            </a:fld>
            <a:endParaRPr lang="ru-RU"/>
          </a:p>
        </p:txBody>
      </p:sp>
    </p:spTree>
    <p:extLst>
      <p:ext uri="{BB962C8B-B14F-4D97-AF65-F5344CB8AC3E}">
        <p14:creationId xmlns:p14="http://schemas.microsoft.com/office/powerpoint/2010/main" val="1195337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495645774"/>
              </p:ext>
            </p:extLst>
          </p:nvPr>
        </p:nvGraphicFramePr>
        <p:xfrm>
          <a:off x="683568" y="274320"/>
          <a:ext cx="7992888" cy="6035040"/>
        </p:xfrm>
        <a:graphic>
          <a:graphicData uri="http://schemas.openxmlformats.org/drawingml/2006/table">
            <a:tbl>
              <a:tblPr/>
              <a:tblGrid>
                <a:gridCol w="2557154"/>
                <a:gridCol w="2699219"/>
                <a:gridCol w="2736515"/>
              </a:tblGrid>
              <a:tr h="502917">
                <a:tc>
                  <a:txBody>
                    <a:bodyPr/>
                    <a:lstStyle/>
                    <a:p>
                      <a:pPr algn="ctr">
                        <a:lnSpc>
                          <a:spcPct val="150000"/>
                        </a:lnSpc>
                        <a:spcAft>
                          <a:spcPts val="0"/>
                        </a:spcAft>
                        <a:tabLst>
                          <a:tab pos="1556385" algn="l"/>
                          <a:tab pos="2430780" algn="l"/>
                          <a:tab pos="3300095" algn="l"/>
                        </a:tabLst>
                      </a:pPr>
                      <a:r>
                        <a:rPr lang="ru-RU" sz="2200" b="1" dirty="0">
                          <a:solidFill>
                            <a:srgbClr val="000000"/>
                          </a:solidFill>
                          <a:latin typeface="Calibri"/>
                          <a:ea typeface="Calibri"/>
                          <a:cs typeface="Times New Roman"/>
                        </a:rPr>
                        <a:t>Свойства</a:t>
                      </a:r>
                      <a:endParaRPr lang="ru-RU" sz="2200" dirty="0">
                        <a:latin typeface="Calibri"/>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556385" algn="l"/>
                          <a:tab pos="2430780" algn="l"/>
                          <a:tab pos="3300095" algn="l"/>
                        </a:tabLst>
                      </a:pPr>
                      <a:r>
                        <a:rPr lang="ru-RU" sz="2200" b="1">
                          <a:solidFill>
                            <a:srgbClr val="000000"/>
                          </a:solidFill>
                          <a:latin typeface="Calibri"/>
                          <a:ea typeface="Calibri"/>
                          <a:cs typeface="Times New Roman"/>
                        </a:rPr>
                        <a:t>Методы</a:t>
                      </a:r>
                      <a:endParaRPr lang="ru-RU" sz="2200">
                        <a:latin typeface="Calibri"/>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556385" algn="l"/>
                          <a:tab pos="2430780" algn="l"/>
                          <a:tab pos="3300095" algn="l"/>
                        </a:tabLst>
                      </a:pPr>
                      <a:r>
                        <a:rPr lang="ru-RU" sz="2200" b="1">
                          <a:solidFill>
                            <a:srgbClr val="000000"/>
                          </a:solidFill>
                          <a:latin typeface="Calibri"/>
                          <a:ea typeface="Calibri"/>
                          <a:cs typeface="Times New Roman"/>
                        </a:rPr>
                        <a:t>События</a:t>
                      </a:r>
                      <a:endParaRPr lang="ru-RU" sz="2200">
                        <a:latin typeface="Calibri"/>
                        <a:ea typeface="Calibri"/>
                        <a:cs typeface="Times New Roman"/>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78">
                <a:tc>
                  <a:txBody>
                    <a:bodyPr/>
                    <a:lstStyle/>
                    <a:p>
                      <a:r>
                        <a:rPr lang="en-US" sz="2200" dirty="0">
                          <a:solidFill>
                            <a:srgbClr val="222222"/>
                          </a:solidFill>
                          <a:latin typeface="Calibri"/>
                        </a:rPr>
                        <a:t>status</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open()</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Load</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78">
                <a:tc>
                  <a:txBody>
                    <a:bodyPr/>
                    <a:lstStyle/>
                    <a:p>
                      <a:r>
                        <a:rPr lang="en-US" sz="2200" dirty="0" err="1">
                          <a:solidFill>
                            <a:srgbClr val="222222"/>
                          </a:solidFill>
                          <a:latin typeface="Calibri"/>
                        </a:rPr>
                        <a:t>defaultStatus</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close()</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Unload</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78">
                <a:tc>
                  <a:txBody>
                    <a:bodyPr/>
                    <a:lstStyle/>
                    <a:p>
                      <a:r>
                        <a:rPr lang="en-US" sz="2200" dirty="0">
                          <a:solidFill>
                            <a:srgbClr val="222222"/>
                          </a:solidFill>
                          <a:latin typeface="Calibri"/>
                        </a:rPr>
                        <a:t>location</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focus()</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Focus</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78">
                <a:tc>
                  <a:txBody>
                    <a:bodyPr/>
                    <a:lstStyle/>
                    <a:p>
                      <a:r>
                        <a:rPr lang="en-US" sz="2200" dirty="0">
                          <a:solidFill>
                            <a:srgbClr val="222222"/>
                          </a:solidFill>
                          <a:latin typeface="Calibri"/>
                        </a:rPr>
                        <a:t>history</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rgbClr val="222222"/>
                          </a:solidFill>
                          <a:latin typeface="Calibri"/>
                        </a:rPr>
                        <a:t>blur()</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Blur</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17">
                <a:tc>
                  <a:txBody>
                    <a:bodyPr/>
                    <a:lstStyle/>
                    <a:p>
                      <a:r>
                        <a:rPr lang="en-US" sz="2200" dirty="0">
                          <a:solidFill>
                            <a:srgbClr val="222222"/>
                          </a:solidFill>
                          <a:latin typeface="Calibri"/>
                        </a:rPr>
                        <a:t>navigator</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endParaRPr lang="en-US" sz="2200" dirty="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endParaRPr lang="en-US" sz="220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78">
                <a:tc>
                  <a:txBody>
                    <a:bodyPr/>
                    <a:lstStyle/>
                    <a:p>
                      <a:r>
                        <a:rPr lang="en-US" sz="2200">
                          <a:solidFill>
                            <a:srgbClr val="222222"/>
                          </a:solidFill>
                          <a:latin typeface="Calibri"/>
                        </a:rPr>
                        <a:t>document</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rgbClr val="222222"/>
                          </a:solidFill>
                          <a:latin typeface="Calibri"/>
                        </a:rPr>
                        <a:t>alert()</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Resize</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78">
                <a:tc>
                  <a:txBody>
                    <a:bodyPr/>
                    <a:lstStyle/>
                    <a:p>
                      <a:r>
                        <a:rPr lang="en-US" sz="2200">
                          <a:solidFill>
                            <a:srgbClr val="222222"/>
                          </a:solidFill>
                          <a:latin typeface="Calibri"/>
                        </a:rPr>
                        <a:t>frames[]</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rgbClr val="222222"/>
                          </a:solidFill>
                          <a:latin typeface="Calibri"/>
                        </a:rPr>
                        <a:t>confirm()</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Error</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17">
                <a:tc>
                  <a:txBody>
                    <a:bodyPr/>
                    <a:lstStyle/>
                    <a:p>
                      <a:r>
                        <a:rPr lang="en-US" sz="2200">
                          <a:solidFill>
                            <a:srgbClr val="222222"/>
                          </a:solidFill>
                          <a:latin typeface="Calibri"/>
                        </a:rPr>
                        <a:t>opener</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rgbClr val="222222"/>
                          </a:solidFill>
                          <a:latin typeface="Calibri"/>
                        </a:rPr>
                        <a:t>prompt()</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endParaRPr lang="en-US" sz="220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17">
                <a:tc>
                  <a:txBody>
                    <a:bodyPr/>
                    <a:lstStyle/>
                    <a:p>
                      <a:r>
                        <a:rPr lang="en-US" sz="2200">
                          <a:solidFill>
                            <a:srgbClr val="222222"/>
                          </a:solidFill>
                          <a:latin typeface="Calibri"/>
                        </a:rPr>
                        <a:t>parent</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endParaRPr lang="en-US" sz="2200" dirty="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endParaRPr lang="en-US" sz="2200" dirty="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17">
                <a:tc>
                  <a:txBody>
                    <a:bodyPr/>
                    <a:lstStyle/>
                    <a:p>
                      <a:r>
                        <a:rPr lang="en-US" sz="2200">
                          <a:solidFill>
                            <a:srgbClr val="222222"/>
                          </a:solidFill>
                          <a:latin typeface="Calibri"/>
                        </a:rPr>
                        <a:t>self</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err="1">
                          <a:solidFill>
                            <a:srgbClr val="222222"/>
                          </a:solidFill>
                          <a:latin typeface="Calibri"/>
                        </a:rPr>
                        <a:t>setTimeout</a:t>
                      </a:r>
                      <a:r>
                        <a:rPr lang="en-US" sz="2200" dirty="0">
                          <a:solidFill>
                            <a:srgbClr val="222222"/>
                          </a:solidFill>
                          <a:latin typeface="Calibri"/>
                        </a:rPr>
                        <a:t>()</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endParaRPr lang="en-US" sz="2200" dirty="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17">
                <a:tc>
                  <a:txBody>
                    <a:bodyPr/>
                    <a:lstStyle/>
                    <a:p>
                      <a:r>
                        <a:rPr lang="en-US" sz="2200">
                          <a:solidFill>
                            <a:srgbClr val="222222"/>
                          </a:solidFill>
                          <a:latin typeface="Calibri"/>
                        </a:rPr>
                        <a:t>top</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setInterval()</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endParaRPr lang="en-US" sz="2200" dirty="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17">
                <a:tc>
                  <a:txBody>
                    <a:bodyPr/>
                    <a:lstStyle/>
                    <a:p>
                      <a:pPr>
                        <a:lnSpc>
                          <a:spcPct val="150000"/>
                        </a:lnSpc>
                      </a:pPr>
                      <a:endParaRPr lang="en-US" sz="220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a:solidFill>
                            <a:srgbClr val="222222"/>
                          </a:solidFill>
                          <a:latin typeface="Calibri"/>
                        </a:rPr>
                        <a:t>clearTimeout()</a:t>
                      </a:r>
                      <a:endParaRPr lang="ru-RU" sz="220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endParaRPr lang="en-US" sz="2200" dirty="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17">
                <a:tc>
                  <a:txBody>
                    <a:bodyPr/>
                    <a:lstStyle/>
                    <a:p>
                      <a:pPr>
                        <a:lnSpc>
                          <a:spcPct val="150000"/>
                        </a:lnSpc>
                      </a:pPr>
                      <a:endParaRPr lang="en-US" sz="220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err="1">
                          <a:solidFill>
                            <a:srgbClr val="222222"/>
                          </a:solidFill>
                          <a:latin typeface="Calibri"/>
                        </a:rPr>
                        <a:t>clearInterval</a:t>
                      </a:r>
                      <a:r>
                        <a:rPr lang="en-US" sz="2200" dirty="0">
                          <a:solidFill>
                            <a:srgbClr val="222222"/>
                          </a:solidFill>
                          <a:latin typeface="Calibri"/>
                        </a:rPr>
                        <a:t>()</a:t>
                      </a:r>
                      <a:endParaRPr lang="ru-RU" sz="2200" dirty="0">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endParaRPr lang="en-US" sz="2200" dirty="0">
                        <a:solidFill>
                          <a:srgbClr val="222222"/>
                        </a:solidFill>
                        <a:latin typeface="Calibri"/>
                      </a:endParaRPr>
                    </a:p>
                  </a:txBody>
                  <a:tcPr marL="65230" marR="652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8675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Исполнительная">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1739</TotalTime>
  <Words>2317</Words>
  <Application>Microsoft Office PowerPoint</Application>
  <PresentationFormat>Экран (4:3)</PresentationFormat>
  <Paragraphs>472</Paragraphs>
  <Slides>43</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43</vt:i4>
      </vt:variant>
    </vt:vector>
  </HeadingPairs>
  <TitlesOfParts>
    <vt:vector size="52" baseType="lpstr">
      <vt:lpstr>SimSun-ExtB</vt:lpstr>
      <vt:lpstr>Arial</vt:lpstr>
      <vt:lpstr>Calibri</vt:lpstr>
      <vt:lpstr>Century Gothic</vt:lpstr>
      <vt:lpstr>Consolas</vt:lpstr>
      <vt:lpstr>Courier New</vt:lpstr>
      <vt:lpstr>Palatino Linotype</vt:lpstr>
      <vt:lpstr>Times New Roman</vt:lpstr>
      <vt:lpstr>Исполнительная</vt:lpstr>
      <vt:lpstr>Реализации JavaScript</vt:lpstr>
      <vt:lpstr>Презентация PowerPoint</vt:lpstr>
      <vt:lpstr>Презентация PowerPoint</vt:lpstr>
      <vt:lpstr>Презентация PowerPoint</vt:lpstr>
      <vt:lpstr>Презентация PowerPoint</vt:lpstr>
      <vt:lpstr>Работа с браузером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Галина</dc:creator>
  <cp:lastModifiedBy>student</cp:lastModifiedBy>
  <cp:revision>122</cp:revision>
  <dcterms:created xsi:type="dcterms:W3CDTF">2016-05-18T02:57:37Z</dcterms:created>
  <dcterms:modified xsi:type="dcterms:W3CDTF">2019-03-12T05:51:45Z</dcterms:modified>
</cp:coreProperties>
</file>