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09" r:id="rId2"/>
    <p:sldId id="374" r:id="rId3"/>
    <p:sldId id="375" r:id="rId4"/>
    <p:sldId id="376" r:id="rId5"/>
    <p:sldId id="371" r:id="rId6"/>
    <p:sldId id="301" r:id="rId7"/>
    <p:sldId id="303" r:id="rId8"/>
    <p:sldId id="372" r:id="rId9"/>
    <p:sldId id="304" r:id="rId10"/>
    <p:sldId id="341" r:id="rId11"/>
    <p:sldId id="361" r:id="rId12"/>
    <p:sldId id="342" r:id="rId13"/>
    <p:sldId id="362" r:id="rId14"/>
    <p:sldId id="343" r:id="rId15"/>
    <p:sldId id="363" r:id="rId16"/>
    <p:sldId id="364" r:id="rId17"/>
    <p:sldId id="365" r:id="rId18"/>
    <p:sldId id="366" r:id="rId19"/>
    <p:sldId id="360" r:id="rId20"/>
    <p:sldId id="344" r:id="rId21"/>
    <p:sldId id="345" r:id="rId22"/>
    <p:sldId id="358" r:id="rId23"/>
    <p:sldId id="359" r:id="rId24"/>
    <p:sldId id="347" r:id="rId25"/>
    <p:sldId id="373" r:id="rId26"/>
    <p:sldId id="305" r:id="rId27"/>
    <p:sldId id="306" r:id="rId28"/>
    <p:sldId id="307" r:id="rId29"/>
    <p:sldId id="308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67" r:id="rId38"/>
    <p:sldId id="368" r:id="rId39"/>
    <p:sldId id="369" r:id="rId40"/>
    <p:sldId id="355" r:id="rId41"/>
    <p:sldId id="370" r:id="rId42"/>
    <p:sldId id="356" r:id="rId43"/>
    <p:sldId id="357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FA1C-9766-4CDF-A0C2-5E452562EE67}" type="datetime1">
              <a:rPr lang="ru-RU" smtClean="0"/>
              <a:t>28.03.2019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1A1D-532A-4063-93BE-CD2808658E50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66BC-7723-4D83-A10C-E18237E86F41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715B-649D-4D7D-9147-A7DC68D17913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67D8-2944-4D75-8997-51EB902082C1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20E-D278-40A7-B25A-97B3B9AB9BDD}" type="datetime1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6BEA-E64F-4982-8DA9-33F16D8A11F2}" type="datetime1">
              <a:rPr lang="ru-RU" smtClean="0"/>
              <a:t>28.03.2019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80C1-0FCA-4322-8488-2E90760F0B76}" type="datetime1">
              <a:rPr lang="ru-RU" smtClean="0"/>
              <a:t>28.03.2019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550-1DDF-462D-9C43-46F2DA820C7E}" type="datetime1">
              <a:rPr lang="ru-RU" smtClean="0"/>
              <a:t>28.03.2019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A8FB-1B56-43CC-B88C-0E82F9DBDFB0}" type="datetime1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D626-F2CF-4DA1-A615-95870C8CD821}" type="datetime1">
              <a:rPr lang="ru-RU" smtClean="0"/>
              <a:t>28.03.2019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E75F48-AB10-4974-82F6-4512F92E59EE}" type="datetime1">
              <a:rPr lang="ru-RU" smtClean="0"/>
              <a:t>28.03.2019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990656" cy="4267200"/>
          </a:xfrm>
        </p:spPr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Внутреннее </a:t>
            </a:r>
            <a:r>
              <a:rPr lang="ru-RU" b="1" dirty="0" smtClean="0">
                <a:solidFill>
                  <a:srgbClr val="C00000"/>
                </a:solidFill>
              </a:rPr>
              <a:t>представление страницы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184167"/>
            <a:ext cx="831338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400" dirty="0" smtClean="0"/>
              <a:t>Основные методы </a:t>
            </a:r>
            <a:r>
              <a:rPr lang="ru-RU" sz="2400" dirty="0"/>
              <a:t>доступа к узлам: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getElementById</a:t>
            </a:r>
            <a:r>
              <a:rPr lang="ru-RU" sz="2400" b="1" dirty="0" smtClean="0"/>
              <a:t>( ) </a:t>
            </a:r>
            <a:r>
              <a:rPr lang="ru-RU" sz="2400" dirty="0" smtClean="0"/>
              <a:t>поиск элементов по </a:t>
            </a:r>
            <a:r>
              <a:rPr lang="en-US" sz="2400" dirty="0" smtClean="0"/>
              <a:t>ID</a:t>
            </a:r>
            <a:endParaRPr lang="ru-RU" sz="2400" b="1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getElementsByClassName</a:t>
            </a:r>
            <a:r>
              <a:rPr lang="en-US" sz="2400" b="1" dirty="0"/>
              <a:t>(value)</a:t>
            </a:r>
            <a:r>
              <a:rPr lang="en-US" sz="2400" dirty="0"/>
              <a:t> </a:t>
            </a:r>
            <a:r>
              <a:rPr lang="ru-RU" sz="2400" dirty="0"/>
              <a:t>выбирает все элементы, которые имеют класс </a:t>
            </a:r>
            <a:r>
              <a:rPr lang="en-US" sz="2400" dirty="0"/>
              <a:t>value</a:t>
            </a:r>
            <a:endParaRPr lang="ru-RU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err="1" smtClean="0"/>
              <a:t>getElementsByTagName</a:t>
            </a:r>
            <a:r>
              <a:rPr lang="ru-RU" sz="2400" b="1" dirty="0" smtClean="0"/>
              <a:t>( ) </a:t>
            </a:r>
            <a:r>
              <a:rPr lang="ru-RU" sz="2400" dirty="0"/>
              <a:t>поиск элементов </a:t>
            </a:r>
            <a:r>
              <a:rPr lang="ru-RU" sz="2400" dirty="0" smtClean="0"/>
              <a:t>с тегом</a:t>
            </a:r>
            <a:endParaRPr lang="ru-RU" sz="24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querySelector</a:t>
            </a:r>
            <a:r>
              <a:rPr lang="en-US" sz="2400" b="1" dirty="0" smtClean="0"/>
              <a:t>(value)</a:t>
            </a:r>
            <a:r>
              <a:rPr lang="en-US" sz="2400" dirty="0" smtClean="0"/>
              <a:t> </a:t>
            </a:r>
            <a:r>
              <a:rPr lang="ru-RU" sz="2400" dirty="0"/>
              <a:t>выбирает первый элемент, который соответствует </a:t>
            </a:r>
            <a:r>
              <a:rPr lang="en-US" sz="2400" dirty="0" err="1"/>
              <a:t>css</a:t>
            </a:r>
            <a:r>
              <a:rPr lang="en-US" sz="2400" dirty="0"/>
              <a:t>-</a:t>
            </a:r>
            <a:r>
              <a:rPr lang="ru-RU" sz="2400" dirty="0"/>
              <a:t>селектору </a:t>
            </a:r>
            <a:r>
              <a:rPr lang="en-US" sz="2400" dirty="0" smtClean="0"/>
              <a:t>value</a:t>
            </a:r>
            <a:endParaRPr lang="ru-RU" sz="24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 err="1"/>
              <a:t>querySelectorAll</a:t>
            </a:r>
            <a:r>
              <a:rPr lang="ru-RU" sz="2400" b="1" dirty="0"/>
              <a:t>(</a:t>
            </a:r>
            <a:r>
              <a:rPr lang="ru-RU" sz="2400" b="1" dirty="0" err="1"/>
              <a:t>value</a:t>
            </a:r>
            <a:r>
              <a:rPr lang="ru-RU" sz="2400" b="1" dirty="0" smtClean="0"/>
              <a:t>)</a:t>
            </a:r>
            <a:r>
              <a:rPr lang="ru-RU" sz="2400" dirty="0" smtClean="0"/>
              <a:t> </a:t>
            </a:r>
            <a:r>
              <a:rPr lang="ru-RU" sz="2400" dirty="0"/>
              <a:t>выбирает все элементы, которые соответствуют </a:t>
            </a:r>
            <a:r>
              <a:rPr lang="ru-RU" sz="2400" dirty="0" err="1"/>
              <a:t>css</a:t>
            </a:r>
            <a:r>
              <a:rPr lang="ru-RU" sz="2400" dirty="0"/>
              <a:t>-селектору </a:t>
            </a:r>
            <a:r>
              <a:rPr lang="ru-RU" sz="2400" dirty="0" err="1"/>
              <a:t>value</a:t>
            </a:r>
            <a:endParaRPr lang="en-US" sz="2400" dirty="0"/>
          </a:p>
          <a:p>
            <a:pPr indent="361950">
              <a:spcAft>
                <a:spcPts val="600"/>
              </a:spcAft>
            </a:pPr>
            <a:endParaRPr lang="ru-RU" sz="2400" dirty="0"/>
          </a:p>
          <a:p>
            <a:pPr indent="361950">
              <a:spcAft>
                <a:spcPts val="600"/>
              </a:spcAft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Методы поиска элементов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8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628800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Метод </a:t>
            </a:r>
            <a:r>
              <a:rPr lang="ru-RU" sz="2400" b="1" dirty="0" err="1"/>
              <a:t>getElementById</a:t>
            </a:r>
            <a:r>
              <a:rPr lang="ru-RU" sz="2400" b="1" dirty="0"/>
              <a:t>( ) </a:t>
            </a:r>
            <a:r>
              <a:rPr lang="ru-RU" sz="2400" dirty="0"/>
              <a:t>находит нужный элемент с определенным идентификатором. В нашем случае заголовок </a:t>
            </a:r>
            <a:r>
              <a:rPr lang="ru-RU" sz="2400" dirty="0" smtClean="0"/>
              <a:t>h3 </a:t>
            </a:r>
            <a:r>
              <a:rPr lang="ru-RU" sz="2400" dirty="0"/>
              <a:t>имеет уникальный </a:t>
            </a:r>
            <a:r>
              <a:rPr lang="ru-RU" sz="2400" dirty="0" err="1"/>
              <a:t>id</a:t>
            </a:r>
            <a:r>
              <a:rPr lang="ru-RU" sz="2400" dirty="0"/>
              <a:t> со значением </a:t>
            </a:r>
            <a:r>
              <a:rPr lang="ru-RU" sz="2400" dirty="0" err="1"/>
              <a:t>header</a:t>
            </a:r>
            <a:r>
              <a:rPr lang="ru-RU" sz="2400" dirty="0"/>
              <a:t>:</a:t>
            </a: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h3 id="header"&gt;Block Header&lt;/h3&gt;</a:t>
            </a: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p&gt;Text&lt;/p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headerElement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("header");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заголовка: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headerElement.innerText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html&gt;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с помощью свойств и методов объектной модели документа (DOM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484784"/>
            <a:ext cx="83133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Аналогичный подход можно применить и с помощью атрибута </a:t>
            </a:r>
            <a:r>
              <a:rPr lang="en-US" sz="2400" b="1" dirty="0" smtClean="0"/>
              <a:t>name</a:t>
            </a:r>
            <a:r>
              <a:rPr lang="ru-RU" sz="2400" dirty="0" smtClean="0"/>
              <a:t>. 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&lt;p 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newAtr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"&gt;Новый параграф&lt;/p&gt;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400" dirty="0" smtClean="0"/>
          </a:p>
          <a:p>
            <a:pPr indent="361950"/>
            <a:r>
              <a:rPr lang="ru-RU" sz="2400" dirty="0" smtClean="0"/>
              <a:t>В </a:t>
            </a:r>
            <a:r>
              <a:rPr lang="ru-RU" sz="2400" dirty="0"/>
              <a:t>этом случае для получения доступа к узлу применяется метод </a:t>
            </a:r>
            <a:r>
              <a:rPr lang="en-US" sz="2400" b="1" dirty="0" err="1"/>
              <a:t>getElemenstByName</a:t>
            </a:r>
            <a:r>
              <a:rPr lang="en-US" sz="2400" b="1" dirty="0" smtClean="0"/>
              <a:t>(</a:t>
            </a:r>
            <a:r>
              <a:rPr lang="ru-RU" sz="2400" b="1" dirty="0" smtClean="0"/>
              <a:t> </a:t>
            </a:r>
            <a:r>
              <a:rPr lang="en-US" sz="2400" b="1" dirty="0" smtClean="0"/>
              <a:t>)</a:t>
            </a:r>
            <a:r>
              <a:rPr lang="en-US" sz="2400" dirty="0" smtClean="0"/>
              <a:t>, </a:t>
            </a:r>
            <a:r>
              <a:rPr lang="ru-RU" sz="2400" dirty="0"/>
              <a:t>который возвращает массив экземпляров объекта </a:t>
            </a:r>
            <a:r>
              <a:rPr lang="en-US" sz="2400" dirty="0" err="1"/>
              <a:t>HTMLElement</a:t>
            </a:r>
            <a:r>
              <a:rPr lang="en-US" sz="2400" dirty="0"/>
              <a:t> </a:t>
            </a:r>
            <a:r>
              <a:rPr lang="ru-RU" sz="2400" dirty="0"/>
              <a:t>с данным именем</a:t>
            </a:r>
            <a:r>
              <a:rPr lang="ru-RU" sz="2400" dirty="0" smtClean="0"/>
              <a:t>:</a:t>
            </a:r>
          </a:p>
          <a:p>
            <a:pPr indent="361950"/>
            <a:endParaRPr lang="ru-RU" sz="2400" dirty="0" smtClean="0"/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newPar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newAtr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newPar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с помощью свойств и методов объектной модели документа (DOM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9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484784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Метод </a:t>
            </a:r>
            <a:r>
              <a:rPr lang="en-US" sz="2400" b="1" dirty="0" err="1"/>
              <a:t>getElementsByTagName</a:t>
            </a:r>
            <a:r>
              <a:rPr lang="en-US" sz="2400" b="1" dirty="0"/>
              <a:t>(</a:t>
            </a:r>
            <a:r>
              <a:rPr lang="ru-RU" sz="2400" b="1" dirty="0"/>
              <a:t> </a:t>
            </a:r>
            <a:r>
              <a:rPr lang="en-US" sz="2400" b="1" dirty="0"/>
              <a:t>) </a:t>
            </a:r>
            <a:r>
              <a:rPr lang="ru-RU" sz="2400" dirty="0"/>
              <a:t>возвращает массив элементов - экземпляров объекта </a:t>
            </a:r>
            <a:r>
              <a:rPr lang="en-US" sz="2400" dirty="0" err="1"/>
              <a:t>HTMLElement</a:t>
            </a:r>
            <a:r>
              <a:rPr lang="en-US" sz="2400" dirty="0"/>
              <a:t>, </a:t>
            </a:r>
            <a:r>
              <a:rPr lang="ru-RU" sz="2400" dirty="0"/>
              <a:t>сформированных заданным тегом. </a:t>
            </a:r>
            <a:endParaRPr lang="ru-RU" sz="2400" dirty="0" smtClean="0"/>
          </a:p>
          <a:p>
            <a:pPr indent="361950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Заголовок&lt;/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Первый абзац&lt;/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Второй абзац&lt;/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pElements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("p");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pElements.length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 параграфа: "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pElements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+ "&lt;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с помощью свойств и методов объектной модели документа (DOM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8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4" y="1628800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Если нам надо получить только первый элемент, то можно о</a:t>
            </a:r>
            <a:r>
              <a:rPr lang="ru-RU" sz="2200" dirty="0" smtClean="0"/>
              <a:t>братиться к </a:t>
            </a:r>
            <a:r>
              <a:rPr lang="ru-RU" sz="2200" dirty="0"/>
              <a:t>первому элементу найденной коллекции объектов: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pElement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("p")[0];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 параграфа: " +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pElement.innerText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dirty="0"/>
          </a:p>
          <a:p>
            <a:pPr indent="361950"/>
            <a:endParaRPr lang="ru-RU" sz="2200" dirty="0" smtClean="0"/>
          </a:p>
          <a:p>
            <a:pPr indent="361950"/>
            <a:r>
              <a:rPr lang="ru-RU" sz="2200" dirty="0" smtClean="0"/>
              <a:t>Все ссылки </a:t>
            </a:r>
            <a:r>
              <a:rPr lang="ru-RU" sz="2200" dirty="0"/>
              <a:t>на странице: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allLinks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total = 0;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allLinks.length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++;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Всего ссылок на странице: '+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total);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с помощью свойств и методов объектной модели документа (DOM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2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141" y="1334413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Получение элемента по классу</a:t>
            </a:r>
            <a:r>
              <a:rPr lang="ru-RU" sz="2200" dirty="0" smtClean="0"/>
              <a:t>: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&lt;div class="article"&gt;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&lt;h3&gt;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Заголовок статьи&lt;/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&lt;p class="text"&gt;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Первый абзац&lt;/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&lt;p class="text"&gt;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Второй абзац&lt;/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&lt;/div&gt;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document.getElementsByClassName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("article")[0];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textElems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document.getElementsByClassName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("text");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textElems.length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textElems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с помощью свойств и методов объектной модели документа (DOM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141" y="1334413"/>
            <a:ext cx="83133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Выбор по селектору </a:t>
            </a:r>
            <a:r>
              <a:rPr lang="en-US" sz="2200" dirty="0" err="1"/>
              <a:t>css</a:t>
            </a:r>
            <a:r>
              <a:rPr lang="en-US" sz="2200" dirty="0" smtClean="0"/>
              <a:t>:</a:t>
            </a:r>
            <a:endParaRPr lang="ru-RU" sz="2200" dirty="0" smtClean="0"/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&lt;div class="annotation"&gt;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Аннотация статьи&lt;/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&lt;/div&gt;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&lt;div class="text"&gt;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Первый абзац&lt;/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Второй абзац&lt;/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&lt;/div&gt;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(".annotation p");</a:t>
            </a: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селектора: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с помощью свойств и методов объектной модели документа (DOM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141" y="1334413"/>
            <a:ext cx="8313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 Поиск первого элемента соответствующего </a:t>
            </a:r>
            <a:r>
              <a:rPr lang="ru-RU" sz="2400" dirty="0" smtClean="0"/>
              <a:t>селектору:</a:t>
            </a:r>
            <a:endParaRPr lang="ru-RU" sz="2400" dirty="0"/>
          </a:p>
          <a:p>
            <a:pPr indent="361950"/>
            <a:r>
              <a:rPr lang="ru-RU" sz="2400" b="1" dirty="0" err="1" smtClean="0"/>
              <a:t>document.querySelector</a:t>
            </a:r>
            <a:r>
              <a:rPr lang="ru-RU" sz="2400" b="1" dirty="0" smtClean="0"/>
              <a:t>("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_</a:t>
            </a:r>
            <a:r>
              <a:rPr lang="ru-RU" sz="2400" b="1" dirty="0" smtClean="0"/>
              <a:t>селектор")</a:t>
            </a:r>
            <a:r>
              <a:rPr lang="ru-RU" sz="2400" dirty="0"/>
              <a:t> </a:t>
            </a:r>
            <a:endParaRPr lang="ru-RU" sz="2400" dirty="0" smtClean="0"/>
          </a:p>
          <a:p>
            <a:pPr indent="361950"/>
            <a:r>
              <a:rPr lang="ru-RU" sz="2400" dirty="0" smtClean="0"/>
              <a:t>Выражение</a:t>
            </a:r>
            <a:r>
              <a:rPr lang="ru-RU" sz="2400" dirty="0"/>
              <a:t> </a:t>
            </a:r>
            <a:r>
              <a:rPr lang="ru-RU" sz="2400" b="1" dirty="0" err="1"/>
              <a:t>document.querySelector</a:t>
            </a:r>
            <a:r>
              <a:rPr lang="ru-RU" sz="2400" b="1" dirty="0"/>
              <a:t>(".</a:t>
            </a:r>
            <a:r>
              <a:rPr lang="ru-RU" sz="2400" b="1" dirty="0" err="1"/>
              <a:t>annotation</a:t>
            </a:r>
            <a:r>
              <a:rPr lang="ru-RU" sz="2400" b="1" dirty="0"/>
              <a:t> p")</a:t>
            </a:r>
            <a:r>
              <a:rPr lang="ru-RU" sz="2400" dirty="0"/>
              <a:t> находит элемент, который соответствует селектору .</a:t>
            </a:r>
            <a:r>
              <a:rPr lang="ru-RU" sz="2400" dirty="0" err="1"/>
              <a:t>annotation</a:t>
            </a:r>
            <a:r>
              <a:rPr lang="ru-RU" sz="2400" dirty="0"/>
              <a:t> </a:t>
            </a:r>
            <a:r>
              <a:rPr lang="ru-RU" sz="2400" dirty="0" smtClean="0"/>
              <a:t>p.</a:t>
            </a:r>
          </a:p>
          <a:p>
            <a:pPr indent="361950"/>
            <a:r>
              <a:rPr lang="ru-RU" sz="2400" dirty="0" smtClean="0"/>
              <a:t>Поиск всех элементов соответствующих </a:t>
            </a:r>
            <a:r>
              <a:rPr lang="ru-RU" sz="2400" dirty="0"/>
              <a:t>селектору:</a:t>
            </a:r>
          </a:p>
          <a:p>
            <a:pPr indent="361950"/>
            <a:r>
              <a:rPr lang="ru-RU" sz="2400" b="1" dirty="0" err="1" smtClean="0"/>
              <a:t>document.querySelectorAll</a:t>
            </a:r>
            <a:endParaRPr lang="ru-RU" sz="2400" b="1" dirty="0" smtClean="0"/>
          </a:p>
          <a:p>
            <a:pPr indent="361950"/>
            <a:r>
              <a:rPr lang="ru-RU" sz="2400" dirty="0" smtClean="0"/>
              <a:t>Возвращает массив </a:t>
            </a:r>
            <a:r>
              <a:rPr lang="ru-RU" sz="2400" dirty="0"/>
              <a:t>найденных </a:t>
            </a:r>
            <a:r>
              <a:rPr lang="ru-RU" sz="2400" dirty="0" smtClean="0"/>
              <a:t>элементов.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с помощью свойств и методов объектной модели документа (DOM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1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141" y="1334413"/>
            <a:ext cx="8313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&lt;div class="annotation"&gt;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Аннотация статьи&lt;/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&lt;/div&gt;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&lt;div class="text"&gt;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Первый абзац&lt;/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&lt;p&gt;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Второй абзац&lt;/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&lt;/div&gt;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fontAlgn="base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document.querySelectorAll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(".text p");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elems.length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Текст селектора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": "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innerText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"&lt;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&lt;/script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с помощью свойств и методов объектной модели документа (DOM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0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028113"/>
            <a:ext cx="8424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/>
              <a:t>Для получения или установки текстового содержимого элемента </a:t>
            </a:r>
            <a:r>
              <a:rPr lang="ru-RU" sz="2200" dirty="0" smtClean="0"/>
              <a:t>можно </a:t>
            </a:r>
            <a:r>
              <a:rPr lang="ru-RU" sz="2200" dirty="0"/>
              <a:t>использовать свойство </a:t>
            </a:r>
            <a:r>
              <a:rPr lang="ru-RU" sz="2200" b="1" dirty="0" err="1"/>
              <a:t>innerText</a:t>
            </a:r>
            <a:r>
              <a:rPr lang="ru-RU" sz="2200" dirty="0"/>
              <a:t>, а для получения или установки кода </a:t>
            </a:r>
            <a:r>
              <a:rPr lang="ru-RU" sz="2200" dirty="0" err="1"/>
              <a:t>html</a:t>
            </a:r>
            <a:r>
              <a:rPr lang="ru-RU" sz="2200" dirty="0"/>
              <a:t> - свойство </a:t>
            </a:r>
            <a:r>
              <a:rPr lang="ru-RU" sz="2200" b="1" dirty="0" err="1"/>
              <a:t>innerHTML</a:t>
            </a:r>
            <a:r>
              <a:rPr lang="ru-RU" sz="2200" dirty="0" smtClean="0"/>
              <a:t>:</a:t>
            </a:r>
          </a:p>
          <a:p>
            <a:pPr indent="36195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&lt;div class="article"&gt;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Заголовок статьи&lt;/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Первый абзац&lt;/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Второй абзац&lt;/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articleDiv.innerText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articleDiv.innerHTML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indent="361950" fontAlgn="base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innerText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innerHTML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768" y="832644"/>
            <a:ext cx="8443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400" dirty="0" smtClean="0"/>
              <a:t>Полная реализация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</a:t>
            </a:r>
            <a:r>
              <a:rPr lang="ru-RU" sz="2400" dirty="0"/>
              <a:t>состоит из трех </a:t>
            </a:r>
            <a:r>
              <a:rPr lang="ru-RU" sz="2400" dirty="0" smtClean="0"/>
              <a:t>частей </a:t>
            </a:r>
            <a:r>
              <a:rPr lang="ru-RU" sz="2400" dirty="0"/>
              <a:t>:</a:t>
            </a:r>
          </a:p>
          <a:p>
            <a:pPr indent="533400"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ru-RU" sz="2400" b="1" dirty="0" smtClean="0"/>
              <a:t>ядро</a:t>
            </a:r>
            <a:r>
              <a:rPr lang="ru-RU" sz="2400" dirty="0" smtClean="0"/>
              <a:t> </a:t>
            </a:r>
            <a:r>
              <a:rPr lang="ru-RU" sz="2400" dirty="0"/>
              <a:t>( </a:t>
            </a:r>
            <a:r>
              <a:rPr lang="en-US" sz="2400" dirty="0" smtClean="0"/>
              <a:t>ECMAScript</a:t>
            </a:r>
            <a:r>
              <a:rPr lang="en-US" sz="2400" dirty="0"/>
              <a:t>);</a:t>
            </a:r>
          </a:p>
          <a:p>
            <a:pPr indent="533400"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ru-RU" sz="2400" b="1" dirty="0" smtClean="0"/>
              <a:t>объектная </a:t>
            </a:r>
            <a:r>
              <a:rPr lang="ru-RU" sz="2400" b="1" dirty="0"/>
              <a:t>модель документа </a:t>
            </a:r>
            <a:r>
              <a:rPr lang="ru-RU" sz="2400" dirty="0"/>
              <a:t>( </a:t>
            </a:r>
            <a:r>
              <a:rPr lang="ru-RU" sz="2400" dirty="0" err="1"/>
              <a:t>Document</a:t>
            </a:r>
            <a:r>
              <a:rPr lang="ru-RU" sz="2400" dirty="0"/>
              <a:t> </a:t>
            </a:r>
            <a:r>
              <a:rPr lang="ru-RU" sz="2400" dirty="0" err="1"/>
              <a:t>Obj</a:t>
            </a:r>
            <a:r>
              <a:rPr lang="ru-RU" sz="2400" dirty="0"/>
              <a:t> </a:t>
            </a:r>
            <a:r>
              <a:rPr lang="ru-RU" sz="2400" dirty="0" err="1"/>
              <a:t>ect</a:t>
            </a:r>
            <a:r>
              <a:rPr lang="ru-RU" sz="2400" dirty="0"/>
              <a:t> </a:t>
            </a:r>
            <a:r>
              <a:rPr lang="ru-RU" sz="2400" dirty="0" err="1"/>
              <a:t>Model</a:t>
            </a:r>
            <a:r>
              <a:rPr lang="ru-RU" sz="2400" dirty="0"/>
              <a:t>, </a:t>
            </a:r>
            <a:r>
              <a:rPr lang="ru-RU" sz="2400" dirty="0" smtClean="0"/>
              <a:t>DOM </a:t>
            </a:r>
            <a:r>
              <a:rPr lang="ru-RU" sz="2400" dirty="0"/>
              <a:t>) ;</a:t>
            </a:r>
          </a:p>
          <a:p>
            <a:pPr indent="533400">
              <a:buFont typeface="Arial" panose="020B0604020202020204" pitchFamily="34" charset="0"/>
              <a:buChar char="•"/>
              <a:tabLst>
                <a:tab pos="895350" algn="l"/>
              </a:tabLst>
            </a:pPr>
            <a:r>
              <a:rPr lang="ru-RU" sz="2400" b="1" dirty="0" smtClean="0"/>
              <a:t>объектная </a:t>
            </a:r>
            <a:r>
              <a:rPr lang="ru-RU" sz="2400" b="1" dirty="0"/>
              <a:t>модель браузера </a:t>
            </a:r>
            <a:r>
              <a:rPr lang="ru-RU" sz="2400" dirty="0"/>
              <a:t>( </a:t>
            </a:r>
            <a:r>
              <a:rPr lang="ru-RU" sz="2400" dirty="0" err="1" smtClean="0"/>
              <a:t>Browser</a:t>
            </a:r>
            <a:r>
              <a:rPr lang="ru-RU" sz="2400" dirty="0" smtClean="0"/>
              <a:t> </a:t>
            </a:r>
            <a:r>
              <a:rPr lang="ru-RU" sz="2400" dirty="0" err="1"/>
              <a:t>Obj</a:t>
            </a:r>
            <a:r>
              <a:rPr lang="ru-RU" sz="2400" dirty="0"/>
              <a:t> </a:t>
            </a:r>
            <a:r>
              <a:rPr lang="ru-RU" sz="2400" dirty="0" err="1"/>
              <a:t>ect</a:t>
            </a:r>
            <a:r>
              <a:rPr lang="ru-RU" sz="2400" dirty="0"/>
              <a:t> </a:t>
            </a:r>
            <a:r>
              <a:rPr lang="ru-RU" sz="2400" dirty="0" err="1"/>
              <a:t>Model</a:t>
            </a:r>
            <a:r>
              <a:rPr lang="ru-RU" sz="2400" dirty="0"/>
              <a:t>, </a:t>
            </a:r>
            <a:r>
              <a:rPr lang="en-US" sz="2400" dirty="0" smtClean="0"/>
              <a:t>B</a:t>
            </a:r>
            <a:r>
              <a:rPr lang="ru-RU" sz="2400" dirty="0" smtClean="0"/>
              <a:t>ОМ) </a:t>
            </a:r>
            <a:r>
              <a:rPr lang="ru-RU" sz="2400" dirty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</a:t>
            </a:fld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60" y="3429000"/>
            <a:ext cx="5619320" cy="23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5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В</a:t>
            </a:r>
            <a:r>
              <a:rPr lang="ru-RU" sz="2400" dirty="0"/>
              <a:t> IE для ряда элементов </a:t>
            </a:r>
            <a:r>
              <a:rPr lang="ru-RU" sz="2400" b="1" dirty="0" err="1"/>
              <a:t>innerHTML</a:t>
            </a:r>
            <a:r>
              <a:rPr lang="ru-RU" sz="2400" dirty="0"/>
              <a:t> работает только для чтения: это все табличные элементы, за исключением &lt;</a:t>
            </a:r>
            <a:r>
              <a:rPr lang="ru-RU" sz="2400" dirty="0" err="1"/>
              <a:t>td</a:t>
            </a:r>
            <a:r>
              <a:rPr lang="ru-RU" sz="2400" dirty="0"/>
              <a:t>&gt; и &lt;</a:t>
            </a:r>
            <a:r>
              <a:rPr lang="ru-RU" sz="2400" dirty="0" err="1"/>
              <a:t>th</a:t>
            </a:r>
            <a:r>
              <a:rPr lang="ru-RU" sz="2400" dirty="0"/>
              <a:t>&gt;, а также &lt;</a:t>
            </a:r>
            <a:r>
              <a:rPr lang="ru-RU" sz="2400" dirty="0" err="1"/>
              <a:t>title</a:t>
            </a:r>
            <a:r>
              <a:rPr lang="ru-RU" sz="2400" dirty="0" smtClean="0"/>
              <a:t>&gt;.</a:t>
            </a:r>
          </a:p>
          <a:p>
            <a:pPr indent="361950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form&gt;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type="button" value="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прочитать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testRead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();"&gt;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type="button" value="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изменить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testChange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();"&gt;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type="button" value="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сброс"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testReset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();"&gt;</a:t>
            </a:r>
          </a:p>
          <a:p>
            <a:pPr indent="36195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&lt;/form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</a:t>
            </a:r>
            <a:r>
              <a:rPr lang="ru-RU" sz="2800" b="1" dirty="0"/>
              <a:t> 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узлов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1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 style="display: none;" id="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testInnerHTML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 style="color: red;"&gt;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Тестируем свойство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&lt;/b&gt;&lt;/p&gt;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id="target"&gt;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Абзац для вставки&lt;/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testRead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("target").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testInnerHTML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testChange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("target").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"&lt;span style='color: blue;'&gt;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Перекрашиваем и меняем текст&lt;/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span&gt;"}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testReset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("target").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Абзац для вставки" }</a:t>
            </a:r>
          </a:p>
          <a:p>
            <a:pPr indent="361950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</a:t>
            </a:r>
            <a:r>
              <a:rPr lang="ru-RU" sz="2800" b="1" dirty="0"/>
              <a:t> 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узлов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32" y="1196752"/>
            <a:ext cx="84249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/>
              <a:t>Кроме методов и свойств </a:t>
            </a:r>
            <a:r>
              <a:rPr lang="ru-RU" sz="2200" dirty="0" smtClean="0"/>
              <a:t>объекта </a:t>
            </a:r>
            <a:r>
              <a:rPr lang="ru-RU" sz="2200" dirty="0" err="1" smtClean="0"/>
              <a:t>Element</a:t>
            </a:r>
            <a:r>
              <a:rPr lang="ru-RU" sz="2200" dirty="0" smtClean="0"/>
              <a:t> в </a:t>
            </a:r>
            <a:r>
              <a:rPr lang="ru-RU" sz="2200" dirty="0" err="1"/>
              <a:t>JavaScript</a:t>
            </a:r>
            <a:r>
              <a:rPr lang="ru-RU" sz="2200" dirty="0"/>
              <a:t> </a:t>
            </a:r>
            <a:r>
              <a:rPr lang="ru-RU" sz="2200" dirty="0" smtClean="0"/>
              <a:t>можно </a:t>
            </a:r>
            <a:r>
              <a:rPr lang="ru-RU" sz="2200" dirty="0"/>
              <a:t>использовать свойства и методы </a:t>
            </a:r>
            <a:r>
              <a:rPr lang="ru-RU" sz="2200" dirty="0" smtClean="0"/>
              <a:t>объектов.</a:t>
            </a:r>
            <a:r>
              <a:rPr lang="ru-RU" sz="2200" dirty="0"/>
              <a:t> </a:t>
            </a:r>
            <a:endParaRPr lang="ru-RU" sz="2200" dirty="0" smtClean="0"/>
          </a:p>
          <a:p>
            <a:pPr indent="361950" fontAlgn="base"/>
            <a:r>
              <a:rPr lang="ru-RU" sz="2200" dirty="0" err="1"/>
              <a:t>Node</a:t>
            </a:r>
            <a:r>
              <a:rPr lang="ru-RU" sz="2200" dirty="0"/>
              <a:t> представляет все узлы веб-станицы, </a:t>
            </a:r>
            <a:r>
              <a:rPr lang="ru-RU" sz="2200" dirty="0" smtClean="0"/>
              <a:t>а объект </a:t>
            </a:r>
            <a:r>
              <a:rPr lang="ru-RU" sz="2200" b="1" dirty="0" err="1"/>
              <a:t>Element</a:t>
            </a:r>
            <a:r>
              <a:rPr lang="ru-RU" sz="2200" dirty="0"/>
              <a:t> представляет непосредственно только </a:t>
            </a:r>
            <a:r>
              <a:rPr lang="ru-RU" sz="2200" dirty="0" err="1"/>
              <a:t>html</a:t>
            </a:r>
            <a:r>
              <a:rPr lang="ru-RU" sz="2200" dirty="0"/>
              <a:t>-элементы. </a:t>
            </a:r>
            <a:endParaRPr lang="ru-RU" sz="2200" dirty="0" smtClean="0"/>
          </a:p>
          <a:p>
            <a:pPr indent="361950" fontAlgn="base"/>
            <a:r>
              <a:rPr lang="ru-RU" sz="2200" dirty="0" err="1"/>
              <a:t>Node</a:t>
            </a:r>
            <a:r>
              <a:rPr lang="ru-RU" sz="2200" dirty="0"/>
              <a:t> наследуют текстовые узлы </a:t>
            </a:r>
            <a:r>
              <a:rPr lang="ru-RU" sz="2200" dirty="0" err="1"/>
              <a:t>Text</a:t>
            </a:r>
            <a:r>
              <a:rPr lang="ru-RU" sz="2200" dirty="0"/>
              <a:t>, комментарии </a:t>
            </a:r>
            <a:r>
              <a:rPr lang="ru-RU" sz="2200" dirty="0" err="1"/>
              <a:t>Comment</a:t>
            </a:r>
            <a:r>
              <a:rPr lang="ru-RU" sz="2200" dirty="0"/>
              <a:t> и элементы </a:t>
            </a:r>
            <a:r>
              <a:rPr lang="ru-RU" sz="2200" dirty="0" err="1"/>
              <a:t>Element</a:t>
            </a:r>
            <a:r>
              <a:rPr lang="ru-RU" sz="2200" dirty="0"/>
              <a:t>.</a:t>
            </a:r>
            <a:endParaRPr lang="ru-RU" sz="2200" dirty="0" smtClean="0"/>
          </a:p>
          <a:p>
            <a:pPr indent="361950" fontAlgn="base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Node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028113"/>
            <a:ext cx="8424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&lt;div class="article"&gt;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Заголовок статьи&lt;/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Первый абзац&lt;/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Второй абзац&lt;/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getChildren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elem.childNodes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if(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elem.childNodes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nodeType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===1){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elem.childNodes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getChildren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elem.childNodes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  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root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document.documentElement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root.tagname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getChildren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(root);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Node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err="1" smtClean="0">
                <a:cs typeface="Consolas" panose="020B0609020204030204" pitchFamily="49" charset="0"/>
              </a:rPr>
              <a:t>nodeName</a:t>
            </a:r>
            <a:r>
              <a:rPr lang="ru-RU" sz="2200" dirty="0" smtClean="0">
                <a:cs typeface="Consolas" panose="020B0609020204030204" pitchFamily="49" charset="0"/>
              </a:rPr>
              <a:t> - возвращает </a:t>
            </a:r>
            <a:r>
              <a:rPr lang="ru-RU" sz="2200" dirty="0">
                <a:cs typeface="Consolas" panose="020B0609020204030204" pitchFamily="49" charset="0"/>
              </a:rPr>
              <a:t>имя </a:t>
            </a:r>
            <a:r>
              <a:rPr lang="ru-RU" sz="2200" dirty="0" smtClean="0">
                <a:cs typeface="Consolas" panose="020B0609020204030204" pitchFamily="49" charset="0"/>
              </a:rPr>
              <a:t>узла. </a:t>
            </a:r>
            <a:r>
              <a:rPr lang="ru-RU" sz="2400" dirty="0"/>
              <a:t>У элементов возвращает имя тэга прописными буквами, у других узлов — их имена, начинающиеся с «решётки».</a:t>
            </a:r>
            <a:endParaRPr lang="ru-RU" sz="220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err="1" smtClean="0">
                <a:cs typeface="Consolas" panose="020B0609020204030204" pitchFamily="49" charset="0"/>
              </a:rPr>
              <a:t>nodeType</a:t>
            </a:r>
            <a:r>
              <a:rPr lang="ru-RU" sz="2200" dirty="0" smtClean="0">
                <a:cs typeface="Consolas" panose="020B0609020204030204" pitchFamily="49" charset="0"/>
              </a:rPr>
              <a:t> </a:t>
            </a:r>
            <a:r>
              <a:rPr lang="ru-RU" sz="2200" dirty="0">
                <a:cs typeface="Consolas" panose="020B0609020204030204" pitchFamily="49" charset="0"/>
              </a:rPr>
              <a:t>- </a:t>
            </a:r>
            <a:r>
              <a:rPr lang="ru-RU" sz="2200" dirty="0" smtClean="0">
                <a:cs typeface="Consolas" panose="020B0609020204030204" pitchFamily="49" charset="0"/>
              </a:rPr>
              <a:t>возвращает </a:t>
            </a:r>
            <a:r>
              <a:rPr lang="ru-RU" sz="2200" dirty="0">
                <a:cs typeface="Consolas" panose="020B0609020204030204" pitchFamily="49" charset="0"/>
              </a:rPr>
              <a:t>тип узла в виде </a:t>
            </a:r>
            <a:r>
              <a:rPr lang="ru-RU" sz="2200" dirty="0" smtClean="0">
                <a:cs typeface="Consolas" panose="020B0609020204030204" pitchFamily="49" charset="0"/>
              </a:rPr>
              <a:t>числа</a:t>
            </a:r>
          </a:p>
          <a:p>
            <a:endParaRPr lang="ru-RU" sz="220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b="1" dirty="0" smtClean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b="1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b="1" dirty="0" smtClean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b="1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b="1" dirty="0" smtClean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b="1" dirty="0"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err="1" smtClean="0">
                <a:cs typeface="Consolas" panose="020B0609020204030204" pitchFamily="49" charset="0"/>
              </a:rPr>
              <a:t>nodeValue</a:t>
            </a:r>
            <a:r>
              <a:rPr lang="ru-RU" sz="2200" dirty="0" smtClean="0">
                <a:cs typeface="Consolas" panose="020B0609020204030204" pitchFamily="49" charset="0"/>
              </a:rPr>
              <a:t> </a:t>
            </a:r>
            <a:r>
              <a:rPr lang="ru-RU" sz="2200" dirty="0">
                <a:cs typeface="Consolas" panose="020B0609020204030204" pitchFamily="49" charset="0"/>
              </a:rPr>
              <a:t>-</a:t>
            </a:r>
            <a:r>
              <a:rPr lang="ru-RU" sz="2200" dirty="0" smtClean="0">
                <a:cs typeface="Consolas" panose="020B0609020204030204" pitchFamily="49" charset="0"/>
              </a:rPr>
              <a:t> </a:t>
            </a:r>
            <a:r>
              <a:rPr lang="ru-RU" sz="2200" dirty="0">
                <a:cs typeface="Consolas" panose="020B0609020204030204" pitchFamily="49" charset="0"/>
              </a:rPr>
              <a:t>возвращает или устанавливает значение узла в виде простого </a:t>
            </a:r>
            <a:r>
              <a:rPr lang="ru-RU" sz="2200" dirty="0" smtClean="0">
                <a:cs typeface="Consolas" panose="020B0609020204030204" pitchFamily="49" charset="0"/>
              </a:rPr>
              <a:t>текста. </a:t>
            </a:r>
            <a:r>
              <a:rPr lang="ru-RU" sz="2400" dirty="0"/>
              <a:t>У текстовых узлов </a:t>
            </a:r>
            <a:r>
              <a:rPr lang="ru-RU" sz="2400" dirty="0" smtClean="0"/>
              <a:t>и комментариев </a:t>
            </a:r>
            <a:r>
              <a:rPr lang="ru-RU" sz="2400" dirty="0"/>
              <a:t>возвращает строку текста, содержащуюся в них, у других — </a:t>
            </a:r>
            <a:r>
              <a:rPr lang="ru-RU" sz="2400" b="1" dirty="0" err="1"/>
              <a:t>null</a:t>
            </a:r>
            <a:r>
              <a:rPr lang="ru-RU" sz="2400" dirty="0"/>
              <a:t>.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</a:t>
            </a:r>
            <a:r>
              <a:rPr lang="ru-RU" sz="2800" b="1" dirty="0"/>
              <a:t> 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узлов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6243600" cy="220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0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/>
              <a:t>Объектная модель документа предлагает несколько </a:t>
            </a:r>
            <a:r>
              <a:rPr lang="ru-RU" sz="2400" dirty="0" smtClean="0"/>
              <a:t>методов поиска элементов.</a:t>
            </a:r>
            <a:r>
              <a:rPr lang="ru-RU" sz="2400" dirty="0"/>
              <a:t> </a:t>
            </a:r>
            <a:endParaRPr lang="ru-RU" sz="2400" dirty="0" smtClean="0"/>
          </a:p>
          <a:p>
            <a:pPr indent="361950"/>
            <a:endParaRPr lang="ru-RU" sz="2400" b="1" dirty="0"/>
          </a:p>
          <a:p>
            <a:pPr indent="361950"/>
            <a:r>
              <a:rPr lang="ru-RU" sz="2400" b="1" dirty="0" smtClean="0"/>
              <a:t>Свойство </a:t>
            </a:r>
            <a:r>
              <a:rPr lang="ru-RU" sz="2400" b="1" dirty="0" err="1" smtClean="0"/>
              <a:t>childNodes</a:t>
            </a:r>
            <a:r>
              <a:rPr lang="ru-RU" sz="2400" b="1" dirty="0" smtClean="0"/>
              <a:t> (дочерние узлы)</a:t>
            </a:r>
          </a:p>
          <a:p>
            <a:pPr indent="361950"/>
            <a:r>
              <a:rPr lang="ru-RU" sz="2400" dirty="0" smtClean="0"/>
              <a:t>Содержит </a:t>
            </a:r>
            <a:r>
              <a:rPr lang="ru-RU" sz="2400" dirty="0"/>
              <a:t>все дочерние элементы по отношению к текущему и при этом </a:t>
            </a:r>
            <a:r>
              <a:rPr lang="ru-RU" sz="2400" dirty="0" smtClean="0"/>
              <a:t>вложенные </a:t>
            </a:r>
            <a:r>
              <a:rPr lang="ru-RU" sz="2400" dirty="0"/>
              <a:t>непосредственно в </a:t>
            </a:r>
            <a:r>
              <a:rPr lang="ru-RU" sz="2400" dirty="0" smtClean="0"/>
              <a:t>него:</a:t>
            </a:r>
          </a:p>
          <a:p>
            <a:pPr indent="36195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head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('header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получаем доступ к тегу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kinder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head.childNodes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находим дочерний узел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(вложенный текст)</a:t>
            </a:r>
          </a:p>
          <a:p>
            <a:pPr indent="361950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textKinder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kinder[0].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nodeValue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вытаскиваем текст с помощью свойства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nodeValue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textKinder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выводим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результат</a:t>
            </a:r>
            <a:endParaRPr lang="ru-RU" sz="2400" dirty="0"/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и методы объекта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HTMLElement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4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Свойство </a:t>
            </a:r>
            <a:r>
              <a:rPr lang="ru-RU" sz="2400" b="1" dirty="0" err="1" smtClean="0"/>
              <a:t>childNodes</a:t>
            </a:r>
            <a:r>
              <a:rPr lang="ru-RU" sz="2400" dirty="0" smtClean="0"/>
              <a:t> возвращает список узлов лежащих в элементе. Это универсальное свойство, оно возвращает тексты и комментарии.</a:t>
            </a:r>
          </a:p>
          <a:p>
            <a:pPr indent="361950"/>
            <a:endParaRPr lang="ru-RU" sz="2400" dirty="0"/>
          </a:p>
          <a:p>
            <a:pPr indent="361950"/>
            <a:r>
              <a:rPr lang="ru-RU" sz="2400" b="1" dirty="0"/>
              <a:t>Свойство </a:t>
            </a:r>
            <a:r>
              <a:rPr lang="ru-RU" sz="2400" b="1" dirty="0" err="1" smtClean="0"/>
              <a:t>child</a:t>
            </a:r>
            <a:r>
              <a:rPr lang="en-US" sz="2400" b="1" dirty="0" err="1" smtClean="0"/>
              <a:t>ren</a:t>
            </a:r>
            <a:r>
              <a:rPr lang="ru-RU" sz="2400" b="1" dirty="0" smtClean="0"/>
              <a:t> (дочерние элементы)</a:t>
            </a:r>
          </a:p>
          <a:p>
            <a:pPr indent="361950"/>
            <a:r>
              <a:rPr lang="ru-RU" sz="2400" dirty="0"/>
              <a:t>Свойство </a:t>
            </a:r>
            <a:r>
              <a:rPr lang="ru-RU" sz="2400" dirty="0" err="1"/>
              <a:t>child</a:t>
            </a:r>
            <a:r>
              <a:rPr lang="en-US" sz="2400" dirty="0" err="1" smtClean="0"/>
              <a:t>ren</a:t>
            </a:r>
            <a:r>
              <a:rPr lang="en-US" sz="2400" dirty="0" smtClean="0"/>
              <a:t> </a:t>
            </a:r>
            <a:r>
              <a:rPr lang="ru-RU" sz="2400" dirty="0"/>
              <a:t>возвращает список </a:t>
            </a:r>
            <a:r>
              <a:rPr lang="ru-RU" sz="2400" dirty="0" smtClean="0"/>
              <a:t>всех </a:t>
            </a:r>
            <a:r>
              <a:rPr lang="ru-RU" sz="2400" dirty="0" err="1" smtClean="0"/>
              <a:t>HTMLElement</a:t>
            </a:r>
            <a:r>
              <a:rPr lang="ru-RU" sz="2400" dirty="0" smtClean="0"/>
              <a:t>, т.е. тегов.</a:t>
            </a:r>
            <a:endParaRPr lang="ru-RU" sz="2400" dirty="0"/>
          </a:p>
          <a:p>
            <a:pPr indent="361950"/>
            <a:endParaRPr lang="ru-RU" sz="2400" dirty="0"/>
          </a:p>
          <a:p>
            <a:pPr indent="361950"/>
            <a:endParaRPr lang="ru-RU" sz="2400" b="1" dirty="0"/>
          </a:p>
          <a:p>
            <a:pPr indent="361950"/>
            <a:endParaRPr lang="ru-RU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и методы объекта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HTMLElement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b="1" dirty="0"/>
              <a:t>Свойство </a:t>
            </a:r>
            <a:r>
              <a:rPr lang="ru-RU" sz="2200" b="1" dirty="0" err="1"/>
              <a:t>firstChild</a:t>
            </a:r>
            <a:endParaRPr lang="ru-RU" sz="2200" b="1" dirty="0"/>
          </a:p>
          <a:p>
            <a:pPr indent="361950"/>
            <a:r>
              <a:rPr lang="ru-RU" sz="2200" dirty="0" smtClean="0"/>
              <a:t>Возвращает </a:t>
            </a:r>
            <a:r>
              <a:rPr lang="ru-RU" sz="2200" dirty="0"/>
              <a:t>первый дочерний элемент по отношению к текущему. Если дочерних элементов нет, возвращается значение </a:t>
            </a:r>
            <a:r>
              <a:rPr lang="ru-RU" sz="2200" b="1" dirty="0" err="1"/>
              <a:t>null</a:t>
            </a:r>
            <a:r>
              <a:rPr lang="ru-RU" sz="2200" dirty="0" smtClean="0"/>
              <a:t>:</a:t>
            </a:r>
          </a:p>
          <a:p>
            <a:pPr indent="361950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('header');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firstKind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head.firstChild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firstKind.nodeValue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b="1" dirty="0" smtClean="0"/>
          </a:p>
          <a:p>
            <a:pPr indent="361950"/>
            <a:r>
              <a:rPr lang="ru-RU" sz="2200" b="1" dirty="0" smtClean="0"/>
              <a:t>Свойство </a:t>
            </a:r>
            <a:r>
              <a:rPr lang="en-US" sz="2200" b="1" dirty="0" err="1"/>
              <a:t>lastChild</a:t>
            </a:r>
            <a:endParaRPr lang="en-US" sz="2200" b="1" dirty="0"/>
          </a:p>
          <a:p>
            <a:pPr indent="361950"/>
            <a:r>
              <a:rPr lang="ru-RU" sz="2200" dirty="0"/>
              <a:t>Возвращает последний дочерний элемент по отношению к </a:t>
            </a:r>
            <a:r>
              <a:rPr lang="ru-RU" sz="2200" dirty="0" smtClean="0"/>
              <a:t>текущему</a:t>
            </a:r>
            <a:r>
              <a:rPr lang="en-US" sz="2200" dirty="0" smtClean="0"/>
              <a:t>. </a:t>
            </a:r>
            <a:r>
              <a:rPr lang="ru-RU" sz="2200" dirty="0"/>
              <a:t>Если текущий элемент не содержит дочерних элементов, возвращается значение </a:t>
            </a:r>
            <a:r>
              <a:rPr lang="en-US" sz="2200" dirty="0"/>
              <a:t>null:</a:t>
            </a:r>
          </a:p>
          <a:p>
            <a:pPr indent="361950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lastKind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document.body.lastChild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ссылка на последний элемент тела страницы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и методы объекта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HTMLElement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b="1" dirty="0" smtClean="0"/>
              <a:t>Свойство </a:t>
            </a:r>
            <a:r>
              <a:rPr lang="en-US" sz="2200" b="1" dirty="0" err="1" smtClean="0"/>
              <a:t>parentNode</a:t>
            </a:r>
            <a:r>
              <a:rPr lang="ru-RU" sz="2200" b="1" dirty="0" smtClean="0"/>
              <a:t> </a:t>
            </a:r>
            <a:r>
              <a:rPr lang="ru-RU" sz="2000" b="1" dirty="0" smtClean="0"/>
              <a:t>(родительские узлы</a:t>
            </a:r>
            <a:r>
              <a:rPr lang="ru-RU" sz="2000" b="1" dirty="0"/>
              <a:t>)</a:t>
            </a:r>
          </a:p>
          <a:p>
            <a:pPr indent="361950"/>
            <a:r>
              <a:rPr lang="ru-RU" sz="2200" dirty="0" smtClean="0"/>
              <a:t>Возвращает </a:t>
            </a:r>
            <a:r>
              <a:rPr lang="ru-RU" sz="2200" dirty="0"/>
              <a:t>родительский элемент по отношению к текущему: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head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('header');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predok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head.parentNode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ru-RU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ссылаемся на тег </a:t>
            </a:r>
            <a:r>
              <a:rPr lang="en-US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endParaRPr lang="ru-RU" sz="22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endParaRPr lang="ru-RU" sz="2200" b="1" dirty="0" smtClean="0"/>
          </a:p>
          <a:p>
            <a:pPr indent="361950"/>
            <a:r>
              <a:rPr lang="ru-RU" sz="2200" b="1" dirty="0" smtClean="0"/>
              <a:t>Свойство </a:t>
            </a:r>
            <a:r>
              <a:rPr lang="ru-RU" sz="2200" b="1" dirty="0" err="1" smtClean="0"/>
              <a:t>nextSibling</a:t>
            </a:r>
            <a:r>
              <a:rPr lang="ru-RU" sz="2200" b="1" dirty="0"/>
              <a:t> (сосед </a:t>
            </a:r>
            <a:r>
              <a:rPr lang="ru-RU" sz="2200" b="1" dirty="0" smtClean="0"/>
              <a:t>справа)</a:t>
            </a:r>
            <a:endParaRPr lang="en-US" sz="2200" b="1" dirty="0"/>
          </a:p>
          <a:p>
            <a:pPr indent="361950"/>
            <a:r>
              <a:rPr lang="ru-RU" sz="2200" dirty="0" smtClean="0"/>
              <a:t>Указывает </a:t>
            </a:r>
            <a:r>
              <a:rPr lang="ru-RU" sz="2200" dirty="0"/>
              <a:t>на узел, следующий за текущим. Если элемент последний, то возвращает значение </a:t>
            </a:r>
            <a:r>
              <a:rPr lang="ru-RU" sz="2200" b="1" dirty="0" err="1"/>
              <a:t>null</a:t>
            </a:r>
            <a:r>
              <a:rPr lang="ru-RU" sz="2200" dirty="0" smtClean="0"/>
              <a:t>: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head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('header');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nextel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head.nextSibling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 нашем примере ссылаемся на след. тег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nextel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nextel.lastChild.nodeValue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вытаскиваем последний дочерний элемент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и методы объекта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HTMLElement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b="1" dirty="0"/>
              <a:t>Свойство </a:t>
            </a:r>
            <a:r>
              <a:rPr lang="en-US" sz="2200" b="1" dirty="0" err="1" smtClean="0"/>
              <a:t>prevSibling</a:t>
            </a:r>
            <a:r>
              <a:rPr lang="ru-RU" sz="2200" b="1" dirty="0"/>
              <a:t> (сосед слева)</a:t>
            </a:r>
            <a:endParaRPr lang="en-US" sz="2200" b="1" dirty="0"/>
          </a:p>
          <a:p>
            <a:pPr indent="361950"/>
            <a:r>
              <a:rPr lang="ru-RU" sz="2200" dirty="0" smtClean="0"/>
              <a:t>Указывает на узел, предыдущий по отношению к текущему. Если элемент первый, то возвращает значение </a:t>
            </a:r>
            <a:r>
              <a:rPr lang="en-US" sz="2200" dirty="0" smtClean="0"/>
              <a:t>null: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document.body.lastChild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x.prevSibling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endParaRPr lang="ru-RU" sz="2200" b="1" dirty="0" smtClean="0"/>
          </a:p>
          <a:p>
            <a:pPr indent="361950"/>
            <a:r>
              <a:rPr lang="ru-RU" sz="2200" b="1" dirty="0" smtClean="0"/>
              <a:t>Метод </a:t>
            </a:r>
            <a:r>
              <a:rPr lang="en-US" sz="2200" b="1" dirty="0" err="1"/>
              <a:t>hasChildNodes</a:t>
            </a:r>
            <a:endParaRPr lang="en-US" sz="2200" b="1" dirty="0"/>
          </a:p>
          <a:p>
            <a:pPr indent="361950"/>
            <a:r>
              <a:rPr lang="ru-RU" sz="2200" dirty="0"/>
              <a:t>Не принимает параметров и возвращает значение </a:t>
            </a:r>
            <a:r>
              <a:rPr lang="en-US" sz="2200" dirty="0"/>
              <a:t>true, </a:t>
            </a:r>
            <a:r>
              <a:rPr lang="ru-RU" sz="2200" dirty="0"/>
              <a:t>если находит дочерние элементы, в противном случае возвращает значение </a:t>
            </a:r>
            <a:r>
              <a:rPr lang="en-US" sz="2200" dirty="0"/>
              <a:t>false: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('header');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nextel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head.nextSibling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ссылаемся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на след. тег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nextel.hasChildNodes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1950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alert(result);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и методы объекта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HTMLElement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998895"/>
            <a:ext cx="8313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/>
              <a:t>Стандарт ЕСМА-262 определяет этот язык как основу для </a:t>
            </a:r>
            <a:r>
              <a:rPr lang="ru-RU" sz="2200" dirty="0" smtClean="0"/>
              <a:t>создания</a:t>
            </a:r>
            <a:r>
              <a:rPr lang="en-US" sz="2200" dirty="0" smtClean="0"/>
              <a:t> </a:t>
            </a:r>
            <a:r>
              <a:rPr lang="ru-RU" sz="2200" dirty="0" smtClean="0"/>
              <a:t>полноценных </a:t>
            </a:r>
            <a:r>
              <a:rPr lang="ru-RU" sz="2200" dirty="0"/>
              <a:t>языков сценариев</a:t>
            </a:r>
            <a:r>
              <a:rPr lang="ru-RU" sz="2200" dirty="0" smtClean="0"/>
              <a:t>.</a:t>
            </a:r>
            <a:r>
              <a:rPr lang="en-US" sz="2200" dirty="0" smtClean="0"/>
              <a:t> </a:t>
            </a:r>
            <a:r>
              <a:rPr lang="ru-RU" sz="2200" dirty="0"/>
              <a:t>Веб-браузеры - это всего лишь одна из сред </a:t>
            </a:r>
            <a:r>
              <a:rPr lang="ru-RU" sz="2200" dirty="0" smtClean="0"/>
              <a:t>выполнения, </a:t>
            </a:r>
            <a:r>
              <a:rPr lang="ru-RU" sz="2200" dirty="0"/>
              <a:t>в которых может работать </a:t>
            </a:r>
            <a:r>
              <a:rPr lang="ru-RU" sz="2200" dirty="0" err="1" smtClean="0"/>
              <a:t>ЕСМАSсriрt</a:t>
            </a:r>
            <a:r>
              <a:rPr lang="ru-RU" sz="2200" dirty="0" smtClean="0"/>
              <a:t>-реализация.</a:t>
            </a:r>
            <a:endParaRPr lang="en-US" sz="2200" dirty="0" smtClean="0"/>
          </a:p>
          <a:p>
            <a:pPr indent="361950"/>
            <a:r>
              <a:rPr lang="ru-RU" sz="2200" dirty="0" smtClean="0"/>
              <a:t>Стандарт ЕСМА-262 определяет </a:t>
            </a:r>
            <a:r>
              <a:rPr lang="ru-RU" sz="2200" dirty="0"/>
              <a:t>следующие части языка: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синтаксис</a:t>
            </a:r>
            <a:r>
              <a:rPr lang="ru-RU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типы</a:t>
            </a:r>
            <a:r>
              <a:rPr lang="ru-RU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инструкции</a:t>
            </a:r>
            <a:r>
              <a:rPr lang="ru-RU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ключевые </a:t>
            </a:r>
            <a:r>
              <a:rPr lang="ru-RU" sz="2200" dirty="0"/>
              <a:t>слова;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зарезервированные </a:t>
            </a:r>
            <a:r>
              <a:rPr lang="ru-RU" sz="2200" dirty="0"/>
              <a:t>слова;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операторы;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объекты.</a:t>
            </a:r>
            <a:endParaRPr lang="en-US" sz="2200" dirty="0" smtClean="0"/>
          </a:p>
          <a:p>
            <a:pPr indent="361950"/>
            <a:r>
              <a:rPr lang="ru-RU" sz="2400" dirty="0" err="1"/>
              <a:t>ECMAScript</a:t>
            </a:r>
            <a:r>
              <a:rPr lang="ru-RU" sz="2400" dirty="0"/>
              <a:t> - это </a:t>
            </a:r>
            <a:r>
              <a:rPr lang="ru-RU" sz="2400" dirty="0" smtClean="0"/>
              <a:t>описание </a:t>
            </a:r>
            <a:r>
              <a:rPr lang="ru-RU" sz="2400" dirty="0"/>
              <a:t>языка, в </a:t>
            </a:r>
            <a:r>
              <a:rPr lang="ru-RU" sz="2400" dirty="0" smtClean="0"/>
              <a:t>котором</a:t>
            </a:r>
            <a:r>
              <a:rPr lang="en-US" sz="2400" dirty="0" smtClean="0"/>
              <a:t> </a:t>
            </a:r>
            <a:r>
              <a:rPr lang="ru-RU" sz="2400" dirty="0" smtClean="0"/>
              <a:t>реализованы </a:t>
            </a:r>
            <a:r>
              <a:rPr lang="ru-RU" sz="2400" dirty="0"/>
              <a:t>все аспекты </a:t>
            </a:r>
            <a:r>
              <a:rPr lang="ru-RU" sz="2400" dirty="0" smtClean="0"/>
              <a:t>спецификации,</a:t>
            </a:r>
            <a:r>
              <a:rPr lang="en-US" sz="2400" dirty="0" smtClean="0"/>
              <a:t> </a:t>
            </a:r>
            <a:r>
              <a:rPr lang="ru-RU" sz="2400" dirty="0" smtClean="0"/>
              <a:t>a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</a:t>
            </a:r>
            <a:r>
              <a:rPr lang="ru-RU" sz="2400" dirty="0"/>
              <a:t>- это реализация </a:t>
            </a:r>
            <a:r>
              <a:rPr lang="ru-RU" sz="2400" dirty="0" err="1" smtClean="0"/>
              <a:t>ECMAScript</a:t>
            </a:r>
            <a:r>
              <a:rPr lang="en-US" sz="2400" dirty="0"/>
              <a:t>.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ECMAScript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24744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base"/>
            <a:r>
              <a:rPr lang="ru-RU" sz="2400" dirty="0" smtClean="0"/>
              <a:t>Используя свойства </a:t>
            </a:r>
            <a:r>
              <a:rPr lang="ru-RU" sz="2400" b="1" dirty="0" err="1" smtClean="0"/>
              <a:t>nextSibling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prevSibling</a:t>
            </a:r>
            <a:r>
              <a:rPr lang="ru-RU" sz="2400" dirty="0" smtClean="0"/>
              <a:t> можно пройтись </a:t>
            </a:r>
            <a:r>
              <a:rPr lang="ru-RU" sz="2400" dirty="0"/>
              <a:t>по узлам в прямом или обратном порядке. </a:t>
            </a:r>
            <a:endParaRPr lang="ru-RU" sz="2400" dirty="0" smtClean="0"/>
          </a:p>
          <a:p>
            <a:pPr indent="457200" fontAlgn="base"/>
            <a:endParaRPr lang="ru-RU" sz="2400" dirty="0" smtClean="0"/>
          </a:p>
          <a:p>
            <a:pPr indent="45720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45720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получаем первый дочерний элемент</a:t>
            </a:r>
          </a:p>
          <a:p>
            <a:pPr indent="45720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node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articleDiv.firstChild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45720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node.nodeName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45720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обращаемся к следующему узлу, пока определен</a:t>
            </a:r>
          </a:p>
          <a:p>
            <a:pPr indent="45720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while((node=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node.nextSibling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)!==null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node.nodeName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457200" fontAlgn="base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Навигация по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узлам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4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24744"/>
            <a:ext cx="842493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body&gt;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div class="article"&gt;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Заголовок статьи&lt;/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h3&gt;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Первый абзац&lt;/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Второй абзац&lt;/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div&gt;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nodes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articleDiv.childNodes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nodes.length;i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type = "";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if(nodes[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nodeType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===1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type="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элемент";</a:t>
            </a:r>
          </a:p>
          <a:p>
            <a:pPr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 if(nodes[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nodeType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===2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type="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атрибут";</a:t>
            </a:r>
          </a:p>
          <a:p>
            <a:pPr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if(nodes[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nodeType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===3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type="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текст";</a:t>
            </a:r>
          </a:p>
          <a:p>
            <a:pPr fontAlgn="base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(nodes[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nodeName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": " + type);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7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Свойства объекта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document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2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24744"/>
            <a:ext cx="84249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base"/>
            <a:r>
              <a:rPr lang="ru-RU" sz="2400" dirty="0"/>
              <a:t>Для создания элементов объект </a:t>
            </a:r>
            <a:r>
              <a:rPr lang="ru-RU" sz="2400" b="1" dirty="0" err="1"/>
              <a:t>document</a:t>
            </a:r>
            <a:r>
              <a:rPr lang="ru-RU" sz="2400" dirty="0"/>
              <a:t> имеет следующие методы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indent="457200"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ru-RU" sz="2400" b="1" dirty="0" err="1" smtClean="0"/>
              <a:t>createElement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elementName</a:t>
            </a:r>
            <a:r>
              <a:rPr lang="ru-RU" sz="2400" b="1" dirty="0" smtClean="0"/>
              <a:t>)</a:t>
            </a:r>
            <a:r>
              <a:rPr lang="ru-RU" sz="2400" dirty="0"/>
              <a:t> </a:t>
            </a:r>
            <a:r>
              <a:rPr lang="en-US" sz="2400" dirty="0">
                <a:ea typeface="SimSun-ExtB"/>
              </a:rPr>
              <a:t>-</a:t>
            </a:r>
            <a:r>
              <a:rPr lang="ru-RU" sz="2400" dirty="0">
                <a:ea typeface="SimSun-ExtB"/>
              </a:rPr>
              <a:t> </a:t>
            </a:r>
            <a:r>
              <a:rPr lang="ru-RU" sz="2400" dirty="0" smtClean="0"/>
              <a:t> </a:t>
            </a:r>
            <a:r>
              <a:rPr lang="ru-RU" sz="2400" dirty="0"/>
              <a:t>создает элемент </a:t>
            </a:r>
            <a:r>
              <a:rPr lang="ru-RU" sz="2400" dirty="0" err="1"/>
              <a:t>html</a:t>
            </a:r>
            <a:r>
              <a:rPr lang="ru-RU" sz="2400" dirty="0"/>
              <a:t>, тег которого передается в качестве параметра. Возвращает созданный элемент</a:t>
            </a:r>
          </a:p>
          <a:p>
            <a:pPr indent="457200"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ru-RU" sz="2400" b="1" dirty="0" err="1"/>
              <a:t>createTextNode</a:t>
            </a:r>
            <a:r>
              <a:rPr lang="ru-RU" sz="2400" b="1" dirty="0"/>
              <a:t>(</a:t>
            </a:r>
            <a:r>
              <a:rPr lang="ru-RU" sz="2400" b="1" dirty="0" err="1"/>
              <a:t>text</a:t>
            </a:r>
            <a:r>
              <a:rPr lang="ru-RU" sz="2400" b="1" dirty="0" smtClean="0"/>
              <a:t>)</a:t>
            </a:r>
            <a:r>
              <a:rPr lang="ru-RU" sz="2400" dirty="0"/>
              <a:t> </a:t>
            </a:r>
            <a:r>
              <a:rPr lang="en-US" sz="2400" dirty="0">
                <a:ea typeface="SimSun-ExtB"/>
              </a:rPr>
              <a:t>-</a:t>
            </a:r>
            <a:r>
              <a:rPr lang="ru-RU" sz="2400" dirty="0">
                <a:ea typeface="SimSun-ExtB"/>
              </a:rPr>
              <a:t> </a:t>
            </a:r>
            <a:r>
              <a:rPr lang="ru-RU" sz="2400" dirty="0" smtClean="0"/>
              <a:t> </a:t>
            </a:r>
            <a:r>
              <a:rPr lang="ru-RU" sz="2400" dirty="0"/>
              <a:t>создает и возвращает текстовый узел. В качестве параметра передается текст узла.</a:t>
            </a:r>
          </a:p>
          <a:p>
            <a:pPr indent="457200" fontAlgn="base"/>
            <a:endParaRPr lang="ru-RU" sz="2400" dirty="0" smtClean="0"/>
          </a:p>
          <a:p>
            <a:pPr indent="45720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("div");</a:t>
            </a:r>
          </a:p>
          <a:p>
            <a:pPr indent="45720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 fontAlgn="base"/>
            <a:r>
              <a:rPr lang="ru-RU" sz="2400" dirty="0" smtClean="0"/>
              <a:t>Переменная</a:t>
            </a:r>
            <a:r>
              <a:rPr lang="ru-RU" sz="2400" dirty="0"/>
              <a:t> </a:t>
            </a:r>
            <a:r>
              <a:rPr lang="ru-RU" sz="2400" dirty="0" err="1"/>
              <a:t>elem</a:t>
            </a:r>
            <a:r>
              <a:rPr lang="ru-RU" sz="2400" dirty="0"/>
              <a:t> будет хранить ссылку на элемент </a:t>
            </a:r>
            <a:r>
              <a:rPr lang="ru-RU" sz="2400" dirty="0" err="1"/>
              <a:t>div</a:t>
            </a:r>
            <a:r>
              <a:rPr lang="ru-RU" sz="2400" dirty="0"/>
              <a:t>. Однако одного создания элементов недостаточно, их </a:t>
            </a:r>
            <a:r>
              <a:rPr lang="ru-RU" sz="2400" dirty="0" smtClean="0"/>
              <a:t>надо </a:t>
            </a:r>
            <a:r>
              <a:rPr lang="ru-RU" sz="2400" dirty="0"/>
              <a:t>добавить на веб-страницу.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57200" fontAlgn="base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 веб-станицы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24744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400" dirty="0"/>
              <a:t>Для добавления элементов </a:t>
            </a:r>
            <a:r>
              <a:rPr lang="ru-RU" sz="2400" dirty="0" smtClean="0"/>
              <a:t>можно </a:t>
            </a:r>
            <a:r>
              <a:rPr lang="ru-RU" sz="2400" dirty="0"/>
              <a:t>использовать один из методов объекта </a:t>
            </a:r>
            <a:r>
              <a:rPr lang="en-US" sz="2400" dirty="0"/>
              <a:t>Node: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2400" b="1" dirty="0" err="1"/>
              <a:t>appendChild</a:t>
            </a:r>
            <a:r>
              <a:rPr lang="en-US" sz="2400" b="1" dirty="0"/>
              <a:t>(</a:t>
            </a:r>
            <a:r>
              <a:rPr lang="en-US" sz="2400" b="1" dirty="0" err="1"/>
              <a:t>newNode</a:t>
            </a:r>
            <a:r>
              <a:rPr lang="en-US" sz="2400" b="1" dirty="0" smtClean="0"/>
              <a:t>)</a:t>
            </a:r>
            <a:r>
              <a:rPr lang="en-US" sz="2400" dirty="0" smtClean="0"/>
              <a:t> </a:t>
            </a:r>
            <a:r>
              <a:rPr lang="en-US" sz="2400" dirty="0">
                <a:ea typeface="SimSun-ExtB"/>
              </a:rPr>
              <a:t>-</a:t>
            </a:r>
            <a:r>
              <a:rPr lang="ru-RU" sz="2400" dirty="0">
                <a:ea typeface="SimSun-ExtB"/>
              </a:rPr>
              <a:t> </a:t>
            </a:r>
            <a:r>
              <a:rPr lang="ru-RU" sz="2400" dirty="0" smtClean="0"/>
              <a:t>добавляет </a:t>
            </a:r>
            <a:r>
              <a:rPr lang="ru-RU" sz="2400" dirty="0"/>
              <a:t>новый узел </a:t>
            </a:r>
            <a:r>
              <a:rPr lang="en-US" sz="2400" dirty="0" err="1"/>
              <a:t>newNode</a:t>
            </a:r>
            <a:r>
              <a:rPr lang="en-US" sz="2400" dirty="0"/>
              <a:t> </a:t>
            </a:r>
            <a:r>
              <a:rPr lang="ru-RU" sz="2400" dirty="0"/>
              <a:t>в конец коллекции дочерних узлов</a:t>
            </a:r>
          </a:p>
          <a:p>
            <a:pPr indent="457200">
              <a:buFont typeface="Arial" panose="020B0604020202020204" pitchFamily="34" charset="0"/>
              <a:buChar char="•"/>
            </a:pPr>
            <a:r>
              <a:rPr lang="en-US" sz="2400" b="1" dirty="0" err="1"/>
              <a:t>insertBefore</a:t>
            </a:r>
            <a:r>
              <a:rPr lang="en-US" sz="2400" b="1" dirty="0"/>
              <a:t>(</a:t>
            </a:r>
            <a:r>
              <a:rPr lang="en-US" sz="2400" b="1" dirty="0" err="1"/>
              <a:t>newNode</a:t>
            </a:r>
            <a:r>
              <a:rPr lang="en-US" sz="2400" b="1" dirty="0"/>
              <a:t>, </a:t>
            </a:r>
            <a:r>
              <a:rPr lang="en-US" sz="2400" b="1" dirty="0" err="1"/>
              <a:t>referenceNode</a:t>
            </a:r>
            <a:r>
              <a:rPr lang="en-US" sz="2400" b="1" dirty="0" smtClean="0"/>
              <a:t>)</a:t>
            </a:r>
            <a:r>
              <a:rPr lang="ru-RU" sz="2400" dirty="0"/>
              <a:t> </a:t>
            </a:r>
            <a:r>
              <a:rPr lang="en-US" sz="2400" dirty="0">
                <a:ea typeface="SimSun-ExtB"/>
              </a:rPr>
              <a:t>-</a:t>
            </a:r>
            <a:r>
              <a:rPr lang="ru-RU" sz="2400" dirty="0">
                <a:ea typeface="SimSun-ExtB"/>
              </a:rPr>
              <a:t> </a:t>
            </a:r>
            <a:r>
              <a:rPr lang="en-US" sz="2400" dirty="0" smtClean="0"/>
              <a:t> </a:t>
            </a:r>
            <a:r>
              <a:rPr lang="ru-RU" sz="2400" dirty="0"/>
              <a:t>добавляет новый узел </a:t>
            </a:r>
            <a:r>
              <a:rPr lang="en-US" sz="2400" dirty="0" err="1"/>
              <a:t>newNode</a:t>
            </a:r>
            <a:r>
              <a:rPr lang="en-US" sz="2400" dirty="0"/>
              <a:t> </a:t>
            </a:r>
            <a:r>
              <a:rPr lang="ru-RU" sz="2400" dirty="0"/>
              <a:t>перед узлом </a:t>
            </a:r>
            <a:r>
              <a:rPr lang="en-US" sz="2400" dirty="0" err="1"/>
              <a:t>referenceNode</a:t>
            </a:r>
            <a:endParaRPr lang="en-US" sz="2400" dirty="0"/>
          </a:p>
          <a:p>
            <a:pPr indent="457200" fontAlgn="base"/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 веб-станицы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24744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000" dirty="0"/>
              <a:t>&lt;html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/>
              <a:t>body&gt;</a:t>
            </a:r>
          </a:p>
          <a:p>
            <a:pPr indent="361950" fontAlgn="base"/>
            <a:r>
              <a:rPr lang="en-US" sz="2000" dirty="0"/>
              <a:t>    &lt;div class="article"&gt;</a:t>
            </a:r>
          </a:p>
          <a:p>
            <a:pPr indent="361950" fontAlgn="base"/>
            <a:r>
              <a:rPr lang="en-US" sz="2000" dirty="0"/>
              <a:t>        &lt;h3&gt;</a:t>
            </a:r>
            <a:r>
              <a:rPr lang="ru-RU" sz="2000" dirty="0"/>
              <a:t>Заголовок статьи&lt;/</a:t>
            </a:r>
            <a:r>
              <a:rPr lang="en-US" sz="2000" dirty="0"/>
              <a:t>h3&gt;</a:t>
            </a:r>
          </a:p>
          <a:p>
            <a:pPr indent="361950" fontAlgn="base"/>
            <a:r>
              <a:rPr lang="en-US" sz="2000" dirty="0"/>
              <a:t>        &lt;p&gt;</a:t>
            </a:r>
            <a:r>
              <a:rPr lang="ru-RU" sz="2000" dirty="0"/>
              <a:t>Первый абзац&lt;/</a:t>
            </a:r>
            <a:r>
              <a:rPr lang="en-US" sz="2000" dirty="0"/>
              <a:t>p&gt;</a:t>
            </a:r>
          </a:p>
          <a:p>
            <a:pPr indent="361950" fontAlgn="base"/>
            <a:r>
              <a:rPr lang="en-US" sz="2000" dirty="0"/>
              <a:t>        &lt;p&gt;</a:t>
            </a:r>
            <a:r>
              <a:rPr lang="ru-RU" sz="2000" dirty="0"/>
              <a:t>Второй абзац&lt;/</a:t>
            </a:r>
            <a:r>
              <a:rPr lang="en-US" sz="2000" dirty="0"/>
              <a:t>p&gt;</a:t>
            </a:r>
          </a:p>
          <a:p>
            <a:pPr indent="361950" fontAlgn="base"/>
            <a:r>
              <a:rPr lang="en-US" sz="2000" dirty="0"/>
              <a:t>    &lt;/div&gt;</a:t>
            </a:r>
          </a:p>
          <a:p>
            <a:pPr indent="361950" fontAlgn="base"/>
            <a:r>
              <a:rPr lang="en-US" sz="2000" dirty="0"/>
              <a:t>&lt;script&gt;</a:t>
            </a:r>
          </a:p>
          <a:p>
            <a:pPr indent="361950" fontAlgn="base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articleDiv</a:t>
            </a:r>
            <a:r>
              <a:rPr lang="en-US" sz="2000" dirty="0"/>
              <a:t> = </a:t>
            </a:r>
            <a:r>
              <a:rPr lang="en-US" sz="2000" dirty="0" err="1"/>
              <a:t>document.querySelector</a:t>
            </a:r>
            <a:r>
              <a:rPr lang="en-US" sz="2000" dirty="0"/>
              <a:t>("</a:t>
            </a:r>
            <a:r>
              <a:rPr lang="en-US" sz="2000" dirty="0" err="1"/>
              <a:t>div.article</a:t>
            </a:r>
            <a:r>
              <a:rPr lang="en-US" sz="2000" dirty="0"/>
              <a:t>");</a:t>
            </a:r>
          </a:p>
          <a:p>
            <a:pPr indent="361950" fontAlgn="base"/>
            <a:r>
              <a:rPr lang="en-US" sz="2000" dirty="0"/>
              <a:t>// </a:t>
            </a:r>
            <a:r>
              <a:rPr lang="ru-RU" sz="2000" dirty="0"/>
              <a:t>создаем элемент</a:t>
            </a:r>
          </a:p>
          <a:p>
            <a:pPr indent="361950" fontAlgn="base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elem</a:t>
            </a:r>
            <a:r>
              <a:rPr lang="en-US" sz="2000" dirty="0"/>
              <a:t> = </a:t>
            </a:r>
            <a:r>
              <a:rPr lang="en-US" sz="2000" dirty="0" err="1"/>
              <a:t>document.createElement</a:t>
            </a:r>
            <a:r>
              <a:rPr lang="en-US" sz="2000" dirty="0"/>
              <a:t>("h2");</a:t>
            </a:r>
          </a:p>
          <a:p>
            <a:pPr indent="361950" fontAlgn="base"/>
            <a:r>
              <a:rPr lang="en-US" sz="2000" dirty="0"/>
              <a:t>// </a:t>
            </a:r>
            <a:r>
              <a:rPr lang="ru-RU" sz="2000" dirty="0"/>
              <a:t>создаем для него текст</a:t>
            </a:r>
          </a:p>
          <a:p>
            <a:pPr indent="361950" fontAlgn="base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elemText</a:t>
            </a:r>
            <a:r>
              <a:rPr lang="en-US" sz="2000" dirty="0"/>
              <a:t> = </a:t>
            </a:r>
            <a:r>
              <a:rPr lang="en-US" sz="2000" dirty="0" err="1"/>
              <a:t>document.createTextNode</a:t>
            </a:r>
            <a:r>
              <a:rPr lang="en-US" sz="2000" dirty="0"/>
              <a:t>("</a:t>
            </a:r>
            <a:r>
              <a:rPr lang="ru-RU" sz="2000" dirty="0"/>
              <a:t>Привет мир");</a:t>
            </a:r>
          </a:p>
          <a:p>
            <a:pPr indent="361950" fontAlgn="base"/>
            <a:r>
              <a:rPr lang="ru-RU" sz="2000" dirty="0"/>
              <a:t>// добавляем текст в элемент в качестве дочернего элемента</a:t>
            </a:r>
          </a:p>
          <a:p>
            <a:pPr indent="361950" fontAlgn="base"/>
            <a:r>
              <a:rPr lang="en-US" sz="2000" dirty="0" err="1"/>
              <a:t>elem.appendChild</a:t>
            </a:r>
            <a:r>
              <a:rPr lang="en-US" sz="2000" dirty="0"/>
              <a:t>(</a:t>
            </a:r>
            <a:r>
              <a:rPr lang="en-US" sz="2000" dirty="0" err="1"/>
              <a:t>elemText</a:t>
            </a:r>
            <a:r>
              <a:rPr lang="en-US" sz="2000" dirty="0"/>
              <a:t>);</a:t>
            </a:r>
          </a:p>
          <a:p>
            <a:pPr indent="361950" fontAlgn="base"/>
            <a:r>
              <a:rPr lang="en-US" sz="2000" dirty="0"/>
              <a:t>// </a:t>
            </a:r>
            <a:r>
              <a:rPr lang="ru-RU" sz="2000" dirty="0"/>
              <a:t>добавляем элемент в блок </a:t>
            </a:r>
            <a:r>
              <a:rPr lang="en-US" sz="2000" dirty="0"/>
              <a:t>div</a:t>
            </a:r>
          </a:p>
          <a:p>
            <a:pPr indent="361950" fontAlgn="base"/>
            <a:r>
              <a:rPr lang="en-US" sz="2000" dirty="0" err="1"/>
              <a:t>articleDiv.appendChild</a:t>
            </a:r>
            <a:r>
              <a:rPr lang="en-US" sz="2000" dirty="0"/>
              <a:t>(</a:t>
            </a:r>
            <a:r>
              <a:rPr lang="en-US" sz="2000" dirty="0" err="1"/>
              <a:t>elem</a:t>
            </a:r>
            <a:r>
              <a:rPr lang="en-US" sz="2000" dirty="0"/>
              <a:t>);</a:t>
            </a:r>
          </a:p>
          <a:p>
            <a:pPr indent="361950" fontAlgn="base"/>
            <a:r>
              <a:rPr lang="en-US" sz="2000" dirty="0"/>
              <a:t>&lt;/script</a:t>
            </a:r>
            <a:r>
              <a:rPr lang="en-US" sz="2000" dirty="0" smtClean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&lt;/</a:t>
            </a:r>
            <a:r>
              <a:rPr lang="en-US" sz="2000" dirty="0"/>
              <a:t>body&gt;</a:t>
            </a:r>
          </a:p>
          <a:p>
            <a:pPr indent="361950" fontAlgn="base"/>
            <a:r>
              <a:rPr lang="en-US" sz="2000" dirty="0"/>
              <a:t>&lt;/html</a:t>
            </a:r>
            <a:r>
              <a:rPr lang="en-US" sz="2000" dirty="0" smtClean="0"/>
              <a:t>&gt;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 веб-станицы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268760"/>
            <a:ext cx="84249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200" dirty="0" smtClean="0"/>
              <a:t>Необязательно для </a:t>
            </a:r>
            <a:r>
              <a:rPr lang="ru-RU" sz="2200" dirty="0"/>
              <a:t>определения текста внутри элемента создавать дополнительный текстовый узел, </a:t>
            </a:r>
            <a:r>
              <a:rPr lang="ru-RU" sz="2200" dirty="0" smtClean="0"/>
              <a:t>можно </a:t>
            </a:r>
            <a:r>
              <a:rPr lang="ru-RU" sz="2200" dirty="0"/>
              <a:t>воспользоваться свойством </a:t>
            </a:r>
            <a:r>
              <a:rPr lang="ru-RU" sz="2200" b="1" dirty="0" err="1"/>
              <a:t>textContent</a:t>
            </a:r>
            <a:r>
              <a:rPr lang="ru-RU" sz="2200" dirty="0"/>
              <a:t> и напрямую ему присвоить текст</a:t>
            </a:r>
            <a:r>
              <a:rPr lang="ru-RU" sz="2200" dirty="0" smtClean="0"/>
              <a:t>:</a:t>
            </a:r>
          </a:p>
          <a:p>
            <a:pPr indent="53340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53340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("h2");</a:t>
            </a:r>
          </a:p>
          <a:p>
            <a:pPr indent="53340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elem.textContent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мир";</a:t>
            </a:r>
          </a:p>
          <a:p>
            <a:pPr indent="361950" fontAlgn="base"/>
            <a:endParaRPr lang="ru-RU" sz="2200" dirty="0" smtClean="0"/>
          </a:p>
          <a:p>
            <a:pPr indent="361950" fontAlgn="base"/>
            <a:r>
              <a:rPr lang="ru-RU" sz="2200" dirty="0" smtClean="0"/>
              <a:t>Текстовый узел </a:t>
            </a:r>
            <a:r>
              <a:rPr lang="ru-RU" sz="2200" dirty="0"/>
              <a:t>будет создан неявно при установке текста</a:t>
            </a:r>
            <a:r>
              <a:rPr lang="ru-RU" sz="2200" dirty="0" smtClean="0"/>
              <a:t>.</a:t>
            </a:r>
          </a:p>
          <a:p>
            <a:pPr indent="361950" fontAlgn="base"/>
            <a:endParaRPr lang="ru-RU" sz="2200" dirty="0" smtClean="0"/>
          </a:p>
          <a:p>
            <a:pPr indent="361950" fontAlgn="base"/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 веб-станицы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268760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создаем элемент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("h2");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создаем для него текст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мир");</a:t>
            </a:r>
          </a:p>
          <a:p>
            <a:pPr indent="361950" fontAlgn="base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// добавляем текст в элемент в качестве дочернего элемента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elem.appendChild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elemText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получаем первый элемент, перед которым будет идти добавление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articleDiv.firstChild.nextSibling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добавляем элемент в блок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перед первым узлом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articleDiv.insertBefore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 веб-станицы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1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268760"/>
            <a:ext cx="84249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cep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('p');  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создаем абзац</a:t>
            </a: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');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создаем тег переноса</a:t>
            </a: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ctn1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узел1');</a:t>
            </a: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ctn2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узел2');</a:t>
            </a: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afterLoad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  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ф-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ция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будет выполняться после загрузки док-та</a:t>
            </a:r>
          </a:p>
          <a:p>
            <a:pPr indent="361950" fontAlgn="base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afterLoad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(cep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 теле док-та выводим абзац</a:t>
            </a: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cep.appendChild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(ctn1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узел1</a:t>
            </a: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cep.appendChild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//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тег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переноса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cep.appendChild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(ctn2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узел2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 веб-станицы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26876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b="1" dirty="0"/>
              <a:t>Метод </a:t>
            </a:r>
            <a:r>
              <a:rPr lang="en-US" sz="2400" b="1" dirty="0" err="1"/>
              <a:t>insertBefore</a:t>
            </a:r>
            <a:r>
              <a:rPr lang="en-US" sz="2400" b="1" dirty="0" smtClean="0"/>
              <a:t>(</a:t>
            </a:r>
            <a:r>
              <a:rPr lang="ru-RU" sz="2400" b="1" dirty="0" smtClean="0"/>
              <a:t> </a:t>
            </a:r>
            <a:r>
              <a:rPr lang="en-US" sz="2400" b="1" dirty="0" smtClean="0"/>
              <a:t>)</a:t>
            </a:r>
            <a:r>
              <a:rPr lang="ru-RU" sz="2400" dirty="0" smtClean="0"/>
              <a:t> </a:t>
            </a:r>
            <a:r>
              <a:rPr lang="ru-RU" sz="2400" dirty="0"/>
              <a:t>позволяет разместить элемент страницы перед произвольно выбранным узлом. В качестве первого параметра указываем сам элемент, вторым параметром указываем на тот узел, перед которым произойдет нужная вставка:</a:t>
            </a:r>
            <a:endParaRPr lang="ru-RU" sz="2400" b="1" dirty="0" smtClean="0"/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 веб-станицы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0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268760"/>
            <a:ext cx="84249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cep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('p');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ctn1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узел1');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ctn2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узел2');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ctn3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Вставляем новый текст в произвольное место');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afterLoad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afterLoad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(cep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cep.appendChild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(ctn1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узел1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cep.appendChild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cebr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подставили тег переноса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cep.appendChild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(ctn2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узел2</a:t>
            </a:r>
          </a:p>
          <a:p>
            <a:pPr indent="361950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cep.insertBefore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(ctn3,ctn1);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Создание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 веб-станицы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652" y="998895"/>
            <a:ext cx="8313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b="1" dirty="0" smtClean="0"/>
              <a:t>Объектная </a:t>
            </a:r>
            <a:r>
              <a:rPr lang="ru-RU" sz="2400" b="1" dirty="0"/>
              <a:t>модель документа </a:t>
            </a:r>
            <a:r>
              <a:rPr lang="ru-RU" sz="2400" dirty="0"/>
              <a:t>( </a:t>
            </a:r>
            <a:r>
              <a:rPr lang="ru-RU" sz="2400" dirty="0" smtClean="0"/>
              <a:t>DOM </a:t>
            </a:r>
            <a:r>
              <a:rPr lang="ru-RU" sz="2400" dirty="0"/>
              <a:t>) - </a:t>
            </a:r>
            <a:r>
              <a:rPr lang="ru-RU" sz="2400" dirty="0" smtClean="0"/>
              <a:t>прикладной </a:t>
            </a:r>
            <a:r>
              <a:rPr lang="ru-RU" sz="2400" dirty="0"/>
              <a:t>программный </a:t>
            </a:r>
            <a:r>
              <a:rPr lang="ru-RU" sz="2400" dirty="0" smtClean="0"/>
              <a:t>интерфейс</a:t>
            </a:r>
            <a:r>
              <a:rPr lang="en-US" sz="2400" dirty="0" smtClean="0"/>
              <a:t> </a:t>
            </a:r>
            <a:r>
              <a:rPr lang="ru-RU" sz="2400" dirty="0" smtClean="0"/>
              <a:t>для HTML</a:t>
            </a:r>
            <a:r>
              <a:rPr lang="ru-RU" sz="2400" dirty="0"/>
              <a:t>. В </a:t>
            </a:r>
            <a:r>
              <a:rPr lang="ru-RU" sz="2400" dirty="0" smtClean="0"/>
              <a:t>DOM </a:t>
            </a:r>
            <a:r>
              <a:rPr lang="ru-RU" sz="2400" dirty="0"/>
              <a:t>вся страница представляется как иерархия узлов.</a:t>
            </a:r>
          </a:p>
          <a:p>
            <a:pPr indent="361950"/>
            <a:r>
              <a:rPr lang="ru-RU" sz="2400" dirty="0"/>
              <a:t>Каждый элемент </a:t>
            </a:r>
            <a:r>
              <a:rPr lang="ru-RU" sz="2400" dirty="0" smtClean="0"/>
              <a:t>HTML-страницы </a:t>
            </a:r>
            <a:r>
              <a:rPr lang="ru-RU" sz="2400" dirty="0"/>
              <a:t>является узлом определенного </a:t>
            </a:r>
            <a:r>
              <a:rPr lang="ru-RU" sz="2400" dirty="0" smtClean="0"/>
              <a:t>типа,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содержащим </a:t>
            </a:r>
            <a:r>
              <a:rPr lang="ru-RU" sz="2400" dirty="0"/>
              <a:t>те или иные данные. </a:t>
            </a:r>
            <a:endParaRPr lang="en-US" sz="2400" dirty="0" smtClean="0"/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&lt;title&gt;Sample Page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&lt;p&gt;Hello World! &lt;/p&gt;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&lt;/body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1950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&lt;/html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Объектная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модель документа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3168352" cy="328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4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268760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400" dirty="0"/>
              <a:t>Для копирования уже имеющихся узлов у объекта </a:t>
            </a:r>
            <a:r>
              <a:rPr lang="ru-RU" sz="2400" dirty="0" err="1"/>
              <a:t>Node</a:t>
            </a:r>
            <a:r>
              <a:rPr lang="ru-RU" sz="2400" dirty="0"/>
              <a:t> можно использовать метод </a:t>
            </a:r>
            <a:r>
              <a:rPr lang="ru-RU" sz="2400" b="1" dirty="0" err="1"/>
              <a:t>cloneNode</a:t>
            </a:r>
            <a:r>
              <a:rPr lang="ru-RU" sz="2400" b="1" dirty="0" smtClean="0"/>
              <a:t>( )</a:t>
            </a:r>
            <a:r>
              <a:rPr lang="ru-RU" sz="2400" dirty="0" smtClean="0"/>
              <a:t>: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клонируем элемент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newArticleDiv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articleDiv.cloneNode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добавляем в конец элемента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newArticleDiv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ru-RU" sz="2400" dirty="0"/>
              <a:t>В метод </a:t>
            </a:r>
            <a:r>
              <a:rPr lang="ru-RU" sz="2400" b="1" dirty="0" err="1"/>
              <a:t>cloneNode</a:t>
            </a:r>
            <a:r>
              <a:rPr lang="ru-RU" sz="2400" b="1" dirty="0" smtClean="0"/>
              <a:t>( )</a:t>
            </a:r>
            <a:r>
              <a:rPr lang="ru-RU" sz="2400" dirty="0"/>
              <a:t> в качестве параметра передается логическое значение: если передается </a:t>
            </a:r>
            <a:r>
              <a:rPr lang="ru-RU" sz="2400" dirty="0" err="1"/>
              <a:t>true</a:t>
            </a:r>
            <a:r>
              <a:rPr lang="ru-RU" sz="2400" dirty="0"/>
              <a:t>, то элемент будет копироваться со всеми дочерними узлами; если передается </a:t>
            </a:r>
            <a:r>
              <a:rPr lang="ru-RU" sz="2400" dirty="0" err="1"/>
              <a:t>false</a:t>
            </a:r>
            <a:r>
              <a:rPr lang="ru-RU" sz="2400" dirty="0"/>
              <a:t> - то копируется без дочерних узлов. То есть в данном случае мы копируем узел со всем его содержимым и потом добавляем в конец элемента </a:t>
            </a:r>
            <a:r>
              <a:rPr lang="ru-RU" sz="2400" dirty="0" err="1"/>
              <a:t>body</a:t>
            </a:r>
            <a:r>
              <a:rPr lang="ru-RU" sz="2400" dirty="0"/>
              <a:t>.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Копирование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9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268760"/>
            <a:ext cx="8424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Данный метод заменяет один элемент страницы другим. Первый параметр метода - то, на что хотим заменить, второй параметр - тот узел, который хотим изменить</a:t>
            </a:r>
            <a:r>
              <a:rPr lang="ru-RU" sz="2000" dirty="0" smtClean="0"/>
              <a:t>:</a:t>
            </a:r>
          </a:p>
          <a:p>
            <a:pPr indent="361950" fontAlgn="base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cep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('p');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ctn1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узел1');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ceh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('h1');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cehName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замена');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ceh.appendChild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cehName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window.onload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afterLoad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361950" fontAlgn="base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afterLoad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(cep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cep.appendChild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(ctn1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Текстовый узел1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newPar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cep.cloneNode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document.body.appendChild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клон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newHead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document.body.replaceChild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ceh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cep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 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replaceChild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6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268760"/>
            <a:ext cx="842493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400" dirty="0"/>
              <a:t>Для удаления элемента вызывается метод </a:t>
            </a:r>
            <a:r>
              <a:rPr lang="ru-RU" sz="2400" b="1" dirty="0" err="1"/>
              <a:t>removeChild</a:t>
            </a:r>
            <a:r>
              <a:rPr lang="ru-RU" sz="2400" b="1" dirty="0" smtClean="0"/>
              <a:t>( )</a:t>
            </a:r>
            <a:r>
              <a:rPr lang="ru-RU" sz="2400" dirty="0"/>
              <a:t> объекта </a:t>
            </a:r>
            <a:r>
              <a:rPr lang="ru-RU" sz="2400" dirty="0" err="1"/>
              <a:t>Node</a:t>
            </a:r>
            <a:r>
              <a:rPr lang="ru-RU" sz="2400" dirty="0"/>
              <a:t>. Этот метод удаляет один из дочерних узлов</a:t>
            </a:r>
            <a:r>
              <a:rPr lang="ru-RU" sz="2400" dirty="0" smtClean="0"/>
              <a:t>:</a:t>
            </a:r>
          </a:p>
          <a:p>
            <a:pPr indent="361950" fontAlgn="base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находим узел, который будем удалять - первый параграф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removableNode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document.querySelectorAll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p")[0];</a:t>
            </a:r>
          </a:p>
          <a:p>
            <a:pPr indent="361950"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удаляем узел</a:t>
            </a:r>
          </a:p>
          <a:p>
            <a:pPr indent="361950" fontAlgn="base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articleDiv.removeChild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removableNode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 fontAlgn="base"/>
            <a:r>
              <a:rPr lang="ru-RU" sz="2400" dirty="0"/>
              <a:t>В данном случае удаляется первый параграф из блока </a:t>
            </a:r>
            <a:r>
              <a:rPr lang="ru-RU" sz="2400" dirty="0" err="1" smtClean="0"/>
              <a:t>div</a:t>
            </a:r>
            <a:r>
              <a:rPr lang="ru-RU" sz="2400" dirty="0" smtClean="0"/>
              <a:t>.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Удаление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76" y="1028113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fontAlgn="base"/>
            <a:r>
              <a:rPr lang="ru-RU" sz="2000" dirty="0"/>
              <a:t>Для замены элемента применяется метод </a:t>
            </a:r>
            <a:r>
              <a:rPr lang="ru-RU" sz="2000" b="1" dirty="0" err="1"/>
              <a:t>replaceChild</a:t>
            </a:r>
            <a:r>
              <a:rPr lang="ru-RU" sz="2000" b="1" dirty="0"/>
              <a:t>(</a:t>
            </a:r>
            <a:r>
              <a:rPr lang="ru-RU" sz="2000" b="1" dirty="0" err="1"/>
              <a:t>newNode</a:t>
            </a:r>
            <a:r>
              <a:rPr lang="ru-RU" sz="2000" b="1" dirty="0"/>
              <a:t>, </a:t>
            </a:r>
            <a:r>
              <a:rPr lang="ru-RU" sz="2000" b="1" dirty="0" err="1"/>
              <a:t>oldNode</a:t>
            </a:r>
            <a:r>
              <a:rPr lang="ru-RU" sz="2000" b="1" dirty="0"/>
              <a:t>)</a:t>
            </a:r>
            <a:r>
              <a:rPr lang="ru-RU" sz="2000" dirty="0"/>
              <a:t> объекта </a:t>
            </a:r>
            <a:r>
              <a:rPr lang="ru-RU" sz="2000" dirty="0" err="1"/>
              <a:t>Node</a:t>
            </a:r>
            <a:r>
              <a:rPr lang="ru-RU" sz="2000" dirty="0"/>
              <a:t>. Этот метод в качестве первого параметра принимает новый элемент, который заменяет старый элемент </a:t>
            </a:r>
            <a:r>
              <a:rPr lang="ru-RU" sz="2000" dirty="0" err="1"/>
              <a:t>oldNode</a:t>
            </a:r>
            <a:r>
              <a:rPr lang="ru-RU" sz="2000" dirty="0"/>
              <a:t>, передаваемый в качестве второго параметра</a:t>
            </a:r>
            <a:r>
              <a:rPr lang="ru-RU" sz="2000" dirty="0" smtClean="0"/>
              <a:t>.</a:t>
            </a:r>
          </a:p>
          <a:p>
            <a:pPr indent="361950" fontAlgn="base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находим узел, который будем заменять - первый параграф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document.querySelectorAll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div.article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p")[0];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создаем элемент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("h2");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создаем для него текст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Привет мир");</a:t>
            </a:r>
          </a:p>
          <a:p>
            <a:pPr indent="361950" fontAlgn="base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добавляем текст в элемент в качестве дочернего элемента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newNode.appendChild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elemText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1950" fontAlgn="base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заменяем старый узел новым</a:t>
            </a:r>
          </a:p>
          <a:p>
            <a:pPr indent="361950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articleDiv.replaceChild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 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Замена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1268760"/>
            <a:ext cx="7992888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400" dirty="0" smtClean="0"/>
              <a:t>Каждый </a:t>
            </a:r>
            <a:r>
              <a:rPr lang="ru-RU" sz="2400" dirty="0"/>
              <a:t>элемент HTML- </a:t>
            </a:r>
            <a:r>
              <a:rPr lang="ru-RU" sz="2400" dirty="0" smtClean="0"/>
              <a:t>страницы </a:t>
            </a:r>
            <a:r>
              <a:rPr lang="ru-RU" sz="2400" dirty="0"/>
              <a:t>является </a:t>
            </a:r>
            <a:r>
              <a:rPr lang="ru-RU" sz="2400" b="1" dirty="0"/>
              <a:t>узлом</a:t>
            </a:r>
            <a:r>
              <a:rPr lang="ru-RU" sz="2400" dirty="0"/>
              <a:t> определенного типа, содержащим </a:t>
            </a:r>
            <a:r>
              <a:rPr lang="ru-RU" sz="2400" dirty="0" smtClean="0"/>
              <a:t>данные</a:t>
            </a:r>
            <a:r>
              <a:rPr lang="ru-RU" sz="2400" dirty="0"/>
              <a:t>. Каждому </a:t>
            </a:r>
            <a:r>
              <a:rPr lang="ru-RU" sz="2400" dirty="0" smtClean="0"/>
              <a:t>тегу на странице в соответствие ставится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. Свойства объекта являются атрибутами тега.</a:t>
            </a:r>
            <a:endParaRPr lang="en-US" sz="2400" dirty="0" smtClean="0"/>
          </a:p>
          <a:p>
            <a:pPr indent="361950">
              <a:spcAft>
                <a:spcPts val="600"/>
              </a:spcAft>
            </a:pPr>
            <a:r>
              <a:rPr lang="ru-RU" sz="2400" dirty="0" smtClean="0"/>
              <a:t>С </a:t>
            </a:r>
            <a:r>
              <a:rPr lang="ru-RU" sz="2400" dirty="0"/>
              <a:t>помощью программируемой объектной модели </a:t>
            </a:r>
            <a:r>
              <a:rPr lang="ru-RU" sz="2400" dirty="0" err="1"/>
              <a:t>JavaScript</a:t>
            </a:r>
            <a:r>
              <a:rPr lang="ru-RU" sz="2400" dirty="0"/>
              <a:t> становится </a:t>
            </a:r>
            <a:r>
              <a:rPr lang="ru-RU" sz="2400" dirty="0" smtClean="0"/>
              <a:t>полноценным инструментом </a:t>
            </a:r>
            <a:r>
              <a:rPr lang="ru-RU" sz="2400" dirty="0"/>
              <a:t>по созданию динамического HTML (DHTML):</a:t>
            </a:r>
          </a:p>
          <a:p>
            <a:pPr indent="361950">
              <a:spcAft>
                <a:spcPts val="600"/>
              </a:spcAft>
            </a:pPr>
            <a:r>
              <a:rPr lang="ru-RU" sz="2400" dirty="0"/>
              <a:t>• </a:t>
            </a:r>
            <a:r>
              <a:rPr lang="ru-RU" sz="2400" dirty="0" smtClean="0"/>
              <a:t>может </a:t>
            </a:r>
            <a:r>
              <a:rPr lang="ru-RU" sz="2400" dirty="0"/>
              <a:t>изменить все HTML элементы на </a:t>
            </a:r>
            <a:r>
              <a:rPr lang="ru-RU" sz="2400" dirty="0" smtClean="0"/>
              <a:t>странице</a:t>
            </a:r>
            <a:r>
              <a:rPr lang="en-US" sz="2400" dirty="0" smtClean="0"/>
              <a:t>;</a:t>
            </a:r>
            <a:endParaRPr lang="ru-RU" sz="2400" dirty="0"/>
          </a:p>
          <a:p>
            <a:pPr indent="361950">
              <a:spcAft>
                <a:spcPts val="600"/>
              </a:spcAft>
            </a:pPr>
            <a:r>
              <a:rPr lang="ru-RU" sz="2400" dirty="0"/>
              <a:t>• </a:t>
            </a:r>
            <a:r>
              <a:rPr lang="ru-RU" sz="2400" dirty="0" smtClean="0"/>
              <a:t>может </a:t>
            </a:r>
            <a:r>
              <a:rPr lang="ru-RU" sz="2400" dirty="0"/>
              <a:t>изменить все атрибуты HTML на </a:t>
            </a:r>
            <a:r>
              <a:rPr lang="ru-RU" sz="2400" dirty="0" smtClean="0"/>
              <a:t>странице</a:t>
            </a:r>
            <a:r>
              <a:rPr lang="en-US" sz="2400" dirty="0" smtClean="0"/>
              <a:t>;</a:t>
            </a:r>
            <a:endParaRPr lang="ru-RU" sz="2400" dirty="0"/>
          </a:p>
          <a:p>
            <a:pPr indent="361950">
              <a:spcAft>
                <a:spcPts val="600"/>
              </a:spcAft>
            </a:pPr>
            <a:r>
              <a:rPr lang="ru-RU" sz="2400" dirty="0" smtClean="0"/>
              <a:t>• может </a:t>
            </a:r>
            <a:r>
              <a:rPr lang="ru-RU" sz="2400" dirty="0"/>
              <a:t>изменить все стили CSS на </a:t>
            </a:r>
            <a:r>
              <a:rPr lang="ru-RU" sz="2400" dirty="0" smtClean="0"/>
              <a:t>странице</a:t>
            </a:r>
            <a:r>
              <a:rPr lang="en-US" sz="2400" dirty="0" smtClean="0"/>
              <a:t>;</a:t>
            </a:r>
            <a:endParaRPr lang="ru-RU" sz="2400" dirty="0"/>
          </a:p>
          <a:p>
            <a:pPr indent="361950">
              <a:spcAft>
                <a:spcPts val="600"/>
              </a:spcAft>
            </a:pPr>
            <a:r>
              <a:rPr lang="ru-RU" sz="2400" dirty="0"/>
              <a:t>• </a:t>
            </a:r>
            <a:r>
              <a:rPr lang="ru-RU" sz="2400" dirty="0" smtClean="0"/>
              <a:t>может </a:t>
            </a:r>
            <a:r>
              <a:rPr lang="ru-RU" sz="2400" dirty="0"/>
              <a:t>реагировать на все события на </a:t>
            </a:r>
            <a:r>
              <a:rPr lang="ru-RU" sz="2400" dirty="0" smtClean="0"/>
              <a:t>странице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DOM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дерево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16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1024172"/>
            <a:ext cx="82089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spcAft>
                <a:spcPts val="600"/>
              </a:spcAft>
            </a:pPr>
            <a:r>
              <a:rPr lang="ru-RU" sz="2200" dirty="0" smtClean="0"/>
              <a:t>Любой элемент в </a:t>
            </a:r>
            <a:r>
              <a:rPr lang="en-US" sz="2200" dirty="0" smtClean="0"/>
              <a:t>DOM </a:t>
            </a:r>
            <a:r>
              <a:rPr lang="ru-RU" sz="2200" dirty="0" smtClean="0"/>
              <a:t>дереве называется </a:t>
            </a:r>
            <a:r>
              <a:rPr lang="ru-RU" sz="2200" b="1" dirty="0" smtClean="0"/>
              <a:t>узлом</a:t>
            </a:r>
            <a:r>
              <a:rPr lang="ru-RU" sz="2200" dirty="0" smtClean="0"/>
              <a:t>.</a:t>
            </a:r>
          </a:p>
          <a:p>
            <a:pPr marL="342900" indent="3683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87425" algn="l"/>
              </a:tabLst>
            </a:pPr>
            <a:r>
              <a:rPr lang="en-US" sz="2200" b="1" dirty="0"/>
              <a:t>Note</a:t>
            </a:r>
            <a:r>
              <a:rPr lang="en-US" sz="2200" dirty="0"/>
              <a:t> – </a:t>
            </a:r>
            <a:r>
              <a:rPr lang="ru-RU" sz="2200" dirty="0"/>
              <a:t>узел </a:t>
            </a:r>
            <a:r>
              <a:rPr lang="en-US" sz="2200" dirty="0"/>
              <a:t>DOM </a:t>
            </a:r>
            <a:r>
              <a:rPr lang="ru-RU" sz="2200" dirty="0"/>
              <a:t> </a:t>
            </a:r>
            <a:r>
              <a:rPr lang="ru-RU" sz="2200" dirty="0" smtClean="0"/>
              <a:t>дерева. Базовый объект, он описывает все элементы  </a:t>
            </a:r>
            <a:r>
              <a:rPr lang="en-US" sz="2200" dirty="0"/>
              <a:t>DOM </a:t>
            </a:r>
            <a:r>
              <a:rPr lang="ru-RU" sz="2200" dirty="0"/>
              <a:t> </a:t>
            </a:r>
            <a:r>
              <a:rPr lang="ru-RU" sz="2200" dirty="0" smtClean="0"/>
              <a:t>дерева.</a:t>
            </a:r>
            <a:endParaRPr lang="ru-RU" sz="2200" dirty="0"/>
          </a:p>
          <a:p>
            <a:pPr marL="1257300" lvl="2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 smtClean="0"/>
              <a:t>Element</a:t>
            </a:r>
            <a:r>
              <a:rPr lang="ru-RU" sz="2200" dirty="0" smtClean="0"/>
              <a:t> – тег на </a:t>
            </a:r>
            <a:r>
              <a:rPr lang="en-US" sz="2200" dirty="0" smtClean="0"/>
              <a:t>html-</a:t>
            </a:r>
            <a:r>
              <a:rPr lang="ru-RU" sz="2200" dirty="0" smtClean="0"/>
              <a:t>странице</a:t>
            </a:r>
            <a:r>
              <a:rPr lang="en-US" sz="2200" dirty="0" smtClean="0"/>
              <a:t>;</a:t>
            </a:r>
          </a:p>
          <a:p>
            <a:pPr marL="1257300" lvl="2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 err="1" smtClean="0"/>
              <a:t>CharacterData</a:t>
            </a:r>
            <a:r>
              <a:rPr lang="en-US" sz="2200" dirty="0" smtClean="0"/>
              <a:t> – </a:t>
            </a:r>
            <a:r>
              <a:rPr lang="ru-RU" sz="2200" dirty="0" smtClean="0"/>
              <a:t>узел с текстом внутри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 marL="1714500" lvl="3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Text</a:t>
            </a:r>
            <a:r>
              <a:rPr lang="en-US" sz="2200" dirty="0" smtClean="0"/>
              <a:t> – html </a:t>
            </a:r>
            <a:r>
              <a:rPr lang="ru-RU" sz="2200" dirty="0" smtClean="0"/>
              <a:t>текст</a:t>
            </a:r>
            <a:r>
              <a:rPr lang="en-US" sz="2200" dirty="0" smtClean="0"/>
              <a:t>;</a:t>
            </a:r>
          </a:p>
          <a:p>
            <a:pPr marL="1714500" lvl="3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Comment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en-US" sz="2200" dirty="0" smtClean="0"/>
              <a:t>html </a:t>
            </a:r>
            <a:r>
              <a:rPr lang="ru-RU" sz="2200" dirty="0" smtClean="0"/>
              <a:t>комментарии</a:t>
            </a:r>
            <a:r>
              <a:rPr lang="en-US" sz="2200" dirty="0" smtClean="0"/>
              <a:t>;</a:t>
            </a:r>
            <a:endParaRPr lang="en-US" sz="2200" dirty="0"/>
          </a:p>
          <a:p>
            <a:pPr marL="342900" indent="469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Document </a:t>
            </a:r>
            <a:r>
              <a:rPr lang="en-US" sz="2200" dirty="0" smtClean="0"/>
              <a:t>– </a:t>
            </a:r>
            <a:r>
              <a:rPr lang="ru-RU" sz="2200" dirty="0" smtClean="0"/>
              <a:t>корневой узел </a:t>
            </a:r>
            <a:r>
              <a:rPr lang="en-US" sz="2200" dirty="0"/>
              <a:t>DOM </a:t>
            </a:r>
            <a:r>
              <a:rPr lang="ru-RU" sz="2200" dirty="0"/>
              <a:t> дерева. </a:t>
            </a:r>
            <a:endParaRPr lang="ru-RU" sz="2200" dirty="0" smtClean="0"/>
          </a:p>
          <a:p>
            <a:pPr marL="342900" indent="469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200" dirty="0"/>
          </a:p>
          <a:p>
            <a:pPr indent="361950"/>
            <a:r>
              <a:rPr lang="ru-RU" sz="2200" b="1" dirty="0"/>
              <a:t>Прямой доступ</a:t>
            </a:r>
          </a:p>
          <a:p>
            <a:pPr indent="361950"/>
            <a:r>
              <a:rPr lang="ru-RU" sz="2200" dirty="0" smtClean="0"/>
              <a:t>Обращаемся к </a:t>
            </a:r>
            <a:r>
              <a:rPr lang="ru-RU" sz="2200" dirty="0"/>
              <a:t>элементу по имени:</a:t>
            </a:r>
          </a:p>
          <a:p>
            <a:pPr indent="361950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header.style.color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 '#cc0000'; </a:t>
            </a:r>
          </a:p>
          <a:p>
            <a:pPr marL="342900">
              <a:spcAft>
                <a:spcPts val="600"/>
              </a:spcAft>
            </a:pP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Основные виды узлов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4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7" y="1024172"/>
            <a:ext cx="81333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81000">
              <a:spcAft>
                <a:spcPts val="600"/>
              </a:spcAft>
            </a:pPr>
            <a:r>
              <a:rPr lang="ru-RU" sz="2200" b="1" dirty="0" smtClean="0"/>
              <a:t>Коллекции</a:t>
            </a:r>
            <a:r>
              <a:rPr lang="ru-RU" sz="2200" dirty="0"/>
              <a:t> - </a:t>
            </a:r>
            <a:r>
              <a:rPr lang="ru-RU" sz="2200" dirty="0" smtClean="0"/>
              <a:t>специальный вид объектов, который содержит список </a:t>
            </a:r>
            <a:r>
              <a:rPr lang="en-US" sz="2200" dirty="0" smtClean="0"/>
              <a:t>DOM</a:t>
            </a:r>
            <a:r>
              <a:rPr lang="ru-RU" sz="2200" dirty="0" smtClean="0"/>
              <a:t>-элементов, представлен </a:t>
            </a:r>
            <a:r>
              <a:rPr lang="ru-RU" sz="2200" dirty="0"/>
              <a:t>в виде ассоциативного </a:t>
            </a:r>
            <a:r>
              <a:rPr lang="ru-RU" sz="2200" dirty="0" smtClean="0"/>
              <a:t>массива.</a:t>
            </a:r>
          </a:p>
          <a:p>
            <a:pPr marL="342900" indent="3683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NoteList</a:t>
            </a:r>
            <a:r>
              <a:rPr lang="en-US" sz="2200" b="1" dirty="0" smtClean="0"/>
              <a:t> – </a:t>
            </a:r>
            <a:r>
              <a:rPr lang="ru-RU" sz="2200" dirty="0" smtClean="0"/>
              <a:t>коллекция содержащая все виды узлов</a:t>
            </a:r>
            <a:r>
              <a:rPr lang="en-US" sz="2200" dirty="0" smtClean="0"/>
              <a:t>;</a:t>
            </a:r>
            <a:endParaRPr lang="ru-RU" sz="2200" dirty="0" smtClean="0"/>
          </a:p>
          <a:p>
            <a:pPr marL="342900" indent="3683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HTMLCollection</a:t>
            </a:r>
            <a:r>
              <a:rPr lang="en-US" sz="2200" dirty="0" smtClean="0"/>
              <a:t> – </a:t>
            </a:r>
            <a:r>
              <a:rPr lang="ru-RU" sz="2200" dirty="0" smtClean="0"/>
              <a:t>коллекции, состоящие  из </a:t>
            </a:r>
            <a:r>
              <a:rPr lang="en-US" sz="2200" b="1" dirty="0" smtClean="0"/>
              <a:t>Element</a:t>
            </a:r>
            <a:r>
              <a:rPr lang="en-US" sz="2200" dirty="0"/>
              <a:t>.</a:t>
            </a:r>
            <a:r>
              <a:rPr lang="ru-RU" sz="2200" dirty="0" smtClean="0"/>
              <a:t> </a:t>
            </a:r>
          </a:p>
          <a:p>
            <a:pPr indent="381000">
              <a:spcAft>
                <a:spcPts val="600"/>
              </a:spcAft>
            </a:pPr>
            <a:endParaRPr lang="ru-RU" sz="2200" dirty="0" smtClean="0"/>
          </a:p>
          <a:p>
            <a:pPr indent="381000">
              <a:spcAft>
                <a:spcPts val="600"/>
              </a:spcAft>
            </a:pPr>
            <a:r>
              <a:rPr lang="ru-RU" sz="2200" dirty="0" smtClean="0"/>
              <a:t>Встроенные в </a:t>
            </a:r>
            <a:r>
              <a:rPr lang="en-US" sz="2200" b="1" dirty="0" smtClean="0"/>
              <a:t>Document</a:t>
            </a:r>
            <a:r>
              <a:rPr lang="en-US" sz="2200" dirty="0" smtClean="0"/>
              <a:t> </a:t>
            </a:r>
            <a:r>
              <a:rPr lang="ru-RU" sz="2200" dirty="0" smtClean="0"/>
              <a:t>коллекции:</a:t>
            </a:r>
          </a:p>
          <a:p>
            <a:pPr marL="363538" indent="3476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cs typeface="Consolas" panose="020B0609020204030204" pitchFamily="49" charset="0"/>
              </a:rPr>
              <a:t>all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– все элементы страницы в порядке их появления</a:t>
            </a:r>
            <a:r>
              <a:rPr lang="en-US" sz="2200" dirty="0" smtClean="0">
                <a:cs typeface="Consolas" panose="020B0609020204030204" pitchFamily="49" charset="0"/>
              </a:rPr>
              <a:t>;</a:t>
            </a:r>
            <a:endParaRPr lang="ru-RU" sz="2200" dirty="0" smtClean="0">
              <a:cs typeface="Consolas" panose="020B0609020204030204" pitchFamily="49" charset="0"/>
            </a:endParaRPr>
          </a:p>
          <a:p>
            <a:pPr marL="363538" indent="3476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cs typeface="Consolas" panose="020B0609020204030204" pitchFamily="49" charset="0"/>
              </a:rPr>
              <a:t>forms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– все </a:t>
            </a:r>
            <a:r>
              <a:rPr lang="en-US" sz="2200" dirty="0" smtClean="0">
                <a:cs typeface="Consolas" panose="020B0609020204030204" pitchFamily="49" charset="0"/>
              </a:rPr>
              <a:t>Web-</a:t>
            </a:r>
            <a:r>
              <a:rPr lang="ru-RU" sz="2200" dirty="0" smtClean="0">
                <a:cs typeface="Consolas" panose="020B0609020204030204" pitchFamily="49" charset="0"/>
              </a:rPr>
              <a:t>формы</a:t>
            </a:r>
            <a:r>
              <a:rPr lang="en-US" sz="2200" dirty="0" smtClean="0">
                <a:cs typeface="Consolas" panose="020B0609020204030204" pitchFamily="49" charset="0"/>
              </a:rPr>
              <a:t>;</a:t>
            </a:r>
            <a:endParaRPr lang="ru-RU" sz="2200" dirty="0" smtClean="0">
              <a:cs typeface="Consolas" panose="020B0609020204030204" pitchFamily="49" charset="0"/>
            </a:endParaRPr>
          </a:p>
          <a:p>
            <a:pPr marL="363538" indent="3476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cs typeface="Consolas" panose="020B0609020204030204" pitchFamily="49" charset="0"/>
              </a:rPr>
              <a:t>images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-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графические изображения</a:t>
            </a:r>
            <a:r>
              <a:rPr lang="en-US" sz="2200" dirty="0" smtClean="0">
                <a:cs typeface="Consolas" panose="020B0609020204030204" pitchFamily="49" charset="0"/>
              </a:rPr>
              <a:t>;</a:t>
            </a:r>
            <a:endParaRPr lang="ru-RU" sz="2200" dirty="0" smtClean="0">
              <a:cs typeface="Consolas" panose="020B0609020204030204" pitchFamily="49" charset="0"/>
            </a:endParaRPr>
          </a:p>
          <a:p>
            <a:pPr marL="363538" indent="3476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cs typeface="Consolas" panose="020B0609020204030204" pitchFamily="49" charset="0"/>
              </a:rPr>
              <a:t>links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– гиперссылки</a:t>
            </a:r>
            <a:r>
              <a:rPr lang="en-US" sz="2200" dirty="0" smtClean="0">
                <a:cs typeface="Consolas" panose="020B0609020204030204" pitchFamily="49" charset="0"/>
              </a:rPr>
              <a:t>;</a:t>
            </a:r>
            <a:endParaRPr lang="ru-RU" sz="2200" dirty="0" smtClean="0">
              <a:cs typeface="Consolas" panose="020B0609020204030204" pitchFamily="49" charset="0"/>
            </a:endParaRPr>
          </a:p>
          <a:p>
            <a:pPr marL="363538" indent="3476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cs typeface="Consolas" panose="020B0609020204030204" pitchFamily="49" charset="0"/>
              </a:rPr>
              <a:t>scripts</a:t>
            </a:r>
            <a:r>
              <a:rPr lang="en-US" sz="2200" dirty="0" smtClean="0">
                <a:cs typeface="Consolas" panose="020B0609020204030204" pitchFamily="49" charset="0"/>
              </a:rPr>
              <a:t> </a:t>
            </a:r>
            <a:r>
              <a:rPr lang="ru-RU" sz="2200" dirty="0" smtClean="0">
                <a:cs typeface="Consolas" panose="020B0609020204030204" pitchFamily="49" charset="0"/>
              </a:rPr>
              <a:t>– все скрипты (только </a:t>
            </a:r>
            <a:r>
              <a:rPr lang="en-US" sz="2200" dirty="0">
                <a:cs typeface="Consolas" panose="020B0609020204030204" pitchFamily="49" charset="0"/>
              </a:rPr>
              <a:t>IE &amp; </a:t>
            </a:r>
            <a:r>
              <a:rPr lang="en-US" sz="2200" dirty="0" smtClean="0">
                <a:cs typeface="Consolas" panose="020B0609020204030204" pitchFamily="49" charset="0"/>
              </a:rPr>
              <a:t>Opera)</a:t>
            </a:r>
            <a:r>
              <a:rPr lang="en-US" sz="2200" dirty="0">
                <a:cs typeface="Consolas" panose="020B0609020204030204" pitchFamily="49" charset="0"/>
              </a:rPr>
              <a:t>;</a:t>
            </a:r>
            <a:endParaRPr lang="ru-RU" sz="2200" dirty="0" smtClean="0">
              <a:cs typeface="Consolas" panose="020B0609020204030204" pitchFamily="49" charset="0"/>
            </a:endParaRPr>
          </a:p>
          <a:p>
            <a:pPr marL="363538" indent="3476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cs typeface="Consolas" panose="020B0609020204030204" pitchFamily="49" charset="0"/>
              </a:rPr>
              <a:t>styleSheets</a:t>
            </a:r>
            <a:r>
              <a:rPr lang="ru-RU" sz="2200" dirty="0" smtClean="0">
                <a:cs typeface="Consolas" panose="020B0609020204030204" pitchFamily="49" charset="0"/>
              </a:rPr>
              <a:t> - таблицы стилей.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Коллекции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200" dirty="0" smtClean="0"/>
              <a:t>Во </a:t>
            </a:r>
            <a:r>
              <a:rPr lang="ru-RU" sz="2200" dirty="0"/>
              <a:t>время загрузки страницы </a:t>
            </a:r>
            <a:r>
              <a:rPr lang="ru-RU" sz="2200" dirty="0" err="1"/>
              <a:t>Web</a:t>
            </a:r>
            <a:r>
              <a:rPr lang="ru-RU" sz="2200" dirty="0"/>
              <a:t>-обозреватель создает экземпляр объекта </a:t>
            </a:r>
            <a:r>
              <a:rPr lang="ru-RU" sz="2200" b="1" dirty="0" err="1"/>
              <a:t>HTMLDocument</a:t>
            </a:r>
            <a:r>
              <a:rPr lang="ru-RU" sz="2200" dirty="0"/>
              <a:t> и сохраняет его в переменной </a:t>
            </a:r>
            <a:r>
              <a:rPr lang="ru-RU" sz="2200" b="1" dirty="0" err="1"/>
              <a:t>document</a:t>
            </a:r>
            <a:r>
              <a:rPr lang="ru-RU" sz="2200" dirty="0"/>
              <a:t>, дополнительно считывает код HTML элементов и создает их внутреннее представление в виде экземпляров соответствующих </a:t>
            </a:r>
            <a:r>
              <a:rPr lang="ru-RU" sz="2200" dirty="0" smtClean="0"/>
              <a:t>объектов.</a:t>
            </a:r>
          </a:p>
          <a:p>
            <a:pPr indent="361950"/>
            <a:r>
              <a:rPr lang="ru-RU" sz="2200" dirty="0" smtClean="0"/>
              <a:t>Для абзаца </a:t>
            </a:r>
            <a:r>
              <a:rPr lang="ru-RU" sz="2200" dirty="0"/>
              <a:t>создается экземпляр объекта </a:t>
            </a:r>
            <a:r>
              <a:rPr lang="ru-RU" sz="2200" b="1" dirty="0" err="1"/>
              <a:t>HTMLParagraphElement</a:t>
            </a:r>
            <a:r>
              <a:rPr lang="ru-RU" sz="2200" dirty="0"/>
              <a:t>, для </a:t>
            </a:r>
            <a:r>
              <a:rPr lang="ru-RU" sz="2200" dirty="0" err="1"/>
              <a:t>гиперсылки</a:t>
            </a:r>
            <a:r>
              <a:rPr lang="ru-RU" sz="2200" dirty="0"/>
              <a:t> - </a:t>
            </a:r>
            <a:r>
              <a:rPr lang="ru-RU" sz="2200" b="1" dirty="0" err="1"/>
              <a:t>HTMLLinksElement</a:t>
            </a:r>
            <a:r>
              <a:rPr lang="ru-RU" sz="2200" dirty="0"/>
              <a:t>, для картинки - </a:t>
            </a:r>
            <a:r>
              <a:rPr lang="ru-RU" sz="2200" b="1" dirty="0" err="1"/>
              <a:t>HTMLImageElement</a:t>
            </a:r>
            <a:r>
              <a:rPr lang="ru-RU" sz="2200" dirty="0"/>
              <a:t>, для таблицы - </a:t>
            </a:r>
            <a:r>
              <a:rPr lang="ru-RU" sz="2200" b="1" dirty="0" err="1"/>
              <a:t>HTMLTableElement</a:t>
            </a:r>
            <a:r>
              <a:rPr lang="ru-RU" sz="2200" dirty="0"/>
              <a:t> и </a:t>
            </a:r>
            <a:r>
              <a:rPr lang="ru-RU" sz="2200" dirty="0" smtClean="0"/>
              <a:t>т.д.</a:t>
            </a:r>
          </a:p>
          <a:p>
            <a:pPr indent="361950"/>
            <a:r>
              <a:rPr lang="ru-RU" sz="2200" dirty="0" smtClean="0"/>
              <a:t>Текстовое </a:t>
            </a:r>
            <a:r>
              <a:rPr lang="ru-RU" sz="2200" dirty="0"/>
              <a:t>содержимое (узлы) представлено как экземпляр объекта </a:t>
            </a:r>
            <a:r>
              <a:rPr lang="ru-RU" sz="2200" b="1" dirty="0" err="1"/>
              <a:t>Text</a:t>
            </a:r>
            <a:r>
              <a:rPr lang="ru-RU" sz="2200" dirty="0"/>
              <a:t>. Все объекты, представляющие элементы страницы являются потомками объекта </a:t>
            </a:r>
            <a:r>
              <a:rPr lang="ru-RU" sz="2200" b="1" dirty="0" err="1"/>
              <a:t>HTMLElement</a:t>
            </a:r>
            <a:r>
              <a:rPr lang="ru-RU" sz="2200" dirty="0"/>
              <a:t>. Такое представление содержимого называется </a:t>
            </a:r>
            <a:r>
              <a:rPr lang="ru-RU" sz="2200" b="1" dirty="0"/>
              <a:t>объектной моделью документа (</a:t>
            </a:r>
            <a:r>
              <a:rPr lang="ru-RU" sz="2200" b="1" dirty="0" err="1"/>
              <a:t>Document</a:t>
            </a:r>
            <a:r>
              <a:rPr lang="ru-RU" sz="2200" b="1" dirty="0"/>
              <a:t> </a:t>
            </a:r>
            <a:r>
              <a:rPr lang="ru-RU" sz="2200" b="1" dirty="0" err="1"/>
              <a:t>Object</a:t>
            </a:r>
            <a:r>
              <a:rPr lang="ru-RU" sz="2200" b="1" dirty="0"/>
              <a:t> </a:t>
            </a:r>
            <a:r>
              <a:rPr lang="ru-RU" sz="2200" b="1" dirty="0" err="1"/>
              <a:t>Model</a:t>
            </a:r>
            <a:r>
              <a:rPr lang="ru-RU" sz="2200" b="1" dirty="0"/>
              <a:t>)</a:t>
            </a:r>
            <a:r>
              <a:rPr lang="ru-RU" sz="2200" dirty="0"/>
              <a:t>, сокращенно </a:t>
            </a:r>
            <a:r>
              <a:rPr lang="ru-RU" sz="2200" b="1" dirty="0"/>
              <a:t>DOM</a:t>
            </a:r>
            <a:r>
              <a:rPr lang="ru-RU" sz="2200" dirty="0"/>
              <a:t>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Модифицирование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веб-страниц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086" y="1024172"/>
            <a:ext cx="8313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2400" dirty="0" smtClean="0"/>
              <a:t>Доступ к элементу можно получить по строковому индексу, который совпадает с именем элемента страницы:</a:t>
            </a:r>
          </a:p>
          <a:p>
            <a:pPr indent="361950"/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document.all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ru-R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'];</a:t>
            </a:r>
          </a:p>
          <a:p>
            <a:pPr indent="361950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получение доступа через коллекции</a:t>
            </a:r>
          </a:p>
          <a:p>
            <a:pPr indent="361950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1950"/>
            <a:r>
              <a:rPr lang="ru-RU" sz="2400" dirty="0"/>
              <a:t>Также доступ можно получить подставив числовой индекс элемента страницы. </a:t>
            </a:r>
            <a:endParaRPr lang="ru-RU" sz="2400" dirty="0" smtClean="0"/>
          </a:p>
          <a:p>
            <a:pPr indent="361950"/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document.images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indent="361950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// доступ к самому первому изображению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105" y="332656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Доступ через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коллекции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</TotalTime>
  <Words>1864</Words>
  <Application>Microsoft Office PowerPoint</Application>
  <PresentationFormat>Экран (4:3)</PresentationFormat>
  <Paragraphs>489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SimSun-ExtB</vt:lpstr>
      <vt:lpstr>Arial</vt:lpstr>
      <vt:lpstr>Calibri</vt:lpstr>
      <vt:lpstr>Century Gothic</vt:lpstr>
      <vt:lpstr>Consolas</vt:lpstr>
      <vt:lpstr>Courier New</vt:lpstr>
      <vt:lpstr>Palatino Linotype</vt:lpstr>
      <vt:lpstr>Wingdings</vt:lpstr>
      <vt:lpstr>Исполнительная</vt:lpstr>
      <vt:lpstr>Внутреннее представление страницы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199</cp:revision>
  <dcterms:created xsi:type="dcterms:W3CDTF">2016-05-18T02:57:37Z</dcterms:created>
  <dcterms:modified xsi:type="dcterms:W3CDTF">2019-03-28T04:22:53Z</dcterms:modified>
</cp:coreProperties>
</file>